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924" r:id="rId2"/>
    <p:sldId id="1928" r:id="rId3"/>
    <p:sldId id="1935" r:id="rId4"/>
    <p:sldId id="1934" r:id="rId5"/>
    <p:sldId id="1933" r:id="rId6"/>
    <p:sldId id="1930" r:id="rId7"/>
    <p:sldId id="1939" r:id="rId8"/>
    <p:sldId id="1936" r:id="rId9"/>
    <p:sldId id="1937" r:id="rId10"/>
    <p:sldId id="1938" r:id="rId11"/>
  </p:sldIdLst>
  <p:sldSz cx="9888538" cy="55626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15" userDrawn="1">
          <p15:clr>
            <a:srgbClr val="A4A3A4"/>
          </p15:clr>
        </p15:guide>
        <p15:guide id="3" orient="horz" pos="17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Pietrzykowska | FolienWerke GmbH" initials="AP|FG" lastIdx="4" clrIdx="0">
    <p:extLst>
      <p:ext uri="{19B8F6BF-5375-455C-9EA6-DF929625EA0E}">
        <p15:presenceInfo xmlns:p15="http://schemas.microsoft.com/office/powerpoint/2012/main" userId="S::anna@folienwerke.ch::fafb8bc9-6d1d-4f92-b3b3-7c0554abc130" providerId="AD"/>
      </p:ext>
    </p:extLst>
  </p:cmAuthor>
  <p:cmAuthor id="2" name="Suter Ji-Yeun (suty)" initials="SJ(" lastIdx="41" clrIdx="1">
    <p:extLst>
      <p:ext uri="{19B8F6BF-5375-455C-9EA6-DF929625EA0E}">
        <p15:presenceInfo xmlns:p15="http://schemas.microsoft.com/office/powerpoint/2012/main" userId="S::suty@zhaw.ch::48caac44-8930-48f7-a00e-9c56067c024c" providerId="AD"/>
      </p:ext>
    </p:extLst>
  </p:cmAuthor>
  <p:cmAuthor id="3" name="Romana Gamper | FolienWerke GmbH" initials="RG|FG" lastIdx="2" clrIdx="2">
    <p:extLst>
      <p:ext uri="{19B8F6BF-5375-455C-9EA6-DF929625EA0E}">
        <p15:presenceInfo xmlns:p15="http://schemas.microsoft.com/office/powerpoint/2012/main" userId="S::Romana@folienwerke.ch::07e566f3-d73a-49c0-aa20-35b0496538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2E6"/>
    <a:srgbClr val="F2E9E6"/>
    <a:srgbClr val="E5AE3F"/>
    <a:srgbClr val="E8B73C"/>
    <a:srgbClr val="69B3C0"/>
    <a:srgbClr val="F2CF5B"/>
    <a:srgbClr val="F6DE92"/>
    <a:srgbClr val="E89C3C"/>
    <a:srgbClr val="94B598"/>
    <a:srgbClr val="858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F94B8-C0A6-471E-95E1-3125A98042FD}" v="3007" dt="2024-12-31T16:27:5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03" autoAdjust="0"/>
  </p:normalViewPr>
  <p:slideViewPr>
    <p:cSldViewPr snapToGrid="0" showGuides="1">
      <p:cViewPr varScale="1">
        <p:scale>
          <a:sx n="105" d="100"/>
          <a:sy n="105" d="100"/>
        </p:scale>
        <p:origin x="1530" y="102"/>
      </p:cViewPr>
      <p:guideLst>
        <p:guide pos="3115"/>
        <p:guide orient="horz" pos="1752"/>
      </p:guideLst>
    </p:cSldViewPr>
  </p:slideViewPr>
  <p:outlineViewPr>
    <p:cViewPr>
      <p:scale>
        <a:sx n="33" d="100"/>
        <a:sy n="33" d="100"/>
      </p:scale>
      <p:origin x="0" y="-61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E241-464D-4AA7-AC58-001787836146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C23F-8FFE-4D20-A73F-BF5504DD80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2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789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578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368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3157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946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735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5524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6314" algn="l" defTabSz="741578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Research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1: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minimum</a:t>
            </a:r>
            <a:r>
              <a:rPr lang="de-CH" b="1" dirty="0"/>
              <a:t> </a:t>
            </a:r>
            <a:r>
              <a:rPr lang="de-CH" b="1" dirty="0" err="1"/>
              <a:t>number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redundant </a:t>
            </a:r>
            <a:r>
              <a:rPr lang="de-CH" dirty="0" err="1"/>
              <a:t>encodings</a:t>
            </a:r>
            <a:r>
              <a:rPr lang="de-CH" dirty="0"/>
              <a:t>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PQCs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 err="1"/>
              <a:t>approximate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reproduce</a:t>
            </a:r>
            <a:r>
              <a:rPr lang="de-CH" dirty="0"/>
              <a:t>) a </a:t>
            </a:r>
            <a:r>
              <a:rPr lang="de-CH" b="1" dirty="0" err="1"/>
              <a:t>target</a:t>
            </a:r>
            <a:r>
              <a:rPr lang="de-CH" b="1" dirty="0"/>
              <a:t> </a:t>
            </a:r>
            <a:r>
              <a:rPr lang="de-CH" b="1" dirty="0" err="1"/>
              <a:t>function</a:t>
            </a: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8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7A2BB-66EE-99B5-532A-EF53871E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9999E7-B347-0681-BDF0-C0E1706CE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E79097-EF0A-C1F7-60BE-1A328121D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5E593A-044D-47F3-0BDC-088373A81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6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1F97-42E2-9767-4BFB-16670C60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86BEC5-F6A2-2BFC-B84F-D29166EC3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ABCFC7-F0C6-3BAB-DED3-A72F8AD78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PQCs:</a:t>
            </a:r>
          </a:p>
          <a:p>
            <a:r>
              <a:rPr lang="de-CH" dirty="0"/>
              <a:t>Input Data -&gt; Encoding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-&gt; Quantum </a:t>
            </a:r>
            <a:r>
              <a:rPr lang="de-CH" dirty="0" err="1"/>
              <a:t>circuit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(</a:t>
            </a:r>
            <a:r>
              <a:rPr lang="de-CH" dirty="0" err="1"/>
              <a:t>parameterizied</a:t>
            </a:r>
            <a:r>
              <a:rPr lang="de-CH" dirty="0"/>
              <a:t>) -&gt; </a:t>
            </a:r>
            <a:r>
              <a:rPr lang="de-CH" dirty="0" err="1"/>
              <a:t>Approximate</a:t>
            </a:r>
            <a:r>
              <a:rPr lang="de-CH" dirty="0"/>
              <a:t> </a:t>
            </a:r>
            <a:r>
              <a:rPr lang="de-CH" dirty="0" err="1"/>
              <a:t>targe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f_target</a:t>
            </a:r>
            <a:endParaRPr lang="de-CH" dirty="0"/>
          </a:p>
          <a:p>
            <a:endParaRPr lang="de-CH" dirty="0"/>
          </a:p>
          <a:p>
            <a:r>
              <a:rPr lang="de-CH" dirty="0"/>
              <a:t>Paper: Input </a:t>
            </a:r>
            <a:r>
              <a:rPr lang="de-CH" dirty="0" err="1"/>
              <a:t>Redundancy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Parameterized</a:t>
            </a:r>
            <a:r>
              <a:rPr lang="de-CH" dirty="0"/>
              <a:t> Quantum </a:t>
            </a:r>
            <a:r>
              <a:rPr lang="de-CH" dirty="0" err="1"/>
              <a:t>Circuits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Considerations</a:t>
            </a:r>
            <a:r>
              <a:rPr lang="de-CH" dirty="0"/>
              <a:t>: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redundancy</a:t>
            </a:r>
            <a:endParaRPr lang="de-CH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de-CH" dirty="0"/>
              <a:t>Fourier-rank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77294-C398-A29A-90B6-C47BDD619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2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FEE8D-FFA8-79B3-CFE9-5AFC56A9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13A06D-717F-06DC-54E2-57CC606E3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D08B32-6098-A8C7-0CB5-FF9CD3EF4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notes</a:t>
            </a:r>
            <a:r>
              <a:rPr lang="de-CH" dirty="0"/>
              <a:t> on </a:t>
            </a:r>
            <a:r>
              <a:rPr lang="de-CH" dirty="0" err="1"/>
              <a:t>nonlinearity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A8106E-F412-6E20-AE0C-9E6984564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848E-C116-A9AE-97C5-3897F39D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026E77-7D75-D5C3-7D41-8C8795CBB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984377-2C49-3574-9A84-3C9A82E44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161" lvl="0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1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Expected outcomes:</a:t>
            </a:r>
            <a:endParaRPr lang="de-CH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72211" lvl="1" indent="-228600">
              <a:buSzPts val="1000"/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GB" sz="1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Timeseries: Using an arcsine activation r&gt;1 should give better results since they capture more frequencies</a:t>
            </a:r>
            <a:endParaRPr lang="de-CH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72211" lvl="1" indent="-228600">
              <a:buSzPts val="1000"/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GB" sz="1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Images: I expect that linear function will work best for image classification</a:t>
            </a:r>
            <a:endParaRPr lang="de-CH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72211" lvl="1" indent="-228600">
              <a:buSzPts val="1000"/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GB" sz="1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Tabular: Linear encoding might be sufficient for simple datasets where feature ordering does not impact the model</a:t>
            </a:r>
            <a:endParaRPr lang="de-CH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9F6757-599E-DB0B-B260-D66C34F8F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1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19ACD-67F2-2F99-2F4E-69F16D7D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1C142A-CF14-FD17-1119-1D7D93397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>
                <a:extLst>
                  <a:ext uri="{FF2B5EF4-FFF2-40B4-BE49-F238E27FC236}">
                    <a16:creationId xmlns:a16="http://schemas.microsoft.com/office/drawing/2014/main" id="{33848E43-CEF0-5364-A5B4-E4698B89E3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7415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Goal: Write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partial Fourier series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series</a:t>
                </a:r>
                <a:endParaRPr lang="de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dirty="0"/>
                  <a:t>Image </a:t>
                </a:r>
                <a:r>
                  <a:rPr lang="de-CH" dirty="0" err="1"/>
                  <a:t>from</a:t>
                </a:r>
                <a:r>
                  <a:rPr lang="de-CH" dirty="0"/>
                  <a:t>: Quantum </a:t>
                </a:r>
                <a:r>
                  <a:rPr lang="de-CH" dirty="0" err="1"/>
                  <a:t>computing</a:t>
                </a:r>
                <a:r>
                  <a:rPr lang="de-CH" dirty="0"/>
                  <a:t> </a:t>
                </a:r>
                <a:r>
                  <a:rPr lang="de-CH" dirty="0" err="1"/>
                  <a:t>models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artiﬁcial</a:t>
                </a:r>
                <a:r>
                  <a:rPr lang="de-CH" dirty="0"/>
                  <a:t> </a:t>
                </a:r>
                <a:r>
                  <a:rPr lang="de-CH" dirty="0" err="1"/>
                  <a:t>neural</a:t>
                </a:r>
                <a:r>
                  <a:rPr lang="de-CH" dirty="0"/>
                  <a:t> </a:t>
                </a:r>
                <a:r>
                  <a:rPr lang="de-CH" dirty="0" err="1"/>
                  <a:t>networks</a:t>
                </a:r>
                <a:endParaRPr lang="de-CH" dirty="0"/>
              </a:p>
            </p:txBody>
          </p:sp>
        </mc:Choice>
        <mc:Fallback xmlns="">
          <p:sp>
            <p:nvSpPr>
              <p:cNvPr id="3" name="Notizenplatzhalter 2">
                <a:extLst>
                  <a:ext uri="{FF2B5EF4-FFF2-40B4-BE49-F238E27FC236}">
                    <a16:creationId xmlns:a16="http://schemas.microsoft.com/office/drawing/2014/main" id="{33848E43-CEF0-5364-A5B4-E4698B89E3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marR="0" lvl="0" indent="-285750" algn="l" defTabSz="7415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Goal: Write </a:t>
                </a:r>
                <a:r>
                  <a:rPr lang="de-CH" b="0" i="0">
                    <a:latin typeface="Cambria Math" panose="02040503050406030204" pitchFamily="18" charset="0"/>
                  </a:rPr>
                  <a:t>𝑓(𝑥)</a:t>
                </a:r>
                <a:r>
                  <a:rPr lang="en-US" dirty="0"/>
                  <a:t> as a partial Fourier series </a:t>
                </a:r>
                <a:r>
                  <a:rPr lang="de-CH" i="0">
                    <a:latin typeface="Cambria Math" panose="02040503050406030204" pitchFamily="18" charset="0"/>
                  </a:rPr>
                  <a:t>𝑓(𝑥)</a:t>
                </a:r>
                <a:r>
                  <a:rPr lang="de-CH" b="0" i="0">
                    <a:latin typeface="Cambria Math" panose="02040503050406030204" pitchFamily="18" charset="0"/>
                  </a:rPr>
                  <a:t>=∑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de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CH" b="0" i="0">
                    <a:latin typeface="Cambria Math" panose="02040503050406030204" pitchFamily="18" charset="0"/>
                  </a:rPr>
                  <a:t>𝑛</a:t>
                </a:r>
                <a:r>
                  <a:rPr lang="de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de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)▒〖</a:t>
                </a:r>
                <a:r>
                  <a:rPr lang="de-CH" b="0" i="0">
                    <a:latin typeface="Cambria Math" panose="02040503050406030204" pitchFamily="18" charset="0"/>
                  </a:rPr>
                  <a:t>𝑐_𝑛 𝑒^𝑖𝑛𝑥 〗</a:t>
                </a:r>
                <a:r>
                  <a:rPr lang="en-US" dirty="0"/>
                  <a:t> series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CH" dirty="0"/>
                  <a:t>Image </a:t>
                </a:r>
                <a:r>
                  <a:rPr lang="de-CH" dirty="0" err="1"/>
                  <a:t>from</a:t>
                </a:r>
                <a:r>
                  <a:rPr lang="de-CH" dirty="0"/>
                  <a:t>: Quantum </a:t>
                </a:r>
                <a:r>
                  <a:rPr lang="de-CH" dirty="0" err="1"/>
                  <a:t>computing</a:t>
                </a:r>
                <a:r>
                  <a:rPr lang="de-CH" dirty="0"/>
                  <a:t> </a:t>
                </a:r>
                <a:r>
                  <a:rPr lang="de-CH" dirty="0" err="1"/>
                  <a:t>models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artiﬁcial</a:t>
                </a:r>
                <a:r>
                  <a:rPr lang="de-CH" dirty="0"/>
                  <a:t> </a:t>
                </a:r>
                <a:r>
                  <a:rPr lang="de-CH" dirty="0" err="1"/>
                  <a:t>neural</a:t>
                </a:r>
                <a:r>
                  <a:rPr lang="de-CH" dirty="0"/>
                  <a:t> </a:t>
                </a:r>
                <a:r>
                  <a:rPr lang="de-CH" dirty="0" err="1"/>
                  <a:t>networks</a:t>
                </a: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Goal: 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Get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b="1" dirty="0" err="1"/>
                  <a:t>minimum</a:t>
                </a:r>
                <a:r>
                  <a:rPr lang="de-CH" b="1" dirty="0"/>
                  <a:t> </a:t>
                </a:r>
                <a:r>
                  <a:rPr lang="de-CH" b="1" dirty="0" err="1"/>
                  <a:t>number</a:t>
                </a:r>
                <a:r>
                  <a:rPr lang="de-CH" b="1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redundant </a:t>
                </a:r>
                <a:r>
                  <a:rPr lang="de-CH" dirty="0" err="1"/>
                  <a:t>encodings</a:t>
                </a:r>
                <a:r>
                  <a:rPr lang="de-CH" dirty="0"/>
                  <a:t> </a:t>
                </a:r>
                <a:r>
                  <a:rPr lang="de-CH" dirty="0" err="1"/>
                  <a:t>required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PQCs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b="1" dirty="0" err="1"/>
                  <a:t>approximate</a:t>
                </a:r>
                <a:r>
                  <a:rPr lang="de-CH" dirty="0"/>
                  <a:t> (</a:t>
                </a:r>
                <a:r>
                  <a:rPr lang="de-CH" dirty="0" err="1"/>
                  <a:t>or</a:t>
                </a:r>
                <a:r>
                  <a:rPr lang="de-CH" dirty="0"/>
                  <a:t> </a:t>
                </a:r>
                <a:r>
                  <a:rPr lang="de-CH" dirty="0" err="1"/>
                  <a:t>reproduce</a:t>
                </a:r>
                <a:r>
                  <a:rPr lang="de-CH" dirty="0"/>
                  <a:t>) a </a:t>
                </a:r>
                <a:r>
                  <a:rPr lang="de-CH" b="1" dirty="0" err="1"/>
                  <a:t>target</a:t>
                </a:r>
                <a:r>
                  <a:rPr lang="de-CH" b="1" dirty="0"/>
                  <a:t> </a:t>
                </a:r>
                <a:r>
                  <a:rPr lang="de-CH" b="1" dirty="0" err="1"/>
                  <a:t>function</a:t>
                </a:r>
                <a:endParaRPr lang="de-CH" b="1" dirty="0"/>
              </a:p>
              <a:p>
                <a:endParaRPr lang="de-CH" dirty="0"/>
              </a:p>
              <a:p>
                <a:r>
                  <a:rPr lang="de-CH" dirty="0"/>
                  <a:t>https://github.com/XanaduAI/expressive_power_of_quantum_models/blob/master/tutorial_expressivity_fourier_series.ipynb</a:t>
                </a:r>
              </a:p>
              <a:p>
                <a:r>
                  <a:rPr lang="de-CH" dirty="0"/>
                  <a:t>Data Encoding: </a:t>
                </a:r>
              </a:p>
              <a:p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«</a:t>
                </a:r>
                <a:r>
                  <a:rPr lang="de-CH" dirty="0" err="1"/>
                  <a:t>copy</a:t>
                </a:r>
                <a:r>
                  <a:rPr lang="de-CH" dirty="0"/>
                  <a:t>» </a:t>
                </a:r>
                <a:r>
                  <a:rPr lang="de-CH" dirty="0" err="1"/>
                  <a:t>values</a:t>
                </a:r>
                <a:r>
                  <a:rPr lang="de-CH" dirty="0"/>
                  <a:t>:</a:t>
                </a:r>
              </a:p>
              <a:p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Rep. r=5</a:t>
                </a:r>
              </a:p>
              <a:p>
                <a:endParaRPr lang="de-CH" dirty="0"/>
              </a:p>
              <a:p>
                <a:r>
                  <a:rPr lang="de-CH" dirty="0"/>
                  <a:t>-x-x-x-x-x-</a:t>
                </a:r>
              </a:p>
              <a:p>
                <a:endParaRPr lang="de-CH" dirty="0"/>
              </a:p>
              <a:p>
                <a:r>
                  <a:rPr lang="de-CH" dirty="0" err="1"/>
                  <a:t>Or</a:t>
                </a:r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-x-</a:t>
                </a:r>
              </a:p>
              <a:p>
                <a:r>
                  <a:rPr lang="de-CH" dirty="0"/>
                  <a:t>-x-</a:t>
                </a:r>
              </a:p>
              <a:p>
                <a:r>
                  <a:rPr lang="de-CH" dirty="0"/>
                  <a:t>-x-</a:t>
                </a:r>
              </a:p>
              <a:p>
                <a:r>
                  <a:rPr lang="de-CH" dirty="0"/>
                  <a:t>-x-</a:t>
                </a:r>
              </a:p>
              <a:p>
                <a:r>
                  <a:rPr lang="de-CH" dirty="0"/>
                  <a:t>-x-</a:t>
                </a:r>
              </a:p>
              <a:p>
                <a:endParaRPr lang="de-CH" dirty="0"/>
              </a:p>
              <a:p>
                <a:r>
                  <a:rPr lang="de-CH" dirty="0"/>
                  <a:t>1 </a:t>
                </a:r>
                <a:r>
                  <a:rPr lang="de-CH" dirty="0" err="1"/>
                  <a:t>qubit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5 </a:t>
                </a:r>
                <a:r>
                  <a:rPr lang="de-CH" dirty="0" err="1"/>
                  <a:t>repetitions</a:t>
                </a:r>
                <a:r>
                  <a:rPr lang="de-CH" dirty="0"/>
                  <a:t> </a:t>
                </a:r>
                <a:r>
                  <a:rPr lang="de-CH" dirty="0" err="1"/>
                  <a:t>or</a:t>
                </a:r>
                <a:r>
                  <a:rPr lang="de-CH" dirty="0"/>
                  <a:t> 5 </a:t>
                </a:r>
                <a:r>
                  <a:rPr lang="de-CH" dirty="0" err="1"/>
                  <a:t>qubits</a:t>
                </a:r>
                <a:r>
                  <a:rPr lang="de-CH" dirty="0"/>
                  <a:t> 1 </a:t>
                </a:r>
                <a:r>
                  <a:rPr lang="de-CH" dirty="0" err="1"/>
                  <a:t>repetions</a:t>
                </a:r>
                <a:endParaRPr lang="de-CH" dirty="0"/>
              </a:p>
              <a:p>
                <a:endParaRPr lang="de-CH" dirty="0"/>
              </a:p>
              <a:p>
                <a:endParaRPr lang="de-CH" dirty="0"/>
              </a:p>
              <a:p>
                <a:r>
                  <a:rPr lang="de-CH" dirty="0" err="1"/>
                  <a:t>If</a:t>
                </a:r>
                <a:r>
                  <a:rPr lang="de-CH" dirty="0"/>
                  <a:t> r=1: </a:t>
                </a:r>
                <a:r>
                  <a:rPr lang="de-CH" dirty="0" err="1"/>
                  <a:t>Singlequbit</a:t>
                </a:r>
                <a:r>
                  <a:rPr lang="de-CH" dirty="0"/>
                  <a:t> </a:t>
                </a:r>
                <a:r>
                  <a:rPr lang="de-CH" dirty="0" err="1"/>
                  <a:t>which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output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a </a:t>
                </a:r>
                <a:r>
                  <a:rPr lang="de-CH" dirty="0" err="1"/>
                  <a:t>single</a:t>
                </a:r>
                <a:r>
                  <a:rPr lang="de-CH" dirty="0"/>
                  <a:t> </a:t>
                </a:r>
                <a:r>
                  <a:rPr lang="de-CH" dirty="0" err="1"/>
                  <a:t>frequency</a:t>
                </a:r>
                <a:r>
                  <a:rPr lang="de-CH" dirty="0"/>
                  <a:t> (sine)</a:t>
                </a:r>
              </a:p>
              <a:p>
                <a:endParaRPr lang="de-CH" dirty="0"/>
              </a:p>
              <a:p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Data </a:t>
                </a:r>
                <a:r>
                  <a:rPr lang="de-CH" dirty="0" err="1"/>
                  <a:t>repetition</a:t>
                </a:r>
                <a:r>
                  <a:rPr lang="de-CH" dirty="0"/>
                  <a:t>: Making </a:t>
                </a:r>
                <a:r>
                  <a:rPr lang="de-CH" dirty="0" err="1"/>
                  <a:t>the</a:t>
                </a:r>
                <a:r>
                  <a:rPr lang="de-CH" dirty="0"/>
                  <a:t> same </a:t>
                </a:r>
                <a:r>
                  <a:rPr lang="de-CH" dirty="0" err="1"/>
                  <a:t>operation</a:t>
                </a:r>
                <a:r>
                  <a:rPr lang="de-CH" dirty="0"/>
                  <a:t> multiple </a:t>
                </a:r>
                <a:r>
                  <a:rPr lang="de-CH" dirty="0" err="1"/>
                  <a:t>times</a:t>
                </a:r>
                <a:r>
                  <a:rPr lang="de-CH" dirty="0"/>
                  <a:t> on same </a:t>
                </a:r>
                <a:r>
                  <a:rPr lang="de-CH" dirty="0" err="1"/>
                  <a:t>input</a:t>
                </a:r>
                <a:endParaRPr lang="de-CH" dirty="0"/>
              </a:p>
              <a:p>
                <a:r>
                  <a:rPr lang="de-CH" dirty="0" err="1"/>
                  <a:t>Copying</a:t>
                </a:r>
                <a:r>
                  <a:rPr lang="de-CH" dirty="0"/>
                  <a:t>: Add </a:t>
                </a:r>
                <a:r>
                  <a:rPr lang="de-CH" dirty="0" err="1"/>
                  <a:t>ancillas</a:t>
                </a:r>
                <a:r>
                  <a:rPr lang="de-CH" dirty="0"/>
                  <a:t> in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encoding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get</a:t>
                </a:r>
                <a:r>
                  <a:rPr lang="de-CH" dirty="0"/>
                  <a:t> «</a:t>
                </a:r>
                <a:r>
                  <a:rPr lang="de-CH" dirty="0" err="1"/>
                  <a:t>copied</a:t>
                </a:r>
                <a:r>
                  <a:rPr lang="de-CH" dirty="0"/>
                  <a:t>» </a:t>
                </a:r>
                <a:r>
                  <a:rPr lang="de-CH" dirty="0" err="1"/>
                  <a:t>qubits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use</a:t>
                </a:r>
                <a:r>
                  <a:rPr lang="de-CH" dirty="0"/>
                  <a:t> </a:t>
                </a:r>
                <a:r>
                  <a:rPr lang="de-CH" dirty="0" err="1"/>
                  <a:t>elsewhere</a:t>
                </a:r>
                <a:r>
                  <a:rPr lang="de-CH" dirty="0"/>
                  <a:t> in </a:t>
                </a:r>
                <a:r>
                  <a:rPr lang="de-CH" dirty="0" err="1"/>
                  <a:t>qnn</a:t>
                </a:r>
                <a:endParaRPr lang="de-CH" dirty="0"/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BFBF6-F39B-538E-F567-0C1205D37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2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1F99-7A9B-34AB-811F-F2477EE3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E047565-780B-F662-C492-CE3D9F499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1431CB-81B9-3DDF-9581-9F13B0F40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Tried</a:t>
            </a:r>
            <a:r>
              <a:rPr lang="de-CH" dirty="0"/>
              <a:t> out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: Here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serial</a:t>
            </a:r>
            <a:r>
              <a:rPr lang="de-CH" dirty="0"/>
              <a:t> time QNN </a:t>
            </a:r>
          </a:p>
          <a:p>
            <a:pPr marL="0" marR="0" lvl="0" indent="0" algn="l" defTabSz="741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CH" dirty="0">
                <a:solidFill>
                  <a:srgbClr val="FF0000"/>
                </a:solidFill>
              </a:rPr>
            </a:b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2CD3B5-3E45-CA51-AC91-F6946D6C0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FA610-D266-BEC3-1A8D-3CB1D84B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BEEEDE-C055-B582-225C-0172349B2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D88120-77CD-ECE7-D791-858E18956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0E695-015C-7826-CCE5-96E30B68D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5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B8B3-7075-1B57-0B9C-BA47D75F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6F62A3-BA0A-D6D6-A452-464DC3B61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07DBFB3-A25A-95DB-2F9F-768F4390D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23C9E1-271C-29B9-CFBB-3E1143E33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3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F4BF-126D-92DE-0EB9-E444685F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1CDFA7-B3F6-94BE-1397-63E0DAAE8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A8C9CE-CE4F-F99B-FF25-BFE6AE33E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You can find the code and examples in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optimal_data_encoding.ipynb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E2021-23A6-F91B-2954-1F47F8021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4C23F-8FFE-4D20-A73F-BF5504DD80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1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8AD8D9-ED4F-435F-8946-A61EACA808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825" y="117475"/>
            <a:ext cx="9645650" cy="53276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900D1-F179-476E-A471-820DF781C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8522" y="270284"/>
            <a:ext cx="1670400" cy="77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388" y="4756360"/>
            <a:ext cx="1500335" cy="30003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A5BC387-6706-48F5-9328-FEAA1E657F6B}" type="datetime1">
              <a:rPr lang="de-CH" smtClean="0"/>
              <a:pPr/>
              <a:t>31.12.2024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772D1DB-A8C1-4B40-BE72-228B621C1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389" y="1690688"/>
            <a:ext cx="3392242" cy="195421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D6E9D6-B4D0-4B9B-855B-153B9A5987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7388" y="4041775"/>
            <a:ext cx="3391200" cy="300038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rgbClr val="38D430"/>
                </a:solidFill>
              </a:defRPr>
            </a:lvl2pPr>
            <a:lvl3pPr>
              <a:defRPr sz="1200">
                <a:solidFill>
                  <a:srgbClr val="38D430"/>
                </a:solidFill>
              </a:defRPr>
            </a:lvl3pPr>
            <a:lvl4pPr>
              <a:defRPr sz="1200">
                <a:solidFill>
                  <a:srgbClr val="38D430"/>
                </a:solidFill>
              </a:defRPr>
            </a:lvl4pPr>
            <a:lvl5pPr>
              <a:defRPr sz="1200">
                <a:solidFill>
                  <a:srgbClr val="38D430"/>
                </a:solidFill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1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C545-1B39-44C6-8F70-4D4C89F2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837" y="5155706"/>
            <a:ext cx="2224921" cy="296157"/>
          </a:xfrm>
          <a:prstGeom prst="rect">
            <a:avLst/>
          </a:prstGeom>
        </p:spPr>
        <p:txBody>
          <a:bodyPr/>
          <a:lstStyle/>
          <a:p>
            <a:fld id="{9BCA0123-B319-446C-91A4-3EE4BD572A81}" type="datetime1">
              <a:rPr lang="de-CH" smtClean="0"/>
              <a:t>31.12.2024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D31E-824E-48B7-B7A3-9436EC57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7592-0A15-401E-86B2-3A1138F5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87" y="1939895"/>
            <a:ext cx="8516451" cy="3070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7BA917-0DA0-4C4C-B860-4623E538D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98" y="1479286"/>
            <a:ext cx="8516402" cy="29871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58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D546F0E-7F27-4FCD-85BC-5F2CEEBA6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98" y="1479286"/>
            <a:ext cx="8516402" cy="29871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47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CE7C-8A81-4D44-94E4-964CD1AFD4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8AD8D9-ED4F-435F-8946-A61EACA808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888538" cy="55626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900D1-F179-476E-A471-820DF781C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8522" y="270284"/>
            <a:ext cx="1670400" cy="77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99F381-8EB1-4FCF-8C17-82A0EED09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85127"/>
            <a:ext cx="7771879" cy="608807"/>
          </a:xfrm>
          <a:solidFill>
            <a:schemeClr val="bg1">
              <a:alpha val="60000"/>
            </a:schemeClr>
          </a:solidFill>
        </p:spPr>
        <p:txBody>
          <a:bodyPr lIns="687600" tIns="144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6E11E1E-B476-42E9-9CF7-B1524813BD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8087" y="5155707"/>
            <a:ext cx="186690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70A6476-05E1-4FAC-A9DA-8BC1CD3AB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09528" y="5155707"/>
            <a:ext cx="69342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4FCE7C-8A81-4D44-94E4-964CD1AFD4A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5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8AD8D9-ED4F-435F-8946-A61EACA808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888538" cy="55626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900D1-F179-476E-A471-820DF781C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8522" y="270284"/>
            <a:ext cx="1670400" cy="77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99F381-8EB1-4FCF-8C17-82A0EED0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" y="184145"/>
            <a:ext cx="7807745" cy="936452"/>
          </a:xfrm>
          <a:solidFill>
            <a:schemeClr val="bg1">
              <a:alpha val="60000"/>
            </a:schemeClr>
          </a:solidFill>
        </p:spPr>
        <p:txBody>
          <a:bodyPr lIns="684000" tIns="144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6E11E1E-B476-42E9-9CF7-B1524813BD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8087" y="5155707"/>
            <a:ext cx="186690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70A6476-05E1-4FAC-A9DA-8BC1CD3AB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09528" y="5155707"/>
            <a:ext cx="69342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4FCE7C-8A81-4D44-94E4-964CD1AFD4A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8AD8D9-ED4F-435F-8946-A61EACA808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888538" cy="5562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900D1-F179-476E-A471-820DF781C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8522" y="270284"/>
            <a:ext cx="1670400" cy="77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99F381-8EB1-4FCF-8C17-82A0EED0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" y="1476375"/>
            <a:ext cx="4940711" cy="1276349"/>
          </a:xfrm>
          <a:solidFill>
            <a:schemeClr val="bg1">
              <a:alpha val="60000"/>
            </a:schemeClr>
          </a:solidFill>
        </p:spPr>
        <p:txBody>
          <a:bodyPr lIns="684000" tIns="14400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6E11E1E-B476-42E9-9CF7-B1524813BD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8087" y="5155707"/>
            <a:ext cx="186690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70A6476-05E1-4FAC-A9DA-8BC1CD3AB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09528" y="5155707"/>
            <a:ext cx="693421" cy="178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4FCE7C-8A81-4D44-94E4-964CD1AFD4A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3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087" y="327660"/>
            <a:ext cx="7117081" cy="6705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87" y="1480785"/>
            <a:ext cx="8516451" cy="3529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  <a:p>
            <a:pPr lvl="5"/>
            <a:r>
              <a:rPr lang="en-US" dirty="0"/>
              <a:t>Sechste Ebene</a:t>
            </a:r>
          </a:p>
          <a:p>
            <a:pPr lvl="6"/>
            <a:r>
              <a:rPr lang="en-US" dirty="0"/>
              <a:t>Siebte Ebene</a:t>
            </a:r>
          </a:p>
          <a:p>
            <a:pPr lvl="7"/>
            <a:r>
              <a:rPr lang="en-US" dirty="0"/>
              <a:t>Achte Ebene</a:t>
            </a:r>
          </a:p>
          <a:p>
            <a:pPr lvl="8"/>
            <a:r>
              <a:rPr lang="en-US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1808" y="5155707"/>
            <a:ext cx="2224921" cy="2961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6E833C-E1C1-44C3-A32F-C3B31A80BED2}" type="datetime1">
              <a:rPr lang="de-CH" smtClean="0"/>
              <a:t>31.12.2024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087" y="5155707"/>
            <a:ext cx="1866901" cy="1782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9528" y="5155707"/>
            <a:ext cx="693421" cy="1782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064FCE7C-8A81-4D44-94E4-964CD1AFD4A0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937DD9-DED1-49CE-808F-2026D00EA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6525"/>
          <a:stretch/>
        </p:blipFill>
        <p:spPr>
          <a:xfrm>
            <a:off x="7826143" y="277463"/>
            <a:ext cx="1662010" cy="7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73" r:id="rId5"/>
    <p:sldLayoutId id="2147483667" r:id="rId6"/>
    <p:sldLayoutId id="2147483674" r:id="rId7"/>
    <p:sldLayoutId id="2147483675" r:id="rId8"/>
    <p:sldLayoutId id="2147483676" r:id="rId9"/>
    <p:sldLayoutId id="2147483659" r:id="rId10"/>
  </p:sldLayoutIdLst>
  <p:hf sldNum="0" hdr="0" ftr="0"/>
  <p:txStyles>
    <p:titleStyle>
      <a:lvl1pPr algn="l" defTabSz="74167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416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7416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7416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b="1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504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1008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252000" algn="l" defTabSz="7416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083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167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250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334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417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501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5844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66679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3" userDrawn="1">
          <p15:clr>
            <a:srgbClr val="F26B43"/>
          </p15:clr>
        </p15:guide>
        <p15:guide id="2" pos="5800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physics/articles/10.3389/fphy.2020.00297/full" TargetMode="External"/><Relationship Id="rId7" Type="http://schemas.openxmlformats.org/officeDocument/2006/relationships/hyperlink" Target="https://journals.aps.org/prresearch/abstract/10.1103/PhysRevResearch.5.013105?utm_source=chatgp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anaduAI/expressive_power_of_quantum_models/blob/master/tutorial_expressivity_fourier_series.ipynb" TargetMode="External"/><Relationship Id="rId5" Type="http://schemas.openxmlformats.org/officeDocument/2006/relationships/hyperlink" Target="https://quantum-journal.org/papers/q-2020-02-06-226/pdf/" TargetMode="External"/><Relationship Id="rId4" Type="http://schemas.openxmlformats.org/officeDocument/2006/relationships/hyperlink" Target="https://journals.aps.org/pra/abstract/10.1103/PhysRevA.103.03243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physics/articles/10.3389/fphy.2020.00297/fu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journals.aps.org/pra/abstract/10.1103/PhysRevA.103.0324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39B4-0BDE-4993-BF2B-5350FBB6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en-US" dirty="0"/>
            </a:br>
            <a:r>
              <a:rPr lang="en-US" b="0" dirty="0"/>
              <a:t>Introduction &amp;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5FB770-CC17-4CC1-B2DB-EEAAC3AB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43" y="1209565"/>
            <a:ext cx="8791332" cy="3529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Motivations: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No-Cloning</a:t>
            </a:r>
            <a:r>
              <a:rPr lang="de-CH" sz="1400" dirty="0"/>
              <a:t> Theorem: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dirty="0" err="1"/>
              <a:t>Classical</a:t>
            </a:r>
            <a:r>
              <a:rPr lang="de-CH" dirty="0"/>
              <a:t> </a:t>
            </a:r>
            <a:r>
              <a:rPr lang="de-CH" dirty="0" err="1"/>
              <a:t>circuits</a:t>
            </a:r>
            <a:r>
              <a:rPr lang="de-CH" dirty="0"/>
              <a:t> / NN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fan-out (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/ </a:t>
            </a:r>
            <a:r>
              <a:rPr lang="de-CH" dirty="0" err="1"/>
              <a:t>neuron</a:t>
            </a:r>
            <a:r>
              <a:rPr lang="de-CH" dirty="0"/>
              <a:t> etc.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(</a:t>
            </a:r>
            <a:r>
              <a:rPr lang="de-CH" dirty="0" err="1"/>
              <a:t>copied</a:t>
            </a:r>
            <a:r>
              <a:rPr lang="de-CH" dirty="0"/>
              <a:t>)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)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effect</a:t>
            </a:r>
            <a:r>
              <a:rPr lang="de-CH" dirty="0"/>
              <a:t> in QNN: multiple </a:t>
            </a:r>
            <a:r>
              <a:rPr lang="de-CH" dirty="0" err="1"/>
              <a:t>independent</a:t>
            </a:r>
            <a:r>
              <a:rPr lang="de-CH" dirty="0"/>
              <a:t> redundant </a:t>
            </a:r>
            <a:r>
              <a:rPr lang="de-CH" dirty="0" err="1"/>
              <a:t>encodings</a:t>
            </a:r>
            <a:endParaRPr lang="de-CH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Complex</a:t>
            </a:r>
            <a:r>
              <a:rPr lang="de-CH" sz="1400" dirty="0"/>
              <a:t> </a:t>
            </a:r>
            <a:r>
              <a:rPr lang="de-CH" sz="1400" dirty="0" err="1"/>
              <a:t>target</a:t>
            </a:r>
            <a:r>
              <a:rPr lang="de-CH" sz="1400" dirty="0"/>
              <a:t> </a:t>
            </a:r>
            <a:r>
              <a:rPr lang="de-CH" sz="1400" dirty="0" err="1"/>
              <a:t>functions</a:t>
            </a:r>
            <a:r>
              <a:rPr lang="de-CH" sz="1400" dirty="0"/>
              <a:t> </a:t>
            </a:r>
            <a:r>
              <a:rPr lang="de-CH" sz="1400" dirty="0" err="1"/>
              <a:t>require</a:t>
            </a:r>
            <a:r>
              <a:rPr lang="de-CH" sz="1400" dirty="0"/>
              <a:t>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information</a:t>
            </a:r>
            <a:r>
              <a:rPr lang="de-CH" sz="1400" dirty="0"/>
              <a:t>: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dirty="0"/>
              <a:t>Easy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representing</a:t>
            </a:r>
            <a:r>
              <a:rPr lang="de-CH" dirty="0"/>
              <a:t> </a:t>
            </a:r>
            <a:r>
              <a:rPr lang="de-CH" dirty="0" err="1"/>
              <a:t>nonlinearity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Trade-off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expressivity</a:t>
            </a:r>
            <a:r>
              <a:rPr lang="de-CH" dirty="0"/>
              <a:t> (</a:t>
            </a:r>
            <a:r>
              <a:rPr lang="en-US" dirty="0"/>
              <a:t>distinguish finer variations of the input data) and practicality 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few: Underfitting (lack of nonlinearity etc.)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 Many: Overfitting (noise amplification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references (papers and codes):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“Input Redundancy for Parameterized Quantum Circuit” 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“Effect of data encoding on the expressive power of variational quantum-machine-learning models”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(a more general paper then the above)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“Data re-uploading for a universal quantum classifier”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“Nonlinear transformations in quantum computation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CH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92FF-41C6-C54A-F344-75D78E80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8994C-CDED-9310-8F92-840E8D18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de-CH" b="0" dirty="0"/>
            </a:br>
            <a:r>
              <a:rPr lang="de-CH" b="0" dirty="0"/>
              <a:t>Challenges &amp; </a:t>
            </a:r>
            <a:r>
              <a:rPr lang="de-CH" b="0" dirty="0" err="1"/>
              <a:t>Reflection</a:t>
            </a:r>
            <a:r>
              <a:rPr lang="de-CH" b="0" dirty="0"/>
              <a:t> (</a:t>
            </a:r>
            <a:r>
              <a:rPr lang="de-CH" b="0" dirty="0" err="1"/>
              <a:t>Lessons</a:t>
            </a:r>
            <a:r>
              <a:rPr lang="de-CH" b="0" dirty="0"/>
              <a:t> </a:t>
            </a:r>
            <a:r>
              <a:rPr lang="de-CH" b="0" dirty="0" err="1"/>
              <a:t>Learned</a:t>
            </a:r>
            <a:r>
              <a:rPr lang="de-CH" b="0" dirty="0"/>
              <a:t>)</a:t>
            </a:r>
            <a:endParaRPr lang="en-US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E7C9A-2C61-5EB6-3745-19771C3F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87" y="1194066"/>
            <a:ext cx="8516451" cy="3529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Data </a:t>
            </a:r>
            <a:r>
              <a:rPr lang="de-CH" dirty="0" err="1"/>
              <a:t>encoding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(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?)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in a QML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nonlinearity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in a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therefore</a:t>
            </a:r>
            <a:r>
              <a:rPr lang="de-CH" dirty="0"/>
              <a:t> also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fourier</a:t>
            </a:r>
            <a:r>
              <a:rPr lang="de-CH" dirty="0"/>
              <a:t> rank etc.)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challenging</a:t>
            </a:r>
            <a:r>
              <a:rPr lang="de-CH" dirty="0"/>
              <a:t>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kernels</a:t>
            </a:r>
            <a:r>
              <a:rPr lang="de-CH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Encoding defines the degree / frequence and the model defines the </a:t>
            </a:r>
            <a:r>
              <a:rPr lang="en-US" b="1" dirty="0" err="1"/>
              <a:t>coefficents</a:t>
            </a:r>
            <a:endParaRPr lang="de-CH" b="1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Encoding defines how many repetitions (or layers) are needed to represent the degree of the function.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Model (quantum circuit) learns the actual coefficients of the function (slope, intercept, etc.) during the training process (so repeating ansatz influences those)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number of repetitions depends a lot on the encoding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 would do differently if I could start over again: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Reading the papers more carefully. I had to reread them quite a lot.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Trying out the QNN version for Wine Quality. That we would have a nice similarity comparison to time </a:t>
            </a:r>
            <a:r>
              <a:rPr lang="en-US" sz="1400" dirty="0" err="1"/>
              <a:t>serie</a:t>
            </a:r>
            <a:r>
              <a:rPr lang="en-US" sz="1400" dirty="0"/>
              <a:t> dataset.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 investing too much time on training (take smaller datasets etc.)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B409C-5284-9907-2053-469FFC81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7297-92EB-A4D7-E987-C54188D4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87" y="327660"/>
            <a:ext cx="8516451" cy="670560"/>
          </a:xfrm>
        </p:spPr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en-US" dirty="0"/>
            </a:br>
            <a:r>
              <a:rPr lang="en-US" b="0" dirty="0"/>
              <a:t>Current State of the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8494250-05C5-CFCA-6EE5-B9F02FC41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043" y="943041"/>
                <a:ext cx="8516451" cy="50162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Discussion </a:t>
                </a:r>
                <a:r>
                  <a:rPr lang="de-CH" dirty="0" err="1"/>
                  <a:t>about</a:t>
                </a:r>
                <a:r>
                  <a:rPr lang="de-CH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lower</a:t>
                </a:r>
                <a:r>
                  <a:rPr lang="de-CH" dirty="0"/>
                  <a:t> &amp;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upper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b</a:t>
                </a:r>
                <a:r>
                  <a:rPr lang="de-CH" dirty="0" err="1"/>
                  <a:t>ounds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encoding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endParaRPr lang="de-CH" dirty="0"/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«</a:t>
                </a:r>
                <a:r>
                  <a:rPr lang="de-CH" sz="1400" dirty="0" err="1"/>
                  <a:t>How</a:t>
                </a:r>
                <a:r>
                  <a:rPr lang="de-CH" sz="1400" dirty="0"/>
                  <a:t> </a:t>
                </a:r>
                <a:r>
                  <a:rPr lang="de-CH" sz="1400" dirty="0" err="1"/>
                  <a:t>many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times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data</a:t>
                </a:r>
                <a:r>
                  <a:rPr lang="de-CH" sz="1400" dirty="0"/>
                  <a:t> </a:t>
                </a:r>
                <a:r>
                  <a:rPr lang="de-CH" sz="1400" dirty="0" err="1"/>
                  <a:t>must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encoded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to</a:t>
                </a:r>
                <a:r>
                  <a:rPr lang="de-CH" sz="1400" dirty="0"/>
                  <a:t> </a:t>
                </a:r>
                <a:r>
                  <a:rPr lang="de-CH" sz="1400" dirty="0" err="1"/>
                  <a:t>reach</a:t>
                </a:r>
                <a:r>
                  <a:rPr lang="de-CH" sz="1400" dirty="0"/>
                  <a:t> a </a:t>
                </a:r>
                <a:r>
                  <a:rPr lang="de-CH" sz="1400" dirty="0" err="1"/>
                  <a:t>desired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expressivity</a:t>
                </a:r>
                <a:r>
                  <a:rPr lang="de-CH" sz="1400" dirty="0"/>
                  <a:t>?»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A </a:t>
                </a:r>
                <a:r>
                  <a:rPr lang="de-CH" sz="1400" dirty="0" err="1"/>
                  <a:t>lot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dirty="0" err="1"/>
                  <a:t>research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based</a:t>
                </a:r>
                <a:r>
                  <a:rPr lang="de-CH" sz="1400" dirty="0"/>
                  <a:t> on Fourier </a:t>
                </a:r>
                <a:r>
                  <a:rPr lang="de-CH" sz="1400" dirty="0" err="1"/>
                  <a:t>analysis</a:t>
                </a:r>
                <a:r>
                  <a:rPr lang="de-CH" sz="1400" dirty="0"/>
                  <a:t> (</a:t>
                </a:r>
                <a:r>
                  <a:rPr lang="de-CH" sz="1400" dirty="0" err="1"/>
                  <a:t>see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key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references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slide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before</a:t>
                </a:r>
                <a:r>
                  <a:rPr lang="de-CH" sz="1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Encoding in </a:t>
                </a:r>
                <a:r>
                  <a:rPr lang="de-CH" dirty="0" err="1"/>
                  <a:t>quantum</a:t>
                </a:r>
                <a:r>
                  <a:rPr lang="de-CH" dirty="0"/>
                  <a:t> </a:t>
                </a:r>
                <a:r>
                  <a:rPr lang="de-CH" dirty="0" err="1"/>
                  <a:t>circuit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seen</a:t>
                </a:r>
                <a:r>
                  <a:rPr lang="de-CH" dirty="0"/>
                  <a:t> </a:t>
                </a:r>
                <a:r>
                  <a:rPr lang="de-CH" dirty="0" err="1"/>
                  <a:t>as</a:t>
                </a:r>
                <a:r>
                  <a:rPr lang="de-CH" dirty="0"/>
                  <a:t> a form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activation</a:t>
                </a:r>
                <a:r>
                  <a:rPr lang="de-CH" dirty="0"/>
                  <a:t> </a:t>
                </a:r>
                <a:r>
                  <a:rPr lang="de-CH" dirty="0" err="1"/>
                  <a:t>function</a:t>
                </a:r>
                <a:endParaRPr lang="de-CH" dirty="0"/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Linear (</a:t>
                </a:r>
                <a:r>
                  <a:rPr lang="de-CH" sz="1400" dirty="0" err="1"/>
                  <a:t>identity</a:t>
                </a:r>
                <a:r>
                  <a:rPr lang="de-CH" sz="1400" dirty="0"/>
                  <a:t>) Encoding: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Input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encoded</a:t>
                </a:r>
                <a:r>
                  <a:rPr lang="de-CH" dirty="0"/>
                  <a:t> </a:t>
                </a:r>
                <a:r>
                  <a:rPr lang="de-CH" dirty="0" err="1"/>
                  <a:t>linearly</a:t>
                </a:r>
                <a:r>
                  <a:rPr lang="de-CH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CH" b="0" dirty="0"/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Lower </a:t>
                </a:r>
                <a:r>
                  <a:rPr lang="de-CH" dirty="0" err="1"/>
                  <a:t>bound</a:t>
                </a:r>
                <a:r>
                  <a:rPr lang="de-CH" dirty="0"/>
                  <a:t>: </a:t>
                </a:r>
                <a:r>
                  <a:rPr lang="de-CH" b="1" dirty="0" err="1"/>
                  <a:t>Logarithmic</a:t>
                </a:r>
                <a:r>
                  <a:rPr lang="de-CH" b="1" dirty="0"/>
                  <a:t> </a:t>
                </a:r>
                <a:r>
                  <a:rPr lang="de-CH" b="1" dirty="0" err="1"/>
                  <a:t>growth</a:t>
                </a:r>
                <a:r>
                  <a:rPr lang="de-CH" b="1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redundancy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function</a:t>
                </a:r>
                <a:r>
                  <a:rPr lang="de-CH" dirty="0"/>
                  <a:t> </a:t>
                </a:r>
                <a:r>
                  <a:rPr lang="de-CH" dirty="0" err="1"/>
                  <a:t>complexity</a:t>
                </a:r>
                <a:r>
                  <a:rPr lang="de-CH" dirty="0"/>
                  <a:t> (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de-CH" dirty="0"/>
                  <a:t>)</a:t>
                </a:r>
              </a:p>
              <a:p>
                <a:pPr marL="1041750" lvl="6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Similar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ZFeatureMap</a:t>
                </a:r>
                <a:r>
                  <a:rPr lang="de-CH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)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Fourier rank (a </a:t>
                </a:r>
                <a:r>
                  <a:rPr lang="de-CH" dirty="0" err="1"/>
                  <a:t>complexity</a:t>
                </a:r>
                <a:r>
                  <a:rPr lang="de-CH" dirty="0"/>
                  <a:t> </a:t>
                </a:r>
                <a:r>
                  <a:rPr lang="de-CH" dirty="0" err="1"/>
                  <a:t>measure</a:t>
                </a:r>
                <a:r>
                  <a:rPr lang="de-CH" dirty="0"/>
                  <a:t>)</a:t>
                </a:r>
              </a:p>
              <a:p>
                <a:pPr marL="537750" lvl="3" indent="-285750">
                  <a:buFont typeface="Arial" panose="020B0604020202020204" pitchFamily="34" charset="0"/>
                  <a:buChar char="•"/>
                </a:pPr>
                <a:r>
                  <a:rPr lang="de-CH" sz="1400" dirty="0" err="1"/>
                  <a:t>Arcsine</a:t>
                </a:r>
                <a:r>
                  <a:rPr lang="de-CH" sz="1400" dirty="0"/>
                  <a:t> Encoding: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Input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encoded</a:t>
                </a:r>
                <a:r>
                  <a:rPr lang="de-CH" dirty="0"/>
                  <a:t> </a:t>
                </a:r>
                <a:r>
                  <a:rPr lang="de-CH" dirty="0" err="1"/>
                  <a:t>linearly</a:t>
                </a:r>
                <a:r>
                  <a:rPr lang="de-CH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de-CH" b="0" dirty="0"/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Lower </a:t>
                </a:r>
                <a:r>
                  <a:rPr lang="de-CH" dirty="0" err="1"/>
                  <a:t>bound</a:t>
                </a:r>
                <a:r>
                  <a:rPr lang="de-CH" dirty="0"/>
                  <a:t>: </a:t>
                </a:r>
                <a:r>
                  <a:rPr lang="de-CH" dirty="0" err="1"/>
                  <a:t>Redundancy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must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b="1" dirty="0"/>
                  <a:t>at least </a:t>
                </a:r>
                <a:r>
                  <a:rPr lang="de-CH" b="1" dirty="0" err="1"/>
                  <a:t>the</a:t>
                </a:r>
                <a:r>
                  <a:rPr lang="de-CH" b="1" dirty="0"/>
                  <a:t> </a:t>
                </a:r>
                <a:r>
                  <a:rPr lang="de-CH" b="1" dirty="0" err="1"/>
                  <a:t>degree</a:t>
                </a:r>
                <a:r>
                  <a:rPr lang="de-CH" b="1" dirty="0"/>
                  <a:t> </a:t>
                </a:r>
                <a:r>
                  <a:rPr lang="de-CH" b="1" dirty="0" err="1"/>
                  <a:t>of</a:t>
                </a:r>
                <a:r>
                  <a:rPr lang="de-CH" b="1" dirty="0"/>
                  <a:t> </a:t>
                </a:r>
                <a:r>
                  <a:rPr lang="de-CH" b="1" dirty="0" err="1"/>
                  <a:t>the</a:t>
                </a:r>
                <a:r>
                  <a:rPr lang="de-CH" b="1" dirty="0"/>
                  <a:t> </a:t>
                </a:r>
                <a:r>
                  <a:rPr lang="de-CH" b="1" dirty="0" err="1"/>
                  <a:t>target</a:t>
                </a:r>
                <a:r>
                  <a:rPr lang="de-CH" b="1" dirty="0"/>
                  <a:t> polynomial</a:t>
                </a:r>
              </a:p>
              <a:p>
                <a:pPr marL="1041750" lvl="6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Similar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ZZFeatureMap</a:t>
                </a:r>
                <a:r>
                  <a:rPr lang="de-CH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)</a:t>
                </a:r>
                <a:endParaRPr lang="de-CH" b="1" dirty="0"/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Alternative </a:t>
                </a:r>
                <a:r>
                  <a:rPr lang="de-CH" dirty="0" err="1"/>
                  <a:t>def</a:t>
                </a:r>
                <a:r>
                  <a:rPr lang="de-CH" dirty="0"/>
                  <a:t>.: </a:t>
                </a:r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CH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1" i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de-CH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de-CH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b="1" dirty="0"/>
                  <a:t> where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de-CH" b="1" dirty="0"/>
                  <a:t> </a:t>
                </a:r>
                <a:r>
                  <a:rPr lang="de-CH" b="1" dirty="0" err="1"/>
                  <a:t>is</a:t>
                </a:r>
                <a:r>
                  <a:rPr lang="de-CH" b="1" dirty="0"/>
                  <a:t> </a:t>
                </a:r>
                <a:r>
                  <a:rPr lang="de-CH" b="1" dirty="0" err="1"/>
                  <a:t>the</a:t>
                </a:r>
                <a:r>
                  <a:rPr lang="de-CH" b="1" dirty="0"/>
                  <a:t> </a:t>
                </a:r>
                <a:r>
                  <a:rPr lang="de-CH" b="1" dirty="0" err="1"/>
                  <a:t>sc</a:t>
                </a:r>
                <a:r>
                  <a:rPr lang="de-CH" b="1" dirty="0"/>
                  <a:t>-rank </a:t>
                </a:r>
                <a:endParaRPr lang="de-CH" dirty="0"/>
              </a:p>
              <a:p>
                <a:pPr marL="537750" lvl="3" indent="-285750">
                  <a:buFont typeface="Arial" panose="020B0604020202020204" pitchFamily="34" charset="0"/>
                  <a:buChar char="•"/>
                </a:pPr>
                <a:r>
                  <a:rPr lang="de-CH" sz="1400" dirty="0">
                    <a:solidFill>
                      <a:schemeClr val="tx1"/>
                    </a:solidFill>
                  </a:rPr>
                  <a:t>Many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more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lower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bounds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for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encoding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functions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can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be</a:t>
                </a:r>
                <a:r>
                  <a:rPr lang="de-CH" sz="1400" dirty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tx1"/>
                    </a:solidFill>
                  </a:rPr>
                  <a:t>made</a:t>
                </a:r>
                <a:endParaRPr lang="de-CH" sz="1400" dirty="0">
                  <a:solidFill>
                    <a:schemeClr val="tx1"/>
                  </a:solidFill>
                </a:endParaRPr>
              </a:p>
              <a:p>
                <a:pPr marL="537750" lvl="3" indent="-285750">
                  <a:buFont typeface="Arial" panose="020B0604020202020204" pitchFamily="34" charset="0"/>
                  <a:buChar char="•"/>
                </a:pPr>
                <a:r>
                  <a:rPr lang="de-CH" sz="1400" dirty="0" err="1"/>
                  <a:t>Upperbound</a:t>
                </a:r>
                <a:r>
                  <a:rPr lang="de-CH" sz="1400" dirty="0"/>
                  <a:t>: 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CH" sz="1400" dirty="0"/>
                  <a:t> </a:t>
                </a:r>
                <a:r>
                  <a:rPr lang="de-CH" dirty="0" err="1"/>
                  <a:t>means</a:t>
                </a:r>
                <a:r>
                  <a:rPr lang="de-CH" dirty="0"/>
                  <a:t> </a:t>
                </a:r>
                <a:r>
                  <a:rPr lang="de-CH" dirty="0" err="1"/>
                  <a:t>that</a:t>
                </a:r>
                <a:r>
                  <a:rPr lang="de-CH" dirty="0"/>
                  <a:t> a </a:t>
                </a:r>
                <a:r>
                  <a:rPr lang="de-CH" dirty="0" err="1"/>
                  <a:t>quantum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represent</a:t>
                </a:r>
                <a:r>
                  <a:rPr lang="de-CH" dirty="0"/>
                  <a:t> K </a:t>
                </a:r>
                <a:r>
                  <a:rPr lang="de-CH" dirty="0" err="1"/>
                  <a:t>distinct</a:t>
                </a:r>
                <a:r>
                  <a:rPr lang="de-CH" dirty="0"/>
                  <a:t> </a:t>
                </a:r>
                <a:r>
                  <a:rPr lang="de-CH" dirty="0" err="1"/>
                  <a:t>combinations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frequencies</a:t>
                </a:r>
                <a:endParaRPr lang="de-CH" dirty="0">
                  <a:solidFill>
                    <a:schemeClr val="tx1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de-CH" b="1" dirty="0"/>
              </a:p>
              <a:p>
                <a:endParaRPr lang="de-CH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8494250-05C5-CFCA-6EE5-B9F02FC41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043" y="943041"/>
                <a:ext cx="8516451" cy="5016234"/>
              </a:xfrm>
              <a:blipFill>
                <a:blip r:embed="rId5"/>
                <a:stretch>
                  <a:fillRect l="-1360" t="-13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8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7C90A-9A2C-7FFD-42D0-8FDCE7C08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442B-0AFC-A872-C017-10BD1F3C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87" y="327660"/>
            <a:ext cx="8516451" cy="670560"/>
          </a:xfrm>
        </p:spPr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en-US" dirty="0"/>
            </a:br>
            <a:r>
              <a:rPr lang="en-US" b="0" dirty="0"/>
              <a:t>Current State of the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E51B3E-0312-26C1-9D3B-0B7B6CF6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087" y="1194066"/>
                <a:ext cx="8516451" cy="50162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Nonlinearity</a:t>
                </a:r>
                <a:r>
                  <a:rPr lang="en-US" dirty="0"/>
                  <a:t> can be described </a:t>
                </a:r>
                <a:r>
                  <a:rPr lang="en-US" b="1" dirty="0"/>
                  <a:t>by density matrices </a:t>
                </a:r>
                <a14:m>
                  <m:oMath xmlns:m="http://schemas.openxmlformats.org/officeDocument/2006/math">
                    <m:r>
                      <a:rPr lang="de-CH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CH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de-CH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(state of a system) </a:t>
                </a:r>
                <a:r>
                  <a:rPr lang="en-US" sz="1600" dirty="0"/>
                  <a:t>and their matrix multiplications 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Represents the probabilistic distribution of the quantum system (pure- and </a:t>
                </a:r>
                <a:r>
                  <a:rPr lang="en-US" sz="1400" dirty="0" err="1"/>
                  <a:t>mixedstates</a:t>
                </a:r>
                <a:r>
                  <a:rPr lang="en-US" sz="1400" dirty="0"/>
                  <a:t>)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ZZFeatureMap</a:t>
                </a:r>
                <a:r>
                  <a:rPr lang="en-US" sz="1400" dirty="0"/>
                  <a:t> uses pure states, although density matrices are not explicitly computed, their influence is still present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Repetition of the feature map (via tensor products) introduces nonlinear terms in the quantum state, akin to the effects described by the density matrix (see more in notes/nonlinearity.md)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quantum model itself is linear, so the data encoding part plays an important part in introducing nonlinearity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Data encoding defines the degree and the model defines the coefficients in partial Fourier</a:t>
                </a:r>
                <a:endParaRPr lang="de-CH" sz="1600" dirty="0"/>
              </a:p>
              <a:p>
                <a:pPr marL="537750" lvl="3" indent="-285750">
                  <a:buFont typeface="Arial" panose="020B0604020202020204" pitchFamily="34" charset="0"/>
                  <a:buChar char="•"/>
                </a:pPr>
                <a:r>
                  <a:rPr lang="de-CH" sz="1400" dirty="0" err="1"/>
                  <a:t>Repeating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encoding</a:t>
                </a:r>
                <a:r>
                  <a:rPr lang="de-CH" sz="1400" dirty="0"/>
                  <a:t>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CH" sz="1400" dirty="0"/>
                  <a:t> </a:t>
                </a:r>
                <a:r>
                  <a:rPr lang="de-CH" sz="1400" dirty="0" err="1"/>
                  <a:t>times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with</a:t>
                </a:r>
                <a:r>
                  <a:rPr lang="de-CH" sz="1400" dirty="0"/>
                  <a:t> Pauli </a:t>
                </a:r>
                <a:r>
                  <a:rPr lang="de-CH" sz="1400" dirty="0" err="1"/>
                  <a:t>rotations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can</a:t>
                </a:r>
                <a:r>
                  <a:rPr lang="de-CH" sz="1400" dirty="0"/>
                  <a:t> fit a Fourier </a:t>
                </a:r>
                <a:r>
                  <a:rPr lang="de-CH" sz="1400" dirty="0" err="1"/>
                  <a:t>series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dirty="0" err="1"/>
                  <a:t>degree</a:t>
                </a:r>
                <a:r>
                  <a:rPr lang="de-CH" sz="1400" dirty="0"/>
                  <a:t>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de-CH" sz="1400" b="0" dirty="0"/>
              </a:p>
              <a:p>
                <a:pPr marL="537750" lvl="3" indent="-28575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Quantum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naturally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learn</a:t>
                </a:r>
                <a:r>
                  <a:rPr lang="de-CH" sz="1400" dirty="0"/>
                  <a:t> (</a:t>
                </a:r>
                <a:r>
                  <a:rPr lang="de-CH" sz="1400" dirty="0" err="1"/>
                  <a:t>as</a:t>
                </a:r>
                <a:r>
                  <a:rPr lang="de-CH" sz="1400" dirty="0"/>
                  <a:t> Fourier </a:t>
                </a:r>
                <a:r>
                  <a:rPr lang="de-CH" sz="1400" dirty="0" err="1"/>
                  <a:t>series</a:t>
                </a:r>
                <a:r>
                  <a:rPr lang="de-CH" sz="1400" dirty="0"/>
                  <a:t>) </a:t>
                </a:r>
                <a:r>
                  <a:rPr lang="de-CH" sz="1400" dirty="0" err="1"/>
                  <a:t>periodic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r>
                  <a:rPr lang="de-CH" sz="1400" dirty="0"/>
                  <a:t> in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data</a:t>
                </a:r>
                <a:endParaRPr lang="de-CH" sz="1400" dirty="0"/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Hinting</a:t>
                </a:r>
                <a:r>
                  <a:rPr lang="de-CH" dirty="0"/>
                  <a:t> </a:t>
                </a:r>
                <a:r>
                  <a:rPr lang="de-CH" dirty="0" err="1"/>
                  <a:t>that</a:t>
                </a:r>
                <a:r>
                  <a:rPr lang="de-CH" dirty="0"/>
                  <a:t> time-</a:t>
                </a:r>
                <a:r>
                  <a:rPr lang="de-CH" dirty="0" err="1"/>
                  <a:t>series</a:t>
                </a:r>
                <a:r>
                  <a:rPr lang="de-CH" dirty="0"/>
                  <a:t> </a:t>
                </a:r>
                <a:r>
                  <a:rPr lang="de-CH" dirty="0" err="1"/>
                  <a:t>learning</a:t>
                </a:r>
                <a:r>
                  <a:rPr lang="de-CH" dirty="0"/>
                  <a:t> </a:t>
                </a:r>
                <a:r>
                  <a:rPr lang="de-CH" dirty="0" err="1"/>
                  <a:t>or</a:t>
                </a:r>
                <a:r>
                  <a:rPr lang="de-CH" dirty="0"/>
                  <a:t> </a:t>
                </a:r>
                <a:r>
                  <a:rPr lang="de-CH" dirty="0" err="1"/>
                  <a:t>signal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suitable</a:t>
                </a:r>
                <a:r>
                  <a:rPr lang="de-CH" dirty="0"/>
                  <a:t> </a:t>
                </a:r>
                <a:r>
                  <a:rPr lang="de-CH" dirty="0" err="1"/>
                  <a:t>applications</a:t>
                </a: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Data </a:t>
                </a:r>
                <a:r>
                  <a:rPr lang="de-CH" dirty="0" err="1"/>
                  <a:t>encoding</a:t>
                </a:r>
                <a:r>
                  <a:rPr lang="de-CH" dirty="0"/>
                  <a:t> </a:t>
                </a:r>
                <a:r>
                  <a:rPr lang="de-CH" dirty="0" err="1"/>
                  <a:t>strategy</a:t>
                </a:r>
                <a:endParaRPr lang="de-CH" dirty="0"/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Parallel Encoding: Repeat Coding on different subsystems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Data Reuploading: Repeat encoding multiple times in sequence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de-CH" b="1" dirty="0"/>
              </a:p>
              <a:p>
                <a:endParaRPr lang="de-CH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E51B3E-0312-26C1-9D3B-0B7B6CF6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087" y="1194066"/>
                <a:ext cx="8516451" cy="5016234"/>
              </a:xfrm>
              <a:blipFill>
                <a:blip r:embed="rId3"/>
                <a:stretch>
                  <a:fillRect l="-1360" t="-1337" r="-186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30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F8D4E-CE59-4B12-43C6-B6BC974E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79A7D-9CD6-6743-704B-21339190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en-US" dirty="0"/>
            </a:br>
            <a:r>
              <a:rPr lang="en-US" b="0" dirty="0"/>
              <a:t>Project Motivation &amp;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2420E92-CF7A-2DC2-1FF3-07B84DF98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087" y="1110174"/>
                <a:ext cx="8791332" cy="35294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Finding </a:t>
                </a:r>
                <a:r>
                  <a:rPr lang="de-CH" b="1" dirty="0" err="1"/>
                  <a:t>suitable</a:t>
                </a:r>
                <a:r>
                  <a:rPr lang="de-CH" b="1" dirty="0"/>
                  <a:t> </a:t>
                </a:r>
                <a:r>
                  <a:rPr lang="de-CH" b="1" dirty="0" err="1"/>
                  <a:t>applications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theoretical</a:t>
                </a:r>
                <a:r>
                  <a:rPr lang="de-CH" dirty="0"/>
                  <a:t> </a:t>
                </a:r>
                <a:r>
                  <a:rPr lang="de-CH" dirty="0" err="1"/>
                  <a:t>analysis</a:t>
                </a:r>
                <a:r>
                  <a:rPr lang="de-CH" dirty="0"/>
                  <a:t> in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papers</a:t>
                </a:r>
                <a:r>
                  <a:rPr lang="de-CH" dirty="0"/>
                  <a:t> (</a:t>
                </a:r>
                <a:r>
                  <a:rPr lang="de-CH" dirty="0" err="1"/>
                  <a:t>slides</a:t>
                </a:r>
                <a:r>
                  <a:rPr lang="de-CH" dirty="0"/>
                  <a:t> </a:t>
                </a:r>
                <a:r>
                  <a:rPr lang="de-CH" dirty="0" err="1"/>
                  <a:t>before</a:t>
                </a:r>
                <a:r>
                  <a:rPr lang="de-CH" dirty="0"/>
                  <a:t>)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This </a:t>
                </a:r>
                <a:r>
                  <a:rPr lang="de-CH" sz="1400" dirty="0" err="1"/>
                  <a:t>could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help</a:t>
                </a:r>
                <a:r>
                  <a:rPr lang="de-CH" sz="1400" dirty="0"/>
                  <a:t> in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design </a:t>
                </a:r>
                <a:r>
                  <a:rPr lang="de-CH" sz="1400" dirty="0" err="1"/>
                  <a:t>process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a Quantum Circuit Architecture</a:t>
                </a:r>
              </a:p>
              <a:p>
                <a:pPr marL="537750" lvl="1" indent="-285750">
                  <a:buFont typeface="Arial" panose="020B0604020202020204" pitchFamily="34" charset="0"/>
                  <a:buChar char="•"/>
                </a:pPr>
                <a:r>
                  <a:rPr lang="de-CH" sz="1400" dirty="0" err="1"/>
                  <a:t>Applications</a:t>
                </a:r>
                <a:r>
                  <a:rPr lang="de-CH" sz="1400" dirty="0"/>
                  <a:t>: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Time </a:t>
                </a:r>
                <a:r>
                  <a:rPr lang="de-CH" dirty="0" err="1"/>
                  <a:t>series</a:t>
                </a:r>
                <a:r>
                  <a:rPr lang="de-CH" dirty="0"/>
                  <a:t> </a:t>
                </a:r>
                <a:r>
                  <a:rPr lang="de-CH" dirty="0" err="1"/>
                  <a:t>prediction</a:t>
                </a:r>
                <a:r>
                  <a:rPr lang="de-CH" dirty="0"/>
                  <a:t> (</a:t>
                </a:r>
                <a:r>
                  <a:rPr lang="de-CH" dirty="0" err="1"/>
                  <a:t>Predicting</a:t>
                </a:r>
                <a:r>
                  <a:rPr lang="de-CH" dirty="0"/>
                  <a:t> NASDAQ </a:t>
                </a:r>
                <a:r>
                  <a:rPr lang="de-CH" dirty="0" err="1"/>
                  <a:t>close</a:t>
                </a:r>
                <a:r>
                  <a:rPr lang="de-CH" dirty="0"/>
                  <a:t> </a:t>
                </a:r>
                <a:r>
                  <a:rPr lang="de-CH" dirty="0" err="1"/>
                  <a:t>price</a:t>
                </a:r>
                <a:r>
                  <a:rPr lang="de-CH" dirty="0"/>
                  <a:t>)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Image </a:t>
                </a:r>
                <a:r>
                  <a:rPr lang="de-CH" dirty="0" err="1"/>
                  <a:t>classification</a:t>
                </a:r>
                <a:r>
                  <a:rPr lang="de-CH" dirty="0"/>
                  <a:t> (MNIST </a:t>
                </a:r>
                <a:r>
                  <a:rPr lang="de-CH" dirty="0" err="1"/>
                  <a:t>binary</a:t>
                </a:r>
                <a:r>
                  <a:rPr lang="de-CH" dirty="0"/>
                  <a:t> </a:t>
                </a:r>
                <a:r>
                  <a:rPr lang="de-CH" dirty="0" err="1"/>
                  <a:t>classification</a:t>
                </a:r>
                <a:r>
                  <a:rPr lang="de-CH" dirty="0"/>
                  <a:t> </a:t>
                </a:r>
                <a:r>
                  <a:rPr lang="de-CH" dirty="0" err="1"/>
                  <a:t>between</a:t>
                </a:r>
                <a:r>
                  <a:rPr lang="de-CH" dirty="0"/>
                  <a:t> ‘4’ and ‘9’)</a:t>
                </a:r>
              </a:p>
              <a:p>
                <a:pPr marL="789750" lvl="5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Tabular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analysis</a:t>
                </a:r>
                <a:r>
                  <a:rPr lang="de-CH" dirty="0"/>
                  <a:t> (</a:t>
                </a:r>
                <a:r>
                  <a:rPr lang="de-CH" dirty="0" err="1"/>
                  <a:t>Wine</a:t>
                </a:r>
                <a:r>
                  <a:rPr lang="de-CH" dirty="0"/>
                  <a:t> </a:t>
                </a:r>
                <a:r>
                  <a:rPr lang="de-CH" dirty="0" err="1"/>
                  <a:t>quality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2 </a:t>
                </a:r>
                <a:r>
                  <a:rPr lang="de-CH" dirty="0" err="1"/>
                  <a:t>features</a:t>
                </a:r>
                <a:r>
                  <a:rPr lang="de-CH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Explore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balance</a:t>
                </a:r>
                <a:r>
                  <a:rPr lang="de-CH" dirty="0"/>
                  <a:t> </a:t>
                </a:r>
                <a:r>
                  <a:rPr lang="de-CH" dirty="0" err="1"/>
                  <a:t>between</a:t>
                </a:r>
                <a:r>
                  <a:rPr lang="de-CH" dirty="0"/>
                  <a:t> </a:t>
                </a:r>
                <a:r>
                  <a:rPr lang="de-CH" dirty="0" err="1"/>
                  <a:t>accuracy</a:t>
                </a:r>
                <a:r>
                  <a:rPr lang="de-CH" dirty="0"/>
                  <a:t> and </a:t>
                </a:r>
                <a:r>
                  <a:rPr lang="de-CH" dirty="0" err="1"/>
                  <a:t>complexity</a:t>
                </a:r>
                <a:r>
                  <a:rPr lang="de-CH" dirty="0"/>
                  <a:t> in </a:t>
                </a:r>
                <a:r>
                  <a:rPr lang="de-CH" dirty="0" err="1"/>
                  <a:t>quantum</a:t>
                </a:r>
                <a:r>
                  <a:rPr lang="de-CH" dirty="0"/>
                  <a:t> </a:t>
                </a:r>
                <a:r>
                  <a:rPr lang="de-CH" dirty="0" err="1"/>
                  <a:t>models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 err="1"/>
                  <a:t>Addressing</a:t>
                </a:r>
                <a:r>
                  <a:rPr lang="de-CH" dirty="0"/>
                  <a:t> </a:t>
                </a:r>
                <a:r>
                  <a:rPr lang="de-CH" dirty="0" err="1"/>
                  <a:t>limitations</a:t>
                </a:r>
                <a:r>
                  <a:rPr lang="de-CH" dirty="0"/>
                  <a:t> in </a:t>
                </a:r>
                <a:r>
                  <a:rPr lang="de-CH" b="1" dirty="0" err="1"/>
                  <a:t>encoding</a:t>
                </a:r>
                <a:r>
                  <a:rPr lang="de-CH" b="1" dirty="0"/>
                  <a:t> </a:t>
                </a:r>
                <a:r>
                  <a:rPr lang="de-CH" b="1" dirty="0" err="1"/>
                  <a:t>periodic</a:t>
                </a:r>
                <a:r>
                  <a:rPr lang="de-CH" b="1" dirty="0"/>
                  <a:t> and non-</a:t>
                </a:r>
                <a:r>
                  <a:rPr lang="de-CH" b="1" dirty="0" err="1"/>
                  <a:t>periodic</a:t>
                </a:r>
                <a:r>
                  <a:rPr lang="de-CH" b="1" dirty="0"/>
                  <a:t> </a:t>
                </a:r>
                <a:r>
                  <a:rPr lang="de-CH" dirty="0" err="1"/>
                  <a:t>data</a:t>
                </a: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Project plan: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each</a:t>
                </a:r>
                <a:r>
                  <a:rPr lang="de-CH" sz="1400" dirty="0"/>
                  <a:t> </a:t>
                </a:r>
                <a:r>
                  <a:rPr lang="de-CH" sz="1400" dirty="0" err="1"/>
                  <a:t>dataset</a:t>
                </a:r>
                <a:r>
                  <a:rPr lang="de-CH" sz="1400" dirty="0"/>
                  <a:t>:</a:t>
                </a:r>
              </a:p>
              <a:p>
                <a:pPr marL="846900" lvl="5" indent="-342900">
                  <a:buAutoNum type="arabicPeriod"/>
                </a:pPr>
                <a:r>
                  <a:rPr lang="de-CH" dirty="0" err="1"/>
                  <a:t>Preprocess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(</a:t>
                </a:r>
                <a:r>
                  <a:rPr lang="de-CH" dirty="0" err="1"/>
                  <a:t>scaling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0, 2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CH" dirty="0"/>
                  <a:t> etc.)</a:t>
                </a:r>
              </a:p>
              <a:p>
                <a:pPr marL="846900" lvl="5" indent="-342900">
                  <a:buAutoNum type="arabicPeriod"/>
                </a:pPr>
                <a:r>
                  <a:rPr lang="de-CH" dirty="0" err="1"/>
                  <a:t>Developing</a:t>
                </a:r>
                <a:r>
                  <a:rPr lang="de-CH" dirty="0"/>
                  <a:t> a </a:t>
                </a:r>
                <a:r>
                  <a:rPr lang="de-CH" dirty="0" err="1"/>
                  <a:t>quantum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using</a:t>
                </a:r>
                <a:r>
                  <a:rPr lang="de-CH" dirty="0"/>
                  <a:t> a </a:t>
                </a:r>
                <a:r>
                  <a:rPr lang="de-CH" dirty="0" err="1"/>
                  <a:t>basic</a:t>
                </a:r>
                <a:r>
                  <a:rPr lang="de-CH" dirty="0"/>
                  <a:t> </a:t>
                </a:r>
                <a:r>
                  <a:rPr lang="de-CH" dirty="0" err="1"/>
                  <a:t>encoding</a:t>
                </a:r>
                <a:r>
                  <a:rPr lang="de-CH" dirty="0"/>
                  <a:t> </a:t>
                </a:r>
                <a:r>
                  <a:rPr lang="de-CH" dirty="0" err="1"/>
                  <a:t>method</a:t>
                </a:r>
                <a:endParaRPr lang="de-CH" dirty="0"/>
              </a:p>
              <a:p>
                <a:pPr marL="846900" lvl="5" indent="-342900">
                  <a:buAutoNum type="arabicPeriod"/>
                </a:pPr>
                <a:r>
                  <a:rPr lang="de-CH" dirty="0"/>
                  <a:t>Test different </a:t>
                </a:r>
                <a:r>
                  <a:rPr lang="de-CH" dirty="0" err="1"/>
                  <a:t>repetitions</a:t>
                </a:r>
                <a:r>
                  <a:rPr lang="de-CH" dirty="0"/>
                  <a:t> </a:t>
                </a:r>
                <a:r>
                  <a:rPr lang="de-CH" dirty="0" err="1"/>
                  <a:t>rates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1,3,5,7…</m:t>
                        </m:r>
                      </m:e>
                    </m:d>
                  </m:oMath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846900" lvl="5" indent="-342900">
                  <a:buAutoNum type="arabicPeriod"/>
                </a:pPr>
                <a:r>
                  <a:rPr lang="de-CH" dirty="0"/>
                  <a:t>Analyze </a:t>
                </a:r>
                <a:r>
                  <a:rPr lang="de-CH" dirty="0" err="1"/>
                  <a:t>results</a:t>
                </a:r>
                <a:r>
                  <a:rPr lang="de-CH" dirty="0"/>
                  <a:t> (</a:t>
                </a:r>
                <a:r>
                  <a:rPr lang="de-CH" dirty="0" err="1"/>
                  <a:t>measure</a:t>
                </a:r>
                <a:r>
                  <a:rPr lang="de-CH" dirty="0"/>
                  <a:t> </a:t>
                </a:r>
                <a:r>
                  <a:rPr lang="de-CH" dirty="0" err="1"/>
                  <a:t>performance</a:t>
                </a:r>
                <a:r>
                  <a:rPr lang="de-CH" dirty="0"/>
                  <a:t> / </a:t>
                </a:r>
                <a:r>
                  <a:rPr lang="de-CH" dirty="0" err="1"/>
                  <a:t>accuracy</a:t>
                </a:r>
                <a:r>
                  <a:rPr lang="de-CH" dirty="0"/>
                  <a:t>)</a:t>
                </a:r>
              </a:p>
              <a:p>
                <a:pPr marL="846900" lvl="5" indent="-342900">
                  <a:buAutoNum type="arabicPeriod"/>
                </a:pPr>
                <a:r>
                  <a:rPr lang="de-CH" dirty="0"/>
                  <a:t>Looking </a:t>
                </a:r>
                <a:r>
                  <a:rPr lang="de-CH" dirty="0" err="1"/>
                  <a:t>how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keypoints</a:t>
                </a:r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papers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used</a:t>
                </a:r>
                <a:r>
                  <a:rPr lang="de-CH" dirty="0"/>
                  <a:t> on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certain</a:t>
                </a:r>
                <a:r>
                  <a:rPr lang="de-CH" dirty="0"/>
                  <a:t> type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endParaRPr lang="de-CH" dirty="0"/>
              </a:p>
              <a:p>
                <a:pPr marL="594900" lvl="3" indent="-34290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This </a:t>
                </a:r>
                <a:r>
                  <a:rPr lang="de-CH" sz="1400" dirty="0" err="1"/>
                  <a:t>project</a:t>
                </a:r>
                <a:r>
                  <a:rPr lang="de-CH" sz="1400" dirty="0"/>
                  <a:t> just </a:t>
                </a:r>
                <a:r>
                  <a:rPr lang="de-CH" sz="1400" dirty="0" err="1"/>
                  <a:t>focuses</a:t>
                </a:r>
                <a:r>
                  <a:rPr lang="de-CH" sz="1400" dirty="0"/>
                  <a:t> on linear- and </a:t>
                </a:r>
                <a:r>
                  <a:rPr lang="de-CH" sz="1400" dirty="0" err="1"/>
                  <a:t>arcsine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encoding</a:t>
                </a:r>
                <a:r>
                  <a:rPr lang="de-CH" sz="1400" dirty="0"/>
                  <a:t> (</a:t>
                </a:r>
                <a:r>
                  <a:rPr lang="de-CH" sz="1400" dirty="0" err="1"/>
                  <a:t>as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descirbed</a:t>
                </a:r>
                <a:r>
                  <a:rPr lang="de-CH" sz="1400" dirty="0"/>
                  <a:t> in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papers</a:t>
                </a:r>
                <a:r>
                  <a:rPr lang="de-CH" sz="1400" dirty="0"/>
                  <a:t>)</a:t>
                </a:r>
              </a:p>
              <a:p>
                <a:pPr marL="594900" lvl="3" indent="-342900">
                  <a:buFont typeface="Arial" panose="020B0604020202020204" pitchFamily="34" charset="0"/>
                  <a:buChar char="•"/>
                </a:pPr>
                <a:r>
                  <a:rPr lang="de-CH" sz="1400" dirty="0"/>
                  <a:t>Also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fact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that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we</a:t>
                </a:r>
                <a:r>
                  <a:rPr lang="de-CH" sz="1400" dirty="0"/>
                  <a:t> also </a:t>
                </a:r>
                <a:r>
                  <a:rPr lang="de-CH" sz="1400" dirty="0" err="1"/>
                  <a:t>can</a:t>
                </a:r>
                <a:r>
                  <a:rPr lang="de-CH" sz="1400" dirty="0"/>
                  <a:t> </a:t>
                </a:r>
                <a:r>
                  <a:rPr lang="de-CH" sz="1400" dirty="0" err="1"/>
                  <a:t>repeat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quantum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ansatz</a:t>
                </a:r>
                <a:r>
                  <a:rPr lang="de-CH" sz="1400" dirty="0"/>
                  <a:t> </a:t>
                </a:r>
                <a:r>
                  <a:rPr lang="de-CH" sz="1400" dirty="0" err="1"/>
                  <a:t>gets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ignored</a:t>
                </a:r>
                <a:r>
                  <a:rPr lang="de-CH" sz="1400" dirty="0"/>
                  <a:t> (</a:t>
                </a:r>
                <a:r>
                  <a:rPr lang="de-CH" sz="1400" dirty="0" err="1"/>
                  <a:t>main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focus</a:t>
                </a:r>
                <a:r>
                  <a:rPr lang="de-CH" sz="1400" dirty="0"/>
                  <a:t> on </a:t>
                </a:r>
                <a:r>
                  <a:rPr lang="de-CH" sz="1400" dirty="0" err="1"/>
                  <a:t>data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encoding</a:t>
                </a:r>
                <a:r>
                  <a:rPr lang="de-CH" sz="14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2420E92-CF7A-2DC2-1FF3-07B84DF98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087" y="1110174"/>
                <a:ext cx="8791332" cy="3529419"/>
              </a:xfrm>
              <a:blipFill>
                <a:blip r:embed="rId3"/>
                <a:stretch>
                  <a:fillRect l="-1318" t="-1727" b="-283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7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E77F0-2EE7-7E98-D31A-B5634E14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CDE81-8793-CC56-482D-CC3149B9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en-US" dirty="0"/>
            </a:br>
            <a:r>
              <a:rPr lang="en-US" b="0" dirty="0"/>
              <a:t>Quantum Circuit Architectures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8D67E-4168-29D5-FD15-430A0211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43" y="1209565"/>
            <a:ext cx="8791332" cy="3529419"/>
          </a:xfr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1600" b="1" dirty="0"/>
              <a:t>Time </a:t>
            </a:r>
            <a:r>
              <a:rPr lang="de-CH" sz="1600" b="1" dirty="0" err="1"/>
              <a:t>series</a:t>
            </a:r>
            <a:r>
              <a:rPr lang="de-CH" sz="1600" b="1" dirty="0"/>
              <a:t> </a:t>
            </a:r>
            <a:r>
              <a:rPr lang="de-CH" sz="1600" b="1" dirty="0" err="1"/>
              <a:t>data</a:t>
            </a:r>
            <a:r>
              <a:rPr lang="de-CH" sz="1600" b="1" dirty="0"/>
              <a:t> (NASDAQ Close </a:t>
            </a:r>
            <a:r>
              <a:rPr lang="de-CH" sz="1600" b="1" dirty="0" err="1"/>
              <a:t>price</a:t>
            </a:r>
            <a:r>
              <a:rPr lang="de-CH" sz="1600" b="1" dirty="0"/>
              <a:t>)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CH" sz="1400" dirty="0"/>
              <a:t>Single </a:t>
            </a:r>
            <a:r>
              <a:rPr lang="de-CH" sz="1400" dirty="0" err="1"/>
              <a:t>qubit</a:t>
            </a:r>
            <a:r>
              <a:rPr lang="de-CH" sz="1400" dirty="0"/>
              <a:t> (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simplicity</a:t>
            </a:r>
            <a:r>
              <a:rPr lang="de-CH" sz="1400" dirty="0"/>
              <a:t>; extensible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other</a:t>
            </a:r>
            <a:r>
              <a:rPr lang="de-CH" sz="1400" dirty="0"/>
              <a:t> </a:t>
            </a:r>
            <a:r>
              <a:rPr lang="de-CH" sz="1400" dirty="0" err="1"/>
              <a:t>features</a:t>
            </a:r>
            <a:r>
              <a:rPr lang="de-CH" sz="1400" dirty="0"/>
              <a:t> like </a:t>
            </a:r>
            <a:r>
              <a:rPr lang="de-CH" sz="1400" dirty="0" err="1"/>
              <a:t>moving</a:t>
            </a:r>
            <a:r>
              <a:rPr lang="de-CH" sz="1400" dirty="0"/>
              <a:t> </a:t>
            </a:r>
            <a:r>
              <a:rPr lang="de-CH" sz="1400" dirty="0" err="1"/>
              <a:t>window</a:t>
            </a:r>
            <a:r>
              <a:rPr lang="de-CH" sz="1400" dirty="0"/>
              <a:t> </a:t>
            </a:r>
            <a:r>
              <a:rPr lang="de-CH" sz="1400" dirty="0" err="1"/>
              <a:t>avg</a:t>
            </a:r>
            <a:r>
              <a:rPr lang="de-CH" sz="1400" dirty="0"/>
              <a:t> etc.)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Uses</a:t>
            </a:r>
            <a:r>
              <a:rPr lang="de-CH" sz="1400" dirty="0"/>
              <a:t> an </a:t>
            </a:r>
            <a:r>
              <a:rPr lang="de-CH" sz="1400" dirty="0" err="1"/>
              <a:t>EstimatorQNN</a:t>
            </a:r>
            <a:r>
              <a:rPr lang="de-CH" sz="1400" dirty="0"/>
              <a:t> (NN Regressor); </a:t>
            </a:r>
            <a:r>
              <a:rPr lang="de-CH" sz="1400" dirty="0" err="1"/>
              <a:t>Trying</a:t>
            </a:r>
            <a:r>
              <a:rPr lang="de-CH" sz="1400" dirty="0"/>
              <a:t> </a:t>
            </a:r>
            <a:r>
              <a:rPr lang="de-CH" sz="1400" dirty="0" err="1"/>
              <a:t>both</a:t>
            </a:r>
            <a:r>
              <a:rPr lang="de-CH" sz="1400" dirty="0"/>
              <a:t> </a:t>
            </a:r>
            <a:r>
              <a:rPr lang="de-CH" sz="1400" dirty="0" err="1"/>
              <a:t>serial</a:t>
            </a:r>
            <a:r>
              <a:rPr lang="de-CH" sz="1400" dirty="0"/>
              <a:t> and parallel </a:t>
            </a:r>
            <a:r>
              <a:rPr lang="de-CH" sz="1400" dirty="0" err="1"/>
              <a:t>encoding</a:t>
            </a:r>
            <a:r>
              <a:rPr lang="de-CH" sz="1400" dirty="0"/>
              <a:t> </a:t>
            </a:r>
            <a:r>
              <a:rPr lang="de-CH" sz="1400" dirty="0" err="1"/>
              <a:t>methods</a:t>
            </a:r>
            <a:r>
              <a:rPr lang="de-CH" sz="1400" dirty="0"/>
              <a:t> and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encoding</a:t>
            </a:r>
            <a:r>
              <a:rPr lang="de-CH" sz="1400" dirty="0"/>
              <a:t>/</a:t>
            </a:r>
            <a:r>
              <a:rPr lang="de-CH" sz="1400" dirty="0" err="1"/>
              <a:t>ansatz</a:t>
            </a:r>
            <a:r>
              <a:rPr lang="de-CH" sz="1400" dirty="0"/>
              <a:t> </a:t>
            </a:r>
            <a:r>
              <a:rPr lang="de-CH" sz="1400" dirty="0" err="1"/>
              <a:t>scheme</a:t>
            </a:r>
            <a:r>
              <a:rPr lang="de-CH" sz="1400" dirty="0"/>
              <a:t> 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endParaRPr lang="de-CH" sz="1400" dirty="0"/>
          </a:p>
          <a:p>
            <a:pPr marL="537750" lvl="3" indent="-285750">
              <a:buFont typeface="Arial" panose="020B0604020202020204" pitchFamily="34" charset="0"/>
              <a:buChar char="•"/>
            </a:pPr>
            <a:endParaRPr lang="de-CH" sz="1400" dirty="0"/>
          </a:p>
          <a:p>
            <a:pPr marL="537750" lvl="3" indent="-285750">
              <a:buFont typeface="Arial" panose="020B0604020202020204" pitchFamily="34" charset="0"/>
              <a:buChar char="•"/>
            </a:pPr>
            <a:endParaRPr lang="de-CH" sz="14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1600" b="1" dirty="0"/>
              <a:t>Image </a:t>
            </a:r>
            <a:r>
              <a:rPr lang="de-CH" sz="1600" b="1" dirty="0" err="1"/>
              <a:t>data</a:t>
            </a:r>
            <a:r>
              <a:rPr lang="de-CH" sz="1600" b="1" dirty="0"/>
              <a:t> (MNIST </a:t>
            </a:r>
            <a:r>
              <a:rPr lang="de-CH" sz="1600" b="1" dirty="0" err="1"/>
              <a:t>classification</a:t>
            </a:r>
            <a:r>
              <a:rPr lang="de-CH" sz="1600" b="1" dirty="0"/>
              <a:t>)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CH" sz="1400" dirty="0"/>
              <a:t>a QSVM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binary</a:t>
            </a:r>
            <a:r>
              <a:rPr lang="de-CH" sz="1400" dirty="0"/>
              <a:t> </a:t>
            </a:r>
            <a:r>
              <a:rPr lang="de-CH" sz="1400" dirty="0" err="1"/>
              <a:t>classification</a:t>
            </a:r>
            <a:r>
              <a:rPr lang="de-CH" sz="1400" dirty="0"/>
              <a:t> </a:t>
            </a:r>
            <a:r>
              <a:rPr lang="de-CH" sz="1400" dirty="0" err="1"/>
              <a:t>between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4. and 5.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CH" sz="1400" dirty="0"/>
              <a:t>Also </a:t>
            </a:r>
            <a:r>
              <a:rPr lang="de-CH" sz="1400" dirty="0" err="1"/>
              <a:t>using</a:t>
            </a:r>
            <a:r>
              <a:rPr lang="de-CH" sz="1400" dirty="0"/>
              <a:t> different feature </a:t>
            </a:r>
            <a:r>
              <a:rPr lang="de-CH" sz="1400" dirty="0" err="1"/>
              <a:t>maps</a:t>
            </a:r>
            <a:r>
              <a:rPr lang="de-CH" sz="1400" dirty="0"/>
              <a:t> and </a:t>
            </a:r>
            <a:r>
              <a:rPr lang="de-CH" sz="1400" dirty="0" err="1"/>
              <a:t>quantum</a:t>
            </a:r>
            <a:r>
              <a:rPr lang="de-CH" sz="1400" dirty="0"/>
              <a:t> </a:t>
            </a:r>
            <a:r>
              <a:rPr lang="de-CH" sz="1400" dirty="0" err="1"/>
              <a:t>kernel</a:t>
            </a:r>
            <a:endParaRPr lang="de-CH" sz="1400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1600" b="1" dirty="0" err="1"/>
              <a:t>Tabular</a:t>
            </a:r>
            <a:r>
              <a:rPr lang="de-CH" sz="1600" b="1" dirty="0"/>
              <a:t> </a:t>
            </a:r>
            <a:r>
              <a:rPr lang="de-CH" sz="1600" b="1" dirty="0" err="1"/>
              <a:t>data</a:t>
            </a:r>
            <a:r>
              <a:rPr lang="de-CH" sz="1600" b="1" dirty="0"/>
              <a:t> (</a:t>
            </a:r>
            <a:r>
              <a:rPr lang="de-CH" sz="1600" b="1" dirty="0" err="1"/>
              <a:t>Wine</a:t>
            </a:r>
            <a:r>
              <a:rPr lang="de-CH" sz="1600" b="1" dirty="0"/>
              <a:t> </a:t>
            </a:r>
            <a:r>
              <a:rPr lang="de-CH" sz="1600" b="1" dirty="0" err="1"/>
              <a:t>quality</a:t>
            </a:r>
            <a:r>
              <a:rPr lang="de-CH" sz="1600" b="1" dirty="0"/>
              <a:t>)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Using</a:t>
            </a:r>
            <a:r>
              <a:rPr lang="de-CH" sz="1400" dirty="0"/>
              <a:t> QSVM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multiclasses</a:t>
            </a:r>
            <a:r>
              <a:rPr lang="de-CH" sz="1400" dirty="0"/>
              <a:t>: </a:t>
            </a:r>
            <a:r>
              <a:rPr lang="de-CH" sz="1400" dirty="0" err="1"/>
              <a:t>Using</a:t>
            </a:r>
            <a:r>
              <a:rPr lang="de-CH" sz="1400" dirty="0"/>
              <a:t> </a:t>
            </a:r>
            <a:r>
              <a:rPr lang="de-CH" sz="1400" dirty="0" err="1"/>
              <a:t>FidelityQuantumKernel</a:t>
            </a:r>
            <a:r>
              <a:rPr lang="de-CH" sz="1400" dirty="0"/>
              <a:t> and </a:t>
            </a:r>
            <a:r>
              <a:rPr lang="de-CH" sz="1400" dirty="0" err="1"/>
              <a:t>ZZFeatureMap</a:t>
            </a:r>
            <a:r>
              <a:rPr lang="de-CH" sz="1400" dirty="0"/>
              <a:t> (</a:t>
            </a:r>
            <a:r>
              <a:rPr lang="de-CH" sz="1400" dirty="0" err="1"/>
              <a:t>no</a:t>
            </a:r>
            <a:r>
              <a:rPr lang="de-CH" sz="1400" dirty="0"/>
              <a:t> </a:t>
            </a:r>
            <a:r>
              <a:rPr lang="de-CH" sz="1400" dirty="0" err="1"/>
              <a:t>differentiation</a:t>
            </a:r>
            <a:r>
              <a:rPr lang="de-CH" sz="1400" dirty="0"/>
              <a:t> </a:t>
            </a:r>
            <a:r>
              <a:rPr lang="de-CH" sz="1400" dirty="0" err="1"/>
              <a:t>between</a:t>
            </a:r>
            <a:r>
              <a:rPr lang="de-CH" sz="1400" dirty="0"/>
              <a:t> parallel and </a:t>
            </a:r>
            <a:r>
              <a:rPr lang="de-CH" sz="1400" dirty="0" err="1"/>
              <a:t>sequential</a:t>
            </a:r>
            <a:r>
              <a:rPr lang="de-CH" sz="1400" dirty="0"/>
              <a:t>). </a:t>
            </a:r>
            <a:r>
              <a:rPr lang="de-CH" sz="1400" dirty="0" err="1"/>
              <a:t>Amount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Features: 2 (</a:t>
            </a:r>
            <a:r>
              <a:rPr lang="de-CH" sz="1400" dirty="0" err="1"/>
              <a:t>reduced</a:t>
            </a:r>
            <a:r>
              <a:rPr lang="de-CH" sz="1400" dirty="0"/>
              <a:t> </a:t>
            </a:r>
            <a:r>
              <a:rPr lang="de-CH" sz="1400" dirty="0" err="1"/>
              <a:t>because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executiontime</a:t>
            </a:r>
            <a:r>
              <a:rPr lang="de-CH" sz="1400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FEC5EC-1559-D0A2-C5D9-74975B33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04" y="2000594"/>
            <a:ext cx="2076444" cy="10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694A-F30D-4AC2-AF68-B6CB7CB3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CC17-0D52-FAEF-E7DC-B7D361E8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de-CH" dirty="0"/>
            </a:br>
            <a:r>
              <a:rPr lang="de-CH" b="0" dirty="0"/>
              <a:t>Dataset 1: NASDAQ Close Price </a:t>
            </a:r>
            <a:r>
              <a:rPr lang="de-CH" b="0" dirty="0" err="1"/>
              <a:t>Prediction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8EFBDE-687B-6959-9F44-659773384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52" y="998220"/>
                <a:ext cx="8516451" cy="3529419"/>
              </a:xfrm>
            </p:spPr>
            <p:txBody>
              <a:bodyPr/>
              <a:lstStyle/>
              <a:p>
                <a:pPr marL="285750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/>
                  <a:t>Targetfunction </a:t>
                </a:r>
                <a14:m>
                  <m:oMath xmlns:m="http://schemas.openxmlformats.org/officeDocument/2006/math"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𝑠𝑐𝑎𝑙𝑖𝑛𝑔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𝑟𝑒𝑝𝑟𝑒𝑠𝑒𝑛𝑡𝑖𝑛𝑔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𝑡𝑖𝑚𝑒𝑠𝑡𝑎𝑚𝑝𝑠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CH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050" b="0" i="1" smtClean="0">
                            <a:latin typeface="Cambria Math" panose="02040503050406030204" pitchFamily="18" charset="0"/>
                          </a:rPr>
                          <m:t>𝑛𝑜𝑟𝑚𝑎𝑙𝑖𝑧𝑒𝑑</m:t>
                        </m:r>
                      </m:e>
                    </m:d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𝑁𝐴𝑆𝐷𝐴𝑄</m:t>
                    </m:r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050" b="0" i="1" smtClean="0">
                        <a:latin typeface="Cambria Math" panose="02040503050406030204" pitchFamily="18" charset="0"/>
                      </a:rPr>
                      <m:t>𝑝𝑟𝑖𝑐𝑒</m:t>
                    </m:r>
                  </m:oMath>
                </a14:m>
                <a:endParaRPr lang="de-CH" sz="1050" b="0" dirty="0"/>
              </a:p>
              <a:p>
                <a:pPr marL="537750" lvl="3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 err="1"/>
                  <a:t>To</a:t>
                </a:r>
                <a:r>
                  <a:rPr lang="de-CH" sz="1050" dirty="0"/>
                  <a:t> </a:t>
                </a:r>
                <a:r>
                  <a:rPr lang="de-CH" sz="1050" dirty="0" err="1"/>
                  <a:t>get</a:t>
                </a:r>
                <a:r>
                  <a:rPr lang="de-CH" sz="1050" dirty="0"/>
                  <a:t> a </a:t>
                </a:r>
                <a:r>
                  <a:rPr lang="de-CH" sz="1050" dirty="0" err="1"/>
                  <a:t>better</a:t>
                </a:r>
                <a:r>
                  <a:rPr lang="de-CH" sz="1050" dirty="0"/>
                  <a:t> </a:t>
                </a:r>
                <a:r>
                  <a:rPr lang="de-CH" sz="1050" dirty="0" err="1"/>
                  <a:t>result</a:t>
                </a:r>
                <a:r>
                  <a:rPr lang="de-CH" sz="1050" dirty="0"/>
                  <a:t> </a:t>
                </a:r>
                <a:r>
                  <a:rPr lang="de-CH" sz="1050" dirty="0" err="1"/>
                  <a:t>we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could</a:t>
                </a:r>
                <a:r>
                  <a:rPr lang="de-CH" sz="1050" dirty="0"/>
                  <a:t> </a:t>
                </a:r>
                <a:r>
                  <a:rPr lang="de-CH" sz="1050" dirty="0" err="1"/>
                  <a:t>add</a:t>
                </a:r>
                <a:r>
                  <a:rPr lang="de-CH" sz="1050" dirty="0"/>
                  <a:t> a </a:t>
                </a:r>
                <a:r>
                  <a:rPr lang="de-CH" sz="1050" dirty="0" err="1"/>
                  <a:t>sliding</a:t>
                </a:r>
                <a:r>
                  <a:rPr lang="de-CH" sz="1050" dirty="0"/>
                  <a:t> </a:t>
                </a:r>
                <a:r>
                  <a:rPr lang="de-CH" sz="1050" dirty="0" err="1"/>
                  <a:t>window</a:t>
                </a:r>
                <a:r>
                  <a:rPr lang="de-CH" sz="1050" dirty="0"/>
                  <a:t> </a:t>
                </a:r>
                <a:r>
                  <a:rPr lang="de-CH" sz="1050" dirty="0" err="1"/>
                  <a:t>as</a:t>
                </a:r>
                <a:r>
                  <a:rPr lang="de-CH" sz="1050" dirty="0"/>
                  <a:t> </a:t>
                </a:r>
                <a:r>
                  <a:rPr lang="de-CH" sz="1050" dirty="0" err="1"/>
                  <a:t>input</a:t>
                </a:r>
                <a:r>
                  <a:rPr lang="de-CH" sz="1050" dirty="0"/>
                  <a:t> feature, </a:t>
                </a:r>
                <a:r>
                  <a:rPr lang="de-CH" sz="1050" dirty="0" err="1"/>
                  <a:t>interpolation</a:t>
                </a:r>
                <a:r>
                  <a:rPr lang="de-CH" sz="1050" dirty="0"/>
                  <a:t> </a:t>
                </a:r>
                <a:r>
                  <a:rPr lang="de-CH" sz="1050" dirty="0" err="1"/>
                  <a:t>points</a:t>
                </a:r>
                <a:r>
                  <a:rPr lang="de-CH" sz="1050" dirty="0"/>
                  <a:t> in </a:t>
                </a:r>
                <a:r>
                  <a:rPr lang="de-CH" sz="1050" dirty="0" err="1"/>
                  <a:t>peak</a:t>
                </a:r>
                <a:r>
                  <a:rPr lang="de-CH" sz="1050" dirty="0"/>
                  <a:t> </a:t>
                </a:r>
                <a:r>
                  <a:rPr lang="de-CH" sz="1050" dirty="0" err="1"/>
                  <a:t>area</a:t>
                </a:r>
                <a:r>
                  <a:rPr lang="de-CH" sz="1050" dirty="0"/>
                  <a:t> etc. </a:t>
                </a:r>
              </a:p>
              <a:p>
                <a:pPr marL="537750" lvl="3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/>
                  <a:t>Still </a:t>
                </a:r>
                <a:r>
                  <a:rPr lang="de-CH" sz="1050" dirty="0" err="1"/>
                  <a:t>doesn’t</a:t>
                </a:r>
                <a:r>
                  <a:rPr lang="de-CH" sz="1050" dirty="0"/>
                  <a:t> fit </a:t>
                </a:r>
                <a:r>
                  <a:rPr lang="de-CH" sz="1050" dirty="0" err="1"/>
                  <a:t>small</a:t>
                </a:r>
                <a:r>
                  <a:rPr lang="de-CH" sz="1050" dirty="0"/>
                  <a:t> </a:t>
                </a:r>
                <a:r>
                  <a:rPr lang="de-CH" sz="1050" dirty="0" err="1"/>
                  <a:t>price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changes</a:t>
                </a:r>
                <a:r>
                  <a:rPr lang="de-CH" sz="1050" dirty="0"/>
                  <a:t> (</a:t>
                </a:r>
                <a:r>
                  <a:rPr lang="de-CH" sz="1050" dirty="0" err="1"/>
                  <a:t>exact</a:t>
                </a:r>
                <a:r>
                  <a:rPr lang="de-CH" sz="1050" dirty="0"/>
                  <a:t> </a:t>
                </a:r>
                <a:r>
                  <a:rPr lang="de-CH" sz="1050" dirty="0" err="1"/>
                  <a:t>target</a:t>
                </a:r>
                <a:r>
                  <a:rPr lang="de-CH" sz="1050" dirty="0"/>
                  <a:t> </a:t>
                </a:r>
                <a:r>
                  <a:rPr lang="de-CH" sz="1050" dirty="0" err="1"/>
                  <a:t>function</a:t>
                </a:r>
                <a:r>
                  <a:rPr lang="de-CH" sz="1050" dirty="0"/>
                  <a:t> </a:t>
                </a:r>
                <a:r>
                  <a:rPr lang="de-CH" sz="1050" dirty="0" err="1"/>
                  <a:t>has</a:t>
                </a:r>
                <a:r>
                  <a:rPr lang="de-CH" sz="1050" dirty="0"/>
                  <a:t> high </a:t>
                </a:r>
                <a:r>
                  <a:rPr lang="de-CH" sz="1050" dirty="0" err="1"/>
                  <a:t>variability</a:t>
                </a:r>
                <a:r>
                  <a:rPr lang="de-CH" sz="1050" dirty="0"/>
                  <a:t>)</a:t>
                </a:r>
              </a:p>
              <a:p>
                <a:pPr marL="285750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/>
                  <a:t>Best </a:t>
                </a:r>
                <a:r>
                  <a:rPr lang="de-CH" sz="1050" dirty="0" err="1"/>
                  <a:t>model</a:t>
                </a:r>
                <a:r>
                  <a:rPr lang="de-CH" sz="1050" dirty="0"/>
                  <a:t>: r = 3 </a:t>
                </a:r>
                <a:r>
                  <a:rPr lang="de-CH" sz="1050" dirty="0" err="1"/>
                  <a:t>with</a:t>
                </a:r>
                <a:r>
                  <a:rPr lang="de-CH" sz="1050" dirty="0"/>
                  <a:t> 82 % and </a:t>
                </a:r>
                <a:r>
                  <a:rPr lang="de-CH" sz="1050" dirty="0" err="1"/>
                  <a:t>arcsine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encoding</a:t>
                </a:r>
                <a:r>
                  <a:rPr lang="de-CH" sz="1050" dirty="0"/>
                  <a:t> (linear </a:t>
                </a:r>
                <a:r>
                  <a:rPr lang="de-CH" sz="1050" dirty="0" err="1"/>
                  <a:t>encoding</a:t>
                </a:r>
                <a:r>
                  <a:rPr lang="de-CH" sz="1050" dirty="0"/>
                  <a:t> </a:t>
                </a:r>
                <a:r>
                  <a:rPr lang="de-CH" sz="1050" dirty="0" err="1"/>
                  <a:t>had</a:t>
                </a:r>
                <a:r>
                  <a:rPr lang="de-CH" sz="1050" dirty="0"/>
                  <a:t> </a:t>
                </a:r>
                <a:r>
                  <a:rPr lang="de-CH" sz="1050" dirty="0" err="1"/>
                  <a:t>never</a:t>
                </a:r>
                <a:r>
                  <a:rPr lang="de-CH" sz="1050" dirty="0"/>
                  <a:t> </a:t>
                </a:r>
                <a:r>
                  <a:rPr lang="de-CH" sz="1050" dirty="0" err="1"/>
                  <a:t>more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then</a:t>
                </a:r>
                <a:r>
                  <a:rPr lang="de-CH" sz="1050" dirty="0"/>
                  <a:t> 34 %)</a:t>
                </a:r>
              </a:p>
              <a:p>
                <a:pPr marL="537750" lvl="3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 err="1"/>
                  <a:t>Arcsine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encoding</a:t>
                </a:r>
                <a:r>
                  <a:rPr lang="de-CH" sz="1050" dirty="0"/>
                  <a:t> </a:t>
                </a:r>
                <a:r>
                  <a:rPr lang="de-CH" sz="1050" dirty="0" err="1"/>
                  <a:t>captures</a:t>
                </a:r>
                <a:r>
                  <a:rPr lang="de-CH" sz="1050" dirty="0"/>
                  <a:t> </a:t>
                </a:r>
                <a:r>
                  <a:rPr lang="de-CH" sz="1050" dirty="0" err="1"/>
                  <a:t>better</a:t>
                </a:r>
                <a:r>
                  <a:rPr lang="de-CH" sz="1050" dirty="0"/>
                  <a:t> </a:t>
                </a:r>
                <a:r>
                  <a:rPr lang="de-CH" sz="1050" dirty="0" err="1"/>
                  <a:t>the</a:t>
                </a:r>
                <a:r>
                  <a:rPr lang="de-CH" sz="1050" dirty="0"/>
                  <a:t> </a:t>
                </a:r>
                <a:r>
                  <a:rPr lang="de-CH" sz="1050" dirty="0" err="1"/>
                  <a:t>nonlinearty</a:t>
                </a:r>
                <a:endParaRPr lang="de-CH" sz="700" dirty="0"/>
              </a:p>
              <a:p>
                <a:pPr marL="537750" lvl="1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b="1" dirty="0" err="1"/>
                  <a:t>Lowerbound</a:t>
                </a:r>
                <a:r>
                  <a:rPr lang="de-CH" sz="1050" b="1" dirty="0"/>
                  <a:t> </a:t>
                </a:r>
                <a:r>
                  <a:rPr lang="de-CH" sz="1050" b="1" dirty="0" err="1"/>
                  <a:t>analysis</a:t>
                </a:r>
                <a:r>
                  <a:rPr lang="de-CH" sz="1050" b="1" dirty="0"/>
                  <a:t>:</a:t>
                </a:r>
              </a:p>
              <a:p>
                <a:pPr marL="789750" lvl="5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00" dirty="0" err="1"/>
                  <a:t>We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don’t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have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target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function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analyticaly</a:t>
                </a:r>
                <a:r>
                  <a:rPr lang="de-CH" sz="1000" dirty="0"/>
                  <a:t>. </a:t>
                </a:r>
                <a:r>
                  <a:rPr lang="de-CH" sz="1000" dirty="0" err="1"/>
                  <a:t>From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eye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however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we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see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that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function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grows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almost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exponentially</a:t>
                </a:r>
                <a:r>
                  <a:rPr lang="de-CH" sz="1000" dirty="0"/>
                  <a:t> (</a:t>
                </a:r>
                <a:r>
                  <a:rPr lang="de-CH" sz="1000" dirty="0" err="1"/>
                  <a:t>this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typically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requires</a:t>
                </a:r>
                <a:r>
                  <a:rPr lang="de-CH" sz="1000" dirty="0"/>
                  <a:t> infinite </a:t>
                </a:r>
                <a:r>
                  <a:rPr lang="de-CH" sz="1000" dirty="0" err="1"/>
                  <a:t>fourier</a:t>
                </a:r>
                <a:r>
                  <a:rPr lang="de-CH" sz="1000" dirty="0"/>
                  <a:t> rank, i.e.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number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of</a:t>
                </a:r>
                <a:r>
                  <a:rPr lang="de-CH" sz="1000" dirty="0"/>
                  <a:t> </a:t>
                </a:r>
                <a:r>
                  <a:rPr lang="de-CH" sz="1000" dirty="0" err="1"/>
                  <a:t>distinct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fourier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terms</a:t>
                </a:r>
                <a:r>
                  <a:rPr lang="de-CH" sz="1000" dirty="0"/>
                  <a:t>).</a:t>
                </a:r>
              </a:p>
              <a:p>
                <a:pPr marL="789750" lvl="5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00" dirty="0"/>
                  <a:t>With a </a:t>
                </a:r>
                <a:r>
                  <a:rPr lang="de-CH" sz="1000" dirty="0" err="1"/>
                  <a:t>certain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error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tolerance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we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narrow</a:t>
                </a:r>
                <a:r>
                  <a:rPr lang="de-CH" sz="1000" dirty="0"/>
                  <a:t> down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function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more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precisely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looking</a:t>
                </a:r>
                <a:r>
                  <a:rPr lang="de-CH" sz="1000" dirty="0"/>
                  <a:t>: </a:t>
                </a:r>
                <a:r>
                  <a:rPr lang="de-CH" sz="1000" dirty="0" err="1"/>
                  <a:t>It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has</a:t>
                </a:r>
                <a:r>
                  <a:rPr lang="de-CH" sz="1000" dirty="0"/>
                  <a:t> a </a:t>
                </a:r>
                <a:r>
                  <a:rPr lang="de-CH" sz="1000" dirty="0" err="1"/>
                  <a:t>small</a:t>
                </a:r>
                <a:r>
                  <a:rPr lang="de-CH" sz="1000" dirty="0"/>
                  <a:t> </a:t>
                </a:r>
                <a:r>
                  <a:rPr lang="de-CH" sz="1000" dirty="0" err="1"/>
                  <a:t>peak</a:t>
                </a:r>
                <a:r>
                  <a:rPr lang="de-CH" sz="1000" dirty="0"/>
                  <a:t> and </a:t>
                </a:r>
                <a:r>
                  <a:rPr lang="de-CH" sz="1000" dirty="0" err="1"/>
                  <a:t>then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grows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strongly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again</a:t>
                </a:r>
                <a:r>
                  <a:rPr lang="de-CH" sz="1000" dirty="0"/>
                  <a:t> (</a:t>
                </a:r>
                <a:r>
                  <a:rPr lang="de-CH" sz="1000" dirty="0" err="1"/>
                  <a:t>you</a:t>
                </a:r>
                <a:r>
                  <a:rPr lang="de-CH" sz="1000" dirty="0"/>
                  <a:t>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narrow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this</a:t>
                </a:r>
                <a:r>
                  <a:rPr lang="de-CH" sz="1000" dirty="0"/>
                  <a:t> down </a:t>
                </a:r>
                <a:r>
                  <a:rPr lang="de-CH" sz="1000" dirty="0" err="1"/>
                  <a:t>even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further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for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example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by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observing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further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local</a:t>
                </a:r>
                <a:r>
                  <a:rPr lang="de-CH" sz="1000" dirty="0"/>
                  <a:t> </a:t>
                </a:r>
                <a:r>
                  <a:rPr lang="de-CH" sz="1000" dirty="0" err="1"/>
                  <a:t>minimum</a:t>
                </a:r>
                <a:r>
                  <a:rPr lang="de-CH" sz="1000" dirty="0"/>
                  <a:t> after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small</a:t>
                </a:r>
                <a:r>
                  <a:rPr lang="de-CH" sz="1000" dirty="0"/>
                  <a:t> </a:t>
                </a:r>
                <a:r>
                  <a:rPr lang="de-CH" sz="1000" dirty="0" err="1"/>
                  <a:t>peak</a:t>
                </a:r>
                <a:r>
                  <a:rPr lang="de-CH" sz="1000" dirty="0"/>
                  <a:t>). This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approximated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looking</a:t>
                </a:r>
                <a:r>
                  <a:rPr lang="de-CH" sz="1000" dirty="0"/>
                  <a:t> </a:t>
                </a:r>
                <a:r>
                  <a:rPr lang="de-CH" sz="1000" dirty="0" err="1"/>
                  <a:t>with</a:t>
                </a:r>
                <a:r>
                  <a:rPr lang="de-CH" sz="1000" dirty="0"/>
                  <a:t> a </a:t>
                </a:r>
                <a:r>
                  <a:rPr lang="de-CH" sz="1000" dirty="0" err="1"/>
                  <a:t>degree</a:t>
                </a:r>
                <a:r>
                  <a:rPr lang="de-CH" sz="1000" dirty="0"/>
                  <a:t> 4 </a:t>
                </a:r>
                <a:r>
                  <a:rPr lang="de-CH" sz="1000" dirty="0" err="1"/>
                  <a:t>or</a:t>
                </a:r>
                <a:r>
                  <a:rPr lang="de-CH" sz="1000" dirty="0"/>
                  <a:t> 5 polynomial. </a:t>
                </a:r>
              </a:p>
              <a:p>
                <a:pPr marL="789750" lvl="5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00" dirty="0" err="1"/>
                  <a:t>Depending</a:t>
                </a:r>
                <a:r>
                  <a:rPr lang="de-CH" sz="1000" dirty="0"/>
                  <a:t> on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accuracy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you</a:t>
                </a:r>
                <a:r>
                  <a:rPr lang="de-CH" sz="1000" dirty="0"/>
                  <a:t> </a:t>
                </a:r>
                <a:r>
                  <a:rPr lang="de-CH" sz="1000" dirty="0" err="1"/>
                  <a:t>would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then</a:t>
                </a:r>
                <a:r>
                  <a:rPr lang="de-CH" sz="1000" dirty="0"/>
                  <a:t> also </a:t>
                </a:r>
                <a:r>
                  <a:rPr lang="de-CH" sz="1000" dirty="0" err="1"/>
                  <a:t>have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for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example</a:t>
                </a:r>
                <a:r>
                  <a:rPr lang="de-CH" sz="1000" dirty="0"/>
                  <a:t>, 5 Fourier </a:t>
                </a:r>
                <a:r>
                  <a:rPr lang="de-CH" sz="1000" dirty="0" err="1"/>
                  <a:t>monomials</a:t>
                </a:r>
                <a:r>
                  <a:rPr lang="de-CH" sz="1000" dirty="0"/>
                  <a:t>: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de-CH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CH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CH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CH" sz="1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CH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CH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100" i="1">
                                    <a:latin typeface="Cambria Math" panose="02040503050406030204" pitchFamily="18" charset="0"/>
                                  </a:rPr>
                                  <m:t>2∗5+1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de-CH" sz="11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CH" sz="1000" dirty="0"/>
                  <a:t> </a:t>
                </a:r>
                <a:r>
                  <a:rPr lang="de-CH" sz="1000" dirty="0" err="1"/>
                  <a:t>repetitions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must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made</a:t>
                </a:r>
                <a:r>
                  <a:rPr lang="de-CH" sz="1000" dirty="0"/>
                  <a:t> at least linear </a:t>
                </a:r>
                <a:r>
                  <a:rPr lang="de-CH" sz="1000" dirty="0" err="1"/>
                  <a:t>for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this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accuracy</a:t>
                </a:r>
                <a:r>
                  <a:rPr lang="de-CH" sz="1000" dirty="0"/>
                  <a:t> (</a:t>
                </a:r>
                <a:r>
                  <a:rPr lang="de-CH" sz="1000" dirty="0" err="1"/>
                  <a:t>this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is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shown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result</a:t>
                </a:r>
                <a:r>
                  <a:rPr lang="de-CH" sz="1000" dirty="0"/>
                  <a:t>. r=3 </a:t>
                </a:r>
                <a:r>
                  <a:rPr lang="de-CH" sz="1000" dirty="0" err="1"/>
                  <a:t>is</a:t>
                </a:r>
                <a:r>
                  <a:rPr lang="de-CH" sz="1000" dirty="0"/>
                  <a:t> also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best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for</a:t>
                </a:r>
                <a:r>
                  <a:rPr lang="de-CH" sz="1000" dirty="0"/>
                  <a:t> linear </a:t>
                </a:r>
                <a:r>
                  <a:rPr lang="de-CH" sz="1000" dirty="0" err="1"/>
                  <a:t>encoding</a:t>
                </a:r>
                <a:r>
                  <a:rPr lang="de-CH" sz="1000" dirty="0"/>
                  <a:t>). With </a:t>
                </a:r>
                <a:r>
                  <a:rPr lang="de-CH" sz="1000" dirty="0" err="1"/>
                  <a:t>arcsine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you</a:t>
                </a:r>
                <a:r>
                  <a:rPr lang="de-CH" sz="1000" dirty="0"/>
                  <a:t> </a:t>
                </a:r>
                <a:r>
                  <a:rPr lang="de-CH" sz="1000" dirty="0" err="1"/>
                  <a:t>would</a:t>
                </a:r>
                <a:r>
                  <a:rPr lang="de-CH" sz="1000" dirty="0"/>
                  <a:t> </a:t>
                </a:r>
                <a:r>
                  <a:rPr lang="de-CH" sz="1000" dirty="0" err="1"/>
                  <a:t>have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to</a:t>
                </a:r>
                <a:r>
                  <a:rPr lang="de-CH" sz="1000" dirty="0"/>
                  <a:t> </a:t>
                </a:r>
                <a:r>
                  <a:rPr lang="de-CH" sz="1000" dirty="0" err="1"/>
                  <a:t>use</a:t>
                </a:r>
                <a:r>
                  <a:rPr lang="de-CH" sz="1000" dirty="0"/>
                  <a:t> r=4 </a:t>
                </a:r>
                <a:r>
                  <a:rPr lang="de-CH" sz="1000" dirty="0" err="1"/>
                  <a:t>or</a:t>
                </a:r>
                <a:r>
                  <a:rPr lang="de-CH" sz="1000" dirty="0"/>
                  <a:t> 5. The </a:t>
                </a:r>
                <a:r>
                  <a:rPr lang="de-CH" sz="1000" dirty="0" err="1"/>
                  <a:t>solution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shows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this</a:t>
                </a:r>
                <a:r>
                  <a:rPr lang="de-CH" sz="1000" dirty="0"/>
                  <a:t> </a:t>
                </a:r>
                <a:r>
                  <a:rPr lang="de-CH" sz="1000" dirty="0" err="1"/>
                  <a:t>well</a:t>
                </a:r>
                <a:r>
                  <a:rPr lang="de-CH" sz="1000" dirty="0"/>
                  <a:t>. </a:t>
                </a:r>
                <a:r>
                  <a:rPr lang="de-CH" sz="1000" dirty="0" err="1"/>
                  <a:t>However</a:t>
                </a:r>
                <a:r>
                  <a:rPr lang="de-CH" sz="1000" dirty="0"/>
                  <a:t>, </a:t>
                </a:r>
                <a:r>
                  <a:rPr lang="de-CH" sz="1000" dirty="0" err="1"/>
                  <a:t>you</a:t>
                </a:r>
                <a:r>
                  <a:rPr lang="de-CH" sz="1000" dirty="0"/>
                  <a:t>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</a:t>
                </a:r>
                <a:r>
                  <a:rPr lang="de-CH" sz="1000" dirty="0" err="1"/>
                  <a:t>already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see</a:t>
                </a:r>
                <a:r>
                  <a:rPr lang="de-CH" sz="1000" dirty="0"/>
                  <a:t> an </a:t>
                </a:r>
                <a:r>
                  <a:rPr lang="de-CH" sz="1000" dirty="0" err="1"/>
                  <a:t>accuracy</a:t>
                </a:r>
                <a:r>
                  <a:rPr lang="de-CH" sz="1000" dirty="0"/>
                  <a:t> </a:t>
                </a:r>
                <a:r>
                  <a:rPr lang="de-CH" sz="1000" dirty="0" err="1"/>
                  <a:t>of</a:t>
                </a:r>
                <a:r>
                  <a:rPr lang="de-CH" sz="1000" dirty="0"/>
                  <a:t> 82 </a:t>
                </a:r>
                <a:r>
                  <a:rPr lang="de-CH" sz="1000" dirty="0" err="1"/>
                  <a:t>with</a:t>
                </a:r>
                <a:r>
                  <a:rPr lang="de-CH" sz="1000" dirty="0"/>
                  <a:t> r=3 (but </a:t>
                </a:r>
                <a:r>
                  <a:rPr lang="de-CH" sz="1000" dirty="0" err="1"/>
                  <a:t>you</a:t>
                </a:r>
                <a:r>
                  <a:rPr lang="de-CH" sz="1000" dirty="0"/>
                  <a:t> </a:t>
                </a:r>
                <a:r>
                  <a:rPr lang="de-CH" sz="1000" dirty="0" err="1"/>
                  <a:t>can</a:t>
                </a:r>
                <a:r>
                  <a:rPr lang="de-CH" sz="1000" dirty="0"/>
                  <a:t> also </a:t>
                </a:r>
                <a:r>
                  <a:rPr lang="de-CH" sz="1000" dirty="0" err="1"/>
                  <a:t>see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there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that</a:t>
                </a:r>
                <a:r>
                  <a:rPr lang="de-CH" sz="1000" dirty="0"/>
                  <a:t> </a:t>
                </a:r>
                <a:r>
                  <a:rPr lang="de-CH" sz="1000" dirty="0" err="1"/>
                  <a:t>the</a:t>
                </a:r>
                <a:r>
                  <a:rPr lang="de-CH" sz="1000" dirty="0"/>
                  <a:t> </a:t>
                </a:r>
                <a:r>
                  <a:rPr lang="de-CH" sz="1000" dirty="0" err="1"/>
                  <a:t>local</a:t>
                </a:r>
                <a:r>
                  <a:rPr lang="de-CH" sz="1000" dirty="0"/>
                  <a:t> </a:t>
                </a:r>
                <a:r>
                  <a:rPr lang="de-CH" sz="1000" dirty="0" err="1"/>
                  <a:t>peak</a:t>
                </a:r>
                <a:r>
                  <a:rPr lang="de-CH" sz="1000" dirty="0"/>
                  <a:t> </a:t>
                </a:r>
                <a:r>
                  <a:rPr lang="de-CH" sz="1000" dirty="0" err="1"/>
                  <a:t>is</a:t>
                </a:r>
                <a:r>
                  <a:rPr lang="de-CH" sz="1000" dirty="0"/>
                  <a:t> not </a:t>
                </a:r>
                <a:r>
                  <a:rPr lang="de-CH" sz="1000" dirty="0" err="1"/>
                  <a:t>considered</a:t>
                </a:r>
                <a:r>
                  <a:rPr lang="de-CH" sz="1000" dirty="0"/>
                  <a:t> at all). </a:t>
                </a:r>
              </a:p>
              <a:p>
                <a:pPr marL="537750" lvl="3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b="1" dirty="0" err="1"/>
                  <a:t>Upperbound</a:t>
                </a:r>
                <a:r>
                  <a:rPr lang="de-CH" sz="1050" b="1" dirty="0"/>
                  <a:t> </a:t>
                </a:r>
                <a:r>
                  <a:rPr lang="de-CH" sz="1050" b="1" dirty="0" err="1"/>
                  <a:t>analysis</a:t>
                </a:r>
                <a:r>
                  <a:rPr lang="de-CH" sz="1050" b="1" dirty="0"/>
                  <a:t> </a:t>
                </a:r>
                <a:r>
                  <a:rPr lang="de-CH" sz="1050" b="1" dirty="0" err="1"/>
                  <a:t>for</a:t>
                </a:r>
                <a:r>
                  <a:rPr lang="de-CH" sz="1050" b="1" dirty="0"/>
                  <a:t> </a:t>
                </a:r>
                <a:r>
                  <a:rPr lang="de-CH" sz="1050" b="1" dirty="0" err="1"/>
                  <a:t>best</a:t>
                </a:r>
                <a:r>
                  <a:rPr lang="de-CH" sz="1050" b="1" dirty="0"/>
                  <a:t> </a:t>
                </a:r>
                <a:r>
                  <a:rPr lang="de-CH" sz="1050" b="1" dirty="0" err="1"/>
                  <a:t>model</a:t>
                </a:r>
                <a:r>
                  <a:rPr lang="de-CH" sz="1050" b="1" dirty="0"/>
                  <a:t>:</a:t>
                </a:r>
              </a:p>
              <a:p>
                <a:pPr marL="789750" lvl="5" indent="-285750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de-CH" sz="1050" dirty="0"/>
                  <a:t>1 </a:t>
                </a:r>
                <a:r>
                  <a:rPr lang="de-CH" sz="1050" dirty="0" err="1"/>
                  <a:t>qubit</a:t>
                </a:r>
                <a:r>
                  <a:rPr lang="de-CH" sz="1050" dirty="0"/>
                  <a:t> (d=2), r=3 (L=3): </a:t>
                </a:r>
                <a14:m>
                  <m:oMath xmlns:m="http://schemas.openxmlformats.org/officeDocument/2006/math">
                    <m:r>
                      <a:rPr lang="de-CH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≤31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8EFBDE-687B-6959-9F44-659773384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52" y="998220"/>
                <a:ext cx="8516451" cy="3529419"/>
              </a:xfrm>
              <a:blipFill>
                <a:blip r:embed="rId3"/>
                <a:stretch>
                  <a:fillRect l="-931" t="-1209" r="-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5A553688-AA53-6065-3A5F-FAE9CED10A96}"/>
              </a:ext>
            </a:extLst>
          </p:cNvPr>
          <p:cNvSpPr txBox="1">
            <a:spLocks/>
          </p:cNvSpPr>
          <p:nvPr/>
        </p:nvSpPr>
        <p:spPr>
          <a:xfrm>
            <a:off x="559587" y="5347257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r=1</a:t>
            </a:r>
          </a:p>
        </p:txBody>
      </p:sp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E56814C0-E9B2-4D4F-1BDC-EF8A043C4C7F}"/>
              </a:ext>
            </a:extLst>
          </p:cNvPr>
          <p:cNvSpPr txBox="1">
            <a:spLocks/>
          </p:cNvSpPr>
          <p:nvPr/>
        </p:nvSpPr>
        <p:spPr>
          <a:xfrm>
            <a:off x="2583834" y="5347257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r=3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39103B12-F869-0BD4-CAB7-A03558F9BE10}"/>
              </a:ext>
            </a:extLst>
          </p:cNvPr>
          <p:cNvSpPr txBox="1">
            <a:spLocks/>
          </p:cNvSpPr>
          <p:nvPr/>
        </p:nvSpPr>
        <p:spPr>
          <a:xfrm>
            <a:off x="6291560" y="5356296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r=5</a:t>
            </a:r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E6639813-C195-C65F-1680-ADC93C3690E2}"/>
              </a:ext>
            </a:extLst>
          </p:cNvPr>
          <p:cNvSpPr txBox="1">
            <a:spLocks/>
          </p:cNvSpPr>
          <p:nvPr/>
        </p:nvSpPr>
        <p:spPr>
          <a:xfrm>
            <a:off x="561850" y="3967022"/>
            <a:ext cx="8638599" cy="265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Effect of data re-uploading (serial) with arcsine encoding </a:t>
            </a: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28C92339-92E9-6203-8DB7-9676A659B822}"/>
              </a:ext>
            </a:extLst>
          </p:cNvPr>
          <p:cNvSpPr txBox="1">
            <a:spLocks/>
          </p:cNvSpPr>
          <p:nvPr/>
        </p:nvSpPr>
        <p:spPr>
          <a:xfrm>
            <a:off x="4458770" y="5347257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r=4</a:t>
            </a:r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97467A8D-76A6-7302-DCD3-0A38B6554FD1}"/>
              </a:ext>
            </a:extLst>
          </p:cNvPr>
          <p:cNvSpPr txBox="1">
            <a:spLocks/>
          </p:cNvSpPr>
          <p:nvPr/>
        </p:nvSpPr>
        <p:spPr>
          <a:xfrm>
            <a:off x="8207326" y="5344952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r=7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76B281E3-6BA7-8F65-DCB7-7E4E2DB5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27" y="4161429"/>
            <a:ext cx="1716520" cy="1160788"/>
          </a:xfrm>
          <a:prstGeom prst="rect">
            <a:avLst/>
          </a:prstGeom>
        </p:spPr>
      </p:pic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CFE4168-7406-1DF3-4E84-0083E44CD342}"/>
              </a:ext>
            </a:extLst>
          </p:cNvPr>
          <p:cNvSpPr txBox="1">
            <a:spLocks/>
          </p:cNvSpPr>
          <p:nvPr/>
        </p:nvSpPr>
        <p:spPr>
          <a:xfrm>
            <a:off x="1111633" y="5342385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0 %</a:t>
            </a:r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9D863A20-C68B-3DD3-9C7B-28C00E813E39}"/>
              </a:ext>
            </a:extLst>
          </p:cNvPr>
          <p:cNvSpPr txBox="1">
            <a:spLocks/>
          </p:cNvSpPr>
          <p:nvPr/>
        </p:nvSpPr>
        <p:spPr>
          <a:xfrm>
            <a:off x="3164626" y="5343101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82 %</a:t>
            </a:r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F5CF89B7-BDAA-F049-5F20-C710C31F3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133" y="4168295"/>
            <a:ext cx="1693658" cy="11203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5108EA4C-82BE-7C27-F827-D88CEA618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911" y="4170339"/>
            <a:ext cx="1786367" cy="1180645"/>
          </a:xfrm>
          <a:prstGeom prst="rect">
            <a:avLst/>
          </a:prstGeom>
        </p:spPr>
      </p:pic>
      <p:sp>
        <p:nvSpPr>
          <p:cNvPr id="61" name="Inhaltsplatzhalter 2">
            <a:extLst>
              <a:ext uri="{FF2B5EF4-FFF2-40B4-BE49-F238E27FC236}">
                <a16:creationId xmlns:a16="http://schemas.microsoft.com/office/drawing/2014/main" id="{C258376D-C392-DDB5-37A5-636BA0F8FAB7}"/>
              </a:ext>
            </a:extLst>
          </p:cNvPr>
          <p:cNvSpPr txBox="1">
            <a:spLocks/>
          </p:cNvSpPr>
          <p:nvPr/>
        </p:nvSpPr>
        <p:spPr>
          <a:xfrm>
            <a:off x="4972811" y="5349560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74 %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359E1174-FF62-72DD-82C4-DD817C1236BE}"/>
              </a:ext>
            </a:extLst>
          </p:cNvPr>
          <p:cNvSpPr txBox="1">
            <a:spLocks/>
          </p:cNvSpPr>
          <p:nvPr/>
        </p:nvSpPr>
        <p:spPr>
          <a:xfrm>
            <a:off x="6846546" y="5350984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81 %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1B02063-C06F-231A-D29F-50B48DF65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841" y="4194218"/>
            <a:ext cx="1741644" cy="1150142"/>
          </a:xfrm>
          <a:prstGeom prst="rect">
            <a:avLst/>
          </a:prstGeom>
        </p:spPr>
      </p:pic>
      <p:sp>
        <p:nvSpPr>
          <p:cNvPr id="65" name="Inhaltsplatzhalter 2">
            <a:extLst>
              <a:ext uri="{FF2B5EF4-FFF2-40B4-BE49-F238E27FC236}">
                <a16:creationId xmlns:a16="http://schemas.microsoft.com/office/drawing/2014/main" id="{7CE0B129-2B26-03A7-161A-31B3F32F90F3}"/>
              </a:ext>
            </a:extLst>
          </p:cNvPr>
          <p:cNvSpPr txBox="1">
            <a:spLocks/>
          </p:cNvSpPr>
          <p:nvPr/>
        </p:nvSpPr>
        <p:spPr>
          <a:xfrm>
            <a:off x="8673805" y="5344360"/>
            <a:ext cx="1447800" cy="343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-14 %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DB1902F6-E409-1031-CE36-908B22308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7650" y="4182866"/>
            <a:ext cx="1716848" cy="11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D020-F5FA-5EB9-6AEC-B14EA8A34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7242E-52D2-2114-686C-4CAA971F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de-CH" dirty="0"/>
            </a:br>
            <a:r>
              <a:rPr lang="de-CH" b="0" dirty="0"/>
              <a:t>Dataset 2: MNIST Digit Binary Classification</a:t>
            </a:r>
            <a:endParaRPr lang="en-US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C509B-723A-D93A-86ED-9BCAF4C2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43" y="1016590"/>
            <a:ext cx="8516451" cy="3529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Trying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use</a:t>
            </a:r>
            <a:r>
              <a:rPr lang="de-CH" sz="1400" dirty="0"/>
              <a:t> different </a:t>
            </a:r>
            <a:r>
              <a:rPr lang="de-CH" sz="1400" dirty="0" err="1"/>
              <a:t>featuremaps</a:t>
            </a:r>
            <a:r>
              <a:rPr lang="de-CH" sz="1400" dirty="0"/>
              <a:t>: </a:t>
            </a:r>
            <a:r>
              <a:rPr lang="de-CH" sz="1400" dirty="0" err="1"/>
              <a:t>ZFeatureMap</a:t>
            </a:r>
            <a:r>
              <a:rPr lang="de-CH" sz="1400" dirty="0"/>
              <a:t>, </a:t>
            </a:r>
            <a:r>
              <a:rPr lang="de-CH" sz="1400" dirty="0" err="1"/>
              <a:t>ZZFeatureMap</a:t>
            </a:r>
            <a:r>
              <a:rPr lang="de-CH" sz="1400" dirty="0"/>
              <a:t> and </a:t>
            </a:r>
            <a:r>
              <a:rPr lang="de-CH" sz="1400" dirty="0" err="1"/>
              <a:t>PauliFeatureMap</a:t>
            </a:r>
            <a:endParaRPr lang="de-CH" sz="14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ZZFeatureMap</a:t>
            </a:r>
            <a:r>
              <a:rPr lang="de-CH" sz="1200" dirty="0"/>
              <a:t> and </a:t>
            </a:r>
            <a:r>
              <a:rPr lang="de-CH" sz="1200" dirty="0" err="1"/>
              <a:t>PauliFeatureMap</a:t>
            </a:r>
            <a:r>
              <a:rPr lang="de-CH" sz="1200" dirty="0"/>
              <a:t> </a:t>
            </a:r>
            <a:r>
              <a:rPr lang="de-CH" sz="1200" dirty="0" err="1"/>
              <a:t>uses</a:t>
            </a:r>
            <a:r>
              <a:rPr lang="de-CH" sz="1200" dirty="0"/>
              <a:t> </a:t>
            </a:r>
            <a:r>
              <a:rPr lang="de-CH" sz="1200" dirty="0" err="1"/>
              <a:t>psi</a:t>
            </a:r>
            <a:r>
              <a:rPr lang="de-CH" sz="1200" dirty="0"/>
              <a:t>(</a:t>
            </a:r>
            <a:r>
              <a:rPr lang="de-CH" sz="1200" dirty="0" err="1"/>
              <a:t>x,y</a:t>
            </a:r>
            <a:r>
              <a:rPr lang="de-CH" sz="1200" dirty="0"/>
              <a:t>), and </a:t>
            </a:r>
            <a:r>
              <a:rPr lang="de-CH" sz="1200" dirty="0" err="1"/>
              <a:t>therefore</a:t>
            </a:r>
            <a:r>
              <a:rPr lang="de-CH" sz="1200" dirty="0"/>
              <a:t> </a:t>
            </a:r>
            <a:r>
              <a:rPr lang="de-CH" sz="1200" dirty="0" err="1"/>
              <a:t>it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not </a:t>
            </a:r>
            <a:r>
              <a:rPr lang="de-CH" sz="1200" dirty="0" err="1"/>
              <a:t>well</a:t>
            </a:r>
            <a:r>
              <a:rPr lang="de-CH" sz="1200" dirty="0"/>
              <a:t> </a:t>
            </a:r>
            <a:r>
              <a:rPr lang="de-CH" sz="1200" dirty="0" err="1"/>
              <a:t>suited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arcsine</a:t>
            </a:r>
            <a:r>
              <a:rPr lang="de-CH" sz="1200" dirty="0"/>
              <a:t>/linear </a:t>
            </a:r>
            <a:r>
              <a:rPr lang="de-CH" sz="1200" dirty="0" err="1"/>
              <a:t>comparision</a:t>
            </a:r>
            <a:r>
              <a:rPr lang="de-CH" sz="1200" dirty="0"/>
              <a:t> (</a:t>
            </a:r>
            <a:r>
              <a:rPr lang="de-CH" sz="1200" dirty="0" err="1"/>
              <a:t>because</a:t>
            </a:r>
            <a:r>
              <a:rPr lang="de-CH" sz="1200" dirty="0"/>
              <a:t> </a:t>
            </a:r>
            <a:r>
              <a:rPr lang="de-CH" sz="1200" dirty="0" err="1"/>
              <a:t>we</a:t>
            </a:r>
            <a:r>
              <a:rPr lang="de-CH" sz="1200" dirty="0"/>
              <a:t> </a:t>
            </a:r>
            <a:r>
              <a:rPr lang="de-CH" sz="1200" dirty="0" err="1"/>
              <a:t>dont</a:t>
            </a:r>
            <a:r>
              <a:rPr lang="de-CH" sz="1200" dirty="0"/>
              <a:t> </a:t>
            </a:r>
            <a:r>
              <a:rPr lang="de-CH" sz="1200" dirty="0" err="1"/>
              <a:t>want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use</a:t>
            </a:r>
            <a:r>
              <a:rPr lang="de-CH" sz="1200" dirty="0"/>
              <a:t> </a:t>
            </a:r>
            <a:r>
              <a:rPr lang="de-CH" sz="1200" dirty="0" err="1"/>
              <a:t>arcsine</a:t>
            </a:r>
            <a:r>
              <a:rPr lang="de-CH" sz="1200" dirty="0"/>
              <a:t>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psi</a:t>
            </a:r>
            <a:r>
              <a:rPr lang="de-CH" sz="1200" dirty="0"/>
              <a:t>(</a:t>
            </a:r>
            <a:r>
              <a:rPr lang="de-CH" sz="1200" dirty="0" err="1"/>
              <a:t>x,y</a:t>
            </a:r>
            <a:r>
              <a:rPr lang="de-CH" sz="1200" dirty="0"/>
              <a:t>)). 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For</a:t>
            </a:r>
            <a:r>
              <a:rPr lang="de-CH" sz="1200" dirty="0"/>
              <a:t> a </a:t>
            </a:r>
            <a:r>
              <a:rPr lang="de-CH" sz="1200" dirty="0" err="1"/>
              <a:t>better</a:t>
            </a:r>
            <a:r>
              <a:rPr lang="de-CH" sz="1200" dirty="0"/>
              <a:t> </a:t>
            </a:r>
            <a:r>
              <a:rPr lang="de-CH" sz="1200" dirty="0" err="1"/>
              <a:t>comparision</a:t>
            </a:r>
            <a:r>
              <a:rPr lang="de-CH" sz="1200" dirty="0"/>
              <a:t> </a:t>
            </a:r>
            <a:r>
              <a:rPr lang="de-CH" sz="1200" dirty="0" err="1"/>
              <a:t>we</a:t>
            </a:r>
            <a:r>
              <a:rPr lang="de-CH" sz="1200" dirty="0"/>
              <a:t> </a:t>
            </a:r>
            <a:r>
              <a:rPr lang="de-CH" sz="1200" dirty="0" err="1"/>
              <a:t>take</a:t>
            </a:r>
            <a:r>
              <a:rPr lang="de-CH" sz="1200" dirty="0"/>
              <a:t> </a:t>
            </a:r>
            <a:r>
              <a:rPr lang="de-CH" sz="1200" dirty="0" err="1"/>
              <a:t>ZFeatureMap</a:t>
            </a:r>
            <a:r>
              <a:rPr lang="de-CH" sz="1200" dirty="0"/>
              <a:t>,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only</a:t>
            </a:r>
            <a:r>
              <a:rPr lang="de-CH" sz="1200" dirty="0"/>
              <a:t> </a:t>
            </a:r>
            <a:r>
              <a:rPr lang="de-CH" sz="1200" dirty="0" err="1"/>
              <a:t>uses</a:t>
            </a:r>
            <a:r>
              <a:rPr lang="de-CH" sz="1200" dirty="0"/>
              <a:t> </a:t>
            </a:r>
            <a:r>
              <a:rPr lang="de-CH" sz="1200" dirty="0" err="1"/>
              <a:t>psi</a:t>
            </a:r>
            <a:r>
              <a:rPr lang="de-CH" sz="1200" dirty="0"/>
              <a:t>-identity</a:t>
            </a:r>
          </a:p>
          <a:p>
            <a:pPr marL="789750" lvl="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900" dirty="0"/>
              <a:t>Linear </a:t>
            </a:r>
            <a:r>
              <a:rPr lang="de-CH" sz="900" dirty="0" err="1"/>
              <a:t>encoding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</a:t>
            </a:r>
            <a:r>
              <a:rPr lang="de-CH" sz="900" dirty="0" err="1"/>
              <a:t>better</a:t>
            </a:r>
            <a:r>
              <a:rPr lang="de-CH" sz="900" dirty="0"/>
              <a:t> </a:t>
            </a:r>
            <a:r>
              <a:rPr lang="de-CH" sz="900" dirty="0" err="1"/>
              <a:t>suited</a:t>
            </a:r>
            <a:r>
              <a:rPr lang="de-CH" sz="900" dirty="0"/>
              <a:t> (</a:t>
            </a:r>
            <a:r>
              <a:rPr lang="de-CH" sz="900" dirty="0" err="1"/>
              <a:t>then</a:t>
            </a:r>
            <a:r>
              <a:rPr lang="de-CH" sz="900" dirty="0"/>
              <a:t> </a:t>
            </a:r>
            <a:r>
              <a:rPr lang="de-CH" sz="900" dirty="0" err="1"/>
              <a:t>arcsine</a:t>
            </a:r>
            <a:r>
              <a:rPr lang="de-CH" sz="900" dirty="0"/>
              <a:t>) </a:t>
            </a:r>
            <a:r>
              <a:rPr lang="de-CH" sz="900" dirty="0" err="1"/>
              <a:t>with</a:t>
            </a:r>
            <a:r>
              <a:rPr lang="de-CH" sz="900" dirty="0"/>
              <a:t> 80 % </a:t>
            </a:r>
            <a:r>
              <a:rPr lang="de-CH" sz="900" dirty="0" err="1"/>
              <a:t>accuracy</a:t>
            </a:r>
            <a:r>
              <a:rPr lang="de-CH" sz="900" dirty="0"/>
              <a:t> in r=1 (</a:t>
            </a:r>
            <a:r>
              <a:rPr lang="de-CH" sz="900" dirty="0" err="1"/>
              <a:t>images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low</a:t>
            </a:r>
            <a:r>
              <a:rPr lang="de-CH" sz="900" dirty="0"/>
              <a:t> </a:t>
            </a:r>
            <a:r>
              <a:rPr lang="de-CH" sz="900" dirty="0" err="1"/>
              <a:t>frequency</a:t>
            </a:r>
            <a:r>
              <a:rPr lang="de-CH" sz="900" dirty="0"/>
              <a:t> </a:t>
            </a:r>
            <a:r>
              <a:rPr lang="de-CH" sz="900" dirty="0" err="1"/>
              <a:t>components</a:t>
            </a:r>
            <a:r>
              <a:rPr lang="de-CH" sz="900" dirty="0"/>
              <a:t>)</a:t>
            </a:r>
          </a:p>
          <a:p>
            <a:pPr marL="789750" lvl="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900" dirty="0" err="1"/>
              <a:t>Arcsine</a:t>
            </a:r>
            <a:r>
              <a:rPr lang="de-CH" sz="900" dirty="0"/>
              <a:t> </a:t>
            </a:r>
            <a:r>
              <a:rPr lang="de-CH" sz="900" dirty="0" err="1"/>
              <a:t>encoding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</a:t>
            </a:r>
            <a:r>
              <a:rPr lang="de-CH" sz="900" dirty="0" err="1"/>
              <a:t>better</a:t>
            </a:r>
            <a:r>
              <a:rPr lang="de-CH" sz="900" dirty="0"/>
              <a:t>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images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more</a:t>
            </a:r>
            <a:r>
              <a:rPr lang="de-CH" sz="900" dirty="0"/>
              <a:t> </a:t>
            </a:r>
            <a:r>
              <a:rPr lang="de-CH" sz="900" dirty="0" err="1"/>
              <a:t>complex</a:t>
            </a:r>
            <a:r>
              <a:rPr lang="de-CH" sz="900" dirty="0"/>
              <a:t> (</a:t>
            </a:r>
            <a:r>
              <a:rPr lang="de-CH" sz="900" dirty="0" err="1"/>
              <a:t>more</a:t>
            </a:r>
            <a:r>
              <a:rPr lang="de-CH" sz="900" dirty="0"/>
              <a:t> </a:t>
            </a:r>
            <a:r>
              <a:rPr lang="de-CH" sz="900" dirty="0" err="1"/>
              <a:t>details</a:t>
            </a:r>
            <a:r>
              <a:rPr lang="de-CH" sz="900" dirty="0"/>
              <a:t>, </a:t>
            </a:r>
            <a:r>
              <a:rPr lang="de-CH" sz="900" dirty="0" err="1"/>
              <a:t>images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low</a:t>
            </a:r>
            <a:r>
              <a:rPr lang="de-CH" sz="900" dirty="0"/>
              <a:t> </a:t>
            </a:r>
            <a:r>
              <a:rPr lang="de-CH" sz="900" dirty="0" err="1"/>
              <a:t>frequency</a:t>
            </a:r>
            <a:r>
              <a:rPr lang="de-CH" sz="900" dirty="0"/>
              <a:t> </a:t>
            </a:r>
            <a:r>
              <a:rPr lang="de-CH" sz="900" dirty="0" err="1"/>
              <a:t>components</a:t>
            </a:r>
            <a:r>
              <a:rPr lang="de-CH" sz="900" dirty="0"/>
              <a:t>), </a:t>
            </a:r>
            <a:r>
              <a:rPr lang="de-CH" sz="900" dirty="0" err="1"/>
              <a:t>because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more</a:t>
            </a:r>
            <a:r>
              <a:rPr lang="de-CH" sz="900" dirty="0"/>
              <a:t> </a:t>
            </a:r>
            <a:r>
              <a:rPr lang="de-CH" sz="900" dirty="0" err="1"/>
              <a:t>complex</a:t>
            </a:r>
            <a:r>
              <a:rPr lang="de-CH" sz="900" dirty="0"/>
              <a:t> </a:t>
            </a:r>
            <a:r>
              <a:rPr lang="de-CH" sz="900" dirty="0" err="1"/>
              <a:t>behaviour</a:t>
            </a:r>
            <a:endParaRPr lang="de-CH" sz="9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Accuracy</a:t>
            </a:r>
            <a:r>
              <a:rPr lang="de-CH" sz="1200" dirty="0"/>
              <a:t> Plateau: </a:t>
            </a:r>
            <a:r>
              <a:rPr lang="de-CH" sz="1200" dirty="0" err="1"/>
              <a:t>Increasing</a:t>
            </a:r>
            <a:r>
              <a:rPr lang="de-CH" sz="1200" dirty="0"/>
              <a:t> </a:t>
            </a:r>
            <a:r>
              <a:rPr lang="de-CH" sz="1200" dirty="0" err="1"/>
              <a:t>rep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 (1,3,…,15) </a:t>
            </a:r>
            <a:r>
              <a:rPr lang="de-CH" sz="1200" dirty="0" err="1"/>
              <a:t>does</a:t>
            </a:r>
            <a:r>
              <a:rPr lang="de-CH" sz="1200" dirty="0"/>
              <a:t> not </a:t>
            </a:r>
            <a:r>
              <a:rPr lang="de-CH" sz="1200" dirty="0" err="1"/>
              <a:t>improve</a:t>
            </a:r>
            <a:r>
              <a:rPr lang="de-CH" sz="1200" dirty="0"/>
              <a:t> </a:t>
            </a:r>
            <a:r>
              <a:rPr lang="de-CH" sz="1200" dirty="0" err="1"/>
              <a:t>accuracy</a:t>
            </a:r>
            <a:r>
              <a:rPr lang="de-CH" sz="1200" dirty="0"/>
              <a:t> (in 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Resource</a:t>
            </a:r>
            <a:r>
              <a:rPr lang="de-CH" sz="1200" dirty="0"/>
              <a:t> </a:t>
            </a:r>
            <a:r>
              <a:rPr lang="de-CH" sz="1200" dirty="0" err="1"/>
              <a:t>Cost</a:t>
            </a:r>
            <a:r>
              <a:rPr lang="de-CH" sz="1200" dirty="0"/>
              <a:t>: Higher </a:t>
            </a:r>
            <a:r>
              <a:rPr lang="de-CH" sz="1200" dirty="0" err="1"/>
              <a:t>rep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</a:t>
            </a:r>
            <a:r>
              <a:rPr lang="de-CH" sz="1200" dirty="0" err="1"/>
              <a:t>computation</a:t>
            </a:r>
            <a:r>
              <a:rPr lang="de-CH" sz="1200" dirty="0"/>
              <a:t> time and </a:t>
            </a:r>
            <a:r>
              <a:rPr lang="de-CH" sz="1200" dirty="0" err="1"/>
              <a:t>memory</a:t>
            </a:r>
            <a:r>
              <a:rPr lang="de-CH" sz="1200" dirty="0"/>
              <a:t> </a:t>
            </a:r>
            <a:r>
              <a:rPr lang="de-CH" sz="1200" dirty="0" err="1"/>
              <a:t>usage</a:t>
            </a:r>
            <a:r>
              <a:rPr lang="de-CH" sz="1200" dirty="0"/>
              <a:t> (</a:t>
            </a:r>
            <a:r>
              <a:rPr lang="de-CH" sz="1200" dirty="0" err="1"/>
              <a:t>MemoryError</a:t>
            </a:r>
            <a:r>
              <a:rPr lang="de-CH" sz="1200" dirty="0"/>
              <a:t>). 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Optimal </a:t>
            </a:r>
            <a:r>
              <a:rPr lang="de-CH" sz="1200" dirty="0" err="1"/>
              <a:t>rep</a:t>
            </a:r>
            <a:r>
              <a:rPr lang="de-CH" sz="1200" dirty="0"/>
              <a:t> rate: 1-3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sufficient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optimal </a:t>
            </a:r>
            <a:r>
              <a:rPr lang="de-CH" sz="1200" dirty="0" err="1"/>
              <a:t>performance</a:t>
            </a:r>
            <a:r>
              <a:rPr lang="de-CH" sz="1200" dirty="0"/>
              <a:t> (</a:t>
            </a:r>
            <a:r>
              <a:rPr lang="de-CH" sz="1200" dirty="0" err="1"/>
              <a:t>regarding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all </a:t>
            </a:r>
            <a:r>
              <a:rPr lang="de-CH" sz="1200" dirty="0" err="1"/>
              <a:t>featuremaps</a:t>
            </a:r>
            <a:r>
              <a:rPr lang="de-CH" sz="1200" dirty="0"/>
              <a:t>)</a:t>
            </a:r>
            <a:endParaRPr lang="de-CH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Dataset and </a:t>
            </a:r>
            <a:r>
              <a:rPr lang="de-CH" sz="1200" dirty="0" err="1"/>
              <a:t>task</a:t>
            </a:r>
            <a:r>
              <a:rPr lang="de-CH" sz="1200" dirty="0"/>
              <a:t> (</a:t>
            </a:r>
            <a:r>
              <a:rPr lang="de-CH" sz="1200" dirty="0" err="1"/>
              <a:t>classify</a:t>
            </a:r>
            <a:r>
              <a:rPr lang="de-CH" sz="1200" dirty="0"/>
              <a:t> 4 and 5) </a:t>
            </a:r>
            <a:r>
              <a:rPr lang="de-CH" sz="1200" dirty="0" err="1"/>
              <a:t>may</a:t>
            </a:r>
            <a:r>
              <a:rPr lang="de-CH" sz="1200" dirty="0"/>
              <a:t> not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 </a:t>
            </a:r>
            <a:r>
              <a:rPr lang="de-CH" sz="1200" dirty="0" err="1"/>
              <a:t>enough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benefit</a:t>
            </a:r>
            <a:r>
              <a:rPr lang="de-CH" sz="1200" dirty="0"/>
              <a:t> </a:t>
            </a:r>
            <a:r>
              <a:rPr lang="de-CH" sz="1200" dirty="0" err="1"/>
              <a:t>from</a:t>
            </a:r>
            <a:r>
              <a:rPr lang="de-CH" sz="1200" dirty="0"/>
              <a:t> </a:t>
            </a:r>
            <a:r>
              <a:rPr lang="de-CH" sz="1200" dirty="0" err="1"/>
              <a:t>increased</a:t>
            </a:r>
            <a:r>
              <a:rPr lang="de-CH" sz="1200" dirty="0"/>
              <a:t> </a:t>
            </a:r>
            <a:r>
              <a:rPr lang="de-CH" sz="1200" dirty="0" err="1"/>
              <a:t>circuit</a:t>
            </a:r>
            <a:r>
              <a:rPr lang="de-CH" sz="1200" dirty="0"/>
              <a:t> </a:t>
            </a:r>
            <a:r>
              <a:rPr lang="de-CH" sz="1200" dirty="0" err="1"/>
              <a:t>complexity</a:t>
            </a:r>
            <a:r>
              <a:rPr lang="de-CH" sz="1200" dirty="0"/>
              <a:t> (i.e. </a:t>
            </a:r>
            <a:r>
              <a:rPr lang="de-CH" sz="1200" dirty="0" err="1"/>
              <a:t>higher</a:t>
            </a:r>
            <a:r>
              <a:rPr lang="de-CH" sz="1200" dirty="0"/>
              <a:t> </a:t>
            </a:r>
            <a:r>
              <a:rPr lang="de-CH" sz="1200" dirty="0" err="1"/>
              <a:t>rep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)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The </a:t>
            </a:r>
            <a:r>
              <a:rPr lang="de-CH" sz="1400" dirty="0" err="1"/>
              <a:t>target</a:t>
            </a:r>
            <a:r>
              <a:rPr lang="de-CH" sz="1400" dirty="0"/>
              <a:t> </a:t>
            </a:r>
            <a:r>
              <a:rPr lang="de-CH" sz="1400" dirty="0" err="1"/>
              <a:t>function</a:t>
            </a:r>
            <a:r>
              <a:rPr lang="de-CH" sz="1400" dirty="0"/>
              <a:t>, </a:t>
            </a:r>
            <a:r>
              <a:rPr lang="de-CH" sz="1400" dirty="0" err="1"/>
              <a:t>which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quantum</a:t>
            </a:r>
            <a:r>
              <a:rPr lang="de-CH" sz="1400" dirty="0"/>
              <a:t> </a:t>
            </a:r>
            <a:r>
              <a:rPr lang="de-CH" sz="1400" dirty="0" err="1"/>
              <a:t>kernel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trying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approximate</a:t>
            </a:r>
            <a:r>
              <a:rPr lang="de-CH" sz="1400" dirty="0"/>
              <a:t>, </a:t>
            </a:r>
            <a:r>
              <a:rPr lang="de-CH" sz="1400" dirty="0" err="1"/>
              <a:t>might</a:t>
            </a:r>
            <a:r>
              <a:rPr lang="de-CH" sz="1400" dirty="0"/>
              <a:t> «</a:t>
            </a:r>
            <a:r>
              <a:rPr lang="de-CH" sz="1400" dirty="0" err="1"/>
              <a:t>saturate</a:t>
            </a:r>
            <a:r>
              <a:rPr lang="de-CH" sz="1400" dirty="0"/>
              <a:t>» </a:t>
            </a:r>
            <a:r>
              <a:rPr lang="de-CH" sz="1400" dirty="0" err="1"/>
              <a:t>atfter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point</a:t>
            </a:r>
            <a:r>
              <a:rPr lang="de-CH" sz="1400" dirty="0"/>
              <a:t> (</a:t>
            </a:r>
            <a:r>
              <a:rPr lang="de-CH" sz="1400" dirty="0" err="1"/>
              <a:t>adding</a:t>
            </a:r>
            <a:r>
              <a:rPr lang="de-CH" sz="1400" dirty="0"/>
              <a:t>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reps</a:t>
            </a:r>
            <a:r>
              <a:rPr lang="de-CH" sz="1400" dirty="0"/>
              <a:t> </a:t>
            </a:r>
            <a:r>
              <a:rPr lang="de-CH" sz="1400" dirty="0" err="1"/>
              <a:t>doesn’t</a:t>
            </a:r>
            <a:r>
              <a:rPr lang="de-CH" sz="1400" dirty="0"/>
              <a:t> </a:t>
            </a:r>
            <a:r>
              <a:rPr lang="de-CH" sz="1400" dirty="0" err="1"/>
              <a:t>provide</a:t>
            </a:r>
            <a:r>
              <a:rPr lang="de-CH" sz="1400" dirty="0"/>
              <a:t> additional </a:t>
            </a:r>
            <a:r>
              <a:rPr lang="de-CH" sz="1400" dirty="0" err="1"/>
              <a:t>capacity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represent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better</a:t>
            </a:r>
            <a:r>
              <a:rPr lang="de-CH" sz="1400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Similar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adding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layers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a </a:t>
            </a:r>
            <a:r>
              <a:rPr lang="de-CH" sz="1200" dirty="0" err="1"/>
              <a:t>classical</a:t>
            </a:r>
            <a:r>
              <a:rPr lang="de-CH" sz="1200" dirty="0"/>
              <a:t> NN </a:t>
            </a:r>
            <a:r>
              <a:rPr lang="de-CH" sz="1200" dirty="0" err="1"/>
              <a:t>when</a:t>
            </a:r>
            <a:r>
              <a:rPr lang="de-CH" sz="1200" dirty="0"/>
              <a:t> optimal </a:t>
            </a:r>
            <a:r>
              <a:rPr lang="de-CH" sz="1200" dirty="0" err="1"/>
              <a:t>performance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already</a:t>
            </a:r>
            <a:r>
              <a:rPr lang="de-CH" sz="1200" dirty="0"/>
              <a:t> </a:t>
            </a:r>
            <a:r>
              <a:rPr lang="de-CH" sz="1200" dirty="0" err="1"/>
              <a:t>achieved</a:t>
            </a:r>
            <a:endParaRPr lang="de-CH" sz="12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Low </a:t>
            </a:r>
            <a:r>
              <a:rPr lang="de-CH" sz="1200" dirty="0" err="1"/>
              <a:t>reps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enough</a:t>
            </a:r>
            <a:r>
              <a:rPr lang="de-CH" sz="1200" dirty="0"/>
              <a:t>: Data </a:t>
            </a:r>
            <a:r>
              <a:rPr lang="de-CH" sz="1200" dirty="0" err="1"/>
              <a:t>set</a:t>
            </a:r>
            <a:r>
              <a:rPr lang="de-CH" sz="1200" dirty="0"/>
              <a:t> </a:t>
            </a:r>
            <a:r>
              <a:rPr lang="de-CH" sz="1200" dirty="0" err="1"/>
              <a:t>features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«</a:t>
            </a:r>
            <a:r>
              <a:rPr lang="de-CH" sz="1200" dirty="0" err="1"/>
              <a:t>clear</a:t>
            </a:r>
            <a:r>
              <a:rPr lang="de-CH" sz="1200" dirty="0"/>
              <a:t>» and </a:t>
            </a:r>
            <a:r>
              <a:rPr lang="de-CH" sz="1200" dirty="0" err="1"/>
              <a:t>there</a:t>
            </a:r>
            <a:r>
              <a:rPr lang="de-CH" sz="1200" dirty="0"/>
              <a:t> </a:t>
            </a:r>
            <a:r>
              <a:rPr lang="de-CH" sz="1200" dirty="0" err="1"/>
              <a:t>arent</a:t>
            </a:r>
            <a:r>
              <a:rPr lang="de-CH" sz="1200" dirty="0"/>
              <a:t> </a:t>
            </a:r>
            <a:r>
              <a:rPr lang="de-CH" sz="1200" dirty="0" err="1"/>
              <a:t>alot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different </a:t>
            </a:r>
            <a:r>
              <a:rPr lang="de-CH" sz="1200" dirty="0" err="1"/>
              <a:t>details</a:t>
            </a:r>
            <a:endParaRPr lang="de-CH" sz="12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Decision</a:t>
            </a:r>
            <a:r>
              <a:rPr lang="de-CH" sz="1200" dirty="0"/>
              <a:t> </a:t>
            </a:r>
            <a:r>
              <a:rPr lang="de-CH" sz="1200" dirty="0" err="1"/>
              <a:t>boundary</a:t>
            </a:r>
            <a:r>
              <a:rPr lang="de-CH" sz="1200" dirty="0"/>
              <a:t> </a:t>
            </a:r>
            <a:r>
              <a:rPr lang="de-CH" sz="1200" dirty="0" err="1"/>
              <a:t>might</a:t>
            </a:r>
            <a:r>
              <a:rPr lang="de-CH" sz="1200" dirty="0"/>
              <a:t> not </a:t>
            </a:r>
            <a:r>
              <a:rPr lang="de-CH" sz="1200" dirty="0" err="1"/>
              <a:t>require</a:t>
            </a:r>
            <a:r>
              <a:rPr lang="de-CH" sz="1200" dirty="0"/>
              <a:t> non-</a:t>
            </a:r>
            <a:r>
              <a:rPr lang="de-CH" sz="1200" dirty="0" err="1"/>
              <a:t>linearity</a:t>
            </a:r>
            <a:r>
              <a:rPr lang="de-CH" sz="1200" dirty="0"/>
              <a:t>, </a:t>
            </a:r>
            <a:r>
              <a:rPr lang="de-CH" sz="1200" dirty="0" err="1"/>
              <a:t>as</a:t>
            </a:r>
            <a:r>
              <a:rPr lang="de-CH" sz="1200" dirty="0"/>
              <a:t> </a:t>
            </a:r>
            <a:r>
              <a:rPr lang="de-CH" sz="1200" dirty="0" err="1"/>
              <a:t>edges</a:t>
            </a:r>
            <a:r>
              <a:rPr lang="de-CH" sz="1200" dirty="0"/>
              <a:t>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shapes</a:t>
            </a:r>
            <a:r>
              <a:rPr lang="de-CH" sz="1200" dirty="0"/>
              <a:t> </a:t>
            </a:r>
            <a:r>
              <a:rPr lang="en-US" sz="1200" dirty="0"/>
              <a:t>may already be distinguishable with simpler transformations</a:t>
            </a:r>
            <a:endParaRPr lang="de-CH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Theoretical</a:t>
            </a:r>
            <a:r>
              <a:rPr lang="de-CH" sz="1400" dirty="0"/>
              <a:t> </a:t>
            </a:r>
            <a:r>
              <a:rPr lang="de-CH" sz="1400" dirty="0" err="1"/>
              <a:t>analysis</a:t>
            </a:r>
            <a:r>
              <a:rPr lang="de-CH" sz="1400" dirty="0"/>
              <a:t>: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Encodings: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sz="900" dirty="0"/>
              <a:t>Linear </a:t>
            </a:r>
            <a:r>
              <a:rPr lang="de-CH" sz="900" dirty="0" err="1"/>
              <a:t>encoding</a:t>
            </a:r>
            <a:r>
              <a:rPr lang="de-CH" sz="900" dirty="0"/>
              <a:t>: As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image</a:t>
            </a:r>
            <a:r>
              <a:rPr lang="de-CH" sz="900" dirty="0"/>
              <a:t> </a:t>
            </a:r>
            <a:r>
              <a:rPr lang="de-CH" sz="900" dirty="0" err="1"/>
              <a:t>complexity</a:t>
            </a:r>
            <a:r>
              <a:rPr lang="de-CH" sz="900" dirty="0"/>
              <a:t> </a:t>
            </a:r>
            <a:r>
              <a:rPr lang="de-CH" sz="900" dirty="0" err="1"/>
              <a:t>grows</a:t>
            </a:r>
            <a:r>
              <a:rPr lang="de-CH" sz="900" dirty="0"/>
              <a:t> (</a:t>
            </a:r>
            <a:r>
              <a:rPr lang="de-CH" sz="900" dirty="0" err="1"/>
              <a:t>more</a:t>
            </a:r>
            <a:r>
              <a:rPr lang="de-CH" sz="900" dirty="0"/>
              <a:t> </a:t>
            </a:r>
            <a:r>
              <a:rPr lang="de-CH" sz="900" dirty="0" err="1"/>
              <a:t>detailed</a:t>
            </a:r>
            <a:r>
              <a:rPr lang="de-CH" sz="900" dirty="0"/>
              <a:t> etc.), Fourier rank r </a:t>
            </a:r>
            <a:r>
              <a:rPr lang="de-CH" sz="900" dirty="0" err="1"/>
              <a:t>increases</a:t>
            </a:r>
            <a:r>
              <a:rPr lang="de-CH" sz="900" dirty="0"/>
              <a:t> </a:t>
            </a:r>
            <a:r>
              <a:rPr lang="de-CH" sz="900" dirty="0" err="1"/>
              <a:t>logarithmically</a:t>
            </a:r>
            <a:endParaRPr lang="de-CH" sz="900" dirty="0"/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sz="900" dirty="0" err="1"/>
              <a:t>Arcsine</a:t>
            </a:r>
            <a:r>
              <a:rPr lang="de-CH" sz="900" dirty="0"/>
              <a:t> </a:t>
            </a:r>
            <a:r>
              <a:rPr lang="de-CH" sz="900" dirty="0" err="1"/>
              <a:t>encoding</a:t>
            </a:r>
            <a:r>
              <a:rPr lang="de-CH" sz="900" dirty="0"/>
              <a:t> </a:t>
            </a:r>
            <a:r>
              <a:rPr lang="de-CH" sz="900" dirty="0" err="1"/>
              <a:t>may</a:t>
            </a:r>
            <a:r>
              <a:rPr lang="de-CH" sz="900" dirty="0"/>
              <a:t> </a:t>
            </a:r>
            <a:r>
              <a:rPr lang="de-CH" sz="900" dirty="0" err="1"/>
              <a:t>require</a:t>
            </a:r>
            <a:r>
              <a:rPr lang="de-CH" sz="900" dirty="0"/>
              <a:t> a </a:t>
            </a:r>
            <a:r>
              <a:rPr lang="de-CH" sz="900" dirty="0" err="1"/>
              <a:t>higher</a:t>
            </a:r>
            <a:r>
              <a:rPr lang="de-CH" sz="900" dirty="0"/>
              <a:t> </a:t>
            </a:r>
            <a:r>
              <a:rPr lang="de-CH" sz="900" dirty="0" err="1"/>
              <a:t>redundancy</a:t>
            </a:r>
            <a:r>
              <a:rPr lang="de-CH" sz="900" dirty="0"/>
              <a:t> (</a:t>
            </a:r>
            <a:r>
              <a:rPr lang="de-CH" sz="900" dirty="0" err="1"/>
              <a:t>repetition</a:t>
            </a:r>
            <a:r>
              <a:rPr lang="de-CH" sz="900" dirty="0"/>
              <a:t> rate) </a:t>
            </a:r>
            <a:r>
              <a:rPr lang="de-CH" sz="900" dirty="0" err="1"/>
              <a:t>to</a:t>
            </a:r>
            <a:r>
              <a:rPr lang="de-CH" sz="900" dirty="0"/>
              <a:t> match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target</a:t>
            </a:r>
            <a:r>
              <a:rPr lang="de-CH" sz="900" dirty="0"/>
              <a:t> </a:t>
            </a:r>
            <a:r>
              <a:rPr lang="de-CH" sz="900" dirty="0" err="1"/>
              <a:t>degree</a:t>
            </a:r>
            <a:endParaRPr lang="de-CH" sz="9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Images </a:t>
            </a:r>
            <a:r>
              <a:rPr lang="de-CH" sz="1200" dirty="0" err="1"/>
              <a:t>having</a:t>
            </a:r>
            <a:r>
              <a:rPr lang="de-CH" sz="1200" dirty="0"/>
              <a:t> a feature </a:t>
            </a:r>
            <a:r>
              <a:rPr lang="de-CH" sz="1200" dirty="0" err="1"/>
              <a:t>vector</a:t>
            </a:r>
            <a:r>
              <a:rPr lang="de-CH" sz="1200" dirty="0"/>
              <a:t> (</a:t>
            </a:r>
            <a:r>
              <a:rPr lang="de-CH" sz="1200" dirty="0" err="1"/>
              <a:t>multi</a:t>
            </a:r>
            <a:r>
              <a:rPr lang="de-CH" sz="1200" dirty="0"/>
              <a:t> </a:t>
            </a:r>
            <a:r>
              <a:rPr lang="de-CH" sz="1200" dirty="0" err="1"/>
              <a:t>features</a:t>
            </a:r>
            <a:r>
              <a:rPr lang="de-CH" sz="1200" dirty="0"/>
              <a:t>) </a:t>
            </a:r>
            <a:r>
              <a:rPr lang="de-CH" sz="1200" dirty="0" err="1"/>
              <a:t>can</a:t>
            </a:r>
            <a:r>
              <a:rPr lang="de-CH" sz="1200" dirty="0"/>
              <a:t> also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represented</a:t>
            </a:r>
            <a:r>
              <a:rPr lang="de-CH" sz="1200" dirty="0"/>
              <a:t> </a:t>
            </a:r>
            <a:r>
              <a:rPr lang="de-CH" sz="1200" dirty="0" err="1"/>
              <a:t>as</a:t>
            </a:r>
            <a:r>
              <a:rPr lang="de-CH" sz="1200" dirty="0"/>
              <a:t> 2D Fourier </a:t>
            </a:r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sz="900" dirty="0"/>
              <a:t>High </a:t>
            </a:r>
            <a:r>
              <a:rPr lang="de-CH" sz="900" dirty="0" err="1"/>
              <a:t>freq</a:t>
            </a:r>
            <a:r>
              <a:rPr lang="de-CH" sz="900" dirty="0"/>
              <a:t> </a:t>
            </a:r>
            <a:r>
              <a:rPr lang="de-CH" sz="900" dirty="0" err="1"/>
              <a:t>component</a:t>
            </a:r>
            <a:r>
              <a:rPr lang="de-CH" sz="900" dirty="0"/>
              <a:t> </a:t>
            </a:r>
            <a:r>
              <a:rPr lang="de-CH" sz="900" dirty="0" err="1"/>
              <a:t>capture</a:t>
            </a:r>
            <a:r>
              <a:rPr lang="de-CH" sz="900" dirty="0"/>
              <a:t> </a:t>
            </a:r>
            <a:r>
              <a:rPr lang="de-CH" sz="900" dirty="0" err="1"/>
              <a:t>edges</a:t>
            </a:r>
            <a:r>
              <a:rPr lang="de-CH" sz="900" dirty="0"/>
              <a:t>, </a:t>
            </a:r>
            <a:r>
              <a:rPr lang="de-CH" sz="900" dirty="0" err="1"/>
              <a:t>textures</a:t>
            </a:r>
            <a:r>
              <a:rPr lang="de-CH" sz="900" dirty="0"/>
              <a:t> and </a:t>
            </a:r>
            <a:r>
              <a:rPr lang="de-CH" sz="900" dirty="0" err="1"/>
              <a:t>low</a:t>
            </a:r>
            <a:r>
              <a:rPr lang="de-CH" sz="900" dirty="0"/>
              <a:t> </a:t>
            </a:r>
            <a:r>
              <a:rPr lang="de-CH" sz="900" dirty="0" err="1"/>
              <a:t>freq</a:t>
            </a:r>
            <a:r>
              <a:rPr lang="de-CH" sz="900" dirty="0"/>
              <a:t> </a:t>
            </a:r>
            <a:r>
              <a:rPr lang="de-CH" sz="900" dirty="0" err="1"/>
              <a:t>components</a:t>
            </a:r>
            <a:r>
              <a:rPr lang="de-CH" sz="900" dirty="0"/>
              <a:t> </a:t>
            </a:r>
            <a:r>
              <a:rPr lang="de-CH" sz="900" dirty="0" err="1"/>
              <a:t>capture</a:t>
            </a:r>
            <a:r>
              <a:rPr lang="de-CH" sz="900" dirty="0"/>
              <a:t> </a:t>
            </a:r>
            <a:r>
              <a:rPr lang="de-CH" sz="900" dirty="0" err="1"/>
              <a:t>overall</a:t>
            </a:r>
            <a:r>
              <a:rPr lang="de-CH" sz="900" dirty="0"/>
              <a:t> </a:t>
            </a:r>
            <a:r>
              <a:rPr lang="de-CH" sz="900" dirty="0" err="1"/>
              <a:t>shape</a:t>
            </a:r>
            <a:r>
              <a:rPr lang="de-CH" sz="900" dirty="0"/>
              <a:t> and </a:t>
            </a:r>
            <a:r>
              <a:rPr lang="de-CH" sz="900" dirty="0" err="1"/>
              <a:t>structures</a:t>
            </a:r>
            <a:endParaRPr lang="de-CH" sz="900" dirty="0"/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de-CH" sz="900" b="1" dirty="0"/>
              <a:t>The </a:t>
            </a:r>
            <a:r>
              <a:rPr lang="de-CH" sz="900" b="1" dirty="0" err="1"/>
              <a:t>required</a:t>
            </a:r>
            <a:r>
              <a:rPr lang="de-CH" sz="900" b="1" dirty="0"/>
              <a:t> Fourier rank (</a:t>
            </a:r>
            <a:r>
              <a:rPr lang="de-CH" sz="900" b="1" dirty="0" err="1"/>
              <a:t>redundancy</a:t>
            </a:r>
            <a:r>
              <a:rPr lang="de-CH" sz="900" b="1" dirty="0"/>
              <a:t>) </a:t>
            </a:r>
            <a:r>
              <a:rPr lang="de-CH" sz="900" b="1" dirty="0" err="1"/>
              <a:t>grows</a:t>
            </a:r>
            <a:r>
              <a:rPr lang="de-CH" sz="900" b="1" dirty="0"/>
              <a:t> </a:t>
            </a:r>
            <a:r>
              <a:rPr lang="de-CH" sz="900" b="1" dirty="0" err="1"/>
              <a:t>with</a:t>
            </a:r>
            <a:r>
              <a:rPr lang="de-CH" sz="900" b="1" dirty="0"/>
              <a:t> </a:t>
            </a:r>
            <a:r>
              <a:rPr lang="de-CH" sz="900" b="1" dirty="0" err="1"/>
              <a:t>the</a:t>
            </a:r>
            <a:r>
              <a:rPr lang="de-CH" sz="900" b="1" dirty="0"/>
              <a:t> </a:t>
            </a:r>
            <a:r>
              <a:rPr lang="de-CH" sz="900" b="1" dirty="0" err="1"/>
              <a:t>image</a:t>
            </a:r>
            <a:r>
              <a:rPr lang="de-CH" sz="900" b="1" dirty="0"/>
              <a:t> </a:t>
            </a:r>
            <a:r>
              <a:rPr lang="de-CH" sz="900" b="1" dirty="0" err="1"/>
              <a:t>resolution</a:t>
            </a:r>
            <a:r>
              <a:rPr lang="de-CH" sz="900" b="1" dirty="0"/>
              <a:t> and </a:t>
            </a:r>
            <a:r>
              <a:rPr lang="de-CH" sz="900" b="1" dirty="0" err="1"/>
              <a:t>detail</a:t>
            </a:r>
            <a:endParaRPr lang="de-CH" sz="900" b="1" dirty="0"/>
          </a:p>
          <a:p>
            <a:pPr marL="789750" lvl="5" indent="-285750">
              <a:buFont typeface="Arial" panose="020B0604020202020204" pitchFamily="34" charset="0"/>
              <a:buChar char="•"/>
            </a:pPr>
            <a:endParaRPr lang="de-CH" sz="8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400" dirty="0"/>
          </a:p>
          <a:p>
            <a:endParaRPr lang="de-CH" sz="1400" dirty="0"/>
          </a:p>
          <a:p>
            <a:endParaRPr lang="en-US" sz="1400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46CD5CF-87C4-7508-FF4D-EDAACB89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78" y="4104939"/>
            <a:ext cx="1687182" cy="13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074E-A5C4-C1FF-DA13-0C1193FA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F6BBC-E24B-06E2-E527-275A3097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de-CH" b="0" dirty="0"/>
            </a:br>
            <a:r>
              <a:rPr lang="de-CH" b="0" dirty="0"/>
              <a:t>Dataset 3: </a:t>
            </a:r>
            <a:r>
              <a:rPr lang="de-CH" b="0" dirty="0" err="1"/>
              <a:t>Wine</a:t>
            </a:r>
            <a:r>
              <a:rPr lang="de-CH" b="0" dirty="0"/>
              <a:t> </a:t>
            </a:r>
            <a:r>
              <a:rPr lang="de-CH" b="0" dirty="0" err="1"/>
              <a:t>quality</a:t>
            </a:r>
            <a:endParaRPr lang="en-US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607FF-DFEE-5F99-9923-2A71CBA3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87" y="1194066"/>
            <a:ext cx="8516451" cy="3529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multiple features (tried with 2, 5 and 8 features from the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experiments gave the same accuracy around 80% (also tried each with different rep numbers)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Using </a:t>
            </a:r>
            <a:r>
              <a:rPr lang="en-US" sz="1400" dirty="0" err="1"/>
              <a:t>ZZFeatureMap</a:t>
            </a:r>
            <a:r>
              <a:rPr lang="en-US" sz="1400" dirty="0"/>
              <a:t> without special encoding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experiments took a long time, the higher the rep number was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parallelize the multifeatured training logic / SVC training :</a:t>
            </a:r>
          </a:p>
          <a:p>
            <a:endParaRPr lang="en-US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302BBE-886B-1F6A-9D31-D1F8AAFC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4" y="2714914"/>
            <a:ext cx="701100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F6DF-401E-9B87-F122-BE22B2854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3E6D9-E3A4-F389-4306-FD791106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</a:t>
            </a:r>
            <a:r>
              <a:rPr lang="de-CH" dirty="0" err="1"/>
              <a:t>Repetitions</a:t>
            </a:r>
            <a:r>
              <a:rPr lang="de-CH" dirty="0"/>
              <a:t> in Data Encoding</a:t>
            </a:r>
            <a:br>
              <a:rPr lang="de-CH" b="0" dirty="0"/>
            </a:br>
            <a:r>
              <a:rPr lang="de-CH" b="0" dirty="0" err="1"/>
              <a:t>Results</a:t>
            </a:r>
            <a:r>
              <a:rPr lang="de-CH" b="0" dirty="0"/>
              <a:t> (</a:t>
            </a:r>
            <a:r>
              <a:rPr lang="de-CH" b="0" dirty="0" err="1"/>
              <a:t>Keyfindings</a:t>
            </a:r>
            <a:r>
              <a:rPr lang="de-CH" b="0" dirty="0"/>
              <a:t>) &amp; </a:t>
            </a:r>
            <a:r>
              <a:rPr lang="de-CH" b="0" dirty="0" err="1"/>
              <a:t>Generalizability</a:t>
            </a:r>
            <a:endParaRPr lang="en-US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FED78-5D06-E655-76C6-784AE936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43" y="1016590"/>
            <a:ext cx="8516451" cy="3529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100" b="1" dirty="0"/>
              <a:t>Time Series Data (</a:t>
            </a:r>
            <a:r>
              <a:rPr lang="de-CH" sz="1100" b="1" dirty="0" err="1"/>
              <a:t>fits</a:t>
            </a:r>
            <a:r>
              <a:rPr lang="de-CH" sz="1100" b="1" dirty="0"/>
              <a:t> </a:t>
            </a:r>
            <a:r>
              <a:rPr lang="de-CH" sz="1100" b="1" dirty="0" err="1"/>
              <a:t>pretty</a:t>
            </a:r>
            <a:r>
              <a:rPr lang="de-CH" sz="1100" b="1" dirty="0"/>
              <a:t> </a:t>
            </a:r>
            <a:r>
              <a:rPr lang="de-CH" sz="1100" b="1" dirty="0" err="1"/>
              <a:t>well</a:t>
            </a:r>
            <a:r>
              <a:rPr lang="de-CH" sz="1100" b="1" dirty="0"/>
              <a:t> </a:t>
            </a:r>
            <a:r>
              <a:rPr lang="de-CH" sz="1100" b="1" dirty="0" err="1"/>
              <a:t>to</a:t>
            </a:r>
            <a:r>
              <a:rPr lang="de-CH" sz="1100" b="1" dirty="0"/>
              <a:t> </a:t>
            </a:r>
            <a:r>
              <a:rPr lang="de-CH" sz="1100" b="1" dirty="0" err="1"/>
              <a:t>the</a:t>
            </a:r>
            <a:r>
              <a:rPr lang="de-CH" sz="1100" b="1" dirty="0"/>
              <a:t> </a:t>
            </a:r>
            <a:r>
              <a:rPr lang="de-CH" sz="1100" b="1" dirty="0" err="1"/>
              <a:t>tested</a:t>
            </a:r>
            <a:r>
              <a:rPr lang="de-CH" sz="1100" b="1" dirty="0"/>
              <a:t> </a:t>
            </a:r>
            <a:r>
              <a:rPr lang="de-CH" sz="1100" b="1" dirty="0" err="1"/>
              <a:t>lowerbound</a:t>
            </a:r>
            <a:r>
              <a:rPr lang="de-CH" sz="1100" b="1" dirty="0"/>
              <a:t> </a:t>
            </a:r>
            <a:r>
              <a:rPr lang="de-CH" sz="1100" b="1" dirty="0" err="1"/>
              <a:t>analysis</a:t>
            </a:r>
            <a:r>
              <a:rPr lang="de-CH" sz="1100" b="1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/>
              <a:t>Temporal </a:t>
            </a:r>
            <a:r>
              <a:rPr lang="de-CH" sz="1050" dirty="0" err="1"/>
              <a:t>dependencies</a:t>
            </a:r>
            <a:r>
              <a:rPr lang="de-CH" sz="1050" dirty="0"/>
              <a:t> (</a:t>
            </a:r>
            <a:r>
              <a:rPr lang="de-CH" sz="1050" dirty="0" err="1"/>
              <a:t>past</a:t>
            </a:r>
            <a:r>
              <a:rPr lang="de-CH" sz="1050" dirty="0"/>
              <a:t> </a:t>
            </a:r>
            <a:r>
              <a:rPr lang="de-CH" sz="1050" dirty="0" err="1"/>
              <a:t>influences</a:t>
            </a:r>
            <a:r>
              <a:rPr lang="de-CH" sz="1050" dirty="0"/>
              <a:t> </a:t>
            </a:r>
            <a:r>
              <a:rPr lang="de-CH" sz="1050" dirty="0" err="1"/>
              <a:t>future</a:t>
            </a:r>
            <a:r>
              <a:rPr lang="de-CH" sz="1050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/>
              <a:t>More </a:t>
            </a:r>
            <a:r>
              <a:rPr lang="de-CH" sz="1050" dirty="0" err="1"/>
              <a:t>encoding</a:t>
            </a:r>
            <a:r>
              <a:rPr lang="de-CH" sz="1050" dirty="0"/>
              <a:t> </a:t>
            </a:r>
            <a:r>
              <a:rPr lang="de-CH" sz="1050" dirty="0" err="1"/>
              <a:t>reps</a:t>
            </a:r>
            <a:r>
              <a:rPr lang="de-CH" sz="1050" dirty="0"/>
              <a:t> </a:t>
            </a:r>
            <a:r>
              <a:rPr lang="de-CH" sz="1050" dirty="0" err="1"/>
              <a:t>improves</a:t>
            </a:r>
            <a:r>
              <a:rPr lang="de-CH" sz="1050" dirty="0"/>
              <a:t> </a:t>
            </a:r>
            <a:r>
              <a:rPr lang="de-CH" sz="1050" dirty="0" err="1"/>
              <a:t>expressivity</a:t>
            </a:r>
            <a:r>
              <a:rPr lang="de-CH" sz="1050" dirty="0"/>
              <a:t>, </a:t>
            </a:r>
            <a:r>
              <a:rPr lang="de-CH" sz="1050" dirty="0" err="1"/>
              <a:t>capturing</a:t>
            </a:r>
            <a:r>
              <a:rPr lang="de-CH" sz="1050" dirty="0"/>
              <a:t> </a:t>
            </a:r>
            <a:r>
              <a:rPr lang="de-CH" sz="1050" dirty="0" err="1"/>
              <a:t>complex</a:t>
            </a:r>
            <a:r>
              <a:rPr lang="de-CH" sz="1050" dirty="0"/>
              <a:t> </a:t>
            </a:r>
            <a:r>
              <a:rPr lang="de-CH" sz="1050" dirty="0" err="1"/>
              <a:t>sequential</a:t>
            </a:r>
            <a:r>
              <a:rPr lang="de-CH" sz="1050" dirty="0"/>
              <a:t> </a:t>
            </a:r>
            <a:r>
              <a:rPr lang="de-CH" sz="1050" dirty="0" err="1"/>
              <a:t>relationships</a:t>
            </a:r>
            <a:endParaRPr lang="de-CH" sz="1050" dirty="0"/>
          </a:p>
          <a:p>
            <a:pPr marL="789750" lvl="5" indent="-285750">
              <a:buFont typeface="Arial" panose="020B0604020202020204" pitchFamily="34" charset="0"/>
              <a:buChar char="•"/>
            </a:pPr>
            <a:r>
              <a:rPr lang="en-US" sz="900" dirty="0"/>
              <a:t>However, we have to watch out for overfitting (in the algorithm below or in code we can set the optimal approx. precision)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100" b="1" dirty="0"/>
              <a:t>Image </a:t>
            </a:r>
            <a:r>
              <a:rPr lang="de-CH" sz="1100" b="1" dirty="0" err="1"/>
              <a:t>data</a:t>
            </a:r>
            <a:r>
              <a:rPr lang="de-CH" sz="1100" b="1" dirty="0"/>
              <a:t> 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 err="1"/>
              <a:t>Complex</a:t>
            </a:r>
            <a:r>
              <a:rPr lang="de-CH" sz="1050" dirty="0"/>
              <a:t> but </a:t>
            </a:r>
            <a:r>
              <a:rPr lang="de-CH" sz="1050" dirty="0" err="1"/>
              <a:t>can</a:t>
            </a:r>
            <a:r>
              <a:rPr lang="de-CH" sz="1050" dirty="0"/>
              <a:t> </a:t>
            </a:r>
            <a:r>
              <a:rPr lang="de-CH" sz="1050" dirty="0" err="1"/>
              <a:t>be</a:t>
            </a:r>
            <a:r>
              <a:rPr lang="de-CH" sz="1050" dirty="0"/>
              <a:t> </a:t>
            </a:r>
            <a:r>
              <a:rPr lang="de-CH" sz="1050" dirty="0" err="1"/>
              <a:t>captured</a:t>
            </a:r>
            <a:r>
              <a:rPr lang="de-CH" sz="1050" dirty="0"/>
              <a:t> </a:t>
            </a:r>
            <a:r>
              <a:rPr lang="de-CH" sz="1050" dirty="0" err="1"/>
              <a:t>with</a:t>
            </a:r>
            <a:r>
              <a:rPr lang="de-CH" sz="1050" dirty="0"/>
              <a:t> simpler feature </a:t>
            </a:r>
            <a:r>
              <a:rPr lang="de-CH" sz="1050" dirty="0" err="1"/>
              <a:t>maps</a:t>
            </a:r>
            <a:r>
              <a:rPr lang="de-CH" sz="1050" dirty="0"/>
              <a:t> (</a:t>
            </a:r>
            <a:r>
              <a:rPr lang="de-CH" sz="1050" dirty="0" err="1"/>
              <a:t>edges</a:t>
            </a:r>
            <a:r>
              <a:rPr lang="de-CH" sz="1050" dirty="0"/>
              <a:t>, </a:t>
            </a:r>
            <a:r>
              <a:rPr lang="de-CH" sz="1050" dirty="0" err="1"/>
              <a:t>shapes</a:t>
            </a:r>
            <a:r>
              <a:rPr lang="de-CH" sz="1050" dirty="0"/>
              <a:t> etc.)</a:t>
            </a:r>
          </a:p>
          <a:p>
            <a:pPr marL="789750" lvl="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900" dirty="0"/>
              <a:t>This </a:t>
            </a:r>
            <a:r>
              <a:rPr lang="de-CH" sz="900" dirty="0" err="1"/>
              <a:t>can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</a:t>
            </a:r>
            <a:r>
              <a:rPr lang="de-CH" sz="900" dirty="0" err="1"/>
              <a:t>tested</a:t>
            </a:r>
            <a:r>
              <a:rPr lang="de-CH" sz="900" dirty="0"/>
              <a:t> </a:t>
            </a:r>
            <a:r>
              <a:rPr lang="de-CH" sz="900" dirty="0" err="1"/>
              <a:t>by</a:t>
            </a:r>
            <a:r>
              <a:rPr lang="de-CH" sz="900" dirty="0"/>
              <a:t> </a:t>
            </a:r>
            <a:r>
              <a:rPr lang="de-CH" sz="900" dirty="0" err="1"/>
              <a:t>using</a:t>
            </a:r>
            <a:r>
              <a:rPr lang="de-CH" sz="900" dirty="0"/>
              <a:t> a </a:t>
            </a:r>
            <a:r>
              <a:rPr lang="de-CH" sz="900" dirty="0" err="1"/>
              <a:t>harder</a:t>
            </a:r>
            <a:r>
              <a:rPr lang="de-CH" sz="900" dirty="0"/>
              <a:t> </a:t>
            </a:r>
            <a:r>
              <a:rPr lang="de-CH" sz="900" dirty="0" err="1"/>
              <a:t>image</a:t>
            </a:r>
            <a:r>
              <a:rPr lang="de-CH" sz="900" dirty="0"/>
              <a:t> </a:t>
            </a:r>
            <a:r>
              <a:rPr lang="de-CH" sz="900" dirty="0" err="1"/>
              <a:t>classification</a:t>
            </a:r>
            <a:r>
              <a:rPr lang="de-CH" sz="900" dirty="0"/>
              <a:t> </a:t>
            </a:r>
            <a:r>
              <a:rPr lang="de-CH" sz="900" dirty="0" err="1"/>
              <a:t>task</a:t>
            </a:r>
            <a:endParaRPr lang="de-CH" sz="900" dirty="0"/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/>
              <a:t>More </a:t>
            </a:r>
            <a:r>
              <a:rPr lang="de-CH" sz="1050" dirty="0" err="1"/>
              <a:t>encoding</a:t>
            </a:r>
            <a:r>
              <a:rPr lang="de-CH" sz="1050" dirty="0"/>
              <a:t> </a:t>
            </a:r>
            <a:r>
              <a:rPr lang="de-CH" sz="1050" dirty="0" err="1"/>
              <a:t>reps</a:t>
            </a:r>
            <a:r>
              <a:rPr lang="de-CH" sz="1050" dirty="0"/>
              <a:t> </a:t>
            </a:r>
            <a:r>
              <a:rPr lang="de-CH" sz="1050" dirty="0" err="1"/>
              <a:t>doesn’t</a:t>
            </a:r>
            <a:r>
              <a:rPr lang="de-CH" sz="1050" dirty="0"/>
              <a:t> </a:t>
            </a:r>
            <a:r>
              <a:rPr lang="de-CH" sz="1050" dirty="0" err="1"/>
              <a:t>necessarily</a:t>
            </a:r>
            <a:r>
              <a:rPr lang="de-CH" sz="1050" dirty="0"/>
              <a:t> </a:t>
            </a:r>
            <a:r>
              <a:rPr lang="de-CH" sz="1050" dirty="0" err="1"/>
              <a:t>improve</a:t>
            </a:r>
            <a:r>
              <a:rPr lang="de-CH" sz="1050" dirty="0"/>
              <a:t> </a:t>
            </a:r>
            <a:r>
              <a:rPr lang="de-CH" sz="1050" dirty="0" err="1"/>
              <a:t>performance</a:t>
            </a:r>
            <a:r>
              <a:rPr lang="de-CH" sz="1050" dirty="0"/>
              <a:t> (</a:t>
            </a:r>
            <a:r>
              <a:rPr lang="de-CH" sz="1050" dirty="0" err="1"/>
              <a:t>features</a:t>
            </a:r>
            <a:r>
              <a:rPr lang="de-CH" sz="1050" dirty="0"/>
              <a:t> </a:t>
            </a:r>
            <a:r>
              <a:rPr lang="de-CH" sz="1050" dirty="0" err="1"/>
              <a:t>already</a:t>
            </a:r>
            <a:r>
              <a:rPr lang="de-CH" sz="1050" dirty="0"/>
              <a:t> </a:t>
            </a:r>
            <a:r>
              <a:rPr lang="de-CH" sz="1050" dirty="0" err="1"/>
              <a:t>well</a:t>
            </a:r>
            <a:r>
              <a:rPr lang="de-CH" sz="1050" dirty="0"/>
              <a:t> </a:t>
            </a:r>
            <a:r>
              <a:rPr lang="de-CH" sz="1050" dirty="0" err="1"/>
              <a:t>represented</a:t>
            </a:r>
            <a:r>
              <a:rPr lang="de-CH" sz="1050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/>
              <a:t>Can fit </a:t>
            </a:r>
            <a:r>
              <a:rPr lang="de-CH" sz="1050" dirty="0" err="1"/>
              <a:t>well</a:t>
            </a:r>
            <a:r>
              <a:rPr lang="de-CH" sz="1050" dirty="0"/>
              <a:t> </a:t>
            </a:r>
            <a:r>
              <a:rPr lang="de-CH" sz="1050" dirty="0" err="1"/>
              <a:t>for</a:t>
            </a:r>
            <a:r>
              <a:rPr lang="de-CH" sz="1050" dirty="0"/>
              <a:t> </a:t>
            </a:r>
            <a:r>
              <a:rPr lang="de-CH" sz="1050" dirty="0" err="1"/>
              <a:t>lowerbound</a:t>
            </a:r>
            <a:r>
              <a:rPr lang="de-CH" sz="1050" dirty="0"/>
              <a:t> </a:t>
            </a:r>
            <a:r>
              <a:rPr lang="de-CH" sz="1050" dirty="0" err="1"/>
              <a:t>analysis</a:t>
            </a:r>
            <a:r>
              <a:rPr lang="de-CH" sz="1050" dirty="0"/>
              <a:t> </a:t>
            </a:r>
            <a:r>
              <a:rPr lang="de-CH" sz="1050" dirty="0" err="1"/>
              <a:t>because</a:t>
            </a:r>
            <a:r>
              <a:rPr lang="de-CH" sz="1050" dirty="0"/>
              <a:t> </a:t>
            </a:r>
            <a:r>
              <a:rPr lang="de-CH" sz="1050" dirty="0" err="1"/>
              <a:t>images</a:t>
            </a:r>
            <a:r>
              <a:rPr lang="de-CH" sz="1050" dirty="0"/>
              <a:t> </a:t>
            </a:r>
            <a:r>
              <a:rPr lang="de-CH" sz="1050" dirty="0" err="1"/>
              <a:t>often</a:t>
            </a:r>
            <a:r>
              <a:rPr lang="de-CH" sz="1050" dirty="0"/>
              <a:t> </a:t>
            </a:r>
            <a:r>
              <a:rPr lang="de-CH" sz="1050" dirty="0" err="1"/>
              <a:t>have</a:t>
            </a:r>
            <a:r>
              <a:rPr lang="de-CH" sz="1050" dirty="0"/>
              <a:t> </a:t>
            </a:r>
            <a:r>
              <a:rPr lang="de-CH" sz="1050" dirty="0" err="1"/>
              <a:t>spatial</a:t>
            </a:r>
            <a:r>
              <a:rPr lang="de-CH" sz="1050" dirty="0"/>
              <a:t> </a:t>
            </a:r>
            <a:r>
              <a:rPr lang="de-CH" sz="1050" dirty="0" err="1"/>
              <a:t>correlations</a:t>
            </a:r>
            <a:r>
              <a:rPr lang="de-CH" sz="1050" dirty="0"/>
              <a:t> (</a:t>
            </a:r>
            <a:r>
              <a:rPr lang="de-CH" sz="1050" dirty="0" err="1"/>
              <a:t>for</a:t>
            </a:r>
            <a:r>
              <a:rPr lang="de-CH" sz="1050" dirty="0"/>
              <a:t> </a:t>
            </a:r>
            <a:r>
              <a:rPr lang="de-CH" sz="1050" dirty="0" err="1"/>
              <a:t>example</a:t>
            </a:r>
            <a:r>
              <a:rPr lang="de-CH" sz="1050" dirty="0"/>
              <a:t> </a:t>
            </a:r>
            <a:r>
              <a:rPr lang="de-CH" sz="1050" dirty="0" err="1"/>
              <a:t>neighbour</a:t>
            </a:r>
            <a:r>
              <a:rPr lang="de-CH" sz="1050" dirty="0"/>
              <a:t> </a:t>
            </a:r>
            <a:r>
              <a:rPr lang="de-CH" sz="1050" dirty="0" err="1"/>
              <a:t>pixels</a:t>
            </a:r>
            <a:r>
              <a:rPr lang="de-CH" sz="1050" dirty="0"/>
              <a:t> </a:t>
            </a:r>
            <a:r>
              <a:rPr lang="de-CH" sz="1050" dirty="0" err="1"/>
              <a:t>are</a:t>
            </a:r>
            <a:r>
              <a:rPr lang="de-CH" sz="1050" dirty="0"/>
              <a:t> </a:t>
            </a:r>
            <a:r>
              <a:rPr lang="de-CH" sz="1050" dirty="0" err="1"/>
              <a:t>similar</a:t>
            </a:r>
            <a:r>
              <a:rPr lang="de-CH" sz="1050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 err="1"/>
              <a:t>When</a:t>
            </a:r>
            <a:r>
              <a:rPr lang="de-CH" sz="1050" dirty="0"/>
              <a:t> </a:t>
            </a:r>
            <a:r>
              <a:rPr lang="de-CH" sz="1050" dirty="0" err="1"/>
              <a:t>images</a:t>
            </a:r>
            <a:r>
              <a:rPr lang="de-CH" sz="1050" dirty="0"/>
              <a:t> </a:t>
            </a:r>
            <a:r>
              <a:rPr lang="de-CH" sz="1050" dirty="0" err="1"/>
              <a:t>have</a:t>
            </a:r>
            <a:r>
              <a:rPr lang="de-CH" sz="1050" dirty="0"/>
              <a:t> smooth </a:t>
            </a:r>
            <a:r>
              <a:rPr lang="de-CH" sz="1050" dirty="0" err="1"/>
              <a:t>transitions</a:t>
            </a:r>
            <a:r>
              <a:rPr lang="de-CH" sz="1050" dirty="0"/>
              <a:t> </a:t>
            </a:r>
            <a:r>
              <a:rPr lang="de-CH" sz="1050" dirty="0" err="1"/>
              <a:t>the</a:t>
            </a:r>
            <a:r>
              <a:rPr lang="de-CH" sz="1050" dirty="0"/>
              <a:t> </a:t>
            </a:r>
            <a:r>
              <a:rPr lang="de-CH" sz="1050" dirty="0" err="1"/>
              <a:t>fourier</a:t>
            </a:r>
            <a:r>
              <a:rPr lang="de-CH" sz="1050" dirty="0"/>
              <a:t> rank (so also </a:t>
            </a:r>
            <a:r>
              <a:rPr lang="de-CH" sz="1050" dirty="0" err="1"/>
              <a:t>the</a:t>
            </a:r>
            <a:r>
              <a:rPr lang="de-CH" sz="1050" dirty="0"/>
              <a:t> </a:t>
            </a:r>
            <a:r>
              <a:rPr lang="de-CH" sz="1050" dirty="0" err="1"/>
              <a:t>redundancy</a:t>
            </a:r>
            <a:r>
              <a:rPr lang="de-CH" sz="1050" dirty="0"/>
              <a:t>) </a:t>
            </a:r>
            <a:r>
              <a:rPr lang="de-CH" sz="1050" dirty="0" err="1"/>
              <a:t>can</a:t>
            </a:r>
            <a:r>
              <a:rPr lang="de-CH" sz="1050" dirty="0"/>
              <a:t> </a:t>
            </a:r>
            <a:r>
              <a:rPr lang="de-CH" sz="1050" dirty="0" err="1"/>
              <a:t>be</a:t>
            </a:r>
            <a:r>
              <a:rPr lang="de-CH" sz="1050" dirty="0"/>
              <a:t> </a:t>
            </a:r>
            <a:r>
              <a:rPr lang="de-CH" sz="1050" dirty="0" err="1"/>
              <a:t>lowered</a:t>
            </a:r>
            <a:endParaRPr lang="de-CH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100" b="1" dirty="0" err="1"/>
              <a:t>Tabular</a:t>
            </a:r>
            <a:r>
              <a:rPr lang="de-CH" sz="1100" b="1" dirty="0"/>
              <a:t> </a:t>
            </a:r>
            <a:r>
              <a:rPr lang="de-CH" sz="1100" b="1" dirty="0" err="1"/>
              <a:t>data</a:t>
            </a:r>
            <a:r>
              <a:rPr lang="de-CH" sz="1100" b="1" dirty="0"/>
              <a:t> 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 err="1"/>
              <a:t>No</a:t>
            </a:r>
            <a:r>
              <a:rPr lang="de-CH" sz="1050" dirty="0"/>
              <a:t> temporal (non </a:t>
            </a:r>
            <a:r>
              <a:rPr lang="de-CH" sz="1050" dirty="0" err="1"/>
              <a:t>seq</a:t>
            </a:r>
            <a:r>
              <a:rPr lang="de-CH" sz="1050" dirty="0"/>
              <a:t>) </a:t>
            </a:r>
            <a:r>
              <a:rPr lang="de-CH" sz="1050" dirty="0" err="1"/>
              <a:t>dependencies</a:t>
            </a:r>
            <a:r>
              <a:rPr lang="de-CH" sz="1050" dirty="0"/>
              <a:t> -&gt; Repetition </a:t>
            </a:r>
            <a:r>
              <a:rPr lang="de-CH" sz="1050" dirty="0" err="1"/>
              <a:t>has</a:t>
            </a:r>
            <a:r>
              <a:rPr lang="de-CH" sz="1050" dirty="0"/>
              <a:t> </a:t>
            </a:r>
            <a:r>
              <a:rPr lang="de-CH" sz="1050" dirty="0" err="1"/>
              <a:t>less</a:t>
            </a:r>
            <a:r>
              <a:rPr lang="de-CH" sz="1050" dirty="0"/>
              <a:t> </a:t>
            </a:r>
            <a:r>
              <a:rPr lang="de-CH" sz="1050" dirty="0" err="1"/>
              <a:t>impact</a:t>
            </a:r>
            <a:r>
              <a:rPr lang="de-CH" sz="1050" dirty="0"/>
              <a:t> (Simpler </a:t>
            </a:r>
            <a:r>
              <a:rPr lang="de-CH" sz="1050" dirty="0" err="1"/>
              <a:t>models</a:t>
            </a:r>
            <a:r>
              <a:rPr lang="de-CH" sz="1050" dirty="0"/>
              <a:t> </a:t>
            </a:r>
            <a:r>
              <a:rPr lang="de-CH" sz="1050" dirty="0" err="1"/>
              <a:t>often</a:t>
            </a:r>
            <a:r>
              <a:rPr lang="de-CH" sz="1050" dirty="0"/>
              <a:t> </a:t>
            </a:r>
            <a:r>
              <a:rPr lang="de-CH" sz="1050" dirty="0" err="1"/>
              <a:t>suffice</a:t>
            </a:r>
            <a:r>
              <a:rPr lang="de-CH" sz="1050" dirty="0"/>
              <a:t>)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 err="1"/>
              <a:t>Doesn’t</a:t>
            </a:r>
            <a:r>
              <a:rPr lang="de-CH" sz="1050" dirty="0"/>
              <a:t> </a:t>
            </a:r>
            <a:r>
              <a:rPr lang="de-CH" sz="1050" dirty="0" err="1"/>
              <a:t>have</a:t>
            </a:r>
            <a:r>
              <a:rPr lang="de-CH" sz="1050" dirty="0"/>
              <a:t> </a:t>
            </a:r>
            <a:r>
              <a:rPr lang="de-CH" sz="1050" dirty="0" err="1"/>
              <a:t>the</a:t>
            </a:r>
            <a:r>
              <a:rPr lang="de-CH" sz="1050" dirty="0"/>
              <a:t> same type </a:t>
            </a:r>
            <a:r>
              <a:rPr lang="de-CH" sz="1050" dirty="0" err="1"/>
              <a:t>of</a:t>
            </a:r>
            <a:r>
              <a:rPr lang="de-CH" sz="1050" dirty="0"/>
              <a:t> </a:t>
            </a:r>
            <a:r>
              <a:rPr lang="de-CH" sz="1050" dirty="0" err="1"/>
              <a:t>targetfunction</a:t>
            </a:r>
            <a:r>
              <a:rPr lang="de-CH" sz="1050" dirty="0"/>
              <a:t> (</a:t>
            </a:r>
            <a:r>
              <a:rPr lang="de-CH" sz="1050" dirty="0" err="1"/>
              <a:t>model</a:t>
            </a:r>
            <a:r>
              <a:rPr lang="de-CH" sz="1050" dirty="0"/>
              <a:t> </a:t>
            </a:r>
            <a:r>
              <a:rPr lang="de-CH" sz="1050" dirty="0" err="1"/>
              <a:t>only</a:t>
            </a:r>
            <a:r>
              <a:rPr lang="de-CH" sz="1050" dirty="0"/>
              <a:t> </a:t>
            </a:r>
            <a:r>
              <a:rPr lang="de-CH" sz="1050" dirty="0" err="1"/>
              <a:t>needs</a:t>
            </a:r>
            <a:r>
              <a:rPr lang="de-CH" sz="1050" dirty="0"/>
              <a:t> </a:t>
            </a:r>
            <a:r>
              <a:rPr lang="de-CH" sz="1050" dirty="0" err="1"/>
              <a:t>to</a:t>
            </a:r>
            <a:r>
              <a:rPr lang="de-CH" sz="1050" dirty="0"/>
              <a:t> </a:t>
            </a:r>
            <a:r>
              <a:rPr lang="de-CH" sz="1050" dirty="0" err="1"/>
              <a:t>understand</a:t>
            </a:r>
            <a:r>
              <a:rPr lang="de-CH" sz="1050" dirty="0"/>
              <a:t> </a:t>
            </a:r>
            <a:r>
              <a:rPr lang="de-CH" sz="1050" dirty="0" err="1"/>
              <a:t>how</a:t>
            </a:r>
            <a:r>
              <a:rPr lang="de-CH" sz="1050" dirty="0"/>
              <a:t> </a:t>
            </a:r>
            <a:r>
              <a:rPr lang="de-CH" sz="1050" dirty="0" err="1"/>
              <a:t>the</a:t>
            </a:r>
            <a:r>
              <a:rPr lang="de-CH" sz="1050" dirty="0"/>
              <a:t> </a:t>
            </a:r>
            <a:r>
              <a:rPr lang="de-CH" sz="1050" dirty="0" err="1"/>
              <a:t>independent</a:t>
            </a:r>
            <a:r>
              <a:rPr lang="de-CH" sz="1050" dirty="0"/>
              <a:t> </a:t>
            </a:r>
            <a:r>
              <a:rPr lang="de-CH" sz="1050" dirty="0" err="1"/>
              <a:t>features</a:t>
            </a:r>
            <a:r>
              <a:rPr lang="de-CH" sz="1050" dirty="0"/>
              <a:t> </a:t>
            </a:r>
            <a:r>
              <a:rPr lang="de-CH" sz="1050" dirty="0" err="1"/>
              <a:t>relate</a:t>
            </a:r>
            <a:r>
              <a:rPr lang="de-CH" sz="1050" dirty="0"/>
              <a:t> </a:t>
            </a:r>
            <a:r>
              <a:rPr lang="de-CH" sz="1050" dirty="0" err="1"/>
              <a:t>to</a:t>
            </a:r>
            <a:r>
              <a:rPr lang="de-CH" sz="1050" dirty="0"/>
              <a:t> </a:t>
            </a:r>
            <a:r>
              <a:rPr lang="de-CH" sz="1050" dirty="0" err="1"/>
              <a:t>the</a:t>
            </a:r>
            <a:r>
              <a:rPr lang="de-CH" sz="1050" dirty="0"/>
              <a:t> </a:t>
            </a:r>
            <a:r>
              <a:rPr lang="de-CH" sz="1050" dirty="0" err="1"/>
              <a:t>target</a:t>
            </a:r>
            <a:r>
              <a:rPr lang="de-CH" sz="1050" dirty="0"/>
              <a:t> </a:t>
            </a:r>
            <a:r>
              <a:rPr lang="de-CH" sz="1050" dirty="0" err="1"/>
              <a:t>label</a:t>
            </a:r>
            <a:r>
              <a:rPr lang="de-CH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100" dirty="0" err="1"/>
              <a:t>Finding</a:t>
            </a:r>
            <a:r>
              <a:rPr lang="de-CH" sz="1100" dirty="0"/>
              <a:t> an optimal </a:t>
            </a:r>
            <a:r>
              <a:rPr lang="de-CH" sz="1100" dirty="0" err="1"/>
              <a:t>data</a:t>
            </a:r>
            <a:r>
              <a:rPr lang="de-CH" sz="1100" dirty="0"/>
              <a:t> </a:t>
            </a:r>
            <a:r>
              <a:rPr lang="de-CH" sz="1100" dirty="0" err="1"/>
              <a:t>encoding</a:t>
            </a:r>
            <a:r>
              <a:rPr lang="de-CH" sz="1100" dirty="0"/>
              <a:t> </a:t>
            </a:r>
            <a:r>
              <a:rPr lang="de-CH" sz="1100" dirty="0" err="1"/>
              <a:t>repetition</a:t>
            </a:r>
            <a:r>
              <a:rPr lang="de-CH" sz="1100" dirty="0"/>
              <a:t> </a:t>
            </a:r>
            <a:r>
              <a:rPr lang="de-CH" sz="1100" dirty="0" err="1"/>
              <a:t>algorithm</a:t>
            </a:r>
            <a:r>
              <a:rPr lang="de-CH" sz="1100" dirty="0"/>
              <a:t>: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/>
              <a:t>Intuitiv </a:t>
            </a:r>
            <a:r>
              <a:rPr lang="de-CH" sz="1050" dirty="0" err="1"/>
              <a:t>approach</a:t>
            </a:r>
            <a:r>
              <a:rPr lang="de-CH" sz="1050" dirty="0"/>
              <a:t>: </a:t>
            </a:r>
            <a:r>
              <a:rPr lang="de-CH" sz="1050" dirty="0" err="1"/>
              <a:t>Trial-and-error</a:t>
            </a:r>
            <a:r>
              <a:rPr lang="de-CH" sz="1050" dirty="0"/>
              <a:t> </a:t>
            </a:r>
            <a:r>
              <a:rPr lang="de-CH" sz="1050" dirty="0" err="1"/>
              <a:t>with</a:t>
            </a:r>
            <a:r>
              <a:rPr lang="de-CH" sz="1050" dirty="0"/>
              <a:t> </a:t>
            </a:r>
            <a:r>
              <a:rPr lang="de-CH" sz="1050" dirty="0" err="1"/>
              <a:t>repetition</a:t>
            </a:r>
            <a:r>
              <a:rPr lang="de-CH" sz="1050" dirty="0"/>
              <a:t> </a:t>
            </a:r>
            <a:r>
              <a:rPr lang="de-CH" sz="1050" dirty="0" err="1"/>
              <a:t>nums</a:t>
            </a:r>
            <a:r>
              <a:rPr lang="de-CH" sz="1050" dirty="0"/>
              <a:t> </a:t>
            </a:r>
            <a:r>
              <a:rPr lang="de-CH" sz="1050" dirty="0" err="1"/>
              <a:t>from</a:t>
            </a:r>
            <a:r>
              <a:rPr lang="de-CH" sz="1050" dirty="0"/>
              <a:t> 1-n and </a:t>
            </a:r>
            <a:r>
              <a:rPr lang="de-CH" sz="1050" dirty="0" err="1"/>
              <a:t>take</a:t>
            </a:r>
            <a:r>
              <a:rPr lang="de-CH" sz="1050" dirty="0"/>
              <a:t> </a:t>
            </a:r>
            <a:r>
              <a:rPr lang="de-CH" sz="1050" dirty="0" err="1"/>
              <a:t>with</a:t>
            </a:r>
            <a:r>
              <a:rPr lang="de-CH" sz="1050" dirty="0"/>
              <a:t> </a:t>
            </a:r>
            <a:r>
              <a:rPr lang="de-CH" sz="1050" dirty="0" err="1"/>
              <a:t>best</a:t>
            </a:r>
            <a:r>
              <a:rPr lang="de-CH" sz="1050" dirty="0"/>
              <a:t> score</a:t>
            </a:r>
          </a:p>
          <a:p>
            <a:pPr marL="537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050" dirty="0" err="1"/>
              <a:t>Lowerbound</a:t>
            </a:r>
            <a:r>
              <a:rPr lang="de-CH" sz="1050" dirty="0"/>
              <a:t> </a:t>
            </a:r>
            <a:r>
              <a:rPr lang="de-CH" sz="1050" dirty="0" err="1"/>
              <a:t>algorithm</a:t>
            </a:r>
            <a:r>
              <a:rPr lang="de-CH" sz="1050" dirty="0"/>
              <a:t> </a:t>
            </a:r>
            <a:r>
              <a:rPr lang="de-CH" sz="1050" dirty="0" err="1"/>
              <a:t>for</a:t>
            </a:r>
            <a:r>
              <a:rPr lang="de-CH" sz="1050" dirty="0"/>
              <a:t> time </a:t>
            </a:r>
            <a:r>
              <a:rPr lang="de-CH" sz="1050" dirty="0" err="1"/>
              <a:t>series</a:t>
            </a:r>
            <a:r>
              <a:rPr lang="de-CH" sz="1050" dirty="0"/>
              <a:t> </a:t>
            </a:r>
            <a:r>
              <a:rPr lang="de-CH" sz="1050" dirty="0" err="1"/>
              <a:t>based</a:t>
            </a:r>
            <a:r>
              <a:rPr lang="de-CH" sz="1050" dirty="0"/>
              <a:t> on FFT </a:t>
            </a:r>
            <a:r>
              <a:rPr lang="de-CH" sz="1050" dirty="0" err="1"/>
              <a:t>to</a:t>
            </a:r>
            <a:r>
              <a:rPr lang="de-CH" sz="1050" dirty="0"/>
              <a:t> </a:t>
            </a:r>
            <a:r>
              <a:rPr lang="de-CH" sz="1050" dirty="0" err="1"/>
              <a:t>approximate</a:t>
            </a:r>
            <a:r>
              <a:rPr lang="de-CH" sz="1050" dirty="0"/>
              <a:t> </a:t>
            </a:r>
            <a:r>
              <a:rPr lang="de-CH" sz="1050" dirty="0" err="1"/>
              <a:t>target</a:t>
            </a:r>
            <a:r>
              <a:rPr lang="de-CH" sz="1050" dirty="0"/>
              <a:t> </a:t>
            </a:r>
            <a:r>
              <a:rPr lang="de-CH" sz="1050" dirty="0" err="1"/>
              <a:t>function</a:t>
            </a:r>
            <a:r>
              <a:rPr lang="de-CH" sz="1050" dirty="0"/>
              <a:t>:</a:t>
            </a:r>
          </a:p>
          <a:p>
            <a:r>
              <a:rPr lang="de-CH" sz="1100" dirty="0"/>
              <a:t>	</a:t>
            </a:r>
          </a:p>
          <a:p>
            <a:endParaRPr lang="de-CH" sz="1100" dirty="0"/>
          </a:p>
          <a:p>
            <a:endParaRPr lang="de-CH" sz="1100" dirty="0"/>
          </a:p>
          <a:p>
            <a:br>
              <a:rPr lang="en-US" sz="11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de-CH" sz="1100" dirty="0"/>
          </a:p>
          <a:p>
            <a:endParaRPr lang="en-US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E7D6A1-959C-AE28-A17B-33F17C94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3674252"/>
            <a:ext cx="2944332" cy="122762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CB7476B-C695-6270-9466-6E4ED106DB93}"/>
              </a:ext>
            </a:extLst>
          </p:cNvPr>
          <p:cNvSpPr txBox="1">
            <a:spLocks/>
          </p:cNvSpPr>
          <p:nvPr/>
        </p:nvSpPr>
        <p:spPr>
          <a:xfrm>
            <a:off x="3915201" y="3814811"/>
            <a:ext cx="5158736" cy="2841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416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04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6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252000" algn="l" defTabSz="7416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Transforms the signal into the frequency domain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Computes the magnitude of each frequency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Normalizes and applies a threshold to filter out small frequencies (this controls the expressivity)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Reconstructs an approximation of the original signal using only the significant frequency components (used for plotting)</a:t>
            </a:r>
          </a:p>
          <a:p>
            <a:endParaRPr lang="en-US" sz="1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Calculation taken from paper 1 and 2 of first slide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For multi feature we can repeat the above steps over all features and make the Fourier transformation (this gives different repetition numbers for every feature, if we want a different accuracy (tolerance) for different features) </a:t>
            </a:r>
            <a:endParaRPr lang="de-CH" sz="1000" dirty="0"/>
          </a:p>
          <a:p>
            <a:r>
              <a:rPr lang="de-CH" sz="1200" dirty="0"/>
              <a:t>	</a:t>
            </a:r>
          </a:p>
          <a:p>
            <a:endParaRPr lang="de-CH" sz="1200" dirty="0"/>
          </a:p>
          <a:p>
            <a:endParaRPr lang="de-CH" sz="1200" dirty="0"/>
          </a:p>
          <a:p>
            <a:br>
              <a:rPr lang="en-US" sz="1200" dirty="0">
                <a:solidFill>
                  <a:srgbClr val="F0F6FC"/>
                </a:solidFill>
                <a:latin typeface="-apple-system"/>
              </a:rPr>
            </a:br>
            <a:endParaRPr lang="de-CH" sz="1200" dirty="0"/>
          </a:p>
          <a:p>
            <a:endParaRPr lang="en-US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00E711-801E-30B6-14FE-8C04D0958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69" y="4967176"/>
            <a:ext cx="2534331" cy="5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P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lXThFkr1xHpRVqICOMjaUFAAAAAAADAAAAAAADAAAAAwADAAAAAAD///////8DAAEA////////BAAAAAMAEAALNA6INYZaHkK1dZuRPFaM5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ElXThFkr1xHpRVqICOMjaUDRGF0YQAbAAAABExpbmtlZFNoYXBlRGF0YQAFAAAAAAACTmFtZQAZAAAATGlua2VkU2hhcGVzRGF0YVByb3BlcnR5ABBWZXJzaW9uAAAAAAAJTGFzdFdyaXRlAAvhsGB5AQAAAAEA/////50AnQAAAAVfaWQAEAAAAAQ0Dog1hloeQrV1m5E8VozlA0RhdGEAKgAAAAhQcmVzZW50YXRpb25TY2FubmVkRm9yTGlua2VkU2hhcGVzAAEAAk5hbWUAJAAAAExpbmtlZFNoYXBlUHJlc2VudGF0aW9uU2V0dGluZ3NEYXRhABBWZXJzaW9uAAAAAAAJTGFzdFdyaXRlACjhsGB5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Master ZHAW">
  <a:themeElements>
    <a:clrScheme name="ZHAW">
      <a:dk1>
        <a:sysClr val="windowText" lastClr="000000"/>
      </a:dk1>
      <a:lt1>
        <a:sysClr val="window" lastClr="FFFFFF"/>
      </a:lt1>
      <a:dk2>
        <a:srgbClr val="0064A6"/>
      </a:dk2>
      <a:lt2>
        <a:srgbClr val="0064A6"/>
      </a:lt2>
      <a:accent1>
        <a:srgbClr val="7FB2D4"/>
      </a:accent1>
      <a:accent2>
        <a:srgbClr val="D54E12"/>
      </a:accent2>
      <a:accent3>
        <a:srgbClr val="83B819"/>
      </a:accent3>
      <a:accent4>
        <a:srgbClr val="F0B600"/>
      </a:accent4>
      <a:accent5>
        <a:srgbClr val="5B9BD5"/>
      </a:accent5>
      <a:accent6>
        <a:srgbClr val="70AD47"/>
      </a:accent6>
      <a:hlink>
        <a:srgbClr val="6A205F"/>
      </a:hlink>
      <a:folHlink>
        <a:srgbClr val="EDDBAB"/>
      </a:folHlink>
    </a:clrScheme>
    <a:fontScheme name="ZHA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0"/>
          </a:spcBef>
          <a:spcAft>
            <a:spcPts val="600"/>
          </a:spcAft>
          <a:defRPr sz="1600" kern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2391</Words>
  <Application>Microsoft Office PowerPoint</Application>
  <PresentationFormat>Benutzerdefiniert</PresentationFormat>
  <Paragraphs>205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Cambria Math</vt:lpstr>
      <vt:lpstr>Courier New</vt:lpstr>
      <vt:lpstr>Symbol</vt:lpstr>
      <vt:lpstr>Master ZHAW</vt:lpstr>
      <vt:lpstr>Optimal Number of Data Repetitions in Data Encoding Introduction &amp; Motivation</vt:lpstr>
      <vt:lpstr>Optimal Number of Data Repetitions in Data Encoding Current State of the Field</vt:lpstr>
      <vt:lpstr>Optimal Number of Data Repetitions in Data Encoding Current State of the Field</vt:lpstr>
      <vt:lpstr>Optimal Number of Data Repetitions in Data Encoding Project Motivation &amp; Process</vt:lpstr>
      <vt:lpstr>Optimal Number of Data Repetitions in Data Encoding Quantum Circuit Architectures Overview</vt:lpstr>
      <vt:lpstr>Optimal Number of Data Repetitions in Data Encoding Dataset 1: NASDAQ Close Price Prediction</vt:lpstr>
      <vt:lpstr>Optimal Number of Data Repetitions in Data Encoding Dataset 2: MNIST Digit Binary Classification</vt:lpstr>
      <vt:lpstr>Optimal Number of Data Repetitions in Data Encoding Dataset 3: Wine quality</vt:lpstr>
      <vt:lpstr>Optimal Number of Data Repetitions in Data Encoding Results (Keyfindings) &amp; Generalizability</vt:lpstr>
      <vt:lpstr>Optimal Number of Data Repetitions in Data Encoding Challenges &amp; Reflection (Lessons Learned)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Pietrzykowska | FolienWerke GmbH</dc:creator>
  <cp:lastModifiedBy>Luca Marceca</cp:lastModifiedBy>
  <cp:revision>262</cp:revision>
  <dcterms:created xsi:type="dcterms:W3CDTF">2021-04-15T11:21:03Z</dcterms:created>
  <dcterms:modified xsi:type="dcterms:W3CDTF">2024-12-31T17:07:08Z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2021-04-26T06:49:37Z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66cb1a0d-4a27-4f6d-8075-b2067aefda99</vt:lpwstr>
  </property>
  <property fmtid="{D5CDD505-2E9C-101B-9397-08002B2CF9AE}" pid="8" name="MSIP_Label_10d9bad3-6dac-4e9a-89a3-89f3b8d247b2_ContentBits">
    <vt:lpwstr>0</vt:lpwstr>
  </property>
</Properties>
</file>