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24" autoAdjust="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F9DB7E-C6F5-47AE-8068-07FB007DA664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834BC914-F067-4A0B-89A4-E41A0E622C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628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Scripts well in various programs/projects – ESRI ArcGIS, web development, Linux OS, desktop based apps, YouTube, DropBox, NASA scientific work, Game development, GUI development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7056BA4C-01CE-42FF-9FEF-64DBC92BFE52}" type="slidenum">
              <a:rPr lang="en-US" altLang="en-US">
                <a:latin typeface="Calibri" pitchFamily="34" charset="0"/>
                <a:cs typeface="Arial" charset="0"/>
              </a:rPr>
              <a:pPr/>
              <a:t>3</a:t>
            </a:fld>
            <a:endParaRPr lang="en-US" altLang="en-US"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`import this`  will show The Zen of Python in the terminal</a:t>
            </a:r>
          </a:p>
          <a:p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3B952657-40F4-4146-838C-73A92BF89209}" type="slidenum">
              <a:rPr lang="en-US" altLang="en-US">
                <a:latin typeface="Calibri" pitchFamily="34" charset="0"/>
                <a:cs typeface="Arial" charset="0"/>
              </a:rPr>
              <a:pPr/>
              <a:t>7</a:t>
            </a:fld>
            <a:endParaRPr lang="en-US" altLang="en-US"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6352C756-1CCB-4715-A596-2A15B0E40128}" type="slidenum">
              <a:rPr lang="en-US" altLang="en-US">
                <a:latin typeface="Calibri" pitchFamily="34" charset="0"/>
              </a:rPr>
              <a:pPr/>
              <a:t>11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53ACC7-41FA-4E02-85CE-D259E3D6E8AC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376BF5-E037-44DE-8080-805E70ABD5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54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510CE-A3B5-4851-9080-C9387785FB01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12E4A-1755-4F17-B23A-F196B827E0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29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1A7D2-D81B-4BD4-AC99-05D18B3168E2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4B0E6-F5F4-47DD-85F3-76469A3DEA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89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25490-D779-46A6-821C-F48703642325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B20FB-F448-4BC5-AE3C-FF6383D360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55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62C1C-2C30-4BD7-A125-1BCD663B03C5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E8E06-D717-4D2F-8326-587884813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08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9AD02-E396-4B00-AB4E-E517437B1252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FA66E-7EE1-433F-9644-85F5957A5C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24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87AA1-F01B-41FD-9A08-609A3B03D3B2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3B264-FEEC-4D51-B6AF-9401FD7E33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79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8E735-C9D6-402B-B949-A2DBF59A797B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8723C-F51F-472B-BB78-923E634AED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20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79D0B-5670-4338-ACA2-84A50D10A354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B4EF1-A9A5-4DBE-8B23-E858D38576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22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7434D-579E-42F5-87A9-9AF735BDE566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40A1D-9A5B-4537-ACDE-E9E59C1B8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41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4B0E3-6482-4730-8B7D-D1BB50548F55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80B75-AC48-4379-B086-D1F0F8F447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98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30FB4350-EA62-481E-83B3-02557FC22F9E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accent1"/>
                </a:solidFill>
              </a:defRPr>
            </a:lvl1pPr>
          </a:lstStyle>
          <a:p>
            <a:fld id="{FB84807D-0518-4474-93E4-32F279CE36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68" r:id="rId2"/>
    <p:sldLayoutId id="214748417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clibrary.org/lynd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850" y="882650"/>
            <a:ext cx="7475538" cy="29257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Python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282700" y="3870325"/>
            <a:ext cx="6575425" cy="1387475"/>
          </a:xfrm>
        </p:spPr>
        <p:txBody>
          <a:bodyPr/>
          <a:lstStyle/>
          <a:p>
            <a:pPr eaLnBrk="1" hangingPunct="1"/>
            <a:r>
              <a:rPr lang="en-US" altLang="en-US" smtClean="0"/>
              <a:t>First Timer’s Night</a:t>
            </a: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4876800" y="6019800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latin typeface="Palatino Linotype" pitchFamily="18" charset="0"/>
                <a:cs typeface="Arial" charset="0"/>
              </a:rPr>
              <a:t>Women Who  Code – DC Chapter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5438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a function &amp; input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68300" y="1219200"/>
            <a:ext cx="8229600" cy="4800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# save a new file as “greeting.py”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# this is a function definition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dirty="0" err="1" smtClean="0">
                <a:solidFill>
                  <a:schemeClr val="tx1"/>
                </a:solidFill>
              </a:rPr>
              <a:t>def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print_greeting</a:t>
            </a:r>
            <a:r>
              <a:rPr lang="en-US" sz="1600" dirty="0" smtClean="0">
                <a:solidFill>
                  <a:schemeClr val="tx1"/>
                </a:solidFill>
              </a:rPr>
              <a:t>(name):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greeting = 'Hello, ' + name + '!'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# v3.5 users write: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print(greeting)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# v2.7 users write: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print greeting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# input is a built-in function that takes input from a user's terminal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# use </a:t>
            </a:r>
            <a:r>
              <a:rPr lang="en-US" sz="1600" b="1" dirty="0" err="1" smtClean="0">
                <a:solidFill>
                  <a:schemeClr val="tx1"/>
                </a:solidFill>
              </a:rPr>
              <a:t>raw_input</a:t>
            </a:r>
            <a:r>
              <a:rPr lang="en-US" sz="1600" b="1" dirty="0" smtClean="0">
                <a:solidFill>
                  <a:schemeClr val="tx1"/>
                </a:solidFill>
              </a:rPr>
              <a:t> if you use Python 2   -  MAC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name = input('Please enter your name')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dirty="0" err="1" smtClean="0">
                <a:solidFill>
                  <a:schemeClr val="tx1"/>
                </a:solidFill>
              </a:rPr>
              <a:t>print_greeting</a:t>
            </a:r>
            <a:r>
              <a:rPr lang="en-US" sz="1600" dirty="0" smtClean="0">
                <a:solidFill>
                  <a:schemeClr val="tx1"/>
                </a:solidFill>
              </a:rPr>
              <a:t>(name)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print(“Script complete.”)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0"/>
            <a:ext cx="6096000" cy="3657600"/>
          </a:xfrm>
        </p:spPr>
        <p:txBody>
          <a:bodyPr rtlCol="0">
            <a:normAutofit fontScale="70000" lnSpcReduction="20000"/>
          </a:bodyPr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</a:rPr>
              <a:t>Coursera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3600" dirty="0" err="1">
                <a:solidFill>
                  <a:schemeClr val="tx1"/>
                </a:solidFill>
              </a:rPr>
              <a:t>HackerRank</a:t>
            </a:r>
            <a:endParaRPr lang="en-US" sz="3600" dirty="0">
              <a:solidFill>
                <a:schemeClr val="tx1"/>
              </a:solidFill>
            </a:endParaRP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3600" dirty="0" err="1">
                <a:solidFill>
                  <a:schemeClr val="tx1"/>
                </a:solidFill>
              </a:rPr>
              <a:t>StackOverflow</a:t>
            </a:r>
            <a:endParaRPr lang="en-US" sz="3600" dirty="0">
              <a:solidFill>
                <a:schemeClr val="tx1"/>
              </a:solidFill>
            </a:endParaRP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Slack</a:t>
            </a:r>
            <a:endParaRPr lang="en-US" sz="3600" b="1" dirty="0">
              <a:solidFill>
                <a:schemeClr val="tx1"/>
              </a:solidFill>
            </a:endParaRP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3600" dirty="0" err="1">
                <a:solidFill>
                  <a:schemeClr val="tx1"/>
                </a:solidFill>
              </a:rPr>
              <a:t>CodeCombat</a:t>
            </a:r>
            <a:endParaRPr lang="en-US" sz="3600" dirty="0">
              <a:solidFill>
                <a:schemeClr val="tx1"/>
              </a:solidFill>
            </a:endParaRP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</a:rPr>
              <a:t>GitHub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</a:rPr>
              <a:t>How to Think Like a Computer Scientist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</a:rPr>
              <a:t>Learn Python the Hard Way</a:t>
            </a:r>
          </a:p>
          <a:p>
            <a:pPr marL="18288" indent="0" eaLnBrk="1" fontAlgn="auto" hangingPunct="1">
              <a:spcAft>
                <a:spcPts val="0"/>
              </a:spcAft>
              <a:buFont typeface="Corbel" panose="020B0503020204020204" pitchFamily="34" charset="0"/>
              <a:buNone/>
              <a:defRPr/>
            </a:pPr>
            <a:endParaRPr lang="en-US" sz="3600" dirty="0">
              <a:solidFill>
                <a:schemeClr val="tx1"/>
              </a:solidFill>
            </a:endParaRP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5438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Python training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6570663" cy="1049338"/>
          </a:xfrm>
        </p:spPr>
        <p:txBody>
          <a:bodyPr/>
          <a:lstStyle/>
          <a:p>
            <a:pPr eaLnBrk="1" hangingPunct="1"/>
            <a:r>
              <a:rPr lang="en-US" altLang="en-US" smtClean="0"/>
              <a:t>Lynda.com via DC Library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404100" cy="4038600"/>
          </a:xfrm>
        </p:spPr>
        <p:txBody>
          <a:bodyPr/>
          <a:lstStyle/>
          <a:p>
            <a:pPr eaLnBrk="1" hangingPunct="1"/>
            <a:r>
              <a:rPr lang="en-US" altLang="en-US" smtClean="0">
                <a:hlinkClick r:id="rId2"/>
              </a:rPr>
              <a:t>http://www.dclibrary.org/lynda</a:t>
            </a:r>
            <a:endParaRPr lang="en-US" altLang="en-US" smtClean="0"/>
          </a:p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Who can get a library card for free?</a:t>
            </a:r>
          </a:p>
          <a:p>
            <a:r>
              <a:rPr lang="en-US" b="1" smtClean="0">
                <a:solidFill>
                  <a:schemeClr val="tx1"/>
                </a:solidFill>
              </a:rPr>
              <a:t>Maryland</a:t>
            </a:r>
          </a:p>
          <a:p>
            <a:r>
              <a:rPr lang="en-US" smtClean="0">
                <a:solidFill>
                  <a:schemeClr val="tx1"/>
                </a:solidFill>
              </a:rPr>
              <a:t>Montgomery, Prince George's</a:t>
            </a:r>
          </a:p>
          <a:p>
            <a:r>
              <a:rPr lang="en-US" b="1" smtClean="0">
                <a:solidFill>
                  <a:schemeClr val="tx1"/>
                </a:solidFill>
              </a:rPr>
              <a:t>Virginia</a:t>
            </a:r>
          </a:p>
          <a:p>
            <a:r>
              <a:rPr lang="en-US" smtClean="0">
                <a:solidFill>
                  <a:schemeClr val="tx1"/>
                </a:solidFill>
              </a:rPr>
              <a:t>Fairfax, Loudoun, Arlington, Prince William, Falls Church, Alexandria, Frederick</a:t>
            </a:r>
          </a:p>
          <a:p>
            <a:r>
              <a:rPr lang="en-US" smtClean="0">
                <a:solidFill>
                  <a:schemeClr val="tx1"/>
                </a:solidFill>
              </a:rPr>
              <a:t>Non-residents - $20 a year</a:t>
            </a:r>
          </a:p>
          <a:p>
            <a:r>
              <a:rPr lang="en-US" smtClean="0">
                <a:solidFill>
                  <a:schemeClr val="tx1"/>
                </a:solidFill>
              </a:rPr>
              <a:t>19 Python courses and 600+ video tutorials complete with data files to do lessons.</a:t>
            </a:r>
          </a:p>
          <a:p>
            <a:endParaRPr 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609600" y="685800"/>
            <a:ext cx="8153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We are Women Who Code!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305800" cy="4419600"/>
          </a:xfrm>
        </p:spPr>
        <p:txBody>
          <a:bodyPr/>
          <a:lstStyle/>
          <a:p>
            <a:pPr marL="273050" indent="-255588" eaLnBrk="1" hangingPunct="1"/>
            <a:r>
              <a:rPr lang="en-US" altLang="en-US" smtClean="0">
                <a:solidFill>
                  <a:schemeClr val="tx1"/>
                </a:solidFill>
              </a:rPr>
              <a:t>Women Who Code (WWCode) is global non-profit dedicated to inspiring women to excel in technology careers. We work to support this generation in being and becoming leaders and role models in the tech industry.</a:t>
            </a:r>
          </a:p>
          <a:p>
            <a:pPr marL="273050" indent="-255588" eaLnBrk="1" hangingPunct="1"/>
            <a:r>
              <a:rPr lang="en-US" altLang="en-US" smtClean="0">
                <a:solidFill>
                  <a:schemeClr val="tx1"/>
                </a:solidFill>
              </a:rPr>
              <a:t>We are the DC Chapter!</a:t>
            </a:r>
          </a:p>
          <a:p>
            <a:pPr marL="273050" indent="-255588" eaLnBrk="1" hangingPunct="1"/>
            <a:r>
              <a:rPr lang="en-US" altLang="en-US" smtClean="0">
                <a:solidFill>
                  <a:schemeClr val="tx1"/>
                </a:solidFill>
              </a:rPr>
              <a:t>Volunteer / Donate</a:t>
            </a:r>
          </a:p>
          <a:p>
            <a:pPr marL="273050" indent="-255588" eaLnBrk="1" hangingPunct="1"/>
            <a:r>
              <a:rPr lang="en-US" altLang="en-US" smtClean="0">
                <a:solidFill>
                  <a:schemeClr val="tx1"/>
                </a:solidFill>
              </a:rPr>
              <a:t>Visit our Meetup site</a:t>
            </a:r>
          </a:p>
          <a:p>
            <a:pPr marL="273050" indent="-255588" eaLnBrk="1" hangingPunct="1"/>
            <a:r>
              <a:rPr lang="en-US" altLang="en-US" smtClean="0">
                <a:solidFill>
                  <a:schemeClr val="tx1"/>
                </a:solidFill>
              </a:rPr>
              <a:t>Python Beginners: 1</a:t>
            </a:r>
            <a:r>
              <a:rPr lang="en-US" altLang="en-US" baseline="30000" smtClean="0">
                <a:solidFill>
                  <a:schemeClr val="tx1"/>
                </a:solidFill>
              </a:rPr>
              <a:t>st</a:t>
            </a:r>
            <a:r>
              <a:rPr lang="en-US" altLang="en-US" smtClean="0">
                <a:solidFill>
                  <a:schemeClr val="tx1"/>
                </a:solidFill>
              </a:rPr>
              <a:t> Wednesday of the Month; Python Hack Night: 3</a:t>
            </a:r>
            <a:r>
              <a:rPr lang="en-US" altLang="en-US" baseline="30000" smtClean="0">
                <a:solidFill>
                  <a:schemeClr val="tx1"/>
                </a:solidFill>
              </a:rPr>
              <a:t>rd</a:t>
            </a:r>
            <a:r>
              <a:rPr lang="en-US" altLang="en-US" smtClean="0">
                <a:solidFill>
                  <a:schemeClr val="tx1"/>
                </a:solidFill>
              </a:rPr>
              <a:t> Wednesday of the month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5438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Python?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marL="273050" indent="-255588" eaLnBrk="1" hangingPunct="1"/>
            <a:r>
              <a:rPr lang="en-US" altLang="en-US" smtClean="0">
                <a:solidFill>
                  <a:schemeClr val="tx1"/>
                </a:solidFill>
              </a:rPr>
              <a:t>Powerful scripting language that offers simplicity and flexibility</a:t>
            </a:r>
          </a:p>
          <a:p>
            <a:pPr marL="273050" indent="-255588" eaLnBrk="1" hangingPunct="1"/>
            <a:r>
              <a:rPr lang="en-US" altLang="en-US" smtClean="0">
                <a:solidFill>
                  <a:schemeClr val="tx1"/>
                </a:solidFill>
              </a:rPr>
              <a:t>Easy to learn syntax</a:t>
            </a:r>
          </a:p>
          <a:p>
            <a:pPr marL="273050" indent="-255588" eaLnBrk="1" hangingPunct="1"/>
            <a:r>
              <a:rPr lang="en-US" altLang="en-US" smtClean="0">
                <a:solidFill>
                  <a:schemeClr val="tx1"/>
                </a:solidFill>
              </a:rPr>
              <a:t>Used in simple and complex programming</a:t>
            </a:r>
          </a:p>
          <a:p>
            <a:pPr marL="273050" indent="-255588" eaLnBrk="1" hangingPunct="1"/>
            <a:r>
              <a:rPr lang="en-US" altLang="en-US" smtClean="0">
                <a:solidFill>
                  <a:schemeClr val="tx1"/>
                </a:solidFill>
              </a:rPr>
              <a:t>Has a large family of libraries to support a variety of science, math, and engineering applications</a:t>
            </a:r>
          </a:p>
          <a:p>
            <a:pPr marL="273050" indent="-255588" eaLnBrk="1" hangingPunct="1"/>
            <a:r>
              <a:rPr lang="en-US" altLang="en-US" smtClean="0">
                <a:solidFill>
                  <a:schemeClr val="tx1"/>
                </a:solidFill>
              </a:rPr>
              <a:t>The Python community provides a variety of tools for common applications.</a:t>
            </a:r>
          </a:p>
          <a:p>
            <a:pPr marL="273050" indent="-255588" eaLnBrk="1" hangingPunct="1"/>
            <a:r>
              <a:rPr lang="en-US" altLang="en-US" smtClean="0">
                <a:solidFill>
                  <a:schemeClr val="tx1"/>
                </a:solidFill>
              </a:rPr>
              <a:t>Scripts well in various programs/projects – ESRI ArcGIS, desktop based apps, YouTube, DropBox, NASA scientific work, game development, GUI</a:t>
            </a:r>
          </a:p>
          <a:p>
            <a:pPr marL="273050" indent="-255588" algn="r" eaLnBrk="1" hangingPunct="1"/>
            <a:r>
              <a:rPr lang="en-US" altLang="en-US" sz="3200" b="1" i="1" smtClean="0"/>
              <a:t>“Zen of Python”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75438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Tools You Need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05800" cy="4419600"/>
          </a:xfrm>
        </p:spPr>
        <p:txBody>
          <a:bodyPr/>
          <a:lstStyle/>
          <a:p>
            <a:pPr marL="273050" indent="-255588" eaLnBrk="1" hangingPunct="1"/>
            <a:r>
              <a:rPr lang="en-US" altLang="en-US" smtClean="0">
                <a:solidFill>
                  <a:schemeClr val="tx1"/>
                </a:solidFill>
              </a:rPr>
              <a:t>Python interpreter –To run Python programs on PCs, Macs, and Linux machines</a:t>
            </a:r>
          </a:p>
          <a:p>
            <a:pPr marL="273050" indent="-255588" eaLnBrk="1" hangingPunct="1"/>
            <a:endParaRPr lang="en-US" altLang="en-US" smtClean="0">
              <a:solidFill>
                <a:schemeClr val="tx1"/>
              </a:solidFill>
            </a:endParaRPr>
          </a:p>
          <a:p>
            <a:pPr marL="273050" indent="-255588" eaLnBrk="1" hangingPunct="1"/>
            <a:r>
              <a:rPr lang="en-US" altLang="en-US" smtClean="0">
                <a:solidFill>
                  <a:schemeClr val="tx1"/>
                </a:solidFill>
              </a:rPr>
              <a:t>Text Editor - Program to edit your code.</a:t>
            </a:r>
          </a:p>
          <a:p>
            <a:pPr marL="1004888" lvl="2" indent="-255588" eaLnBrk="1" hangingPunct="1">
              <a:spcAft>
                <a:spcPct val="0"/>
              </a:spcAft>
            </a:pPr>
            <a:r>
              <a:rPr lang="en-US" altLang="en-US" sz="1800" smtClean="0">
                <a:solidFill>
                  <a:schemeClr val="tx1"/>
                </a:solidFill>
              </a:rPr>
              <a:t>Sublime, Atom, TextWrangler.... </a:t>
            </a:r>
          </a:p>
          <a:p>
            <a:pPr marL="273050" indent="-255588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5438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 Python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524000"/>
            <a:ext cx="6096000" cy="3657600"/>
          </a:xfrm>
        </p:spPr>
        <p:txBody>
          <a:bodyPr rtlCol="0">
            <a:normAutofit fontScale="92500" lnSpcReduction="20000"/>
          </a:bodyPr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</a:rPr>
              <a:t>Check to see if you have Python already installed: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en-US" sz="2200" dirty="0">
              <a:solidFill>
                <a:schemeClr val="tx1"/>
              </a:solidFill>
            </a:endParaRP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2200" dirty="0">
                <a:solidFill>
                  <a:srgbClr val="FF0000"/>
                </a:solidFill>
              </a:rPr>
              <a:t>Windows</a:t>
            </a:r>
            <a:r>
              <a:rPr lang="en-US" sz="2200" dirty="0">
                <a:solidFill>
                  <a:schemeClr val="tx1"/>
                </a:solidFill>
              </a:rPr>
              <a:t>: Open up a Command Prompt window.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Start &gt; Search &gt; type in "</a:t>
            </a:r>
            <a:r>
              <a:rPr lang="en-US" sz="2200" dirty="0" err="1">
                <a:solidFill>
                  <a:schemeClr val="tx1"/>
                </a:solidFill>
              </a:rPr>
              <a:t>cmd</a:t>
            </a:r>
            <a:r>
              <a:rPr lang="en-US" sz="2200" dirty="0">
                <a:solidFill>
                  <a:schemeClr val="tx1"/>
                </a:solidFill>
              </a:rPr>
              <a:t>" &gt; push 'Enter'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2200" dirty="0">
                <a:solidFill>
                  <a:srgbClr val="FF0000"/>
                </a:solidFill>
              </a:rPr>
              <a:t>Mac: </a:t>
            </a:r>
            <a:r>
              <a:rPr lang="en-US" sz="2200" dirty="0">
                <a:solidFill>
                  <a:schemeClr val="tx1"/>
                </a:solidFill>
              </a:rPr>
              <a:t>Apple Button + Space &gt; type in "terminal" &gt; push Enter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</a:rPr>
              <a:t>Ubuntu 14.04: Ctrl + Alt + t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en-US" sz="2200" b="1" dirty="0">
              <a:solidFill>
                <a:schemeClr val="tx1"/>
              </a:solidFill>
            </a:endParaRP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</a:rPr>
              <a:t>In the command prompt, type python and push Enter. If a different prompt (“&gt;&gt;&gt;”) shows up,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2200" dirty="0">
                <a:solidFill>
                  <a:schemeClr val="tx1"/>
                </a:solidFill>
              </a:rPr>
              <a:t> Congratulations! You already have Python installed.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75438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Install Python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162800" cy="3962400"/>
          </a:xfrm>
        </p:spPr>
        <p:txBody>
          <a:bodyPr/>
          <a:lstStyle/>
          <a:p>
            <a:pPr marL="273050" indent="-255588" eaLnBrk="1" hangingPunct="1"/>
            <a:r>
              <a:rPr lang="en-US" altLang="en-US" smtClean="0">
                <a:solidFill>
                  <a:schemeClr val="tx1"/>
                </a:solidFill>
              </a:rPr>
              <a:t>Download Python</a:t>
            </a:r>
          </a:p>
          <a:p>
            <a:pPr marL="639763" lvl="1" indent="-255588" eaLnBrk="1" hangingPunct="1">
              <a:spcAft>
                <a:spcPct val="0"/>
              </a:spcAft>
            </a:pPr>
            <a:endParaRPr lang="en-US" altLang="en-US" sz="2000" smtClean="0">
              <a:solidFill>
                <a:schemeClr val="tx1"/>
              </a:solidFill>
            </a:endParaRPr>
          </a:p>
          <a:p>
            <a:pPr marL="639763" lvl="1" indent="-255588" eaLnBrk="1" hangingPunct="1">
              <a:spcAft>
                <a:spcPct val="0"/>
              </a:spcAft>
            </a:pPr>
            <a:r>
              <a:rPr lang="en-US" altLang="en-US" sz="2000" smtClean="0">
                <a:solidFill>
                  <a:schemeClr val="tx1"/>
                </a:solidFill>
              </a:rPr>
              <a:t>Install Python to the default location (assuming you're running Windows, C:\Python27)</a:t>
            </a:r>
          </a:p>
          <a:p>
            <a:pPr marL="639763" lvl="1" indent="-255588" eaLnBrk="1" hangingPunct="1">
              <a:spcAft>
                <a:spcPct val="0"/>
              </a:spcAft>
            </a:pPr>
            <a:endParaRPr lang="en-US" altLang="en-US" sz="2000" smtClean="0">
              <a:solidFill>
                <a:schemeClr val="tx1"/>
              </a:solidFill>
            </a:endParaRPr>
          </a:p>
          <a:p>
            <a:pPr marL="639763" lvl="1" indent="-255588" eaLnBrk="1" hangingPunct="1">
              <a:spcAft>
                <a:spcPct val="0"/>
              </a:spcAft>
            </a:pPr>
            <a:r>
              <a:rPr lang="en-US" altLang="en-US" sz="2000" smtClean="0">
                <a:solidFill>
                  <a:schemeClr val="tx1"/>
                </a:solidFill>
              </a:rPr>
              <a:t>Version 3.5 comes with the PIP package manager and IDLE text editor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75438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Setting Environment Var for Python – Windows – for using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4572000"/>
          </a:xfrm>
        </p:spPr>
        <p:txBody>
          <a:bodyPr rtlCol="0">
            <a:normAutofit lnSpcReduction="10000"/>
          </a:bodyPr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</a:rPr>
              <a:t>When the installation is complete, on your computer navigate: My Computer &gt; [System] Properties &gt; Advanced [System Settings] &gt; Environment Variables 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</a:rPr>
              <a:t>Under System Variables scroll down until you find the </a:t>
            </a:r>
            <a:r>
              <a:rPr lang="en-US" sz="1800" i="1" dirty="0">
                <a:solidFill>
                  <a:schemeClr val="tx1"/>
                </a:solidFill>
              </a:rPr>
              <a:t>Variable</a:t>
            </a:r>
            <a:r>
              <a:rPr lang="en-US" sz="1800" dirty="0">
                <a:solidFill>
                  <a:schemeClr val="tx1"/>
                </a:solidFill>
              </a:rPr>
              <a:t> called path. 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</a:rPr>
              <a:t>Push the edit button and add ;C:\Python27; to the end of the variable value field. 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</a:rPr>
              <a:t>Note: This list is semicolon-separated. It will look like: </a:t>
            </a:r>
            <a:r>
              <a:rPr lang="en-US" sz="1800" dirty="0" err="1">
                <a:solidFill>
                  <a:schemeClr val="tx1"/>
                </a:solidFill>
              </a:rPr>
              <a:t>a;b;c;d</a:t>
            </a:r>
            <a:r>
              <a:rPr lang="en-US" sz="1800" dirty="0">
                <a:solidFill>
                  <a:schemeClr val="tx1"/>
                </a:solidFill>
              </a:rPr>
              <a:t>; and you are just adding another item. 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</a:rPr>
              <a:t>Exit out of all Command Prompt windows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</a:rPr>
              <a:t>Open a new one (Start &gt; Search &gt; "</a:t>
            </a:r>
            <a:r>
              <a:rPr lang="en-US" sz="1800" dirty="0" err="1">
                <a:solidFill>
                  <a:schemeClr val="tx1"/>
                </a:solidFill>
              </a:rPr>
              <a:t>cmd</a:t>
            </a:r>
            <a:r>
              <a:rPr lang="en-US" sz="1800" dirty="0">
                <a:solidFill>
                  <a:schemeClr val="tx1"/>
                </a:solidFill>
              </a:rPr>
              <a:t>" &gt; Enter)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</a:rPr>
              <a:t>Type python then push Enter.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</a:rPr>
              <a:t>Python shell appears</a:t>
            </a:r>
          </a:p>
          <a:p>
            <a:pPr marL="18288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800" dirty="0"/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sz="1800" dirty="0"/>
              <a:t>Let’s try now a simple Python command!</a:t>
            </a:r>
          </a:p>
          <a:p>
            <a:pPr marL="18288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i="1" dirty="0"/>
              <a:t>&gt;&gt;&gt; </a:t>
            </a:r>
            <a:r>
              <a:rPr lang="en-US" sz="2400" dirty="0"/>
              <a:t>import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5438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First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001000" cy="5334000"/>
          </a:xfrm>
        </p:spPr>
        <p:txBody>
          <a:bodyPr rtlCol="0">
            <a:normAutofit fontScale="92500" lnSpcReduction="10000"/>
          </a:bodyPr>
          <a:lstStyle/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Open a Text Editor and type: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# this is your first note!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# please open a file and name it “</a:t>
            </a:r>
            <a:r>
              <a:rPr lang="en-US" dirty="0" err="1">
                <a:solidFill>
                  <a:schemeClr val="tx1"/>
                </a:solidFill>
              </a:rPr>
              <a:t>hello_world.py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# now write in your file the following line: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print('Hello, world!')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Save the file as hello_world.py to the Desktop.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Open your terminal or </a:t>
            </a:r>
            <a:r>
              <a:rPr lang="en-US" dirty="0" err="1">
                <a:solidFill>
                  <a:schemeClr val="tx1"/>
                </a:solidFill>
              </a:rPr>
              <a:t>cmd</a:t>
            </a:r>
            <a:r>
              <a:rPr lang="en-US" dirty="0">
                <a:solidFill>
                  <a:schemeClr val="tx1"/>
                </a:solidFill>
              </a:rPr>
              <a:t> console, and run cd Desktop to navigate to your Desktop directory</a:t>
            </a: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641033" lvl="1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For Mac </a:t>
            </a:r>
            <a:r>
              <a:rPr lang="en-US" dirty="0">
                <a:solidFill>
                  <a:schemeClr val="tx1"/>
                </a:solidFill>
              </a:rPr>
              <a:t>and Linux, type python hello_world.py into the terminal. </a:t>
            </a:r>
          </a:p>
          <a:p>
            <a:pPr marL="641033" lvl="1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On Windows</a:t>
            </a:r>
            <a:r>
              <a:rPr lang="en-US" dirty="0">
                <a:solidFill>
                  <a:schemeClr val="tx1"/>
                </a:solidFill>
              </a:rPr>
              <a:t>, just type hello_world.py. Press enter to run your program</a:t>
            </a:r>
          </a:p>
          <a:p>
            <a:pPr marL="641033" lvl="1" indent="-256032"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74320" indent="-256032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The words "Hello, world!" should be displayed in your console.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Beginner Tips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31800" y="1524000"/>
            <a:ext cx="8305800" cy="4419600"/>
          </a:xfrm>
        </p:spPr>
        <p:txBody>
          <a:bodyPr/>
          <a:lstStyle/>
          <a:p>
            <a:pPr marL="273050" indent="-255588" eaLnBrk="1" hangingPunct="1"/>
            <a:r>
              <a:rPr lang="en-US" altLang="en-US" sz="2800" smtClean="0">
                <a:solidFill>
                  <a:schemeClr val="tx1"/>
                </a:solidFill>
              </a:rPr>
              <a:t>Practice a lot</a:t>
            </a:r>
          </a:p>
          <a:p>
            <a:pPr marL="273050" indent="-255588" eaLnBrk="1" hangingPunct="1"/>
            <a:r>
              <a:rPr lang="en-US" altLang="en-US" sz="2800" smtClean="0">
                <a:solidFill>
                  <a:schemeClr val="tx1"/>
                </a:solidFill>
              </a:rPr>
              <a:t>Understand the code (syntax, format, libraries, functions, classes, packages)</a:t>
            </a:r>
          </a:p>
          <a:p>
            <a:pPr marL="273050" indent="-255588" eaLnBrk="1" hangingPunct="1"/>
            <a:r>
              <a:rPr lang="en-US" altLang="en-US" sz="2800" smtClean="0">
                <a:solidFill>
                  <a:schemeClr val="tx1"/>
                </a:solidFill>
              </a:rPr>
              <a:t>Start slow – its okay if you don’t get right away</a:t>
            </a:r>
          </a:p>
          <a:p>
            <a:pPr marL="273050" indent="-255588" eaLnBrk="1" hangingPunct="1"/>
            <a:r>
              <a:rPr lang="en-US" altLang="en-US" sz="2800" smtClean="0">
                <a:solidFill>
                  <a:schemeClr val="tx1"/>
                </a:solidFill>
              </a:rPr>
              <a:t>Try to solve code issues on your own first then reach out</a:t>
            </a:r>
          </a:p>
          <a:p>
            <a:pPr marL="273050" indent="-255588" eaLnBrk="1" hangingPunct="1"/>
            <a:r>
              <a:rPr lang="en-US" altLang="en-US" sz="2800" smtClean="0">
                <a:solidFill>
                  <a:schemeClr val="tx1"/>
                </a:solidFill>
              </a:rPr>
              <a:t>Help out your team mates – repetitive learning.</a:t>
            </a:r>
          </a:p>
          <a:p>
            <a:pPr marL="273050" indent="-255588" eaLnBrk="1" hangingPunct="1"/>
            <a:r>
              <a:rPr lang="en-US" altLang="en-US" sz="2800" smtClean="0">
                <a:solidFill>
                  <a:schemeClr val="tx1"/>
                </a:solidFill>
              </a:rPr>
              <a:t>It will take time to develop your skill and tool set – Testing code, debugging techniques and using an Integrated Development Environment (IDE)</a:t>
            </a:r>
          </a:p>
          <a:p>
            <a:pPr marL="273050" indent="-255588" eaLnBrk="1" hangingPunct="1"/>
            <a:endParaRPr lang="en-US" altLang="en-US" smtClean="0">
              <a:solidFill>
                <a:schemeClr val="tx1"/>
              </a:solidFill>
            </a:endParaRPr>
          </a:p>
          <a:p>
            <a:pPr marL="273050" indent="-255588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1350</TotalTime>
  <Words>794</Words>
  <Application>Microsoft Office PowerPoint</Application>
  <PresentationFormat>On-screen Show (4:3)</PresentationFormat>
  <Paragraphs>111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Basis</vt:lpstr>
      <vt:lpstr>Python</vt:lpstr>
      <vt:lpstr>We are Women Who Code!</vt:lpstr>
      <vt:lpstr>What is Python?</vt:lpstr>
      <vt:lpstr>Tools You Need</vt:lpstr>
      <vt:lpstr> Python Check</vt:lpstr>
      <vt:lpstr>Install Python</vt:lpstr>
      <vt:lpstr>Setting Environment Var for Python – Windows – for using the command line</vt:lpstr>
      <vt:lpstr>First Program</vt:lpstr>
      <vt:lpstr>Beginner Tips</vt:lpstr>
      <vt:lpstr>Using a function &amp; input</vt:lpstr>
      <vt:lpstr>Python training resources</vt:lpstr>
      <vt:lpstr>Lynda.com via DC Library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Violet</dc:creator>
  <cp:lastModifiedBy>Maya</cp:lastModifiedBy>
  <cp:revision>71</cp:revision>
  <dcterms:created xsi:type="dcterms:W3CDTF">2015-10-07T01:12:52Z</dcterms:created>
  <dcterms:modified xsi:type="dcterms:W3CDTF">2018-07-17T01:55:53Z</dcterms:modified>
</cp:coreProperties>
</file>