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A0F6F-6391-4230-94B7-B6F959844104}" type="datetimeFigureOut">
              <a:rPr lang="en-US" smtClean="0"/>
              <a:t>04.03.2020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28C9F-1867-4D4C-9381-FB23A9361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65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6101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4645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2404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</a:t>
            </a:r>
            <a:r>
              <a:rPr 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</a:t>
            </a:r>
            <a:r>
              <a:rPr lang="en-US" sz="1200" b="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iostream</a:t>
            </a:r>
            <a:r>
              <a:rPr 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namespace </a:t>
            </a:r>
            <a:r>
              <a:rPr lang="en-US" sz="1200" b="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Rectangle 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width;               //</a:t>
            </a:r>
            <a:r>
              <a:rPr lang="ru-RU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скрытое свойство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              //</a:t>
            </a:r>
            <a:r>
              <a:rPr lang="ru-RU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скрытый метод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public: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explicit Rectangle() 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width = 2,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3;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"default constructor\n";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}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explicit Rectangle(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_w,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_h) 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width = _w,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_h;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"parameterized constructor\n";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}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Rectangle(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Rectangle&amp; _r){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width = _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r.width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_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r.hight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"copy constructor\n";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}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void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set_values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int,int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 //</a:t>
            </a:r>
            <a:r>
              <a:rPr lang="ru-RU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метод открытого интерфейса</a:t>
            </a:r>
          </a:p>
          <a:p>
            <a:r>
              <a:rPr lang="ru-RU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ru-RU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ru-RU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area</a:t>
            </a:r>
            <a:r>
              <a:rPr lang="ru-RU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ru-RU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ru-RU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//метод открытого интерфейса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{ return width*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}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Rectangle::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set_values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w,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h) 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if (w &gt; 0 and h &gt; 0) 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width = w;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h;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}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}*/</a:t>
            </a:r>
          </a:p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main()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Rectangle r1;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Rectangle r2(5,6);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Rectangle r3 = r2;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return 0;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ru-RU" b="0" u="non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413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</a:t>
            </a:r>
            <a:r>
              <a:rPr 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</a:t>
            </a:r>
            <a:r>
              <a:rPr lang="en-US" sz="1200" b="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iostream</a:t>
            </a:r>
            <a:r>
              <a:rPr 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namespace </a:t>
            </a:r>
            <a:r>
              <a:rPr lang="en-US" sz="1200" b="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ru-RU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Rectangle 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width;               //</a:t>
            </a:r>
            <a:r>
              <a:rPr lang="ru-RU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скрытое свойство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              //</a:t>
            </a:r>
            <a:r>
              <a:rPr lang="ru-RU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скрытый метод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public: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explicit Rectangle() 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width = 2,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3;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"default constructor\n";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}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explicit Rectangle(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_w,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_h) 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width = _w,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_h;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"parameterized constructor\n";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}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Rectangle(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Rectangle&amp; _r) 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width = _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r.width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_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r.hight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"copy constructor\n";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}</a:t>
            </a:r>
          </a:p>
          <a:p>
            <a:r>
              <a:rPr lang="pt-B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Rectangle&amp; operator=(const Rectangle&amp; _r) 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if (this != &amp;_r) 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width = _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r.width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_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r.hight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}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"operator =\n";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return *this;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}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void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set_values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int,int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 //</a:t>
            </a:r>
            <a:r>
              <a:rPr lang="ru-RU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метод открытого интерфейса</a:t>
            </a:r>
          </a:p>
          <a:p>
            <a:r>
              <a:rPr lang="ru-RU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ru-RU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ru-RU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area</a:t>
            </a:r>
            <a:r>
              <a:rPr lang="ru-RU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ru-RU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ru-RU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//метод открытого интерфейса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{ return width*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}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Rectangle::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set_values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w,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h) 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if (w &gt; 0 and h &gt; 0) 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width = w;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h;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}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}*/</a:t>
            </a:r>
          </a:p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main()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Rectangle r1;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Rectangle r2(5,6);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Rectangle r3 = r2;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r1 = r3;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r1.area();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return 0;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ru-RU" b="0" u="non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3055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iostream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namespace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Rectangle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width;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public: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explicit Rectangle()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: width{2},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{3}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"default constructor\n";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explicit Rectangle(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_w,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_h)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: width{_w},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{_h}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"parameterized constructor\n";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Rectangle(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Rectangle&amp; _r)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: width{_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r.width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{_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r.hight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"copy constructor\n";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}</a:t>
            </a:r>
          </a:p>
          <a:p>
            <a:r>
              <a:rPr lang="pt-B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Rectangle&amp; operator=(const Rectangle&amp; _r)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if (this != &amp;_r)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width = _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r.width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_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r.hight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"operator =\n";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return *this;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~Rectangle() {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</a:t>
            </a:r>
            <a:r>
              <a:rPr lang="en-US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destruct!\n";};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void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set_values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int,int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area()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{ return width*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Rectangle::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set_values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w, </a:t>
            </a:r>
            <a:r>
              <a:rPr lang="en-US" sz="1200" b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if (w &gt; 0 and h &gt; 0)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width = w;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200" b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hight</a:t>
            </a:r>
            <a:r>
              <a:rPr lang="en-US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h;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}*/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Rectangle r1;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Rectangle r2(5,6);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Rectangle r3 = r2;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r1 = r3;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r1.area();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return 0;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0278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iostream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namespace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Rectangle 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width;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public: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explicit Rectangle() 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width = 2,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3;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"default constructor\n";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}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explicit Rectangle(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_w,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_h) 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width = _w,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_h;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"parameterized constructor\n";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}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Rectangle(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Rectangle&amp; _r) 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width = _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r.width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_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r.hight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"copy constructor\n";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}</a:t>
            </a:r>
          </a:p>
          <a:p>
            <a:r>
              <a:rPr lang="pt-B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Rectangle&amp; operator=(const Rectangle&amp; _r) 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if (this != &amp;_r) 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width = _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r.width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_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r.hight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}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"operator =\n";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return *this;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}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~Rectangle() {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"destruct!\n";};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void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set_values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int,int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area()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{ return width*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}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Rectangle::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set_values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w,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h) 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if (w &gt; 0 and h &gt; 0) 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width = w;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h;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}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}*/</a:t>
            </a:r>
          </a:p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main()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Rectangle r1;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Rectangle r2(5,6);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Rectangle r3 = r2;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r1 = r3;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r1.area();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return 0;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ru-RU" b="0" u="non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754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iostream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namespace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Rectangle 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width;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public: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explicit Rectangle() 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width = 2,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3;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"default constructor\n";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}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explicit Rectangle(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_w,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_h) 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width = _w,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_h;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"parameterized constructor\n";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}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Rectangle(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Rectangle&amp; _r) 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width = _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r.width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_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r.hight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"copy constructor\n";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}</a:t>
            </a:r>
          </a:p>
          <a:p>
            <a:r>
              <a:rPr lang="pt-B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Rectangle&amp; operator=(const Rectangle&amp; _r) 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if (this != &amp;_r) 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width = _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r.width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_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r.hight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}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"operator =\n";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return *this;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}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~Rectangle() {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"destruct!\n";};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void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set_values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int,int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area()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{ return width*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}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Rectangle::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set_values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w,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h) 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if (w &gt; 0 and h &gt; 0) 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width = w;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h;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}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}*/</a:t>
            </a:r>
          </a:p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main()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Rectangle r1;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Rectangle r2(5,6);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Rectangle r3 = r2;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r1 = r3;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r1.area();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return 0;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ru-RU" b="0" u="non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4970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iostream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namespace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Rectangle 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width;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public: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explicit Rectangle()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: width{2},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{3} 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"default constructor\n";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}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explicit Rectangle(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_w,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_h)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: width{_w},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{_h} 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"parameterized constructor\n";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}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Rectangle(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Rectangle&amp; _r)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: width{_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r.width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},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{_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r.hight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"copy constructor\n";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}</a:t>
            </a:r>
          </a:p>
          <a:p>
            <a:r>
              <a:rPr lang="pt-B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Rectangle&amp; operator=(const Rectangle&amp; _r) 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if (this != &amp;_r) 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width = _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r.width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_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r.hight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}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"operator =\n";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return *this;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}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~Rectangle() {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"destruct!\n";};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void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set_values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int,int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area()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{ return width*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}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Rectangle::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set_values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w,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h) 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if (w &gt; 0 and h &gt; 0) 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width = w;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h;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}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}*/</a:t>
            </a:r>
          </a:p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main()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Rectangle r1{5,6};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Rectangle *r2 = new Rectangle;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r1.area() &lt;&lt;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r2-&gt;area() &lt;&lt;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delete r2;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return 0;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495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9062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Dummy 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public: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static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Dummy () { </a:t>
            </a:r>
            <a:r>
              <a:rPr lang="en-US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n++; };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Dummy::n=0;</a:t>
            </a:r>
          </a:p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 () {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Dummy a;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Dummy b[5];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</a:t>
            </a:r>
            <a:r>
              <a:rPr lang="en-US" sz="1200" b="0" i="1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'\n';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Dummy * c = new Dummy;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Dummy::</a:t>
            </a:r>
            <a:r>
              <a:rPr lang="en-US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&lt;&lt; '\n';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delete c;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return 0;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0003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755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77326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iostream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namespace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Dummy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public: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bool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isitme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(Dummy&amp;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 Dummy::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isitme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(Dummy&amp;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if (&amp;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this) return true;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else return false;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 ()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Dummy a;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Dummy* b = &amp;a;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if ( b-&gt;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isitme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(a) 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"yes, &amp;a is b\n";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return 0;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85762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Обратите внимание, что конструктор по-прежнему вызывается и может инициализировать и изменять эти элементы данных</a:t>
            </a:r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13669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altLang="sv-SE" sz="12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в приведенном примере, член </a:t>
            </a:r>
            <a:r>
              <a:rPr lang="ru-RU" altLang="sv-SE" sz="1200" dirty="0" err="1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get</a:t>
            </a:r>
            <a:r>
              <a:rPr lang="ru-RU" altLang="sv-SE" sz="12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(который не указан как </a:t>
            </a:r>
            <a:r>
              <a:rPr lang="ru-RU" altLang="sv-SE" sz="12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const</a:t>
            </a:r>
            <a:r>
              <a:rPr lang="ru-RU" altLang="sv-SE" sz="12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) не может быть вызван из </a:t>
            </a:r>
            <a:r>
              <a:rPr lang="ru-RU" altLang="sv-SE" sz="1200" dirty="0" err="1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foo</a:t>
            </a:r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26955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 можете подумать, что в любом случае вы редко собираетесь объявлять объекты </a:t>
            </a:r>
            <a:r>
              <a:rPr lang="ru-RU" dirty="0" err="1" smtClean="0"/>
              <a:t>const</a:t>
            </a:r>
            <a:r>
              <a:rPr lang="ru-RU" dirty="0" smtClean="0"/>
              <a:t>, и, таким образом, помечать все члены, которые не изменяют объект, как </a:t>
            </a:r>
            <a:r>
              <a:rPr lang="ru-RU" dirty="0" err="1" smtClean="0"/>
              <a:t>const</a:t>
            </a:r>
            <a:r>
              <a:rPr lang="ru-RU" dirty="0" smtClean="0"/>
              <a:t>, не стоит усилий, но объекты </a:t>
            </a:r>
            <a:r>
              <a:rPr lang="ru-RU" dirty="0" err="1" smtClean="0"/>
              <a:t>const</a:t>
            </a:r>
            <a:r>
              <a:rPr lang="ru-RU" dirty="0" smtClean="0"/>
              <a:t> на самом деле очень распространены. Большинство функций, принимающих классы в качестве параметров, фактически принимают их по константной ссылке, и, таким образом, эти функции могут обращаться только к своим константным членам</a:t>
            </a:r>
            <a:endParaRPr 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2209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Абстра́кция</a:t>
            </a:r>
            <a:r>
              <a:rPr lang="ru-RU" dirty="0" smtClean="0"/>
              <a:t> — это использование только тех характеристик объекта, которые с достаточной точностью представляют его в данной системе. Основная идея состоит в том, чтобы представить объект минимальным набором полей и методов и при этом с достаточной точностью для решаемой задачи. </a:t>
            </a:r>
          </a:p>
          <a:p>
            <a:r>
              <a:rPr lang="ru-RU" dirty="0" smtClean="0"/>
              <a:t>Абстракция является основой объектно-ориентированного программирования и позволяет работать с объектами, не вдаваясь в особенности их реализации. </a:t>
            </a:r>
          </a:p>
          <a:p>
            <a:r>
              <a:rPr lang="ru-RU" dirty="0" smtClean="0"/>
              <a:t>Абстракция данных связывает лежащий в основе тип данных с набором операций над ним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6951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После своего создания класс считается полноценным типом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360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Уничтожается экземпляр класса, как и любая переменная, только в случае, если функция, в которой он был создан, завершила работу или если была принудительно освобождена динамическая память, выделенная под класс.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2574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6997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1869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1604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4DBE-E3B1-4133-B555-71372D05869D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405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F61C-77FA-4242-A4DA-18583294334F}" type="datetimeFigureOut">
              <a:rPr lang="en-US" smtClean="0"/>
              <a:t>04.03.2020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0DDE-1E18-46C7-8A0F-263A62AE7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4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F61C-77FA-4242-A4DA-18583294334F}" type="datetimeFigureOut">
              <a:rPr lang="en-US" smtClean="0"/>
              <a:t>04.03.2020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0DDE-1E18-46C7-8A0F-263A62AE7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6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F61C-77FA-4242-A4DA-18583294334F}" type="datetimeFigureOut">
              <a:rPr lang="en-US" smtClean="0"/>
              <a:t>04.03.2020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0DDE-1E18-46C7-8A0F-263A62AE7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64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97" y="274876"/>
            <a:ext cx="1690438" cy="410286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 userDrawn="1"/>
        </p:nvCxnSpPr>
        <p:spPr>
          <a:xfrm flipV="1">
            <a:off x="430306" y="685162"/>
            <a:ext cx="11361644" cy="1642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Текст 13"/>
          <p:cNvSpPr>
            <a:spLocks noGrp="1"/>
          </p:cNvSpPr>
          <p:nvPr>
            <p:ph type="body" sz="quarter" idx="13" hasCustomPrompt="1"/>
          </p:nvPr>
        </p:nvSpPr>
        <p:spPr>
          <a:xfrm>
            <a:off x="2266950" y="228600"/>
            <a:ext cx="9515475" cy="4286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Заголовок слайда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443210" y="6489181"/>
            <a:ext cx="1329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epolsoft.com</a:t>
            </a:r>
            <a:endParaRPr lang="ru-RU" sz="11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" name="Прямая соединительная линия 17"/>
          <p:cNvCxnSpPr/>
          <p:nvPr userDrawn="1"/>
        </p:nvCxnSpPr>
        <p:spPr>
          <a:xfrm>
            <a:off x="430306" y="6458506"/>
            <a:ext cx="1134259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Текст 19"/>
          <p:cNvSpPr>
            <a:spLocks noGrp="1"/>
          </p:cNvSpPr>
          <p:nvPr>
            <p:ph type="body" sz="quarter" idx="14" hasCustomPrompt="1"/>
          </p:nvPr>
        </p:nvSpPr>
        <p:spPr>
          <a:xfrm>
            <a:off x="430306" y="2141771"/>
            <a:ext cx="7789862" cy="14382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2196F3"/>
              </a:buClr>
              <a:buFont typeface="Wingdings" panose="05000000000000000000" pitchFamily="2" charset="2"/>
              <a:buChar char="§"/>
              <a:defRPr lang="en-US" sz="140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 smtClean="0"/>
              <a:t>Текст слайда</a:t>
            </a:r>
            <a:endParaRPr lang="en-US" dirty="0" smtClean="0"/>
          </a:p>
        </p:txBody>
      </p:sp>
      <p:sp>
        <p:nvSpPr>
          <p:cNvPr id="22" name="Текст 21"/>
          <p:cNvSpPr>
            <a:spLocks noGrp="1"/>
          </p:cNvSpPr>
          <p:nvPr>
            <p:ph type="body" sz="quarter" idx="15" hasCustomPrompt="1"/>
          </p:nvPr>
        </p:nvSpPr>
        <p:spPr>
          <a:xfrm>
            <a:off x="430306" y="1221654"/>
            <a:ext cx="4827587" cy="4000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ru-RU" sz="2000" kern="1200" dirty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 smtClean="0"/>
              <a:t>Текст слайда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 hasCustomPrompt="1"/>
          </p:nvPr>
        </p:nvSpPr>
        <p:spPr>
          <a:xfrm>
            <a:off x="430306" y="6493842"/>
            <a:ext cx="2743200" cy="298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1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 smtClean="0"/>
              <a:t>ДД.ММ.ГГГГ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7" hasCustomPrompt="1"/>
          </p:nvPr>
        </p:nvSpPr>
        <p:spPr>
          <a:xfrm>
            <a:off x="4590303" y="6480348"/>
            <a:ext cx="3041650" cy="3254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ru-RU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 smtClean="0"/>
              <a:t>№ страницы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360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F61C-77FA-4242-A4DA-18583294334F}" type="datetimeFigureOut">
              <a:rPr lang="en-US" smtClean="0"/>
              <a:t>04.03.2020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0DDE-1E18-46C7-8A0F-263A62AE7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6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F61C-77FA-4242-A4DA-18583294334F}" type="datetimeFigureOut">
              <a:rPr lang="en-US" smtClean="0"/>
              <a:t>04.03.2020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0DDE-1E18-46C7-8A0F-263A62AE7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3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F61C-77FA-4242-A4DA-18583294334F}" type="datetimeFigureOut">
              <a:rPr lang="en-US" smtClean="0"/>
              <a:t>04.03.2020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0DDE-1E18-46C7-8A0F-263A62AE7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4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F61C-77FA-4242-A4DA-18583294334F}" type="datetimeFigureOut">
              <a:rPr lang="en-US" smtClean="0"/>
              <a:t>04.03.2020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0DDE-1E18-46C7-8A0F-263A62AE7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7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F61C-77FA-4242-A4DA-18583294334F}" type="datetimeFigureOut">
              <a:rPr lang="en-US" smtClean="0"/>
              <a:t>04.03.2020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0DDE-1E18-46C7-8A0F-263A62AE7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5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F61C-77FA-4242-A4DA-18583294334F}" type="datetimeFigureOut">
              <a:rPr lang="en-US" smtClean="0"/>
              <a:t>04.03.2020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0DDE-1E18-46C7-8A0F-263A62AE7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9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F61C-77FA-4242-A4DA-18583294334F}" type="datetimeFigureOut">
              <a:rPr lang="en-US" smtClean="0"/>
              <a:t>04.03.2020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0DDE-1E18-46C7-8A0F-263A62AE7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6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F61C-77FA-4242-A4DA-18583294334F}" type="datetimeFigureOut">
              <a:rPr lang="en-US" smtClean="0"/>
              <a:t>04.03.2020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0DDE-1E18-46C7-8A0F-263A62AE7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9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0F61C-77FA-4242-A4DA-18583294334F}" type="datetimeFigureOut">
              <a:rPr lang="en-US" smtClean="0"/>
              <a:t>04.03.2020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C0DDE-1E18-46C7-8A0F-263A62AE7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2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266950" y="175435"/>
            <a:ext cx="9515475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С++</a:t>
            </a:r>
            <a:r>
              <a:rPr lang="en-US" altLang="sv-SE" dirty="0" smtClean="0">
                <a:solidFill>
                  <a:srgbClr val="203864"/>
                </a:solidFill>
              </a:rPr>
              <a:t> Basics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1CF82840-4CDD-4405-B309-FF46A6F742CD}" type="slidenum">
              <a:rPr lang="ru-RU" smtClean="0"/>
              <a:t>1</a:t>
            </a:fld>
            <a:endParaRPr lang="ru-RU" dirty="0"/>
          </a:p>
        </p:txBody>
      </p:sp>
      <p:sp>
        <p:nvSpPr>
          <p:cNvPr id="8" name="Текст 1"/>
          <p:cNvSpPr>
            <a:spLocks noGrp="1"/>
          </p:cNvSpPr>
          <p:nvPr>
            <p:ph type="body" sz="quarter" idx="13"/>
          </p:nvPr>
        </p:nvSpPr>
        <p:spPr>
          <a:xfrm>
            <a:off x="1243693" y="3113578"/>
            <a:ext cx="9515475" cy="42862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sv-SE" dirty="0" smtClean="0">
                <a:solidFill>
                  <a:srgbClr val="203864"/>
                </a:solidFill>
              </a:rPr>
              <a:t>DAY 5</a:t>
            </a:r>
            <a:endParaRPr lang="ru-RU" dirty="0">
              <a:solidFill>
                <a:srgbClr val="2038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4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Конструктор 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10</a:t>
            </a:fld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2129939" y="1009794"/>
            <a:ext cx="796237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скрытое свойство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hight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скрытый свойство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Rectangle(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_w,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_h)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_w,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hight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_h;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set_values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метод открытого интерфейса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area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ru-RU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метод открытого интерфейса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{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hight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Rectangle r1(3,4); 		    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//нельзя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Rectangle r1;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r1.area();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           // 12</a:t>
            </a:r>
            <a:endParaRPr lang="en-US" dirty="0" smtClean="0"/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36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Перегрузка конструкторов 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11</a:t>
            </a:fld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2129939" y="1009794"/>
            <a:ext cx="944411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скрытое свойство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hight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скрытый свойство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Rectangle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2,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hight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3;       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по умолчанию 2 и 3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Rectangle(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_w,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_h)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_w,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hight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_h;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set_values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    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метод открытого интерфейса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area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ru-RU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//метод открытого интерфейса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hight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Rectangle r1; 		            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вызов конструктора по умолчанию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r1.area();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            // 6</a:t>
            </a:r>
            <a:endParaRPr lang="en-US" dirty="0" smtClean="0"/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Конструктор копирования 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12</a:t>
            </a:fld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2006369" y="759274"/>
            <a:ext cx="944411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скрытое свойство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hight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скрытый свойство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Rectangle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2,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hight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3;       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по умолчанию 2 и 3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Rectangle(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_w,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_h)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_w, 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hight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_h;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Rectangle(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_r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hight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hight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dirty="0"/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area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ru-RU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//метод открытого интерфейса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hight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Rectangle r1;                     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вызов конструктора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по умолчани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ю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Rectangle r2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(5,6)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вызов конструктора с параметрами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Rectangle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вызов конструктора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копирования</a:t>
            </a:r>
            <a:endParaRPr lang="ru-RU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r3.area();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            // 30</a:t>
            </a:r>
            <a:endParaRPr lang="en-US" dirty="0" smtClean="0"/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89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Оператор присваивания 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13</a:t>
            </a:fld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2006369" y="759274"/>
            <a:ext cx="944411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                  </a:t>
            </a:r>
            <a:endParaRPr lang="ru-RU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hight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Rectangle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     { 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2,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hight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3;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Rectangle(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_w,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_h)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{ 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_w, 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hight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_h;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Rectangle(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_r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hight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hight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005032"/>
                </a:solidFill>
                <a:latin typeface="Consolas" panose="020B0609020204030204" pitchFamily="49" charset="0"/>
              </a:rPr>
              <a:t>Rectangle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&amp; operator=(</a:t>
            </a:r>
            <a:r>
              <a:rPr lang="pt-BR" dirty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5032"/>
                </a:solidFill>
                <a:latin typeface="Consolas" panose="020B0609020204030204" pitchFamily="49" charset="0"/>
              </a:rPr>
              <a:t>Rectangle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&amp; _r)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&amp;_r)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hight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hight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dirty="0"/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area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ru-RU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hight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Rectangle r1;                     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вызов конструктора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по умолчани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ю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Rectangle r2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(5,6)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вызов конструктора с параметрами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r1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оператор копирования</a:t>
            </a:r>
            <a:endParaRPr lang="ru-RU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r1.area();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            // 30</a:t>
            </a:r>
            <a:endParaRPr lang="en-US" dirty="0" smtClean="0"/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9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Списки инициализации членов 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14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99780" y="965836"/>
            <a:ext cx="11182646" cy="4913375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Специальная часть конструктора, которая определяет инициализацию нестатических членов класса 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Члены класса инициализируются в том порядке, в котором они были объявлены, а не в том, в котором они упоминаются в списке </a:t>
            </a:r>
            <a:r>
              <a:rPr lang="ru-RU" altLang="sv-SE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инициализаторов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Члены или базовые классы, отсутствующие списке инициализации будут инициализированы конструкторами по умолчанию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4422" y="3995678"/>
            <a:ext cx="112567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hight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Rectangle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{2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hight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  <a:endParaRPr lang="en-US" dirty="0"/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Rectangle(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_w,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_h)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{_w}, 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hight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{_h} {}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Rectangle(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_r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hight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hight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91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Деструктор 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15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99780" y="965836"/>
            <a:ext cx="11182646" cy="4913375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Деструктор (от слова </a:t>
            </a:r>
            <a:r>
              <a:rPr lang="en-US" altLang="sv-SE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destruct</a:t>
            </a: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— разрушать) – специальный метод класса, который служит для уничтожения элементов класса. Чаще всего его используют тогда, когда в конструкторе, при создании объекта класса, динамически был выделен участок памяти и необходимо эту память очистить, если эти значения уже не нужны для дальнейшей работы </a:t>
            </a:r>
            <a:r>
              <a:rPr lang="ru-RU" altLang="sv-SE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программы</a:t>
            </a: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2003591" y="3229445"/>
            <a:ext cx="1125672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hight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Rectangle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{2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hight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  <a:endParaRPr lang="en-US" dirty="0"/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Rectangle(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_w,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_h)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{_w}, 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hight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{_h} {}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Rectangle(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_r) :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hight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hight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{}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~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Rectangle()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"destruct!\n"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dirty="0" smtClean="0"/>
          </a:p>
          <a:p>
            <a:endParaRPr lang="en-US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ru-RU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area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ru-RU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{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hight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54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>
                <a:solidFill>
                  <a:srgbClr val="203864"/>
                </a:solidFill>
              </a:rPr>
              <a:t>О</a:t>
            </a:r>
            <a:r>
              <a:rPr lang="ru-RU" altLang="sv-SE" dirty="0" smtClean="0">
                <a:solidFill>
                  <a:srgbClr val="203864"/>
                </a:solidFill>
              </a:rPr>
              <a:t>ператоры доступа</a:t>
            </a:r>
            <a:r>
              <a:rPr lang="en-US" altLang="sv-SE" dirty="0" smtClean="0">
                <a:solidFill>
                  <a:srgbClr val="203864"/>
                </a:solidFill>
              </a:rPr>
              <a:t> . </a:t>
            </a:r>
            <a:r>
              <a:rPr lang="ru-RU" altLang="sv-SE" dirty="0" smtClean="0">
                <a:solidFill>
                  <a:srgbClr val="203864"/>
                </a:solidFill>
              </a:rPr>
              <a:t>и</a:t>
            </a:r>
            <a:r>
              <a:rPr lang="en-US" altLang="sv-SE" dirty="0" smtClean="0">
                <a:solidFill>
                  <a:srgbClr val="203864"/>
                </a:solidFill>
              </a:rPr>
              <a:t> -&gt; </a:t>
            </a:r>
            <a:r>
              <a:rPr lang="ru-RU" altLang="sv-SE" dirty="0" smtClean="0">
                <a:solidFill>
                  <a:srgbClr val="203864"/>
                </a:solidFill>
              </a:rPr>
              <a:t>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16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99780" y="965836"/>
            <a:ext cx="11182646" cy="4913375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Операторы доступа к членам . и -&gt; используются для обращения к членам структур, объединений и классов. Выражения доступа к членам имеют значение и тип выбранного члена.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В первой форме (.) выражение постфиксное-выражение представляет значение типа структуры, класса или объединения, а имя задает имя члена указанной структуры, объединения или класса.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Значение операции совпадает со значением имя и является l-значением, если постфиксное-выражение является l-значением.</a:t>
            </a: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Во второй форме (-&gt;) постфиксное-выражение представляет указатель на структуру, объединение или класс, а имя задает имя члена указанной структуры, объединения или класса. Это значение совпадает со значением имя и является l-значением.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/>
            </a:r>
            <a:b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</a:b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Оператор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–&gt; разыменовывает указатель. Поэтому выражения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e–&gt;</a:t>
            </a:r>
            <a:r>
              <a:rPr lang="ru-RU" altLang="sv-SE" sz="20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member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и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(*e).</a:t>
            </a:r>
            <a:r>
              <a:rPr lang="ru-RU" altLang="sv-SE" sz="20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member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(где e представляет указатель) дают одинаковые результаты (кроме случая, когда оператор –&gt; или * перегружен).</a:t>
            </a:r>
          </a:p>
        </p:txBody>
      </p:sp>
    </p:spTree>
    <p:extLst>
      <p:ext uri="{BB962C8B-B14F-4D97-AF65-F5344CB8AC3E}">
        <p14:creationId xmlns:p14="http://schemas.microsoft.com/office/powerpoint/2010/main" val="198179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>
                <a:solidFill>
                  <a:srgbClr val="203864"/>
                </a:solidFill>
              </a:rPr>
              <a:t>О</a:t>
            </a:r>
            <a:r>
              <a:rPr lang="ru-RU" altLang="sv-SE" dirty="0" smtClean="0">
                <a:solidFill>
                  <a:srgbClr val="203864"/>
                </a:solidFill>
              </a:rPr>
              <a:t>ператоры доступа</a:t>
            </a:r>
            <a:r>
              <a:rPr lang="en-US" altLang="sv-SE" dirty="0" smtClean="0">
                <a:solidFill>
                  <a:srgbClr val="203864"/>
                </a:solidFill>
              </a:rPr>
              <a:t> . </a:t>
            </a:r>
            <a:r>
              <a:rPr lang="ru-RU" altLang="sv-SE" dirty="0" smtClean="0">
                <a:solidFill>
                  <a:srgbClr val="203864"/>
                </a:solidFill>
              </a:rPr>
              <a:t>и</a:t>
            </a:r>
            <a:r>
              <a:rPr lang="en-US" altLang="sv-SE" dirty="0" smtClean="0">
                <a:solidFill>
                  <a:srgbClr val="203864"/>
                </a:solidFill>
              </a:rPr>
              <a:t> -&gt; </a:t>
            </a:r>
            <a:r>
              <a:rPr lang="ru-RU" altLang="sv-SE" dirty="0" smtClean="0">
                <a:solidFill>
                  <a:srgbClr val="203864"/>
                </a:solidFill>
              </a:rPr>
              <a:t>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17</a:t>
            </a:fld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1801906" y="961123"/>
            <a:ext cx="979117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hight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Rectangle() :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{2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hight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{3}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Rectangle(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_w,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{_w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hight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{_h}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~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Rectangle()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"destruct!\n"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area() 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hight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r1{5,6};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*r2 =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r1.area() &lt;&lt; </a:t>
            </a:r>
            <a:r>
              <a:rPr lang="en-US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r2-&gt;area() &lt;&lt; </a:t>
            </a:r>
            <a:r>
              <a:rPr lang="en-US" dirty="0" err="1">
                <a:solidFill>
                  <a:srgbClr val="64288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657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>
                <a:solidFill>
                  <a:srgbClr val="203864"/>
                </a:solidFill>
              </a:rPr>
              <a:t>О</a:t>
            </a:r>
            <a:r>
              <a:rPr lang="ru-RU" altLang="sv-SE" dirty="0" smtClean="0">
                <a:solidFill>
                  <a:srgbClr val="203864"/>
                </a:solidFill>
              </a:rPr>
              <a:t>ператоры 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18</a:t>
            </a:fld>
            <a:endParaRPr lang="ru-RU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30306" y="774554"/>
            <a:ext cx="11168866" cy="5251594"/>
          </a:xfrm>
          <a:prstGeom prst="rect">
            <a:avLst/>
          </a:prstGeo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None/>
            </a:pPr>
            <a:endParaRPr lang="ru-RU" altLang="sv-SE" sz="2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144000" indent="0">
              <a:lnSpc>
                <a:spcPct val="100000"/>
              </a:lnSpc>
              <a:buClr>
                <a:schemeClr val="accent1"/>
              </a:buClr>
              <a:buNone/>
            </a:pPr>
            <a:r>
              <a:rPr lang="ru-RU" altLang="sv-SE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Операторы </a:t>
            </a: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работы с указателями и членами класса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Обращение </a:t>
            </a: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к элементу массива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:</a:t>
            </a:r>
            <a:r>
              <a:rPr lang="en-US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	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</a:t>
            </a:r>
            <a:r>
              <a:rPr lang="en-US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			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a[b</a:t>
            </a: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]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Непрямое обращение по указателю: </a:t>
            </a:r>
            <a:r>
              <a:rPr lang="en-US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				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*</a:t>
            </a: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a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Ссылка, адрес a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:</a:t>
            </a:r>
            <a:r>
              <a:rPr lang="en-US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				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</a:t>
            </a:r>
            <a:r>
              <a:rPr lang="en-US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			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&amp;</a:t>
            </a: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a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Обращение к члену структуры по указателю: </a:t>
            </a:r>
            <a:r>
              <a:rPr lang="en-US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			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a-</a:t>
            </a: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&gt;b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Обращение к члену структуры: </a:t>
            </a:r>
            <a:r>
              <a:rPr lang="en-US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					</a:t>
            </a:r>
            <a:r>
              <a:rPr lang="ru-RU" altLang="sv-SE" sz="24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a.b</a:t>
            </a:r>
            <a:endParaRPr lang="ru-RU" altLang="sv-SE" sz="24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ea typeface="Verdana" pitchFamily="34" charset="0"/>
              <a:cs typeface="Courier New" panose="02070309020205020404" pitchFamily="49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Член, на который указывает b в объекте, на который указывает a: </a:t>
            </a:r>
            <a:r>
              <a:rPr lang="en-US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a-</a:t>
            </a: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&gt;*b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Член, на который указывает b в объекте a: </a:t>
            </a:r>
            <a:r>
              <a:rPr lang="en-US" altLang="sv-SE" sz="24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				</a:t>
            </a:r>
            <a:r>
              <a:rPr lang="en-US" altLang="sv-SE" sz="24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a</a:t>
            </a:r>
            <a:r>
              <a:rPr lang="ru-RU" altLang="sv-SE" sz="24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.*</a:t>
            </a:r>
            <a:r>
              <a:rPr lang="ru-RU" altLang="sv-SE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b</a:t>
            </a: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24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en-US" altLang="sv-SE" sz="24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ru-RU" altLang="sv-SE" sz="24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60000" indent="-216000">
              <a:lnSpc>
                <a:spcPct val="100000"/>
              </a:lnSpc>
              <a:buClr>
                <a:schemeClr val="accent1"/>
              </a:buClr>
              <a:buFont typeface="Verdana" pitchFamily="34" charset="0"/>
              <a:buChar char="›"/>
            </a:pPr>
            <a:endParaRPr lang="ru-RU" altLang="sv-SE" sz="24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486900" indent="-3429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sv-SE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91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en-US" altLang="sv-SE" dirty="0" smtClean="0">
                <a:solidFill>
                  <a:srgbClr val="203864"/>
                </a:solidFill>
              </a:rPr>
              <a:t>Static </a:t>
            </a:r>
            <a:r>
              <a:rPr lang="ru-RU" altLang="sv-SE" dirty="0" smtClean="0">
                <a:solidFill>
                  <a:srgbClr val="203864"/>
                </a:solidFill>
              </a:rPr>
              <a:t>и классы 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19</a:t>
            </a:fld>
            <a:endParaRPr lang="ru-RU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99780" y="965836"/>
            <a:ext cx="11182646" cy="4913375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Класс может содержать статические члены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, такие же как и функции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Статический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член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класса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также известен как «переменная класса», поскольку существует только одна общая переменная для всех объектов этого же класса, имеющих одно и то же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значение</a:t>
            </a:r>
            <a:r>
              <a:rPr lang="en-US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,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т.</a:t>
            </a:r>
            <a:r>
              <a:rPr lang="en-US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e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. его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значение не отличается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в объектах этого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класса. </a:t>
            </a:r>
            <a:endParaRPr lang="ru-RU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Статические члены не могут быть инициализированы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непосредственно в классе, но должны быть инициализированы где-то за его пределами.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2473" y="3655664"/>
            <a:ext cx="84508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Dummy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C0"/>
                </a:solidFill>
                <a:latin typeface="Consolas" panose="020B0609020204030204" pitchFamily="49" charset="0"/>
              </a:rPr>
              <a:t>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Dummy () { </a:t>
            </a:r>
            <a:r>
              <a:rPr lang="en-US" i="1" dirty="0">
                <a:solidFill>
                  <a:srgbClr val="0000C0"/>
                </a:solidFill>
                <a:latin typeface="Consolas" panose="020B0609020204030204" pitchFamily="49" charset="0"/>
              </a:rPr>
              <a:t>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++; 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C0"/>
                </a:solidFill>
                <a:latin typeface="Consolas" panose="020B0609020204030204" pitchFamily="49" charset="0"/>
              </a:rPr>
              <a:t>Dummy::n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97920" y="365566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 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Dummy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Dummy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b[5];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'\n'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Dummy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c =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Dummy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Dummy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C0"/>
                </a:solidFill>
                <a:latin typeface="Consolas" panose="020B0609020204030204" pitchFamily="49" charset="0"/>
              </a:rPr>
              <a:t>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'\n'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295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sz="2400" dirty="0" smtClean="0">
                <a:solidFill>
                  <a:srgbClr val="203864"/>
                </a:solidFill>
              </a:rPr>
              <a:t>Объектно-ориентированное программирование </a:t>
            </a:r>
            <a:r>
              <a:rPr lang="ru-RU" altLang="sv-SE" dirty="0" smtClean="0">
                <a:solidFill>
                  <a:srgbClr val="203864"/>
                </a:solidFill>
              </a:rPr>
              <a:t>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2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17650" y="1064256"/>
            <a:ext cx="10674350" cy="4913375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4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Абстракция </a:t>
            </a:r>
            <a:r>
              <a:rPr lang="ru-RU" altLang="sv-SE" sz="4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данных</a:t>
            </a:r>
            <a:endParaRPr lang="ru-RU" altLang="sv-SE" sz="4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4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Инкапсуляция</a:t>
            </a:r>
            <a:endParaRPr lang="ru-RU" altLang="sv-SE" sz="4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4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Наследование</a:t>
            </a:r>
            <a:endParaRPr lang="ru-RU" altLang="sv-SE" sz="4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4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Полиморфизм</a:t>
            </a:r>
            <a:endParaRPr lang="ru-RU" altLang="sv-SE" sz="4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4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Класс</a:t>
            </a:r>
            <a:endParaRPr lang="ru-RU" altLang="sv-SE" sz="4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4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Объект</a:t>
            </a:r>
          </a:p>
        </p:txBody>
      </p:sp>
    </p:spTree>
    <p:extLst>
      <p:ext uri="{BB962C8B-B14F-4D97-AF65-F5344CB8AC3E}">
        <p14:creationId xmlns:p14="http://schemas.microsoft.com/office/powerpoint/2010/main" val="335738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Композиция 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20</a:t>
            </a:fld>
            <a:endParaRPr lang="ru-RU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99780" y="965836"/>
            <a:ext cx="11182646" cy="4913375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Композиция (агрегирование, включение) – простейший механизм для создания нового класса путем объединения нескольких объектов существующих классов в единое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целое</a:t>
            </a: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28739" y="1908893"/>
            <a:ext cx="107135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5032"/>
                </a:solidFill>
                <a:latin typeface="Consolas" panose="020B0609020204030204" pitchFamily="49" charset="0"/>
              </a:rPr>
              <a:t>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m_x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m_y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Point(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5032"/>
                </a:solidFill>
                <a:latin typeface="Consolas" panose="020B0609020204030204" pitchFamily="49" charset="0"/>
              </a:rPr>
              <a:t>Triangle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m_p1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m_p2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m_p3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Triangle(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p1,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p2,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p3);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GetVertex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index)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59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Ключевое слово </a:t>
            </a:r>
            <a:r>
              <a:rPr lang="en-US" altLang="sv-SE" dirty="0" smtClean="0">
                <a:solidFill>
                  <a:srgbClr val="203864"/>
                </a:solidFill>
              </a:rPr>
              <a:t>this</a:t>
            </a:r>
            <a:r>
              <a:rPr lang="ru-RU" altLang="sv-SE" dirty="0" smtClean="0">
                <a:solidFill>
                  <a:srgbClr val="203864"/>
                </a:solidFill>
              </a:rPr>
              <a:t> 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21</a:t>
            </a:fld>
            <a:endParaRPr lang="ru-RU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99780" y="965836"/>
            <a:ext cx="11182646" cy="4913375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Ключевое слово </a:t>
            </a:r>
            <a:r>
              <a:rPr lang="ru-RU" altLang="sv-SE" sz="2000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this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представляет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собой указатель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на объект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, метод которого выполняется</a:t>
            </a:r>
            <a:r>
              <a:rPr lang="en-US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в данный момент. </a:t>
            </a:r>
            <a:r>
              <a:rPr lang="en-US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this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используется внутри функции-члена класса для ссылки на сам объект.</a:t>
            </a:r>
          </a:p>
        </p:txBody>
      </p:sp>
      <p:sp>
        <p:nvSpPr>
          <p:cNvPr id="3" name="Rectangle 2"/>
          <p:cNvSpPr/>
          <p:nvPr/>
        </p:nvSpPr>
        <p:spPr>
          <a:xfrm>
            <a:off x="2165160" y="1788865"/>
            <a:ext cx="99289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Dummy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isitme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Dummy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param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 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Dummy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Dummy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b = &amp;a;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 b-&gt;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isitme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(a) 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"yes, &amp;a is b\n"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1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en-US" altLang="sv-SE" dirty="0" err="1" smtClean="0">
                <a:solidFill>
                  <a:srgbClr val="203864"/>
                </a:solidFill>
              </a:rPr>
              <a:t>Const</a:t>
            </a:r>
            <a:r>
              <a:rPr lang="en-US" altLang="sv-SE" dirty="0" smtClean="0">
                <a:solidFill>
                  <a:srgbClr val="203864"/>
                </a:solidFill>
              </a:rPr>
              <a:t> </a:t>
            </a:r>
            <a:r>
              <a:rPr lang="ru-RU" altLang="sv-SE" dirty="0" smtClean="0">
                <a:solidFill>
                  <a:srgbClr val="203864"/>
                </a:solidFill>
              </a:rPr>
              <a:t>методы 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22</a:t>
            </a:fld>
            <a:endParaRPr lang="ru-RU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99780" y="965836"/>
            <a:ext cx="11182646" cy="4913375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Когда объект класса квалифицируется как объект </a:t>
            </a:r>
            <a:r>
              <a:rPr lang="ru-RU" altLang="sv-SE" sz="2000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const</a:t>
            </a:r>
            <a:r>
              <a:rPr lang="en-US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/>
            </a:r>
            <a:br>
              <a:rPr lang="en-US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</a:br>
            <a:r>
              <a:rPr lang="en-US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/>
            </a:r>
            <a:br>
              <a:rPr lang="en-US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</a:b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д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оступ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к его элементам данных извне класса ограничен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только чтением,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как если бы все его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члены были </a:t>
            </a:r>
            <a:r>
              <a:rPr lang="en-US" altLang="sv-SE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const</a:t>
            </a:r>
            <a:r>
              <a:rPr lang="en-US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.</a:t>
            </a:r>
            <a:endParaRPr lang="ru-RU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01906" y="1293847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14640" y="2447248"/>
            <a:ext cx="938383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get() {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foo(10);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foo.x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= 20;            // not valid: x cannot be modified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foo.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ok: data member x can be read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39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en-US" altLang="sv-SE" dirty="0" err="1" smtClean="0">
                <a:solidFill>
                  <a:srgbClr val="203864"/>
                </a:solidFill>
              </a:rPr>
              <a:t>Const</a:t>
            </a:r>
            <a:r>
              <a:rPr lang="en-US" altLang="sv-SE" dirty="0" smtClean="0">
                <a:solidFill>
                  <a:srgbClr val="203864"/>
                </a:solidFill>
              </a:rPr>
              <a:t> </a:t>
            </a:r>
            <a:r>
              <a:rPr lang="ru-RU" altLang="sv-SE" dirty="0" smtClean="0">
                <a:solidFill>
                  <a:srgbClr val="203864"/>
                </a:solidFill>
              </a:rPr>
              <a:t>методы 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23</a:t>
            </a:fld>
            <a:endParaRPr lang="ru-RU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99780" y="965836"/>
            <a:ext cx="11182646" cy="4913375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Функции-члены объекта </a:t>
            </a:r>
            <a:r>
              <a:rPr lang="ru-RU" altLang="sv-SE" sz="20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const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могут вызываться только в том случае, если они сами указаны как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члены-константы</a:t>
            </a:r>
            <a:endParaRPr lang="en-US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Чтобы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указать, что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метод является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константным, ключевое слово </a:t>
            </a:r>
            <a:r>
              <a:rPr lang="ru-RU" altLang="sv-SE" sz="20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const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должно следовать за прототипом функции после закрывающей скобки для ее параметров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: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sz="2000" dirty="0" smtClean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Также </a:t>
            </a:r>
            <a:r>
              <a:rPr lang="ru-RU" altLang="sv-SE" sz="20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const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может использоваться для определения типа, возвращаемого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методом.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Это </a:t>
            </a:r>
            <a:r>
              <a:rPr lang="ru-RU" altLang="sv-SE" sz="20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const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не совпадает с тем, которое 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определяет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член как </a:t>
            </a:r>
            <a:r>
              <a:rPr lang="ru-RU" altLang="sv-SE" sz="20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const</a:t>
            </a:r>
            <a:r>
              <a:rPr lang="ru-RU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. </a:t>
            </a:r>
            <a:r>
              <a:rPr lang="ru-RU" altLang="sv-SE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Оба являются независимыми и расположены в разных местах в прототипе функции:</a:t>
            </a:r>
            <a:r>
              <a:rPr lang="en-US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/>
            </a:r>
            <a:br>
              <a:rPr lang="en-US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</a:br>
            <a:r>
              <a:rPr lang="en-US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/>
            </a:r>
            <a:br>
              <a:rPr lang="en-US" altLang="sv-SE" sz="2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</a:b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07256" y="2618033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get()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71443" y="4788038"/>
            <a:ext cx="121210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get()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x;}    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member function</a:t>
            </a:r>
          </a:p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get() {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x;}   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member function returning a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&amp;</a:t>
            </a:r>
          </a:p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get()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x;}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member function returning a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&amp;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37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en-US" altLang="sv-SE" dirty="0" err="1" smtClean="0">
                <a:solidFill>
                  <a:srgbClr val="203864"/>
                </a:solidFill>
              </a:rPr>
              <a:t>Const</a:t>
            </a:r>
            <a:r>
              <a:rPr lang="en-US" altLang="sv-SE" dirty="0" smtClean="0">
                <a:solidFill>
                  <a:srgbClr val="203864"/>
                </a:solidFill>
              </a:rPr>
              <a:t> </a:t>
            </a:r>
            <a:r>
              <a:rPr lang="ru-RU" altLang="sv-SE" dirty="0" smtClean="0">
                <a:solidFill>
                  <a:srgbClr val="203864"/>
                </a:solidFill>
              </a:rPr>
              <a:t>методы 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24</a:t>
            </a:fld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2935264" y="760658"/>
            <a:ext cx="712313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get()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print (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foo (10);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print(foo);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7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>
                <a:solidFill>
                  <a:srgbClr val="203864"/>
                </a:solidFill>
              </a:rPr>
              <a:t>Абстракция </a:t>
            </a:r>
            <a:r>
              <a:rPr lang="ru-RU" altLang="sv-SE" dirty="0" smtClean="0">
                <a:solidFill>
                  <a:srgbClr val="203864"/>
                </a:solidFill>
              </a:rPr>
              <a:t>данных 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3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67916" y="1349263"/>
            <a:ext cx="10286423" cy="4913375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32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Абстракция - мысленное отвлечение, обособление от тех или иных сторон, свойств или связей предметов и явлений для выделения существенных признаков данного предмета.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sz="32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Абстракция данных – придание объекту характеристик, которые четко определяют его концептуальные границы.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endParaRPr lang="ru-RU" altLang="sv-SE" sz="32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9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Класс 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4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99780" y="802998"/>
            <a:ext cx="11182646" cy="4913375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Класс - универсальный</a:t>
            </a: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, комплексный тип данных, состоящий из тематически единого </a:t>
            </a:r>
            <a:r>
              <a:rPr lang="ru-RU" altLang="sv-SE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набора «полей» - переменных </a:t>
            </a: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более элементарных </a:t>
            </a:r>
            <a:r>
              <a:rPr lang="ru-RU" altLang="sv-SE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типов</a:t>
            </a:r>
            <a:r>
              <a:rPr lang="en-US" altLang="sv-SE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,</a:t>
            </a:r>
            <a:r>
              <a:rPr lang="ru-RU" altLang="sv-SE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и «</a:t>
            </a: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методов</a:t>
            </a:r>
            <a:r>
              <a:rPr lang="ru-RU" altLang="sv-SE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» - функций </a:t>
            </a: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для работы с этими </a:t>
            </a:r>
            <a:r>
              <a:rPr lang="ru-RU" altLang="sv-SE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полям, </a:t>
            </a:r>
            <a:r>
              <a:rPr lang="en-US" altLang="sv-SE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/>
            </a:r>
            <a:br>
              <a:rPr lang="en-US" altLang="sv-SE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</a:br>
            <a:r>
              <a:rPr lang="ru-RU" altLang="sv-SE" dirty="0" err="1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т.е</a:t>
            </a:r>
            <a:r>
              <a:rPr lang="en-US" altLang="sv-SE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.</a:t>
            </a:r>
            <a:r>
              <a:rPr lang="ru-RU" altLang="sv-SE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класс является </a:t>
            </a: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моделью информационной сущности с внутренним и внешним интерфейсами для оперирования своим содержимым (значениями полей). </a:t>
            </a:r>
          </a:p>
        </p:txBody>
      </p:sp>
      <p:sp>
        <p:nvSpPr>
          <p:cNvPr id="3" name="Rectangle 2"/>
          <p:cNvSpPr/>
          <p:nvPr/>
        </p:nvSpPr>
        <p:spPr>
          <a:xfrm>
            <a:off x="599780" y="3259685"/>
            <a:ext cx="111826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ParentClass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—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класс-предок, если таковой имеется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элементы в этой секции доступны из любой части программы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конструктор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~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деструктор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элементы в этой секции доступны из класса и его потомков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 элементы в этой секции доступны только из класса;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по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умолчанию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6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Объект 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5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99780" y="802998"/>
            <a:ext cx="11182646" cy="4913375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Некоторая сущность в компьютерном пространстве, обладающая определённым состоянием и поведением, имеющая заданные значения свойств (атрибутов) и операций над ними (методов</a:t>
            </a:r>
            <a:r>
              <a:rPr lang="ru-RU" altLang="sv-SE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) – экземпляр класса.</a:t>
            </a:r>
            <a:endParaRPr lang="ru-RU" altLang="sv-SE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14203" y="2300053"/>
            <a:ext cx="1070362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конструктор</a:t>
            </a:r>
          </a:p>
          <a:p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реализация класса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5032"/>
                </a:solidFill>
                <a:latin typeface="Consolas" panose="020B0609020204030204" pitchFamily="49" charset="0"/>
              </a:rPr>
              <a:t>MyClass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myinstance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	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переменная-объект, экземпляр класса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myinstance.classmember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    	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обращение к членам класса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p_myinstance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MyClass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	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указатель на объект класса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p_myinstance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classmember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	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обращение к членам класса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p_myinstance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	     		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удаление объекта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класса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2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Инкапсуляция 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6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99780" y="740368"/>
            <a:ext cx="11182646" cy="4913375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Механизм языка программирования, позволяющий ограничить доступ одних компонентов программы к другим;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Конструкция, позволяющая связать данные с </a:t>
            </a:r>
            <a:r>
              <a:rPr lang="ru-RU" altLang="sv-SE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методами, предназначенными </a:t>
            </a: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для обработки этих </a:t>
            </a:r>
            <a:r>
              <a:rPr lang="ru-RU" altLang="sv-SE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данных, в классе.</a:t>
            </a:r>
            <a:endParaRPr lang="ru-RU" altLang="sv-SE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0062" y="2485617"/>
            <a:ext cx="112567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скрытое свойство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hight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скрытое свойство</a:t>
            </a: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set_values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метод открытого интерфейса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area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ru-RU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		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метод открытого интерфейса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{ </a:t>
            </a:r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hight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Rectangle::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set_values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w, 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h)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(w &gt; 0 </a:t>
            </a:r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and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h &gt; 0)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w;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hight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h;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29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Наследование 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7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99780" y="965836"/>
            <a:ext cx="11182646" cy="4913375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Концепция ООП, согласно которой класс может наследовать данные и функциональность другого класса, давая возможность повторного использования компонентов.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Класс, определённый через наследование от другого класса, называется производным классом, классом потомком (англ. </a:t>
            </a:r>
            <a:r>
              <a:rPr lang="ru-RU" altLang="sv-SE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derived</a:t>
            </a: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</a:t>
            </a:r>
            <a:r>
              <a:rPr lang="ru-RU" altLang="sv-SE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class</a:t>
            </a: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) или подклассом (англ. </a:t>
            </a:r>
            <a:r>
              <a:rPr lang="ru-RU" altLang="sv-SE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subclass</a:t>
            </a: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). Класс, от которого новый класс наследуется, называется предком (англ. </a:t>
            </a:r>
            <a:r>
              <a:rPr lang="ru-RU" altLang="sv-SE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parent</a:t>
            </a: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), базовым классом (англ. </a:t>
            </a:r>
            <a:r>
              <a:rPr lang="ru-RU" altLang="sv-SE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base</a:t>
            </a: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</a:t>
            </a:r>
            <a:r>
              <a:rPr lang="ru-RU" altLang="sv-SE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class</a:t>
            </a: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) или суперклассом (англ. </a:t>
            </a:r>
            <a:r>
              <a:rPr lang="ru-RU" altLang="sv-SE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parent</a:t>
            </a: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</a:t>
            </a:r>
            <a:r>
              <a:rPr lang="ru-RU" altLang="sv-SE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class</a:t>
            </a: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).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Типы </a:t>
            </a: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наследования – простое, множественное.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01906" y="4695705"/>
            <a:ext cx="110855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Vehicle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{};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Базовый класс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: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Vehicle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{};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Public-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наследование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Bus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Vehicle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{};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Protected-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наследование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Truck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Vehicle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{};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Private-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наследование</a:t>
            </a:r>
          </a:p>
        </p:txBody>
      </p:sp>
    </p:spTree>
    <p:extLst>
      <p:ext uri="{BB962C8B-B14F-4D97-AF65-F5344CB8AC3E}">
        <p14:creationId xmlns:p14="http://schemas.microsoft.com/office/powerpoint/2010/main" val="375593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Полиморфизм 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8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99780" y="965836"/>
            <a:ext cx="11182646" cy="4913375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Полиморфизм – изменение поведения во время выполнения программы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Целью полиморфизма</a:t>
            </a:r>
            <a:r>
              <a:rPr lang="en-US" altLang="sv-SE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</a:t>
            </a:r>
            <a:r>
              <a:rPr lang="ru-RU" altLang="sv-SE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является </a:t>
            </a: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использование одного имени для задания общих для класса действий. Выполнение каждого конкретного действия будет определяться типом данных</a:t>
            </a:r>
            <a:r>
              <a:rPr lang="ru-RU" altLang="sv-SE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.</a:t>
            </a:r>
            <a:r>
              <a:rPr lang="en-US" altLang="sv-SE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</a:t>
            </a:r>
            <a:endParaRPr lang="ru-RU" altLang="sv-SE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Verdana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4579" y="2829854"/>
            <a:ext cx="515654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5032"/>
                </a:solidFill>
                <a:latin typeface="Consolas" panose="020B0609020204030204" pitchFamily="49" charset="0"/>
              </a:rPr>
              <a:t>Vehicle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3F7F5F"/>
                </a:solidFill>
                <a:latin typeface="Consolas" panose="020B0609020204030204" pitchFamily="49" charset="0"/>
              </a:rPr>
              <a:t>Базовый класс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unsigned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s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eats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unsigned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wheels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go();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 smtClean="0">
              <a:solidFill>
                <a:srgbClr val="005032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5032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p_car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5032"/>
                </a:solidFill>
                <a:latin typeface="Consolas" panose="020B0609020204030204" pitchFamily="49" charset="0"/>
              </a:rPr>
              <a:t>Bus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p_bus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Bus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p_car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&gt;go();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p_bus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&gt;go();</a:t>
            </a:r>
            <a:endParaRPr lang="en-US" dirty="0"/>
          </a:p>
          <a:p>
            <a:endParaRPr lang="en-US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63014" y="2523524"/>
            <a:ext cx="56241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Vehicle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go() {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/*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едет машина*/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Bus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Vehicle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go() {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/*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едет автобус*/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Truck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Vehicle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go() {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/*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едет автобус*/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77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674422" y="175435"/>
            <a:ext cx="10108004" cy="428625"/>
          </a:xfrm>
        </p:spPr>
        <p:txBody>
          <a:bodyPr>
            <a:normAutofit fontScale="92500" lnSpcReduction="10000"/>
          </a:bodyPr>
          <a:lstStyle/>
          <a:p>
            <a:r>
              <a:rPr lang="ru-RU" altLang="sv-SE" dirty="0" smtClean="0">
                <a:solidFill>
                  <a:srgbClr val="203864"/>
                </a:solidFill>
              </a:rPr>
              <a:t>Конструктор С</a:t>
            </a:r>
            <a:r>
              <a:rPr lang="ru-RU" altLang="sv-SE" dirty="0">
                <a:solidFill>
                  <a:srgbClr val="203864"/>
                </a:solidFill>
              </a:rPr>
              <a:t>++</a:t>
            </a:r>
            <a:endParaRPr lang="ru-RU" dirty="0">
              <a:solidFill>
                <a:srgbClr val="203864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D2CF00E2-B377-4DAD-A958-C31E0DCE81AE}" type="slidenum">
              <a:rPr lang="ru-RU" smtClean="0"/>
              <a:t>9</a:t>
            </a:fld>
            <a:endParaRPr lang="ru-RU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99780" y="965836"/>
            <a:ext cx="11182646" cy="4913375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Clr>
                <a:srgbClr val="2196F3"/>
              </a:buClr>
              <a:buFont typeface="Wingdings" panose="05000000000000000000" pitchFamily="2" charset="2"/>
              <a:buChar char="§"/>
            </a:pP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Конструктор (от слова </a:t>
            </a:r>
            <a:r>
              <a:rPr lang="ru-RU" altLang="sv-SE" dirty="0" err="1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construct</a:t>
            </a:r>
            <a:r>
              <a:rPr lang="ru-RU" altLang="sv-SE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 — создавать) – это специальный метод класса, который предназначен для инициализации элементов класса некоторыми начальными значениями.</a:t>
            </a:r>
          </a:p>
        </p:txBody>
      </p:sp>
      <p:sp>
        <p:nvSpPr>
          <p:cNvPr id="8" name="Rectangle 7"/>
          <p:cNvSpPr/>
          <p:nvPr/>
        </p:nvSpPr>
        <p:spPr>
          <a:xfrm>
            <a:off x="1801906" y="2246525"/>
            <a:ext cx="112567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скрытое свойство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hight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скрытое свойство</a:t>
            </a: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set_values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метод открытого интерфейса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area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ru-RU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		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метод открытого интерфейса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{ </a:t>
            </a:r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hight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Rectangle::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set_values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w, 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h) { 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w; 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hight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h; }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r1;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//r1.set_values(3,4);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r1.area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                   //-679646352</a:t>
            </a:r>
            <a:endParaRPr lang="en-US" dirty="0"/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64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4465</Words>
  <Application>Microsoft Office PowerPoint</Application>
  <PresentationFormat>Widescreen</PresentationFormat>
  <Paragraphs>740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Courier New</vt:lpstr>
      <vt:lpstr>Segoe UI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Epolsoft OOO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Aliaksandr Burtsau</dc:creator>
  <cp:lastModifiedBy>Aliaksandr Burtsau</cp:lastModifiedBy>
  <cp:revision>1</cp:revision>
  <dcterms:created xsi:type="dcterms:W3CDTF">2020-03-04T15:48:27Z</dcterms:created>
  <dcterms:modified xsi:type="dcterms:W3CDTF">2020-03-04T15:49:13Z</dcterms:modified>
</cp:coreProperties>
</file>