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94" d="100"/>
          <a:sy n="94" d="100"/>
        </p:scale>
        <p:origin x="4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E0437-9B31-4A00-A2AF-134B62BF3406}" type="datetimeFigureOut">
              <a:rPr lang="en-US" smtClean="0"/>
              <a:t>12.03.2020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0D1E2-96DB-4461-8F27-6D296DD78C94}" type="slidenum">
              <a:rPr lang="en-US" smtClean="0"/>
              <a:t>‹#›</a:t>
            </a:fld>
            <a:endParaRPr lang="en-US"/>
          </a:p>
        </p:txBody>
      </p:sp>
    </p:spTree>
    <p:extLst>
      <p:ext uri="{BB962C8B-B14F-4D97-AF65-F5344CB8AC3E}">
        <p14:creationId xmlns:p14="http://schemas.microsoft.com/office/powerpoint/2010/main" val="1652125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04364DBE-E3B1-4133-B555-71372D05869D}" type="slidenum">
              <a:rPr lang="ru-RU" smtClean="0"/>
              <a:pPr/>
              <a:t>1</a:t>
            </a:fld>
            <a:endParaRPr lang="ru-RU" dirty="0"/>
          </a:p>
        </p:txBody>
      </p:sp>
    </p:spTree>
    <p:extLst>
      <p:ext uri="{BB962C8B-B14F-4D97-AF65-F5344CB8AC3E}">
        <p14:creationId xmlns:p14="http://schemas.microsoft.com/office/powerpoint/2010/main" val="564317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iostream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using namespace </a:t>
            </a:r>
            <a:r>
              <a:rPr lang="en-US" sz="1200" b="0" kern="1200" dirty="0" err="1" smtClean="0">
                <a:solidFill>
                  <a:schemeClr val="tx1"/>
                </a:solidFill>
                <a:latin typeface="+mn-lt"/>
                <a:ea typeface="+mn-ea"/>
                <a:cs typeface="+mn-cs"/>
              </a:rPr>
              <a:t>std</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typedef</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cintptr</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class template:</a:t>
            </a:r>
          </a:p>
          <a:p>
            <a:r>
              <a:rPr lang="en-US" sz="1200" b="0" kern="1200" dirty="0" smtClean="0">
                <a:solidFill>
                  <a:schemeClr val="tx1"/>
                </a:solidFill>
                <a:latin typeface="+mn-lt"/>
                <a:ea typeface="+mn-ea"/>
                <a:cs typeface="+mn-cs"/>
              </a:rPr>
              <a:t>template &lt;class T&gt;</a:t>
            </a:r>
          </a:p>
          <a:p>
            <a:r>
              <a:rPr lang="en-US" sz="1200" b="0" kern="1200" dirty="0" smtClean="0">
                <a:solidFill>
                  <a:schemeClr val="tx1"/>
                </a:solidFill>
                <a:latin typeface="+mn-lt"/>
                <a:ea typeface="+mn-ea"/>
                <a:cs typeface="+mn-cs"/>
              </a:rPr>
              <a:t>class </a:t>
            </a:r>
            <a:r>
              <a:rPr lang="en-US" sz="1200" b="0" kern="1200" dirty="0" err="1" smtClean="0">
                <a:solidFill>
                  <a:schemeClr val="tx1"/>
                </a:solidFill>
                <a:latin typeface="+mn-lt"/>
                <a:ea typeface="+mn-ea"/>
                <a:cs typeface="+mn-cs"/>
              </a:rPr>
              <a:t>mycontainer</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T element;</a:t>
            </a:r>
          </a:p>
          <a:p>
            <a:r>
              <a:rPr lang="en-US" sz="1200" b="0" kern="1200" dirty="0" smtClean="0">
                <a:solidFill>
                  <a:schemeClr val="tx1"/>
                </a:solidFill>
                <a:latin typeface="+mn-lt"/>
                <a:ea typeface="+mn-ea"/>
                <a:cs typeface="+mn-cs"/>
              </a:rPr>
              <a:t>  public:</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mycontainer</a:t>
            </a:r>
            <a:r>
              <a:rPr lang="en-US" sz="1200" b="0" kern="1200" dirty="0" smtClean="0">
                <a:solidFill>
                  <a:schemeClr val="tx1"/>
                </a:solidFill>
                <a:latin typeface="+mn-lt"/>
                <a:ea typeface="+mn-ea"/>
                <a:cs typeface="+mn-cs"/>
              </a:rPr>
              <a:t> (T </a:t>
            </a:r>
            <a:r>
              <a:rPr lang="en-US" sz="1200" b="0" kern="1200" dirty="0" err="1" smtClean="0">
                <a:solidFill>
                  <a:schemeClr val="tx1"/>
                </a:solidFill>
                <a:latin typeface="+mn-lt"/>
                <a:ea typeface="+mn-ea"/>
                <a:cs typeface="+mn-cs"/>
              </a:rPr>
              <a:t>arg</a:t>
            </a:r>
            <a:r>
              <a:rPr lang="en-US" sz="1200" b="0" kern="1200" dirty="0" smtClean="0">
                <a:solidFill>
                  <a:schemeClr val="tx1"/>
                </a:solidFill>
                <a:latin typeface="+mn-lt"/>
                <a:ea typeface="+mn-ea"/>
                <a:cs typeface="+mn-cs"/>
              </a:rPr>
              <a:t>) {element=</a:t>
            </a:r>
            <a:r>
              <a:rPr lang="en-US" sz="1200" b="0" kern="1200" dirty="0" err="1" smtClean="0">
                <a:solidFill>
                  <a:schemeClr val="tx1"/>
                </a:solidFill>
                <a:latin typeface="+mn-lt"/>
                <a:ea typeface="+mn-ea"/>
                <a:cs typeface="+mn-cs"/>
              </a:rPr>
              <a:t>arg</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T increase () {return ++element;}</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class template specialization:</a:t>
            </a:r>
          </a:p>
          <a:p>
            <a:r>
              <a:rPr lang="en-US" sz="1200" b="0" kern="1200" dirty="0" smtClean="0">
                <a:solidFill>
                  <a:schemeClr val="tx1"/>
                </a:solidFill>
                <a:latin typeface="+mn-lt"/>
                <a:ea typeface="+mn-ea"/>
                <a:cs typeface="+mn-cs"/>
              </a:rPr>
              <a:t>template &lt;&gt;</a:t>
            </a:r>
          </a:p>
          <a:p>
            <a:r>
              <a:rPr lang="en-US" sz="1200" b="0" kern="1200" dirty="0" smtClean="0">
                <a:solidFill>
                  <a:schemeClr val="tx1"/>
                </a:solidFill>
                <a:latin typeface="+mn-lt"/>
                <a:ea typeface="+mn-ea"/>
                <a:cs typeface="+mn-cs"/>
              </a:rPr>
              <a:t>class </a:t>
            </a:r>
            <a:r>
              <a:rPr lang="en-US" sz="1200" b="0" kern="1200" dirty="0" err="1" smtClean="0">
                <a:solidFill>
                  <a:schemeClr val="tx1"/>
                </a:solidFill>
                <a:latin typeface="+mn-lt"/>
                <a:ea typeface="+mn-ea"/>
                <a:cs typeface="+mn-cs"/>
              </a:rPr>
              <a:t>mycontainer</a:t>
            </a:r>
            <a:r>
              <a:rPr lang="en-US" sz="1200" b="0" kern="1200" dirty="0" smtClean="0">
                <a:solidFill>
                  <a:schemeClr val="tx1"/>
                </a:solidFill>
                <a:latin typeface="+mn-lt"/>
                <a:ea typeface="+mn-ea"/>
                <a:cs typeface="+mn-cs"/>
              </a:rPr>
              <a:t> &lt;char&gt; {</a:t>
            </a:r>
          </a:p>
          <a:p>
            <a:r>
              <a:rPr lang="en-US" sz="1200" b="0" kern="1200" dirty="0" smtClean="0">
                <a:solidFill>
                  <a:schemeClr val="tx1"/>
                </a:solidFill>
                <a:latin typeface="+mn-lt"/>
                <a:ea typeface="+mn-ea"/>
                <a:cs typeface="+mn-cs"/>
              </a:rPr>
              <a:t>    char element;</a:t>
            </a:r>
          </a:p>
          <a:p>
            <a:r>
              <a:rPr lang="en-US" sz="1200" b="0" kern="1200" dirty="0" smtClean="0">
                <a:solidFill>
                  <a:schemeClr val="tx1"/>
                </a:solidFill>
                <a:latin typeface="+mn-lt"/>
                <a:ea typeface="+mn-ea"/>
                <a:cs typeface="+mn-cs"/>
              </a:rPr>
              <a:t>  public:</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mycontainer</a:t>
            </a:r>
            <a:r>
              <a:rPr lang="en-US" sz="1200" b="0" kern="1200" dirty="0" smtClean="0">
                <a:solidFill>
                  <a:schemeClr val="tx1"/>
                </a:solidFill>
                <a:latin typeface="+mn-lt"/>
                <a:ea typeface="+mn-ea"/>
                <a:cs typeface="+mn-cs"/>
              </a:rPr>
              <a:t> (char </a:t>
            </a:r>
            <a:r>
              <a:rPr lang="en-US" sz="1200" b="0" kern="1200" dirty="0" err="1" smtClean="0">
                <a:solidFill>
                  <a:schemeClr val="tx1"/>
                </a:solidFill>
                <a:latin typeface="+mn-lt"/>
                <a:ea typeface="+mn-ea"/>
                <a:cs typeface="+mn-cs"/>
              </a:rPr>
              <a:t>arg</a:t>
            </a:r>
            <a:r>
              <a:rPr lang="en-US" sz="1200" b="0" kern="1200" dirty="0" smtClean="0">
                <a:solidFill>
                  <a:schemeClr val="tx1"/>
                </a:solidFill>
                <a:latin typeface="+mn-lt"/>
                <a:ea typeface="+mn-ea"/>
                <a:cs typeface="+mn-cs"/>
              </a:rPr>
              <a:t>) {element=</a:t>
            </a:r>
            <a:r>
              <a:rPr lang="en-US" sz="1200" b="0" kern="1200" dirty="0" err="1" smtClean="0">
                <a:solidFill>
                  <a:schemeClr val="tx1"/>
                </a:solidFill>
                <a:latin typeface="+mn-lt"/>
                <a:ea typeface="+mn-ea"/>
                <a:cs typeface="+mn-cs"/>
              </a:rPr>
              <a:t>arg</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char uppercase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if ((element&gt;='a')&amp;&amp;(element&lt;='z'))</a:t>
            </a:r>
          </a:p>
          <a:p>
            <a:r>
              <a:rPr lang="en-US" sz="1200" b="0" kern="1200" dirty="0" smtClean="0">
                <a:solidFill>
                  <a:schemeClr val="tx1"/>
                </a:solidFill>
                <a:latin typeface="+mn-lt"/>
                <a:ea typeface="+mn-ea"/>
                <a:cs typeface="+mn-cs"/>
              </a:rPr>
              <a:t>      element+='A'-'a';</a:t>
            </a:r>
          </a:p>
          <a:p>
            <a:r>
              <a:rPr lang="en-US" sz="1200" b="0" kern="1200" dirty="0" smtClean="0">
                <a:solidFill>
                  <a:schemeClr val="tx1"/>
                </a:solidFill>
                <a:latin typeface="+mn-lt"/>
                <a:ea typeface="+mn-ea"/>
                <a:cs typeface="+mn-cs"/>
              </a:rPr>
              <a:t>      return element;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main ()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mycontainer</a:t>
            </a:r>
            <a:r>
              <a:rPr lang="en-US" sz="1200" b="0" kern="1200" dirty="0" smtClean="0">
                <a:solidFill>
                  <a:schemeClr val="tx1"/>
                </a:solidFill>
                <a:latin typeface="+mn-lt"/>
                <a:ea typeface="+mn-ea"/>
                <a:cs typeface="+mn-cs"/>
              </a:rPr>
              <a:t>&lt;</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&gt; </a:t>
            </a:r>
            <a:r>
              <a:rPr lang="en-US" sz="1200" b="0" kern="1200" dirty="0" err="1" smtClean="0">
                <a:solidFill>
                  <a:schemeClr val="tx1"/>
                </a:solidFill>
                <a:latin typeface="+mn-lt"/>
                <a:ea typeface="+mn-ea"/>
                <a:cs typeface="+mn-cs"/>
              </a:rPr>
              <a:t>myint</a:t>
            </a:r>
            <a:r>
              <a:rPr lang="en-US" sz="1200" b="0" kern="1200" dirty="0" smtClean="0">
                <a:solidFill>
                  <a:schemeClr val="tx1"/>
                </a:solidFill>
                <a:latin typeface="+mn-lt"/>
                <a:ea typeface="+mn-ea"/>
                <a:cs typeface="+mn-cs"/>
              </a:rPr>
              <a:t> (7);</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mycontainer</a:t>
            </a:r>
            <a:r>
              <a:rPr lang="en-US" sz="1200" b="0" kern="1200" dirty="0" smtClean="0">
                <a:solidFill>
                  <a:schemeClr val="tx1"/>
                </a:solidFill>
                <a:latin typeface="+mn-lt"/>
                <a:ea typeface="+mn-ea"/>
                <a:cs typeface="+mn-cs"/>
              </a:rPr>
              <a:t>&lt;char&gt; </a:t>
            </a:r>
            <a:r>
              <a:rPr lang="en-US" sz="1200" b="0" kern="1200" dirty="0" err="1" smtClean="0">
                <a:solidFill>
                  <a:schemeClr val="tx1"/>
                </a:solidFill>
                <a:latin typeface="+mn-lt"/>
                <a:ea typeface="+mn-ea"/>
                <a:cs typeface="+mn-cs"/>
              </a:rPr>
              <a:t>mychar</a:t>
            </a:r>
            <a:r>
              <a:rPr lang="en-US" sz="1200" b="0" kern="1200" dirty="0" smtClean="0">
                <a:solidFill>
                  <a:schemeClr val="tx1"/>
                </a:solidFill>
                <a:latin typeface="+mn-lt"/>
                <a:ea typeface="+mn-ea"/>
                <a:cs typeface="+mn-cs"/>
              </a:rPr>
              <a:t> ('j');</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myint.increase</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mychar.uppercase</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return 0;</a:t>
            </a:r>
          </a:p>
          <a:p>
            <a:r>
              <a:rPr lang="en-US" sz="1200" b="0" kern="1200" dirty="0" smtClean="0">
                <a:solidFill>
                  <a:schemeClr val="tx1"/>
                </a:solidFill>
                <a:latin typeface="+mn-lt"/>
                <a:ea typeface="+mn-ea"/>
                <a:cs typeface="+mn-cs"/>
              </a:rPr>
              <a:t>}</a:t>
            </a:r>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10</a:t>
            </a:fld>
            <a:endParaRPr lang="ru-RU" dirty="0"/>
          </a:p>
        </p:txBody>
      </p:sp>
    </p:spTree>
    <p:extLst>
      <p:ext uri="{BB962C8B-B14F-4D97-AF65-F5344CB8AC3E}">
        <p14:creationId xmlns:p14="http://schemas.microsoft.com/office/powerpoint/2010/main" val="2976285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dirty="0" smtClean="0"/>
              <a:t>Также возможно установить значения или типы по умолчанию для параметров шаблона класса. Например, если предыдущее определение шаблона класса было:</a:t>
            </a:r>
            <a:r>
              <a:rPr lang="en-US" dirty="0" smtClean="0"/>
              <a:t/>
            </a:r>
            <a:br>
              <a:rPr lang="en-US" dirty="0" smtClean="0"/>
            </a:br>
            <a:r>
              <a:rPr lang="en-US" dirty="0" smtClean="0"/>
              <a:t>  </a:t>
            </a:r>
            <a:r>
              <a:rPr lang="en-US" i="1" dirty="0" smtClean="0"/>
              <a:t>template</a:t>
            </a:r>
            <a:r>
              <a:rPr lang="en-US" dirty="0" smtClean="0"/>
              <a:t> &lt;</a:t>
            </a:r>
            <a:r>
              <a:rPr lang="en-US" i="1" dirty="0" smtClean="0"/>
              <a:t>class</a:t>
            </a:r>
            <a:r>
              <a:rPr lang="en-US" dirty="0" smtClean="0"/>
              <a:t> T=</a:t>
            </a:r>
            <a:r>
              <a:rPr lang="en-US" i="1" dirty="0" smtClean="0"/>
              <a:t>char</a:t>
            </a:r>
            <a:r>
              <a:rPr lang="en-US" dirty="0" smtClean="0"/>
              <a:t>, </a:t>
            </a:r>
            <a:r>
              <a:rPr lang="en-US" i="1" dirty="0" err="1" smtClean="0"/>
              <a:t>int</a:t>
            </a:r>
            <a:r>
              <a:rPr lang="en-US" dirty="0" smtClean="0"/>
              <a:t> N=10&gt; </a:t>
            </a:r>
            <a:r>
              <a:rPr lang="en-US" i="1" dirty="0" smtClean="0"/>
              <a:t>class</a:t>
            </a:r>
            <a:r>
              <a:rPr lang="en-US" dirty="0" smtClean="0"/>
              <a:t> </a:t>
            </a:r>
            <a:r>
              <a:rPr lang="en-US" dirty="0" err="1" smtClean="0"/>
              <a:t>mysequence</a:t>
            </a:r>
            <a:r>
              <a:rPr lang="en-US" dirty="0" smtClean="0"/>
              <a:t> {..};</a:t>
            </a:r>
          </a:p>
          <a:p>
            <a:r>
              <a:rPr lang="en-US" dirty="0" smtClean="0"/>
              <a:t/>
            </a:r>
            <a:br>
              <a:rPr lang="en-US" dirty="0" smtClean="0"/>
            </a:br>
            <a:r>
              <a:rPr lang="ru-RU" dirty="0" smtClean="0"/>
              <a:t>Мы могли бы создавать объекты, используя параметры шаблона по умолчанию, объявив:</a:t>
            </a:r>
            <a:r>
              <a:rPr lang="en-US" dirty="0" smtClean="0"/>
              <a:t/>
            </a:r>
            <a:br>
              <a:rPr lang="en-US" dirty="0" smtClean="0"/>
            </a:br>
            <a:r>
              <a:rPr lang="en-US" dirty="0" smtClean="0"/>
              <a:t>  </a:t>
            </a:r>
            <a:r>
              <a:rPr lang="en-US" dirty="0" err="1" smtClean="0"/>
              <a:t>mysequence</a:t>
            </a:r>
            <a:r>
              <a:rPr lang="en-US" dirty="0" smtClean="0"/>
              <a:t>&lt;&gt; </a:t>
            </a:r>
            <a:r>
              <a:rPr lang="en-US" dirty="0" err="1" smtClean="0"/>
              <a:t>myseq</a:t>
            </a:r>
            <a:r>
              <a:rPr lang="en-US" dirty="0" smtClean="0"/>
              <a:t>;</a:t>
            </a:r>
          </a:p>
          <a:p>
            <a:r>
              <a:rPr lang="en-US" dirty="0" smtClean="0"/>
              <a:t/>
            </a:r>
            <a:br>
              <a:rPr lang="en-US" dirty="0" smtClean="0"/>
            </a:br>
            <a:r>
              <a:rPr lang="ru-RU" dirty="0" smtClean="0"/>
              <a:t>Что будет эквивалентно:</a:t>
            </a:r>
            <a:r>
              <a:rPr lang="en-US" dirty="0" smtClean="0"/>
              <a:t/>
            </a:r>
            <a:br>
              <a:rPr lang="en-US" dirty="0" smtClean="0"/>
            </a:br>
            <a:r>
              <a:rPr lang="en-US" dirty="0" smtClean="0"/>
              <a:t>  </a:t>
            </a:r>
            <a:r>
              <a:rPr lang="en-US" dirty="0" err="1" smtClean="0"/>
              <a:t>mysequence</a:t>
            </a:r>
            <a:r>
              <a:rPr lang="en-US" dirty="0" smtClean="0"/>
              <a:t>&lt;</a:t>
            </a:r>
            <a:r>
              <a:rPr lang="en-US" i="1" dirty="0" smtClean="0"/>
              <a:t>char</a:t>
            </a:r>
            <a:r>
              <a:rPr lang="en-US" dirty="0" smtClean="0"/>
              <a:t>,10&gt; </a:t>
            </a:r>
            <a:r>
              <a:rPr lang="en-US" dirty="0" err="1" smtClean="0"/>
              <a:t>myseq</a:t>
            </a:r>
            <a:r>
              <a:rPr lang="en-US" dirty="0" smtClean="0"/>
              <a:t>;</a:t>
            </a:r>
          </a:p>
          <a:p>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#include &lt;</a:t>
            </a:r>
            <a:r>
              <a:rPr lang="en-US" sz="1200" b="0" u="none" kern="1200" dirty="0" err="1" smtClean="0">
                <a:solidFill>
                  <a:schemeClr val="tx1"/>
                </a:solidFill>
                <a:latin typeface="+mn-lt"/>
                <a:ea typeface="+mn-ea"/>
                <a:cs typeface="+mn-cs"/>
              </a:rPr>
              <a:t>iostream</a:t>
            </a:r>
            <a:r>
              <a:rPr lang="en-US" sz="1200" b="0" u="none" kern="1200" dirty="0" smtClean="0">
                <a:solidFill>
                  <a:schemeClr val="tx1"/>
                </a:solidFill>
                <a:latin typeface="+mn-lt"/>
                <a:ea typeface="+mn-ea"/>
                <a:cs typeface="+mn-cs"/>
              </a:rPr>
              <a:t>&gt;</a:t>
            </a:r>
          </a:p>
          <a:p>
            <a:r>
              <a:rPr lang="en-US" sz="1200" b="0" u="none" kern="1200" dirty="0" smtClean="0">
                <a:solidFill>
                  <a:schemeClr val="tx1"/>
                </a:solidFill>
                <a:latin typeface="+mn-lt"/>
                <a:ea typeface="+mn-ea"/>
                <a:cs typeface="+mn-cs"/>
              </a:rPr>
              <a:t>using namespace </a:t>
            </a:r>
            <a:r>
              <a:rPr lang="en-US" sz="1200" b="0" u="none" kern="1200" dirty="0" err="1" smtClean="0">
                <a:solidFill>
                  <a:schemeClr val="tx1"/>
                </a:solidFill>
                <a:latin typeface="+mn-lt"/>
                <a:ea typeface="+mn-ea"/>
                <a:cs typeface="+mn-cs"/>
              </a:rPr>
              <a:t>std</a:t>
            </a:r>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template &lt;class T,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N&gt;</a:t>
            </a:r>
          </a:p>
          <a:p>
            <a:r>
              <a:rPr lang="en-US" sz="1200" b="0" u="none" kern="1200" dirty="0" smtClean="0">
                <a:solidFill>
                  <a:schemeClr val="tx1"/>
                </a:solidFill>
                <a:latin typeface="+mn-lt"/>
                <a:ea typeface="+mn-ea"/>
                <a:cs typeface="+mn-cs"/>
              </a:rPr>
              <a:t>class </a:t>
            </a:r>
            <a:r>
              <a:rPr lang="en-US" sz="1200" b="0" u="none" kern="1200" dirty="0" err="1" smtClean="0">
                <a:solidFill>
                  <a:schemeClr val="tx1"/>
                </a:solidFill>
                <a:latin typeface="+mn-lt"/>
                <a:ea typeface="+mn-ea"/>
                <a:cs typeface="+mn-cs"/>
              </a:rPr>
              <a:t>mysequence</a:t>
            </a:r>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T </a:t>
            </a:r>
            <a:r>
              <a:rPr lang="en-US" sz="1200" b="0" u="none" kern="1200" dirty="0" err="1" smtClean="0">
                <a:solidFill>
                  <a:schemeClr val="tx1"/>
                </a:solidFill>
                <a:latin typeface="+mn-lt"/>
                <a:ea typeface="+mn-ea"/>
                <a:cs typeface="+mn-cs"/>
              </a:rPr>
              <a:t>memblock</a:t>
            </a:r>
            <a:r>
              <a:rPr lang="en-US" sz="1200" b="0" u="none" kern="1200" dirty="0" smtClean="0">
                <a:solidFill>
                  <a:schemeClr val="tx1"/>
                </a:solidFill>
                <a:latin typeface="+mn-lt"/>
                <a:ea typeface="+mn-ea"/>
                <a:cs typeface="+mn-cs"/>
              </a:rPr>
              <a:t> [N];</a:t>
            </a:r>
          </a:p>
          <a:p>
            <a:r>
              <a:rPr lang="en-US" sz="1200" b="0" u="none" kern="1200" dirty="0" smtClean="0">
                <a:solidFill>
                  <a:schemeClr val="tx1"/>
                </a:solidFill>
                <a:latin typeface="+mn-lt"/>
                <a:ea typeface="+mn-ea"/>
                <a:cs typeface="+mn-cs"/>
              </a:rPr>
              <a:t>  public:</a:t>
            </a:r>
          </a:p>
          <a:p>
            <a:r>
              <a:rPr lang="en-US" sz="1200" b="0" u="none" kern="1200" dirty="0" smtClean="0">
                <a:solidFill>
                  <a:schemeClr val="tx1"/>
                </a:solidFill>
                <a:latin typeface="+mn-lt"/>
                <a:ea typeface="+mn-ea"/>
                <a:cs typeface="+mn-cs"/>
              </a:rPr>
              <a:t>    void </a:t>
            </a:r>
            <a:r>
              <a:rPr lang="en-US" sz="1200" b="0" u="none" kern="1200" dirty="0" err="1" smtClean="0">
                <a:solidFill>
                  <a:schemeClr val="tx1"/>
                </a:solidFill>
                <a:latin typeface="+mn-lt"/>
                <a:ea typeface="+mn-ea"/>
                <a:cs typeface="+mn-cs"/>
              </a:rPr>
              <a:t>setmember</a:t>
            </a:r>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x, T value){</a:t>
            </a:r>
          </a:p>
          <a:p>
            <a:r>
              <a:rPr lang="en-US" sz="1200" b="0" u="none" kern="1200" dirty="0" smtClean="0">
                <a:solidFill>
                  <a:schemeClr val="tx1"/>
                </a:solidFill>
                <a:latin typeface="+mn-lt"/>
                <a:ea typeface="+mn-ea"/>
                <a:cs typeface="+mn-cs"/>
              </a:rPr>
              <a:t>      //if (-1 &lt; x and x &lt; N)</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memblock</a:t>
            </a:r>
            <a:r>
              <a:rPr lang="en-US" sz="1200" b="0" u="none" kern="1200" dirty="0" smtClean="0">
                <a:solidFill>
                  <a:schemeClr val="tx1"/>
                </a:solidFill>
                <a:latin typeface="+mn-lt"/>
                <a:ea typeface="+mn-ea"/>
                <a:cs typeface="+mn-cs"/>
              </a:rPr>
              <a:t>[x]=value;</a:t>
            </a:r>
          </a:p>
          <a:p>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T </a:t>
            </a:r>
            <a:r>
              <a:rPr lang="en-US" sz="1200" b="0" u="none" kern="1200" dirty="0" err="1" smtClean="0">
                <a:solidFill>
                  <a:schemeClr val="tx1"/>
                </a:solidFill>
                <a:latin typeface="+mn-lt"/>
                <a:ea typeface="+mn-ea"/>
                <a:cs typeface="+mn-cs"/>
              </a:rPr>
              <a:t>getmember</a:t>
            </a:r>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x);</a:t>
            </a:r>
          </a:p>
          <a:p>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template &lt;class T,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N&gt;</a:t>
            </a:r>
          </a:p>
          <a:p>
            <a:r>
              <a:rPr lang="en-US" sz="1200" b="0" u="none" kern="1200" dirty="0" smtClean="0">
                <a:solidFill>
                  <a:schemeClr val="tx1"/>
                </a:solidFill>
                <a:latin typeface="+mn-lt"/>
                <a:ea typeface="+mn-ea"/>
                <a:cs typeface="+mn-cs"/>
              </a:rPr>
              <a:t>T </a:t>
            </a:r>
            <a:r>
              <a:rPr lang="en-US" sz="1200" b="0" u="none" kern="1200" dirty="0" err="1" smtClean="0">
                <a:solidFill>
                  <a:schemeClr val="tx1"/>
                </a:solidFill>
                <a:latin typeface="+mn-lt"/>
                <a:ea typeface="+mn-ea"/>
                <a:cs typeface="+mn-cs"/>
              </a:rPr>
              <a:t>mysequence</a:t>
            </a:r>
            <a:r>
              <a:rPr lang="en-US" sz="1200" b="0" u="none" kern="1200" dirty="0" smtClean="0">
                <a:solidFill>
                  <a:schemeClr val="tx1"/>
                </a:solidFill>
                <a:latin typeface="+mn-lt"/>
                <a:ea typeface="+mn-ea"/>
                <a:cs typeface="+mn-cs"/>
              </a:rPr>
              <a:t>&lt;T,N&gt;::</a:t>
            </a:r>
            <a:r>
              <a:rPr lang="en-US" sz="1200" b="0" u="none" kern="1200" dirty="0" err="1" smtClean="0">
                <a:solidFill>
                  <a:schemeClr val="tx1"/>
                </a:solidFill>
                <a:latin typeface="+mn-lt"/>
                <a:ea typeface="+mn-ea"/>
                <a:cs typeface="+mn-cs"/>
              </a:rPr>
              <a:t>getmember</a:t>
            </a:r>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x) {</a:t>
            </a:r>
          </a:p>
          <a:p>
            <a:r>
              <a:rPr lang="en-US" sz="1200" b="0" u="none" kern="1200" dirty="0" smtClean="0">
                <a:solidFill>
                  <a:schemeClr val="tx1"/>
                </a:solidFill>
                <a:latin typeface="+mn-lt"/>
                <a:ea typeface="+mn-ea"/>
                <a:cs typeface="+mn-cs"/>
              </a:rPr>
              <a:t>   return </a:t>
            </a:r>
            <a:r>
              <a:rPr lang="en-US" sz="1200" b="0" u="none" kern="1200" dirty="0" err="1" smtClean="0">
                <a:solidFill>
                  <a:schemeClr val="tx1"/>
                </a:solidFill>
                <a:latin typeface="+mn-lt"/>
                <a:ea typeface="+mn-ea"/>
                <a:cs typeface="+mn-cs"/>
              </a:rPr>
              <a:t>memblock</a:t>
            </a:r>
            <a:r>
              <a:rPr lang="en-US" sz="1200" b="0" u="none" kern="1200" dirty="0" smtClean="0">
                <a:solidFill>
                  <a:schemeClr val="tx1"/>
                </a:solidFill>
                <a:latin typeface="+mn-lt"/>
                <a:ea typeface="+mn-ea"/>
                <a:cs typeface="+mn-cs"/>
              </a:rPr>
              <a:t>[x];</a:t>
            </a:r>
          </a:p>
          <a:p>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main ()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mysequence</a:t>
            </a:r>
            <a:r>
              <a:rPr lang="en-US" sz="1200" b="0" u="none" kern="1200" dirty="0" smtClean="0">
                <a:solidFill>
                  <a:schemeClr val="tx1"/>
                </a:solidFill>
                <a:latin typeface="+mn-lt"/>
                <a:ea typeface="+mn-ea"/>
                <a:cs typeface="+mn-cs"/>
              </a:rPr>
              <a:t> &lt;int,5&gt; </a:t>
            </a:r>
            <a:r>
              <a:rPr lang="en-US" sz="1200" b="0" u="none" kern="1200" dirty="0" err="1" smtClean="0">
                <a:solidFill>
                  <a:schemeClr val="tx1"/>
                </a:solidFill>
                <a:latin typeface="+mn-lt"/>
                <a:ea typeface="+mn-ea"/>
                <a:cs typeface="+mn-cs"/>
              </a:rPr>
              <a:t>myints</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mysequence</a:t>
            </a:r>
            <a:r>
              <a:rPr lang="en-US" sz="1200" b="0" u="none" kern="1200" dirty="0" smtClean="0">
                <a:solidFill>
                  <a:schemeClr val="tx1"/>
                </a:solidFill>
                <a:latin typeface="+mn-lt"/>
                <a:ea typeface="+mn-ea"/>
                <a:cs typeface="+mn-cs"/>
              </a:rPr>
              <a:t> &lt;double,5&gt; </a:t>
            </a:r>
            <a:r>
              <a:rPr lang="en-US" sz="1200" b="0" u="none" kern="1200" dirty="0" err="1" smtClean="0">
                <a:solidFill>
                  <a:schemeClr val="tx1"/>
                </a:solidFill>
                <a:latin typeface="+mn-lt"/>
                <a:ea typeface="+mn-ea"/>
                <a:cs typeface="+mn-cs"/>
              </a:rPr>
              <a:t>myfloats</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myints.setmember</a:t>
            </a:r>
            <a:r>
              <a:rPr lang="en-US" sz="1200" b="0" u="none" kern="1200" dirty="0" smtClean="0">
                <a:solidFill>
                  <a:schemeClr val="tx1"/>
                </a:solidFill>
                <a:latin typeface="+mn-lt"/>
                <a:ea typeface="+mn-ea"/>
                <a:cs typeface="+mn-cs"/>
              </a:rPr>
              <a:t> (0,100);</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myfloats.setmember</a:t>
            </a:r>
            <a:r>
              <a:rPr lang="en-US" sz="1200" b="0" u="none" kern="1200" dirty="0" smtClean="0">
                <a:solidFill>
                  <a:schemeClr val="tx1"/>
                </a:solidFill>
                <a:latin typeface="+mn-lt"/>
                <a:ea typeface="+mn-ea"/>
                <a:cs typeface="+mn-cs"/>
              </a:rPr>
              <a:t> (5,3.1416);</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t>
            </a:r>
            <a:r>
              <a:rPr lang="en-US" sz="1200" b="0" u="none" kern="1200" dirty="0" err="1" smtClean="0">
                <a:solidFill>
                  <a:schemeClr val="tx1"/>
                </a:solidFill>
                <a:latin typeface="+mn-lt"/>
                <a:ea typeface="+mn-ea"/>
                <a:cs typeface="+mn-cs"/>
              </a:rPr>
              <a:t>myints.getmember</a:t>
            </a:r>
            <a:r>
              <a:rPr lang="en-US" sz="1200" b="0" u="none" kern="1200" dirty="0" smtClean="0">
                <a:solidFill>
                  <a:schemeClr val="tx1"/>
                </a:solidFill>
                <a:latin typeface="+mn-lt"/>
                <a:ea typeface="+mn-ea"/>
                <a:cs typeface="+mn-cs"/>
              </a:rPr>
              <a:t>(0) &lt;&lt; '\n';</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t>
            </a:r>
            <a:r>
              <a:rPr lang="en-US" sz="1200" b="0" u="none" kern="1200" dirty="0" err="1" smtClean="0">
                <a:solidFill>
                  <a:schemeClr val="tx1"/>
                </a:solidFill>
                <a:latin typeface="+mn-lt"/>
                <a:ea typeface="+mn-ea"/>
                <a:cs typeface="+mn-cs"/>
              </a:rPr>
              <a:t>myfloats.getmember</a:t>
            </a:r>
            <a:r>
              <a:rPr lang="en-US" sz="1200" b="0" u="none" kern="1200" dirty="0" smtClean="0">
                <a:solidFill>
                  <a:schemeClr val="tx1"/>
                </a:solidFill>
                <a:latin typeface="+mn-lt"/>
                <a:ea typeface="+mn-ea"/>
                <a:cs typeface="+mn-cs"/>
              </a:rPr>
              <a:t>(5) &lt;&lt; '\n';</a:t>
            </a:r>
          </a:p>
          <a:p>
            <a:r>
              <a:rPr lang="en-US" sz="1200" b="0" u="none" kern="1200" dirty="0" smtClean="0">
                <a:solidFill>
                  <a:schemeClr val="tx1"/>
                </a:solidFill>
                <a:latin typeface="+mn-lt"/>
                <a:ea typeface="+mn-ea"/>
                <a:cs typeface="+mn-cs"/>
              </a:rPr>
              <a:t>  return 0;</a:t>
            </a:r>
          </a:p>
          <a:p>
            <a:r>
              <a:rPr lang="en-US" sz="1200" b="0" u="none" kern="1200" dirty="0" smtClean="0">
                <a:solidFill>
                  <a:schemeClr val="tx1"/>
                </a:solidFill>
                <a:latin typeface="+mn-lt"/>
                <a:ea typeface="+mn-ea"/>
                <a:cs typeface="+mn-cs"/>
              </a:rPr>
              <a:t>}</a:t>
            </a:r>
          </a:p>
        </p:txBody>
      </p:sp>
      <p:sp>
        <p:nvSpPr>
          <p:cNvPr id="4" name="Номер слайда 3"/>
          <p:cNvSpPr>
            <a:spLocks noGrp="1"/>
          </p:cNvSpPr>
          <p:nvPr>
            <p:ph type="sldNum" sz="quarter" idx="10"/>
          </p:nvPr>
        </p:nvSpPr>
        <p:spPr/>
        <p:txBody>
          <a:bodyPr/>
          <a:lstStyle/>
          <a:p>
            <a:fld id="{04364DBE-E3B1-4133-B555-71372D05869D}" type="slidenum">
              <a:rPr lang="ru-RU" smtClean="0"/>
              <a:pPr/>
              <a:t>11</a:t>
            </a:fld>
            <a:endParaRPr lang="ru-RU" dirty="0"/>
          </a:p>
        </p:txBody>
      </p:sp>
    </p:spTree>
    <p:extLst>
      <p:ext uri="{BB962C8B-B14F-4D97-AF65-F5344CB8AC3E}">
        <p14:creationId xmlns:p14="http://schemas.microsoft.com/office/powerpoint/2010/main" val="104164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iostream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cassert</a:t>
            </a:r>
            <a:r>
              <a:rPr lang="en-US" sz="1200" b="0" kern="1200" dirty="0" smtClean="0">
                <a:solidFill>
                  <a:schemeClr val="tx1"/>
                </a:solidFill>
                <a:latin typeface="+mn-lt"/>
                <a:ea typeface="+mn-ea"/>
                <a:cs typeface="+mn-cs"/>
              </a:rPr>
              <a:t>&gt;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using namespace </a:t>
            </a:r>
            <a:r>
              <a:rPr lang="en-US" sz="1200" b="0" kern="1200" dirty="0" err="1" smtClean="0">
                <a:solidFill>
                  <a:schemeClr val="tx1"/>
                </a:solidFill>
                <a:latin typeface="+mn-lt"/>
                <a:ea typeface="+mn-ea"/>
                <a:cs typeface="+mn-cs"/>
              </a:rPr>
              <a:t>std</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addition(</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subtraction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fr-FR" sz="1200" b="0" kern="1200" dirty="0" err="1" smtClean="0">
                <a:solidFill>
                  <a:schemeClr val="tx1"/>
                </a:solidFill>
                <a:latin typeface="+mn-lt"/>
                <a:ea typeface="+mn-ea"/>
                <a:cs typeface="+mn-cs"/>
              </a:rPr>
              <a:t>int</a:t>
            </a:r>
            <a:r>
              <a:rPr lang="fr-FR" sz="1200" b="0" kern="1200" dirty="0" smtClean="0">
                <a:solidFill>
                  <a:schemeClr val="tx1"/>
                </a:solidFill>
                <a:latin typeface="+mn-lt"/>
                <a:ea typeface="+mn-ea"/>
                <a:cs typeface="+mn-cs"/>
              </a:rPr>
              <a:t> multiplication (</a:t>
            </a:r>
            <a:r>
              <a:rPr lang="fr-FR" sz="1200" b="0" kern="1200" dirty="0" err="1" smtClean="0">
                <a:solidFill>
                  <a:schemeClr val="tx1"/>
                </a:solidFill>
                <a:latin typeface="+mn-lt"/>
                <a:ea typeface="+mn-ea"/>
                <a:cs typeface="+mn-cs"/>
              </a:rPr>
              <a:t>int</a:t>
            </a:r>
            <a:r>
              <a:rPr lang="fr-FR" sz="1200" b="0" kern="1200" dirty="0" smtClean="0">
                <a:solidFill>
                  <a:schemeClr val="tx1"/>
                </a:solidFill>
                <a:latin typeface="+mn-lt"/>
                <a:ea typeface="+mn-ea"/>
                <a:cs typeface="+mn-cs"/>
              </a:rPr>
              <a:t> a, </a:t>
            </a:r>
            <a:r>
              <a:rPr lang="fr-FR" sz="1200" b="0" kern="1200" dirty="0" err="1" smtClean="0">
                <a:solidFill>
                  <a:schemeClr val="tx1"/>
                </a:solidFill>
                <a:latin typeface="+mn-lt"/>
                <a:ea typeface="+mn-ea"/>
                <a:cs typeface="+mn-cs"/>
              </a:rPr>
              <a:t>int</a:t>
            </a:r>
            <a:r>
              <a:rPr lang="fr-FR"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fr-FR" sz="1200" b="0" kern="1200" dirty="0" smtClean="0">
                <a:solidFill>
                  <a:schemeClr val="tx1"/>
                </a:solidFill>
                <a:latin typeface="+mn-lt"/>
                <a:ea typeface="+mn-ea"/>
                <a:cs typeface="+mn-cs"/>
              </a:rPr>
              <a:t>double division(double a, double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void </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assert(addition(3,5) == 8);</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OK\n";</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void </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assert(subtraction);</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OK\n";</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void </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assert(multiplication(3,5) == 15);</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OK\n";</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void </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assert(division(3,5) == 0.6l);</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OK\n";</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main()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return 0;</a:t>
            </a:r>
          </a:p>
          <a:p>
            <a:r>
              <a:rPr lang="en-US" sz="1200" b="0" kern="1200" dirty="0" smtClean="0">
                <a:solidFill>
                  <a:schemeClr val="tx1"/>
                </a:solidFill>
                <a:latin typeface="+mn-lt"/>
                <a:ea typeface="+mn-ea"/>
                <a:cs typeface="+mn-cs"/>
              </a:rPr>
              <a:t>}</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12</a:t>
            </a:fld>
            <a:endParaRPr lang="ru-RU" dirty="0"/>
          </a:p>
        </p:txBody>
      </p:sp>
    </p:spTree>
    <p:extLst>
      <p:ext uri="{BB962C8B-B14F-4D97-AF65-F5344CB8AC3E}">
        <p14:creationId xmlns:p14="http://schemas.microsoft.com/office/powerpoint/2010/main" val="2024313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32500" lnSpcReduction="20000"/>
          </a:bodyPr>
          <a:lstStyle/>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iostream</a:t>
            </a:r>
            <a:r>
              <a:rPr lang="en-US" sz="1200" b="0" kern="1200" dirty="0" smtClean="0">
                <a:solidFill>
                  <a:schemeClr val="tx1"/>
                </a:solidFill>
                <a:latin typeface="+mn-lt"/>
                <a:ea typeface="+mn-ea"/>
                <a:cs typeface="+mn-cs"/>
              </a:rPr>
              <a:t>&gt;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using namespace </a:t>
            </a:r>
            <a:r>
              <a:rPr lang="en-US" sz="1200" b="0" kern="1200" dirty="0" err="1" smtClean="0">
                <a:solidFill>
                  <a:schemeClr val="tx1"/>
                </a:solidFill>
                <a:latin typeface="+mn-lt"/>
                <a:ea typeface="+mn-ea"/>
                <a:cs typeface="+mn-cs"/>
              </a:rPr>
              <a:t>std</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addition(</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subtraction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fr-FR" sz="1200" b="0" kern="1200" dirty="0" err="1" smtClean="0">
                <a:solidFill>
                  <a:schemeClr val="tx1"/>
                </a:solidFill>
                <a:latin typeface="+mn-lt"/>
                <a:ea typeface="+mn-ea"/>
                <a:cs typeface="+mn-cs"/>
              </a:rPr>
              <a:t>int</a:t>
            </a:r>
            <a:r>
              <a:rPr lang="fr-FR" sz="1200" b="0" kern="1200" dirty="0" smtClean="0">
                <a:solidFill>
                  <a:schemeClr val="tx1"/>
                </a:solidFill>
                <a:latin typeface="+mn-lt"/>
                <a:ea typeface="+mn-ea"/>
                <a:cs typeface="+mn-cs"/>
              </a:rPr>
              <a:t> multiplication (</a:t>
            </a:r>
            <a:r>
              <a:rPr lang="fr-FR" sz="1200" b="0" kern="1200" dirty="0" err="1" smtClean="0">
                <a:solidFill>
                  <a:schemeClr val="tx1"/>
                </a:solidFill>
                <a:latin typeface="+mn-lt"/>
                <a:ea typeface="+mn-ea"/>
                <a:cs typeface="+mn-cs"/>
              </a:rPr>
              <a:t>int</a:t>
            </a:r>
            <a:r>
              <a:rPr lang="fr-FR" sz="1200" b="0" kern="1200" dirty="0" smtClean="0">
                <a:solidFill>
                  <a:schemeClr val="tx1"/>
                </a:solidFill>
                <a:latin typeface="+mn-lt"/>
                <a:ea typeface="+mn-ea"/>
                <a:cs typeface="+mn-cs"/>
              </a:rPr>
              <a:t> a, </a:t>
            </a:r>
            <a:r>
              <a:rPr lang="fr-FR" sz="1200" b="0" kern="1200" dirty="0" err="1" smtClean="0">
                <a:solidFill>
                  <a:schemeClr val="tx1"/>
                </a:solidFill>
                <a:latin typeface="+mn-lt"/>
                <a:ea typeface="+mn-ea"/>
                <a:cs typeface="+mn-cs"/>
              </a:rPr>
              <a:t>int</a:t>
            </a:r>
            <a:r>
              <a:rPr lang="fr-FR"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fr-FR" sz="1200" b="0" kern="1200" dirty="0" smtClean="0">
                <a:solidFill>
                  <a:schemeClr val="tx1"/>
                </a:solidFill>
                <a:latin typeface="+mn-lt"/>
                <a:ea typeface="+mn-ea"/>
                <a:cs typeface="+mn-cs"/>
              </a:rPr>
              <a:t>double division(double a, double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void </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if (addition(3,5) != 8)</a:t>
            </a:r>
          </a:p>
          <a:p>
            <a:r>
              <a:rPr lang="en-US" sz="1200" b="0" kern="1200" dirty="0" smtClean="0">
                <a:solidFill>
                  <a:schemeClr val="tx1"/>
                </a:solidFill>
                <a:latin typeface="+mn-lt"/>
                <a:ea typeface="+mn-ea"/>
                <a:cs typeface="+mn-cs"/>
              </a:rPr>
              <a:t>      throw "</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failed addition(3,5) != 8";</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OK\n";</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void </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if (subtraction(3,5) != -2)</a:t>
            </a:r>
          </a:p>
          <a:p>
            <a:r>
              <a:rPr lang="en-US" sz="1200" b="0" kern="1200" dirty="0" smtClean="0">
                <a:solidFill>
                  <a:schemeClr val="tx1"/>
                </a:solidFill>
                <a:latin typeface="+mn-lt"/>
                <a:ea typeface="+mn-ea"/>
                <a:cs typeface="+mn-cs"/>
              </a:rPr>
              <a:t>      throw "</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failed subtraction(3,5) != -2";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OK\n";</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void </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if (multiplication(3,5) != 15)</a:t>
            </a:r>
          </a:p>
          <a:p>
            <a:r>
              <a:rPr lang="en-US" sz="1200" b="0" kern="1200" dirty="0" smtClean="0">
                <a:solidFill>
                  <a:schemeClr val="tx1"/>
                </a:solidFill>
                <a:latin typeface="+mn-lt"/>
                <a:ea typeface="+mn-ea"/>
                <a:cs typeface="+mn-cs"/>
              </a:rPr>
              <a:t>      throw "</a:t>
            </a:r>
            <a:r>
              <a:rPr lang="en-US" sz="1200" b="0" kern="1200" dirty="0" err="1" smtClean="0">
                <a:solidFill>
                  <a:schemeClr val="tx1"/>
                </a:solidFill>
                <a:latin typeface="+mn-lt"/>
                <a:ea typeface="+mn-ea"/>
                <a:cs typeface="+mn-cs"/>
              </a:rPr>
              <a:t>TetsMul</a:t>
            </a:r>
            <a:r>
              <a:rPr lang="en-US" sz="1200" b="0" kern="1200" dirty="0" smtClean="0">
                <a:solidFill>
                  <a:schemeClr val="tx1"/>
                </a:solidFill>
                <a:latin typeface="+mn-lt"/>
                <a:ea typeface="+mn-ea"/>
                <a:cs typeface="+mn-cs"/>
              </a:rPr>
              <a:t> failed multiplication(3,5) != 15";</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OK\n";</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void </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if (division(3,5) != 0.6l)</a:t>
            </a:r>
          </a:p>
          <a:p>
            <a:r>
              <a:rPr lang="en-US" sz="1200" b="0" kern="1200" dirty="0" smtClean="0">
                <a:solidFill>
                  <a:schemeClr val="tx1"/>
                </a:solidFill>
                <a:latin typeface="+mn-lt"/>
                <a:ea typeface="+mn-ea"/>
                <a:cs typeface="+mn-cs"/>
              </a:rPr>
              <a:t>      throw "</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failed division(3,5) != 0.6l";</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OK\n";</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void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failed = 0;</a:t>
            </a:r>
          </a:p>
          <a:p>
            <a:r>
              <a:rPr lang="en-US" sz="1200" b="0" kern="1200" dirty="0" smtClean="0">
                <a:solidFill>
                  <a:schemeClr val="tx1"/>
                </a:solidFill>
                <a:latin typeface="+mn-lt"/>
                <a:ea typeface="+mn-ea"/>
                <a:cs typeface="+mn-cs"/>
              </a:rPr>
              <a:t>   try { </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char *err) {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err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try { </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char *err) {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err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try { </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char *err) {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err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try { </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char *err) {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err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if (failed == 0)</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OK";</a:t>
            </a:r>
          </a:p>
          <a:p>
            <a:r>
              <a:rPr lang="en-US" sz="1200" b="0" kern="1200" dirty="0" smtClean="0">
                <a:solidFill>
                  <a:schemeClr val="tx1"/>
                </a:solidFill>
                <a:latin typeface="+mn-lt"/>
                <a:ea typeface="+mn-ea"/>
                <a:cs typeface="+mn-cs"/>
              </a:rPr>
              <a:t>   else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FAIL: " &lt;&lt; failed &lt;&lt; " failed TCs.\n";</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main()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return 0;</a:t>
            </a:r>
          </a:p>
          <a:p>
            <a:r>
              <a:rPr lang="en-US" sz="1200" b="0" kern="1200" dirty="0" smtClean="0">
                <a:solidFill>
                  <a:schemeClr val="tx1"/>
                </a:solidFill>
                <a:latin typeface="+mn-lt"/>
                <a:ea typeface="+mn-ea"/>
                <a:cs typeface="+mn-cs"/>
              </a:rPr>
              <a:t>}</a:t>
            </a:r>
            <a:endParaRPr lang="ru-RU" b="0" baseline="0" dirty="0" smtClean="0"/>
          </a:p>
        </p:txBody>
      </p:sp>
      <p:sp>
        <p:nvSpPr>
          <p:cNvPr id="4" name="Номер слайда 3"/>
          <p:cNvSpPr>
            <a:spLocks noGrp="1"/>
          </p:cNvSpPr>
          <p:nvPr>
            <p:ph type="sldNum" sz="quarter" idx="10"/>
          </p:nvPr>
        </p:nvSpPr>
        <p:spPr/>
        <p:txBody>
          <a:bodyPr/>
          <a:lstStyle/>
          <a:p>
            <a:fld id="{04364DBE-E3B1-4133-B555-71372D05869D}" type="slidenum">
              <a:rPr lang="ru-RU" smtClean="0"/>
              <a:pPr/>
              <a:t>13</a:t>
            </a:fld>
            <a:endParaRPr lang="ru-RU" dirty="0"/>
          </a:p>
        </p:txBody>
      </p:sp>
    </p:spTree>
    <p:extLst>
      <p:ext uri="{BB962C8B-B14F-4D97-AF65-F5344CB8AC3E}">
        <p14:creationId xmlns:p14="http://schemas.microsoft.com/office/powerpoint/2010/main" val="4081729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200" b="0" kern="1200" dirty="0" smtClean="0">
                <a:solidFill>
                  <a:schemeClr val="tx1"/>
                </a:solidFill>
                <a:latin typeface="+mn-lt"/>
                <a:ea typeface="+mn-ea"/>
                <a:cs typeface="+mn-cs"/>
              </a:rPr>
              <a:t>// sequence template</a:t>
            </a:r>
          </a:p>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iostream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&lt;exception&gt;</a:t>
            </a:r>
          </a:p>
          <a:p>
            <a:r>
              <a:rPr lang="en-US" sz="1200" b="0" kern="1200" dirty="0" smtClean="0">
                <a:solidFill>
                  <a:schemeClr val="tx1"/>
                </a:solidFill>
                <a:latin typeface="+mn-lt"/>
                <a:ea typeface="+mn-ea"/>
                <a:cs typeface="+mn-cs"/>
              </a:rPr>
              <a:t>#include &lt;iterator&gt;</a:t>
            </a:r>
          </a:p>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sstream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&lt;vector&gt;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using namespace </a:t>
            </a:r>
            <a:r>
              <a:rPr lang="en-US" sz="1200" b="0" kern="1200" dirty="0" err="1" smtClean="0">
                <a:solidFill>
                  <a:schemeClr val="tx1"/>
                </a:solidFill>
                <a:latin typeface="+mn-lt"/>
                <a:ea typeface="+mn-ea"/>
                <a:cs typeface="+mn-cs"/>
              </a:rPr>
              <a:t>std</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addition(</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subtraction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multiplication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double division(double a, double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template &lt;class T&gt;</a:t>
            </a:r>
          </a:p>
          <a:p>
            <a:r>
              <a:rPr lang="en-US" sz="1200" b="0" kern="1200" dirty="0" smtClean="0">
                <a:solidFill>
                  <a:schemeClr val="tx1"/>
                </a:solidFill>
                <a:latin typeface="+mn-lt"/>
                <a:ea typeface="+mn-ea"/>
                <a:cs typeface="+mn-cs"/>
              </a:rPr>
              <a:t>vector&lt;T&gt; </a:t>
            </a:r>
            <a:r>
              <a:rPr lang="en-US" sz="1200" b="0" kern="1200" dirty="0" err="1" smtClean="0">
                <a:solidFill>
                  <a:schemeClr val="tx1"/>
                </a:solidFill>
                <a:latin typeface="+mn-lt"/>
                <a:ea typeface="+mn-ea"/>
                <a:cs typeface="+mn-cs"/>
              </a:rPr>
              <a:t>addVector</a:t>
            </a:r>
            <a:r>
              <a:rPr lang="en-US" sz="1200" b="0" kern="1200" dirty="0" smtClean="0">
                <a:solidFill>
                  <a:schemeClr val="tx1"/>
                </a:solidFill>
                <a:latin typeface="+mn-lt"/>
                <a:ea typeface="+mn-ea"/>
                <a:cs typeface="+mn-cs"/>
              </a:rPr>
              <a:t>(vector&lt;T&gt;&amp; v1,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vector&lt;T&gt;&amp; v2) {</a:t>
            </a:r>
          </a:p>
          <a:p>
            <a:r>
              <a:rPr lang="en-US" sz="1200" b="0" kern="1200" dirty="0" smtClean="0">
                <a:solidFill>
                  <a:schemeClr val="tx1"/>
                </a:solidFill>
                <a:latin typeface="+mn-lt"/>
                <a:ea typeface="+mn-ea"/>
                <a:cs typeface="+mn-cs"/>
              </a:rPr>
              <a:t>   if (v1.size() != v2.size())</a:t>
            </a:r>
          </a:p>
          <a:p>
            <a:r>
              <a:rPr lang="en-US" sz="1200" b="0" kern="1200" dirty="0" smtClean="0">
                <a:solidFill>
                  <a:schemeClr val="tx1"/>
                </a:solidFill>
                <a:latin typeface="+mn-lt"/>
                <a:ea typeface="+mn-ea"/>
                <a:cs typeface="+mn-cs"/>
              </a:rPr>
              <a:t>      return v1;</a:t>
            </a:r>
          </a:p>
          <a:p>
            <a:r>
              <a:rPr lang="en-US" sz="1200" b="0" kern="1200" dirty="0" smtClean="0">
                <a:solidFill>
                  <a:schemeClr val="tx1"/>
                </a:solidFill>
                <a:latin typeface="+mn-lt"/>
                <a:ea typeface="+mn-ea"/>
                <a:cs typeface="+mn-cs"/>
              </a:rPr>
              <a:t>   for (unsigned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 0;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&lt; v1.size();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v1[</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 v2[</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return v1;</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namespace </a:t>
            </a:r>
            <a:r>
              <a:rPr lang="en-US" sz="1200" b="0" kern="1200" dirty="0" err="1" smtClean="0">
                <a:solidFill>
                  <a:schemeClr val="tx1"/>
                </a:solidFill>
                <a:latin typeface="+mn-lt"/>
                <a:ea typeface="+mn-ea"/>
                <a:cs typeface="+mn-cs"/>
              </a:rPr>
              <a:t>test_framework</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template &lt;class T&gt;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ostream</a:t>
            </a:r>
            <a:r>
              <a:rPr lang="en-US" sz="1200" b="0" kern="1200" dirty="0" smtClean="0">
                <a:solidFill>
                  <a:schemeClr val="tx1"/>
                </a:solidFill>
                <a:latin typeface="+mn-lt"/>
                <a:ea typeface="+mn-ea"/>
                <a:cs typeface="+mn-cs"/>
              </a:rPr>
              <a:t>&amp; operator &lt;&lt; (</a:t>
            </a:r>
            <a:r>
              <a:rPr lang="en-US" sz="1200" b="0" kern="1200" dirty="0" err="1" smtClean="0">
                <a:solidFill>
                  <a:schemeClr val="tx1"/>
                </a:solidFill>
                <a:latin typeface="+mn-lt"/>
                <a:ea typeface="+mn-ea"/>
                <a:cs typeface="+mn-cs"/>
              </a:rPr>
              <a:t>ostream</a:t>
            </a:r>
            <a:r>
              <a:rPr lang="en-US" sz="1200" b="0" kern="1200" dirty="0" smtClean="0">
                <a:solidFill>
                  <a:schemeClr val="tx1"/>
                </a:solidFill>
                <a:latin typeface="+mn-lt"/>
                <a:ea typeface="+mn-ea"/>
                <a:cs typeface="+mn-cs"/>
              </a:rPr>
              <a:t>&amp;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vector&lt;T&gt;&amp; v)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 ";</a:t>
            </a:r>
          </a:p>
          <a:p>
            <a:r>
              <a:rPr lang="en-US" sz="1200" b="0" kern="1200" dirty="0" smtClean="0">
                <a:solidFill>
                  <a:schemeClr val="tx1"/>
                </a:solidFill>
                <a:latin typeface="+mn-lt"/>
                <a:ea typeface="+mn-ea"/>
                <a:cs typeface="+mn-cs"/>
              </a:rPr>
              <a:t>      for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T&amp; t : v)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t &lt;&lt; "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return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template &lt;class T, class U&gt;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T&amp; 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U&amp; u,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string&amp; hint) {</a:t>
            </a:r>
          </a:p>
          <a:p>
            <a:r>
              <a:rPr lang="en-US" sz="1200" b="0" kern="1200" dirty="0" smtClean="0">
                <a:solidFill>
                  <a:schemeClr val="tx1"/>
                </a:solidFill>
                <a:latin typeface="+mn-lt"/>
                <a:ea typeface="+mn-ea"/>
                <a:cs typeface="+mn-cs"/>
              </a:rPr>
              <a:t>      if (t != u)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ostringstream</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"Assertion failed: " &lt;&lt; t &lt;&lt; " != " &lt;&lt; u</a:t>
            </a:r>
          </a:p>
          <a:p>
            <a:r>
              <a:rPr lang="en-US" sz="1200" b="0" kern="1200" dirty="0" smtClean="0">
                <a:solidFill>
                  <a:schemeClr val="tx1"/>
                </a:solidFill>
                <a:latin typeface="+mn-lt"/>
                <a:ea typeface="+mn-ea"/>
                <a:cs typeface="+mn-cs"/>
              </a:rPr>
              <a:t>            &lt;&lt; " Hint: " &lt;&lt; hint;</a:t>
            </a:r>
          </a:p>
          <a:p>
            <a:r>
              <a:rPr lang="en-US" sz="1200" b="0" kern="1200" dirty="0" smtClean="0">
                <a:solidFill>
                  <a:schemeClr val="tx1"/>
                </a:solidFill>
                <a:latin typeface="+mn-lt"/>
                <a:ea typeface="+mn-ea"/>
                <a:cs typeface="+mn-cs"/>
              </a:rPr>
              <a:t>         throw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os.str</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(void(</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&amp; failed){</a:t>
            </a:r>
          </a:p>
          <a:p>
            <a:r>
              <a:rPr lang="en-US" sz="1200" b="0" kern="1200" dirty="0" smtClean="0">
                <a:solidFill>
                  <a:schemeClr val="tx1"/>
                </a:solidFill>
                <a:latin typeface="+mn-lt"/>
                <a:ea typeface="+mn-ea"/>
                <a:cs typeface="+mn-cs"/>
              </a:rPr>
              <a:t>      try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&amp; 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e.what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template &lt;class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string&amp;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&amp; failed){</a:t>
            </a:r>
          </a:p>
          <a:p>
            <a:r>
              <a:rPr lang="en-US" sz="1200" b="0" kern="1200" dirty="0" smtClean="0">
                <a:solidFill>
                  <a:schemeClr val="tx1"/>
                </a:solidFill>
                <a:latin typeface="+mn-lt"/>
                <a:ea typeface="+mn-ea"/>
                <a:cs typeface="+mn-cs"/>
              </a:rPr>
              <a:t>      try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&lt;&lt; " OK\n";</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&amp; 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&lt;&lt; " failed: "</a:t>
            </a:r>
          </a:p>
          <a:p>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e.what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namespace tests {</a:t>
            </a:r>
          </a:p>
          <a:p>
            <a:r>
              <a:rPr lang="en-US" sz="1200" b="0" kern="1200" dirty="0" smtClean="0">
                <a:solidFill>
                  <a:schemeClr val="tx1"/>
                </a:solidFill>
                <a:latin typeface="+mn-lt"/>
                <a:ea typeface="+mn-ea"/>
                <a:cs typeface="+mn-cs"/>
              </a:rPr>
              <a:t>   using namespace </a:t>
            </a:r>
            <a:r>
              <a:rPr lang="en-US" sz="1200" b="0" kern="1200" dirty="0" err="1" smtClean="0">
                <a:solidFill>
                  <a:schemeClr val="tx1"/>
                </a:solidFill>
                <a:latin typeface="+mn-lt"/>
                <a:ea typeface="+mn-ea"/>
                <a:cs typeface="+mn-cs"/>
              </a:rPr>
              <a:t>test_framework</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(addition(3,5),8,"add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(subtraction(3,5),-2,"sub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(multiplication(3,5),15,"mul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(division(3,5),0.6,"div 3/5");</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vector&lt;</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&gt; expect{3,5,7};</a:t>
            </a:r>
          </a:p>
          <a:p>
            <a:r>
              <a:rPr lang="en-US" sz="1200" b="0" kern="1200" dirty="0" smtClean="0">
                <a:solidFill>
                  <a:schemeClr val="tx1"/>
                </a:solidFill>
                <a:latin typeface="+mn-lt"/>
                <a:ea typeface="+mn-ea"/>
                <a:cs typeface="+mn-cs"/>
              </a:rPr>
              <a:t>      vector&lt;</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&gt; v{1,2,3},v2{2,3,4};</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addVector</a:t>
            </a:r>
            <a:r>
              <a:rPr lang="en-US" sz="1200" b="0" kern="1200" dirty="0" smtClean="0">
                <a:solidFill>
                  <a:schemeClr val="tx1"/>
                </a:solidFill>
                <a:latin typeface="+mn-lt"/>
                <a:ea typeface="+mn-ea"/>
                <a:cs typeface="+mn-cs"/>
              </a:rPr>
              <a:t>(v,v2);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v,expect</a:t>
            </a:r>
            <a:r>
              <a:rPr lang="en-US" sz="1200" b="0" kern="1200" dirty="0" smtClean="0">
                <a:solidFill>
                  <a:schemeClr val="tx1"/>
                </a:solidFill>
                <a:latin typeface="+mn-lt"/>
                <a:ea typeface="+mn-ea"/>
                <a:cs typeface="+mn-cs"/>
              </a:rPr>
              <a:t>,"{1,2,3} + {2,3,4}");</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failed = 0;</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 failed);</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if (failed == 0)</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OK";</a:t>
            </a:r>
          </a:p>
          <a:p>
            <a:r>
              <a:rPr lang="en-US" sz="1200" b="0" kern="1200" dirty="0" smtClean="0">
                <a:solidFill>
                  <a:schemeClr val="tx1"/>
                </a:solidFill>
                <a:latin typeface="+mn-lt"/>
                <a:ea typeface="+mn-ea"/>
                <a:cs typeface="+mn-cs"/>
              </a:rPr>
              <a:t>      else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FAIL: " &lt;&lt; failed &lt;&lt; " failed TCs.\n";</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main() {</a:t>
            </a:r>
          </a:p>
          <a:p>
            <a:r>
              <a:rPr lang="en-US" sz="1200" b="0" kern="1200" dirty="0" smtClean="0">
                <a:solidFill>
                  <a:schemeClr val="tx1"/>
                </a:solidFill>
                <a:latin typeface="+mn-lt"/>
                <a:ea typeface="+mn-ea"/>
                <a:cs typeface="+mn-cs"/>
              </a:rPr>
              <a:t>   tests::</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return 0;</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14</a:t>
            </a:fld>
            <a:endParaRPr lang="ru-RU" dirty="0"/>
          </a:p>
        </p:txBody>
      </p:sp>
    </p:spTree>
    <p:extLst>
      <p:ext uri="{BB962C8B-B14F-4D97-AF65-F5344CB8AC3E}">
        <p14:creationId xmlns:p14="http://schemas.microsoft.com/office/powerpoint/2010/main" val="1621518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200" b="0" kern="1200" dirty="0" smtClean="0">
                <a:solidFill>
                  <a:schemeClr val="tx1"/>
                </a:solidFill>
                <a:latin typeface="+mn-lt"/>
                <a:ea typeface="+mn-ea"/>
                <a:cs typeface="+mn-cs"/>
              </a:rPr>
              <a:t>// sequence template</a:t>
            </a:r>
          </a:p>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iostream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&lt;exception&gt;</a:t>
            </a:r>
          </a:p>
          <a:p>
            <a:r>
              <a:rPr lang="en-US" sz="1200" b="0" kern="1200" dirty="0" smtClean="0">
                <a:solidFill>
                  <a:schemeClr val="tx1"/>
                </a:solidFill>
                <a:latin typeface="+mn-lt"/>
                <a:ea typeface="+mn-ea"/>
                <a:cs typeface="+mn-cs"/>
              </a:rPr>
              <a:t>#include &lt;iterator&gt;</a:t>
            </a:r>
          </a:p>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sstream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&lt;vector&gt;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using namespace </a:t>
            </a:r>
            <a:r>
              <a:rPr lang="en-US" sz="1200" b="0" kern="1200" dirty="0" err="1" smtClean="0">
                <a:solidFill>
                  <a:schemeClr val="tx1"/>
                </a:solidFill>
                <a:latin typeface="+mn-lt"/>
                <a:ea typeface="+mn-ea"/>
                <a:cs typeface="+mn-cs"/>
              </a:rPr>
              <a:t>std</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addition(</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subtraction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multiplication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double division(double a, double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template &lt;class T&gt;</a:t>
            </a:r>
          </a:p>
          <a:p>
            <a:r>
              <a:rPr lang="en-US" sz="1200" b="0" kern="1200" dirty="0" smtClean="0">
                <a:solidFill>
                  <a:schemeClr val="tx1"/>
                </a:solidFill>
                <a:latin typeface="+mn-lt"/>
                <a:ea typeface="+mn-ea"/>
                <a:cs typeface="+mn-cs"/>
              </a:rPr>
              <a:t>vector&lt;T&gt; </a:t>
            </a:r>
            <a:r>
              <a:rPr lang="en-US" sz="1200" b="0" kern="1200" dirty="0" err="1" smtClean="0">
                <a:solidFill>
                  <a:schemeClr val="tx1"/>
                </a:solidFill>
                <a:latin typeface="+mn-lt"/>
                <a:ea typeface="+mn-ea"/>
                <a:cs typeface="+mn-cs"/>
              </a:rPr>
              <a:t>addVector</a:t>
            </a:r>
            <a:r>
              <a:rPr lang="en-US" sz="1200" b="0" kern="1200" dirty="0" smtClean="0">
                <a:solidFill>
                  <a:schemeClr val="tx1"/>
                </a:solidFill>
                <a:latin typeface="+mn-lt"/>
                <a:ea typeface="+mn-ea"/>
                <a:cs typeface="+mn-cs"/>
              </a:rPr>
              <a:t>(vector&lt;T&gt;&amp; v1,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vector&lt;T&gt;&amp; v2) {</a:t>
            </a:r>
          </a:p>
          <a:p>
            <a:r>
              <a:rPr lang="en-US" sz="1200" b="0" kern="1200" dirty="0" smtClean="0">
                <a:solidFill>
                  <a:schemeClr val="tx1"/>
                </a:solidFill>
                <a:latin typeface="+mn-lt"/>
                <a:ea typeface="+mn-ea"/>
                <a:cs typeface="+mn-cs"/>
              </a:rPr>
              <a:t>   if (v1.size() != v2.size())</a:t>
            </a:r>
          </a:p>
          <a:p>
            <a:r>
              <a:rPr lang="en-US" sz="1200" b="0" kern="1200" dirty="0" smtClean="0">
                <a:solidFill>
                  <a:schemeClr val="tx1"/>
                </a:solidFill>
                <a:latin typeface="+mn-lt"/>
                <a:ea typeface="+mn-ea"/>
                <a:cs typeface="+mn-cs"/>
              </a:rPr>
              <a:t>      return v1;</a:t>
            </a:r>
          </a:p>
          <a:p>
            <a:r>
              <a:rPr lang="en-US" sz="1200" b="0" kern="1200" dirty="0" smtClean="0">
                <a:solidFill>
                  <a:schemeClr val="tx1"/>
                </a:solidFill>
                <a:latin typeface="+mn-lt"/>
                <a:ea typeface="+mn-ea"/>
                <a:cs typeface="+mn-cs"/>
              </a:rPr>
              <a:t>   for (unsigned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 0;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&lt; v1.size();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v1[</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 v2[</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return v1;</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namespace </a:t>
            </a:r>
            <a:r>
              <a:rPr lang="en-US" sz="1200" b="0" kern="1200" dirty="0" err="1" smtClean="0">
                <a:solidFill>
                  <a:schemeClr val="tx1"/>
                </a:solidFill>
                <a:latin typeface="+mn-lt"/>
                <a:ea typeface="+mn-ea"/>
                <a:cs typeface="+mn-cs"/>
              </a:rPr>
              <a:t>test_framework</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template &lt;class T&gt;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ostream</a:t>
            </a:r>
            <a:r>
              <a:rPr lang="en-US" sz="1200" b="0" kern="1200" dirty="0" smtClean="0">
                <a:solidFill>
                  <a:schemeClr val="tx1"/>
                </a:solidFill>
                <a:latin typeface="+mn-lt"/>
                <a:ea typeface="+mn-ea"/>
                <a:cs typeface="+mn-cs"/>
              </a:rPr>
              <a:t>&amp; operator &lt;&lt; (</a:t>
            </a:r>
            <a:r>
              <a:rPr lang="en-US" sz="1200" b="0" kern="1200" dirty="0" err="1" smtClean="0">
                <a:solidFill>
                  <a:schemeClr val="tx1"/>
                </a:solidFill>
                <a:latin typeface="+mn-lt"/>
                <a:ea typeface="+mn-ea"/>
                <a:cs typeface="+mn-cs"/>
              </a:rPr>
              <a:t>ostream</a:t>
            </a:r>
            <a:r>
              <a:rPr lang="en-US" sz="1200" b="0" kern="1200" dirty="0" smtClean="0">
                <a:solidFill>
                  <a:schemeClr val="tx1"/>
                </a:solidFill>
                <a:latin typeface="+mn-lt"/>
                <a:ea typeface="+mn-ea"/>
                <a:cs typeface="+mn-cs"/>
              </a:rPr>
              <a:t>&amp;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vector&lt;T&gt;&amp; v)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 ";</a:t>
            </a:r>
          </a:p>
          <a:p>
            <a:r>
              <a:rPr lang="en-US" sz="1200" b="0" kern="1200" dirty="0" smtClean="0">
                <a:solidFill>
                  <a:schemeClr val="tx1"/>
                </a:solidFill>
                <a:latin typeface="+mn-lt"/>
                <a:ea typeface="+mn-ea"/>
                <a:cs typeface="+mn-cs"/>
              </a:rPr>
              <a:t>      for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T&amp; t : v)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t &lt;&lt; "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return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template &lt;class T, class U&gt;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T&amp; 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U&amp; u,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string&amp; hint) {</a:t>
            </a:r>
          </a:p>
          <a:p>
            <a:r>
              <a:rPr lang="en-US" sz="1200" b="0" kern="1200" dirty="0" smtClean="0">
                <a:solidFill>
                  <a:schemeClr val="tx1"/>
                </a:solidFill>
                <a:latin typeface="+mn-lt"/>
                <a:ea typeface="+mn-ea"/>
                <a:cs typeface="+mn-cs"/>
              </a:rPr>
              <a:t>      if (t != u)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ostringstream</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"Assertion failed: " &lt;&lt; t &lt;&lt; " != " &lt;&lt; u</a:t>
            </a:r>
          </a:p>
          <a:p>
            <a:r>
              <a:rPr lang="en-US" sz="1200" b="0" kern="1200" dirty="0" smtClean="0">
                <a:solidFill>
                  <a:schemeClr val="tx1"/>
                </a:solidFill>
                <a:latin typeface="+mn-lt"/>
                <a:ea typeface="+mn-ea"/>
                <a:cs typeface="+mn-cs"/>
              </a:rPr>
              <a:t>            &lt;&lt; " Hint: " &lt;&lt; hint;</a:t>
            </a:r>
          </a:p>
          <a:p>
            <a:r>
              <a:rPr lang="en-US" sz="1200" b="0" kern="1200" dirty="0" smtClean="0">
                <a:solidFill>
                  <a:schemeClr val="tx1"/>
                </a:solidFill>
                <a:latin typeface="+mn-lt"/>
                <a:ea typeface="+mn-ea"/>
                <a:cs typeface="+mn-cs"/>
              </a:rPr>
              <a:t>         throw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os.str</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(void(</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&amp; failed){</a:t>
            </a:r>
          </a:p>
          <a:p>
            <a:r>
              <a:rPr lang="en-US" sz="1200" b="0" kern="1200" dirty="0" smtClean="0">
                <a:solidFill>
                  <a:schemeClr val="tx1"/>
                </a:solidFill>
                <a:latin typeface="+mn-lt"/>
                <a:ea typeface="+mn-ea"/>
                <a:cs typeface="+mn-cs"/>
              </a:rPr>
              <a:t>      try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&amp; 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e.what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template &lt;class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string&amp;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&amp; failed){</a:t>
            </a:r>
          </a:p>
          <a:p>
            <a:r>
              <a:rPr lang="en-US" sz="1200" b="0" kern="1200" dirty="0" smtClean="0">
                <a:solidFill>
                  <a:schemeClr val="tx1"/>
                </a:solidFill>
                <a:latin typeface="+mn-lt"/>
                <a:ea typeface="+mn-ea"/>
                <a:cs typeface="+mn-cs"/>
              </a:rPr>
              <a:t>      try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&lt;&lt; " OK\n";</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&amp; 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&lt;&lt; " failed: "</a:t>
            </a:r>
          </a:p>
          <a:p>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e.what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namespace tests {</a:t>
            </a:r>
          </a:p>
          <a:p>
            <a:r>
              <a:rPr lang="en-US" sz="1200" b="0" kern="1200" dirty="0" smtClean="0">
                <a:solidFill>
                  <a:schemeClr val="tx1"/>
                </a:solidFill>
                <a:latin typeface="+mn-lt"/>
                <a:ea typeface="+mn-ea"/>
                <a:cs typeface="+mn-cs"/>
              </a:rPr>
              <a:t>   using namespace </a:t>
            </a:r>
            <a:r>
              <a:rPr lang="en-US" sz="1200" b="0" kern="1200" dirty="0" err="1" smtClean="0">
                <a:solidFill>
                  <a:schemeClr val="tx1"/>
                </a:solidFill>
                <a:latin typeface="+mn-lt"/>
                <a:ea typeface="+mn-ea"/>
                <a:cs typeface="+mn-cs"/>
              </a:rPr>
              <a:t>test_framework</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(addition(3,5),8,"add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(subtraction(3,5),-2,"sub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(multiplication(3,5),15,"mul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(division(3,5),0.6,"div 3/5");</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vector&lt;</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&gt; expect{3,5,7};</a:t>
            </a:r>
          </a:p>
          <a:p>
            <a:r>
              <a:rPr lang="en-US" sz="1200" b="0" kern="1200" dirty="0" smtClean="0">
                <a:solidFill>
                  <a:schemeClr val="tx1"/>
                </a:solidFill>
                <a:latin typeface="+mn-lt"/>
                <a:ea typeface="+mn-ea"/>
                <a:cs typeface="+mn-cs"/>
              </a:rPr>
              <a:t>      vector&lt;</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&gt; v{1,2,3},v2{2,3,4};</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addVector</a:t>
            </a:r>
            <a:r>
              <a:rPr lang="en-US" sz="1200" b="0" kern="1200" dirty="0" smtClean="0">
                <a:solidFill>
                  <a:schemeClr val="tx1"/>
                </a:solidFill>
                <a:latin typeface="+mn-lt"/>
                <a:ea typeface="+mn-ea"/>
                <a:cs typeface="+mn-cs"/>
              </a:rPr>
              <a:t>(v,v2);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v,expect</a:t>
            </a:r>
            <a:r>
              <a:rPr lang="en-US" sz="1200" b="0" kern="1200" dirty="0" smtClean="0">
                <a:solidFill>
                  <a:schemeClr val="tx1"/>
                </a:solidFill>
                <a:latin typeface="+mn-lt"/>
                <a:ea typeface="+mn-ea"/>
                <a:cs typeface="+mn-cs"/>
              </a:rPr>
              <a:t>,"{1,2,3} + {2,3,4}");</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failed = 0;</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 failed);</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if (failed == 0)</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OK";</a:t>
            </a:r>
          </a:p>
          <a:p>
            <a:r>
              <a:rPr lang="en-US" sz="1200" b="0" kern="1200" dirty="0" smtClean="0">
                <a:solidFill>
                  <a:schemeClr val="tx1"/>
                </a:solidFill>
                <a:latin typeface="+mn-lt"/>
                <a:ea typeface="+mn-ea"/>
                <a:cs typeface="+mn-cs"/>
              </a:rPr>
              <a:t>      else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FAIL: " &lt;&lt; failed &lt;&lt; " failed TCs.\n";</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main() {</a:t>
            </a:r>
          </a:p>
          <a:p>
            <a:r>
              <a:rPr lang="en-US" sz="1200" b="0" kern="1200" dirty="0" smtClean="0">
                <a:solidFill>
                  <a:schemeClr val="tx1"/>
                </a:solidFill>
                <a:latin typeface="+mn-lt"/>
                <a:ea typeface="+mn-ea"/>
                <a:cs typeface="+mn-cs"/>
              </a:rPr>
              <a:t>   tests::</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return 0;</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15</a:t>
            </a:fld>
            <a:endParaRPr lang="ru-RU" dirty="0"/>
          </a:p>
        </p:txBody>
      </p:sp>
    </p:spTree>
    <p:extLst>
      <p:ext uri="{BB962C8B-B14F-4D97-AF65-F5344CB8AC3E}">
        <p14:creationId xmlns:p14="http://schemas.microsoft.com/office/powerpoint/2010/main" val="490688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200" b="0" kern="1200" dirty="0" smtClean="0">
                <a:solidFill>
                  <a:schemeClr val="tx1"/>
                </a:solidFill>
                <a:latin typeface="+mn-lt"/>
                <a:ea typeface="+mn-ea"/>
                <a:cs typeface="+mn-cs"/>
              </a:rPr>
              <a:t>// sequence template</a:t>
            </a:r>
          </a:p>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iostream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&lt;exception&gt;</a:t>
            </a:r>
          </a:p>
          <a:p>
            <a:r>
              <a:rPr lang="en-US" sz="1200" b="0" kern="1200" dirty="0" smtClean="0">
                <a:solidFill>
                  <a:schemeClr val="tx1"/>
                </a:solidFill>
                <a:latin typeface="+mn-lt"/>
                <a:ea typeface="+mn-ea"/>
                <a:cs typeface="+mn-cs"/>
              </a:rPr>
              <a:t>#include &lt;iterator&gt;</a:t>
            </a:r>
          </a:p>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sstream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&lt;vector&gt;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using namespace </a:t>
            </a:r>
            <a:r>
              <a:rPr lang="en-US" sz="1200" b="0" kern="1200" dirty="0" err="1" smtClean="0">
                <a:solidFill>
                  <a:schemeClr val="tx1"/>
                </a:solidFill>
                <a:latin typeface="+mn-lt"/>
                <a:ea typeface="+mn-ea"/>
                <a:cs typeface="+mn-cs"/>
              </a:rPr>
              <a:t>std</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addition(</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subtraction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multiplication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double division(double a, double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template &lt;class T&gt;</a:t>
            </a:r>
          </a:p>
          <a:p>
            <a:r>
              <a:rPr lang="en-US" sz="1200" b="0" kern="1200" dirty="0" smtClean="0">
                <a:solidFill>
                  <a:schemeClr val="tx1"/>
                </a:solidFill>
                <a:latin typeface="+mn-lt"/>
                <a:ea typeface="+mn-ea"/>
                <a:cs typeface="+mn-cs"/>
              </a:rPr>
              <a:t>vector&lt;T&gt; </a:t>
            </a:r>
            <a:r>
              <a:rPr lang="en-US" sz="1200" b="0" kern="1200" dirty="0" err="1" smtClean="0">
                <a:solidFill>
                  <a:schemeClr val="tx1"/>
                </a:solidFill>
                <a:latin typeface="+mn-lt"/>
                <a:ea typeface="+mn-ea"/>
                <a:cs typeface="+mn-cs"/>
              </a:rPr>
              <a:t>addVector</a:t>
            </a:r>
            <a:r>
              <a:rPr lang="en-US" sz="1200" b="0" kern="1200" dirty="0" smtClean="0">
                <a:solidFill>
                  <a:schemeClr val="tx1"/>
                </a:solidFill>
                <a:latin typeface="+mn-lt"/>
                <a:ea typeface="+mn-ea"/>
                <a:cs typeface="+mn-cs"/>
              </a:rPr>
              <a:t>(vector&lt;T&gt;&amp; v1,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vector&lt;T&gt;&amp; v2) {</a:t>
            </a:r>
          </a:p>
          <a:p>
            <a:r>
              <a:rPr lang="en-US" sz="1200" b="0" kern="1200" dirty="0" smtClean="0">
                <a:solidFill>
                  <a:schemeClr val="tx1"/>
                </a:solidFill>
                <a:latin typeface="+mn-lt"/>
                <a:ea typeface="+mn-ea"/>
                <a:cs typeface="+mn-cs"/>
              </a:rPr>
              <a:t>   if (v1.size() != v2.size())</a:t>
            </a:r>
          </a:p>
          <a:p>
            <a:r>
              <a:rPr lang="en-US" sz="1200" b="0" kern="1200" dirty="0" smtClean="0">
                <a:solidFill>
                  <a:schemeClr val="tx1"/>
                </a:solidFill>
                <a:latin typeface="+mn-lt"/>
                <a:ea typeface="+mn-ea"/>
                <a:cs typeface="+mn-cs"/>
              </a:rPr>
              <a:t>      return v1;</a:t>
            </a:r>
          </a:p>
          <a:p>
            <a:r>
              <a:rPr lang="en-US" sz="1200" b="0" kern="1200" dirty="0" smtClean="0">
                <a:solidFill>
                  <a:schemeClr val="tx1"/>
                </a:solidFill>
                <a:latin typeface="+mn-lt"/>
                <a:ea typeface="+mn-ea"/>
                <a:cs typeface="+mn-cs"/>
              </a:rPr>
              <a:t>   for (unsigned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 0;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&lt; v1.size();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v1[</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 v2[</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return v1;</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namespace </a:t>
            </a:r>
            <a:r>
              <a:rPr lang="en-US" sz="1200" b="0" kern="1200" dirty="0" err="1" smtClean="0">
                <a:solidFill>
                  <a:schemeClr val="tx1"/>
                </a:solidFill>
                <a:latin typeface="+mn-lt"/>
                <a:ea typeface="+mn-ea"/>
                <a:cs typeface="+mn-cs"/>
              </a:rPr>
              <a:t>test_framework</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template &lt;class T&gt;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ostream</a:t>
            </a:r>
            <a:r>
              <a:rPr lang="en-US" sz="1200" b="0" kern="1200" dirty="0" smtClean="0">
                <a:solidFill>
                  <a:schemeClr val="tx1"/>
                </a:solidFill>
                <a:latin typeface="+mn-lt"/>
                <a:ea typeface="+mn-ea"/>
                <a:cs typeface="+mn-cs"/>
              </a:rPr>
              <a:t>&amp; operator &lt;&lt; (</a:t>
            </a:r>
            <a:r>
              <a:rPr lang="en-US" sz="1200" b="0" kern="1200" dirty="0" err="1" smtClean="0">
                <a:solidFill>
                  <a:schemeClr val="tx1"/>
                </a:solidFill>
                <a:latin typeface="+mn-lt"/>
                <a:ea typeface="+mn-ea"/>
                <a:cs typeface="+mn-cs"/>
              </a:rPr>
              <a:t>ostream</a:t>
            </a:r>
            <a:r>
              <a:rPr lang="en-US" sz="1200" b="0" kern="1200" dirty="0" smtClean="0">
                <a:solidFill>
                  <a:schemeClr val="tx1"/>
                </a:solidFill>
                <a:latin typeface="+mn-lt"/>
                <a:ea typeface="+mn-ea"/>
                <a:cs typeface="+mn-cs"/>
              </a:rPr>
              <a:t>&amp;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vector&lt;T&gt;&amp; v)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 ";</a:t>
            </a:r>
          </a:p>
          <a:p>
            <a:r>
              <a:rPr lang="en-US" sz="1200" b="0" kern="1200" dirty="0" smtClean="0">
                <a:solidFill>
                  <a:schemeClr val="tx1"/>
                </a:solidFill>
                <a:latin typeface="+mn-lt"/>
                <a:ea typeface="+mn-ea"/>
                <a:cs typeface="+mn-cs"/>
              </a:rPr>
              <a:t>      for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T&amp; t : v)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t &lt;&lt; "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return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template &lt;class T, class U&gt;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T&amp; 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U&amp; u,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string&amp; hint) {</a:t>
            </a:r>
          </a:p>
          <a:p>
            <a:r>
              <a:rPr lang="en-US" sz="1200" b="0" kern="1200" dirty="0" smtClean="0">
                <a:solidFill>
                  <a:schemeClr val="tx1"/>
                </a:solidFill>
                <a:latin typeface="+mn-lt"/>
                <a:ea typeface="+mn-ea"/>
                <a:cs typeface="+mn-cs"/>
              </a:rPr>
              <a:t>      if (t != u)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ostringstream</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"Assertion failed: " &lt;&lt; t &lt;&lt; " != " &lt;&lt; u</a:t>
            </a:r>
          </a:p>
          <a:p>
            <a:r>
              <a:rPr lang="en-US" sz="1200" b="0" kern="1200" dirty="0" smtClean="0">
                <a:solidFill>
                  <a:schemeClr val="tx1"/>
                </a:solidFill>
                <a:latin typeface="+mn-lt"/>
                <a:ea typeface="+mn-ea"/>
                <a:cs typeface="+mn-cs"/>
              </a:rPr>
              <a:t>            &lt;&lt; " Hint: " &lt;&lt; hint;</a:t>
            </a:r>
          </a:p>
          <a:p>
            <a:r>
              <a:rPr lang="en-US" sz="1200" b="0" kern="1200" dirty="0" smtClean="0">
                <a:solidFill>
                  <a:schemeClr val="tx1"/>
                </a:solidFill>
                <a:latin typeface="+mn-lt"/>
                <a:ea typeface="+mn-ea"/>
                <a:cs typeface="+mn-cs"/>
              </a:rPr>
              <a:t>         throw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os.str</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(void(</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&amp; failed){</a:t>
            </a:r>
          </a:p>
          <a:p>
            <a:r>
              <a:rPr lang="en-US" sz="1200" b="0" kern="1200" dirty="0" smtClean="0">
                <a:solidFill>
                  <a:schemeClr val="tx1"/>
                </a:solidFill>
                <a:latin typeface="+mn-lt"/>
                <a:ea typeface="+mn-ea"/>
                <a:cs typeface="+mn-cs"/>
              </a:rPr>
              <a:t>      try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&amp; 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e.what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template &lt;class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string&amp;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&amp; failed){</a:t>
            </a:r>
          </a:p>
          <a:p>
            <a:r>
              <a:rPr lang="en-US" sz="1200" b="0" kern="1200" dirty="0" smtClean="0">
                <a:solidFill>
                  <a:schemeClr val="tx1"/>
                </a:solidFill>
                <a:latin typeface="+mn-lt"/>
                <a:ea typeface="+mn-ea"/>
                <a:cs typeface="+mn-cs"/>
              </a:rPr>
              <a:t>      try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&lt;&lt; " OK\n";</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&amp; 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&lt;&lt; " failed: "</a:t>
            </a:r>
          </a:p>
          <a:p>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e.what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namespace tests {</a:t>
            </a:r>
          </a:p>
          <a:p>
            <a:r>
              <a:rPr lang="en-US" sz="1200" b="0" kern="1200" dirty="0" smtClean="0">
                <a:solidFill>
                  <a:schemeClr val="tx1"/>
                </a:solidFill>
                <a:latin typeface="+mn-lt"/>
                <a:ea typeface="+mn-ea"/>
                <a:cs typeface="+mn-cs"/>
              </a:rPr>
              <a:t>   using namespace </a:t>
            </a:r>
            <a:r>
              <a:rPr lang="en-US" sz="1200" b="0" kern="1200" dirty="0" err="1" smtClean="0">
                <a:solidFill>
                  <a:schemeClr val="tx1"/>
                </a:solidFill>
                <a:latin typeface="+mn-lt"/>
                <a:ea typeface="+mn-ea"/>
                <a:cs typeface="+mn-cs"/>
              </a:rPr>
              <a:t>test_framework</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(addition(3,5),8,"add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(subtraction(3,5),-2,"sub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(multiplication(3,5),15,"mul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(division(3,5),0.6,"div 3/5");</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vector&lt;</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&gt; expect{3,5,7};</a:t>
            </a:r>
          </a:p>
          <a:p>
            <a:r>
              <a:rPr lang="en-US" sz="1200" b="0" kern="1200" dirty="0" smtClean="0">
                <a:solidFill>
                  <a:schemeClr val="tx1"/>
                </a:solidFill>
                <a:latin typeface="+mn-lt"/>
                <a:ea typeface="+mn-ea"/>
                <a:cs typeface="+mn-cs"/>
              </a:rPr>
              <a:t>      vector&lt;</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&gt; v{1,2,3},v2{2,3,4};</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addVector</a:t>
            </a:r>
            <a:r>
              <a:rPr lang="en-US" sz="1200" b="0" kern="1200" dirty="0" smtClean="0">
                <a:solidFill>
                  <a:schemeClr val="tx1"/>
                </a:solidFill>
                <a:latin typeface="+mn-lt"/>
                <a:ea typeface="+mn-ea"/>
                <a:cs typeface="+mn-cs"/>
              </a:rPr>
              <a:t>(v,v2);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v,expect</a:t>
            </a:r>
            <a:r>
              <a:rPr lang="en-US" sz="1200" b="0" kern="1200" dirty="0" smtClean="0">
                <a:solidFill>
                  <a:schemeClr val="tx1"/>
                </a:solidFill>
                <a:latin typeface="+mn-lt"/>
                <a:ea typeface="+mn-ea"/>
                <a:cs typeface="+mn-cs"/>
              </a:rPr>
              <a:t>,"{1,2,3} + {2,3,4}");</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failed = 0;</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 failed);</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if (failed == 0)</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OK";</a:t>
            </a:r>
          </a:p>
          <a:p>
            <a:r>
              <a:rPr lang="en-US" sz="1200" b="0" kern="1200" dirty="0" smtClean="0">
                <a:solidFill>
                  <a:schemeClr val="tx1"/>
                </a:solidFill>
                <a:latin typeface="+mn-lt"/>
                <a:ea typeface="+mn-ea"/>
                <a:cs typeface="+mn-cs"/>
              </a:rPr>
              <a:t>      else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FAIL: " &lt;&lt; failed &lt;&lt; " failed TCs.\n";</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main() {</a:t>
            </a:r>
          </a:p>
          <a:p>
            <a:r>
              <a:rPr lang="en-US" sz="1200" b="0" kern="1200" dirty="0" smtClean="0">
                <a:solidFill>
                  <a:schemeClr val="tx1"/>
                </a:solidFill>
                <a:latin typeface="+mn-lt"/>
                <a:ea typeface="+mn-ea"/>
                <a:cs typeface="+mn-cs"/>
              </a:rPr>
              <a:t>   tests::</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return 0;</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16</a:t>
            </a:fld>
            <a:endParaRPr lang="ru-RU" dirty="0"/>
          </a:p>
        </p:txBody>
      </p:sp>
    </p:spTree>
    <p:extLst>
      <p:ext uri="{BB962C8B-B14F-4D97-AF65-F5344CB8AC3E}">
        <p14:creationId xmlns:p14="http://schemas.microsoft.com/office/powerpoint/2010/main" val="2161110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200" b="0" kern="1200" dirty="0" smtClean="0">
                <a:solidFill>
                  <a:schemeClr val="tx1"/>
                </a:solidFill>
                <a:latin typeface="+mn-lt"/>
                <a:ea typeface="+mn-ea"/>
                <a:cs typeface="+mn-cs"/>
              </a:rPr>
              <a:t>// sequence template</a:t>
            </a:r>
          </a:p>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iostream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&lt;exception&gt;</a:t>
            </a:r>
          </a:p>
          <a:p>
            <a:r>
              <a:rPr lang="en-US" sz="1200" b="0" kern="1200" dirty="0" smtClean="0">
                <a:solidFill>
                  <a:schemeClr val="tx1"/>
                </a:solidFill>
                <a:latin typeface="+mn-lt"/>
                <a:ea typeface="+mn-ea"/>
                <a:cs typeface="+mn-cs"/>
              </a:rPr>
              <a:t>#include &lt;iterator&gt;</a:t>
            </a:r>
          </a:p>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sstream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&lt;vector&gt;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using namespace </a:t>
            </a:r>
            <a:r>
              <a:rPr lang="en-US" sz="1200" b="0" kern="1200" dirty="0" err="1" smtClean="0">
                <a:solidFill>
                  <a:schemeClr val="tx1"/>
                </a:solidFill>
                <a:latin typeface="+mn-lt"/>
                <a:ea typeface="+mn-ea"/>
                <a:cs typeface="+mn-cs"/>
              </a:rPr>
              <a:t>std</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addition(</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subtraction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multiplication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double division(double a, double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template &lt;class T&gt;</a:t>
            </a:r>
          </a:p>
          <a:p>
            <a:r>
              <a:rPr lang="en-US" sz="1200" b="0" kern="1200" dirty="0" smtClean="0">
                <a:solidFill>
                  <a:schemeClr val="tx1"/>
                </a:solidFill>
                <a:latin typeface="+mn-lt"/>
                <a:ea typeface="+mn-ea"/>
                <a:cs typeface="+mn-cs"/>
              </a:rPr>
              <a:t>vector&lt;T&gt; </a:t>
            </a:r>
            <a:r>
              <a:rPr lang="en-US" sz="1200" b="0" kern="1200" dirty="0" err="1" smtClean="0">
                <a:solidFill>
                  <a:schemeClr val="tx1"/>
                </a:solidFill>
                <a:latin typeface="+mn-lt"/>
                <a:ea typeface="+mn-ea"/>
                <a:cs typeface="+mn-cs"/>
              </a:rPr>
              <a:t>addVector</a:t>
            </a:r>
            <a:r>
              <a:rPr lang="en-US" sz="1200" b="0" kern="1200" dirty="0" smtClean="0">
                <a:solidFill>
                  <a:schemeClr val="tx1"/>
                </a:solidFill>
                <a:latin typeface="+mn-lt"/>
                <a:ea typeface="+mn-ea"/>
                <a:cs typeface="+mn-cs"/>
              </a:rPr>
              <a:t>(vector&lt;T&gt;&amp; v1,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vector&lt;T&gt;&amp; v2) {</a:t>
            </a:r>
          </a:p>
          <a:p>
            <a:r>
              <a:rPr lang="en-US" sz="1200" b="0" kern="1200" dirty="0" smtClean="0">
                <a:solidFill>
                  <a:schemeClr val="tx1"/>
                </a:solidFill>
                <a:latin typeface="+mn-lt"/>
                <a:ea typeface="+mn-ea"/>
                <a:cs typeface="+mn-cs"/>
              </a:rPr>
              <a:t>   if (v1.size() != v2.size())</a:t>
            </a:r>
          </a:p>
          <a:p>
            <a:r>
              <a:rPr lang="en-US" sz="1200" b="0" kern="1200" dirty="0" smtClean="0">
                <a:solidFill>
                  <a:schemeClr val="tx1"/>
                </a:solidFill>
                <a:latin typeface="+mn-lt"/>
                <a:ea typeface="+mn-ea"/>
                <a:cs typeface="+mn-cs"/>
              </a:rPr>
              <a:t>      return v1;</a:t>
            </a:r>
          </a:p>
          <a:p>
            <a:r>
              <a:rPr lang="en-US" sz="1200" b="0" kern="1200" dirty="0" smtClean="0">
                <a:solidFill>
                  <a:schemeClr val="tx1"/>
                </a:solidFill>
                <a:latin typeface="+mn-lt"/>
                <a:ea typeface="+mn-ea"/>
                <a:cs typeface="+mn-cs"/>
              </a:rPr>
              <a:t>   for (unsigned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 0;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&lt; v1.size();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v1[</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 v2[</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return v1;</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namespace </a:t>
            </a:r>
            <a:r>
              <a:rPr lang="en-US" sz="1200" b="0" kern="1200" dirty="0" err="1" smtClean="0">
                <a:solidFill>
                  <a:schemeClr val="tx1"/>
                </a:solidFill>
                <a:latin typeface="+mn-lt"/>
                <a:ea typeface="+mn-ea"/>
                <a:cs typeface="+mn-cs"/>
              </a:rPr>
              <a:t>test_framework</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template &lt;class T&gt;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ostream</a:t>
            </a:r>
            <a:r>
              <a:rPr lang="en-US" sz="1200" b="0" kern="1200" dirty="0" smtClean="0">
                <a:solidFill>
                  <a:schemeClr val="tx1"/>
                </a:solidFill>
                <a:latin typeface="+mn-lt"/>
                <a:ea typeface="+mn-ea"/>
                <a:cs typeface="+mn-cs"/>
              </a:rPr>
              <a:t>&amp; operator &lt;&lt; (</a:t>
            </a:r>
            <a:r>
              <a:rPr lang="en-US" sz="1200" b="0" kern="1200" dirty="0" err="1" smtClean="0">
                <a:solidFill>
                  <a:schemeClr val="tx1"/>
                </a:solidFill>
                <a:latin typeface="+mn-lt"/>
                <a:ea typeface="+mn-ea"/>
                <a:cs typeface="+mn-cs"/>
              </a:rPr>
              <a:t>ostream</a:t>
            </a:r>
            <a:r>
              <a:rPr lang="en-US" sz="1200" b="0" kern="1200" dirty="0" smtClean="0">
                <a:solidFill>
                  <a:schemeClr val="tx1"/>
                </a:solidFill>
                <a:latin typeface="+mn-lt"/>
                <a:ea typeface="+mn-ea"/>
                <a:cs typeface="+mn-cs"/>
              </a:rPr>
              <a:t>&amp;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vector&lt;T&gt;&amp; v)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 ";</a:t>
            </a:r>
          </a:p>
          <a:p>
            <a:r>
              <a:rPr lang="en-US" sz="1200" b="0" kern="1200" dirty="0" smtClean="0">
                <a:solidFill>
                  <a:schemeClr val="tx1"/>
                </a:solidFill>
                <a:latin typeface="+mn-lt"/>
                <a:ea typeface="+mn-ea"/>
                <a:cs typeface="+mn-cs"/>
              </a:rPr>
              <a:t>      for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T&amp; t : v)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t &lt;&lt; "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return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template &lt;class T, class U&gt;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T&amp; 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U&amp; u,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string&amp; hint) {</a:t>
            </a:r>
          </a:p>
          <a:p>
            <a:r>
              <a:rPr lang="en-US" sz="1200" b="0" kern="1200" dirty="0" smtClean="0">
                <a:solidFill>
                  <a:schemeClr val="tx1"/>
                </a:solidFill>
                <a:latin typeface="+mn-lt"/>
                <a:ea typeface="+mn-ea"/>
                <a:cs typeface="+mn-cs"/>
              </a:rPr>
              <a:t>      if (t != u)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ostringstream</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"Assertion failed: " &lt;&lt; t &lt;&lt; " != " &lt;&lt; u</a:t>
            </a:r>
          </a:p>
          <a:p>
            <a:r>
              <a:rPr lang="en-US" sz="1200" b="0" kern="1200" dirty="0" smtClean="0">
                <a:solidFill>
                  <a:schemeClr val="tx1"/>
                </a:solidFill>
                <a:latin typeface="+mn-lt"/>
                <a:ea typeface="+mn-ea"/>
                <a:cs typeface="+mn-cs"/>
              </a:rPr>
              <a:t>            &lt;&lt; " Hint: " &lt;&lt; hint;</a:t>
            </a:r>
          </a:p>
          <a:p>
            <a:r>
              <a:rPr lang="en-US" sz="1200" b="0" kern="1200" dirty="0" smtClean="0">
                <a:solidFill>
                  <a:schemeClr val="tx1"/>
                </a:solidFill>
                <a:latin typeface="+mn-lt"/>
                <a:ea typeface="+mn-ea"/>
                <a:cs typeface="+mn-cs"/>
              </a:rPr>
              <a:t>         throw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os.str</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(void(</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&amp; failed){</a:t>
            </a:r>
          </a:p>
          <a:p>
            <a:r>
              <a:rPr lang="en-US" sz="1200" b="0" kern="1200" dirty="0" smtClean="0">
                <a:solidFill>
                  <a:schemeClr val="tx1"/>
                </a:solidFill>
                <a:latin typeface="+mn-lt"/>
                <a:ea typeface="+mn-ea"/>
                <a:cs typeface="+mn-cs"/>
              </a:rPr>
              <a:t>      try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&amp; 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cout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e.what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template &lt;class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string&amp;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&amp; failed){</a:t>
            </a:r>
          </a:p>
          <a:p>
            <a:r>
              <a:rPr lang="en-US" sz="1200" b="0" kern="1200" dirty="0" smtClean="0">
                <a:solidFill>
                  <a:schemeClr val="tx1"/>
                </a:solidFill>
                <a:latin typeface="+mn-lt"/>
                <a:ea typeface="+mn-ea"/>
                <a:cs typeface="+mn-cs"/>
              </a:rPr>
              <a:t>      try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&lt;&lt; " OK\n";</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&amp; 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&lt;&lt; " failed: "</a:t>
            </a:r>
          </a:p>
          <a:p>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e.what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namespace tests {</a:t>
            </a:r>
          </a:p>
          <a:p>
            <a:r>
              <a:rPr lang="en-US" sz="1200" b="0" kern="1200" dirty="0" smtClean="0">
                <a:solidFill>
                  <a:schemeClr val="tx1"/>
                </a:solidFill>
                <a:latin typeface="+mn-lt"/>
                <a:ea typeface="+mn-ea"/>
                <a:cs typeface="+mn-cs"/>
              </a:rPr>
              <a:t>   using namespace </a:t>
            </a:r>
            <a:r>
              <a:rPr lang="en-US" sz="1200" b="0" kern="1200" dirty="0" err="1" smtClean="0">
                <a:solidFill>
                  <a:schemeClr val="tx1"/>
                </a:solidFill>
                <a:latin typeface="+mn-lt"/>
                <a:ea typeface="+mn-ea"/>
                <a:cs typeface="+mn-cs"/>
              </a:rPr>
              <a:t>test_framework</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(addition(3,5),8,"add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(subtraction(3,5),-2,"sub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(multiplication(3,5),15,"mul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(division(3,5),0.6,"div 3/5");</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vector&lt;</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&gt; expect{3,5,7};</a:t>
            </a:r>
          </a:p>
          <a:p>
            <a:r>
              <a:rPr lang="en-US" sz="1200" b="0" kern="1200" dirty="0" smtClean="0">
                <a:solidFill>
                  <a:schemeClr val="tx1"/>
                </a:solidFill>
                <a:latin typeface="+mn-lt"/>
                <a:ea typeface="+mn-ea"/>
                <a:cs typeface="+mn-cs"/>
              </a:rPr>
              <a:t>      vector&lt;</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&gt; v{1,2,3},v2{2,3,4};</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addVector</a:t>
            </a:r>
            <a:r>
              <a:rPr lang="en-US" sz="1200" b="0" kern="1200" dirty="0" smtClean="0">
                <a:solidFill>
                  <a:schemeClr val="tx1"/>
                </a:solidFill>
                <a:latin typeface="+mn-lt"/>
                <a:ea typeface="+mn-ea"/>
                <a:cs typeface="+mn-cs"/>
              </a:rPr>
              <a:t>(v,v2);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v,expect</a:t>
            </a:r>
            <a:r>
              <a:rPr lang="en-US" sz="1200" b="0" kern="1200" dirty="0" smtClean="0">
                <a:solidFill>
                  <a:schemeClr val="tx1"/>
                </a:solidFill>
                <a:latin typeface="+mn-lt"/>
                <a:ea typeface="+mn-ea"/>
                <a:cs typeface="+mn-cs"/>
              </a:rPr>
              <a:t>,"{1,2,3} + {2,3,4}");</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failed = 0;</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 failed);</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if (failed == 0)</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OK";</a:t>
            </a:r>
          </a:p>
          <a:p>
            <a:r>
              <a:rPr lang="en-US" sz="1200" b="0" kern="1200" dirty="0" smtClean="0">
                <a:solidFill>
                  <a:schemeClr val="tx1"/>
                </a:solidFill>
                <a:latin typeface="+mn-lt"/>
                <a:ea typeface="+mn-ea"/>
                <a:cs typeface="+mn-cs"/>
              </a:rPr>
              <a:t>      else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FAIL: " &lt;&lt; failed &lt;&lt; " failed TCs.\n";</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main() {</a:t>
            </a:r>
          </a:p>
          <a:p>
            <a:r>
              <a:rPr lang="en-US" sz="1200" b="0" kern="1200" dirty="0" smtClean="0">
                <a:solidFill>
                  <a:schemeClr val="tx1"/>
                </a:solidFill>
                <a:latin typeface="+mn-lt"/>
                <a:ea typeface="+mn-ea"/>
                <a:cs typeface="+mn-cs"/>
              </a:rPr>
              <a:t>   tests::</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return 0;</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17</a:t>
            </a:fld>
            <a:endParaRPr lang="ru-RU" dirty="0"/>
          </a:p>
        </p:txBody>
      </p:sp>
    </p:spTree>
    <p:extLst>
      <p:ext uri="{BB962C8B-B14F-4D97-AF65-F5344CB8AC3E}">
        <p14:creationId xmlns:p14="http://schemas.microsoft.com/office/powerpoint/2010/main" val="1870414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200" b="0" kern="1200" dirty="0" smtClean="0">
                <a:solidFill>
                  <a:schemeClr val="tx1"/>
                </a:solidFill>
                <a:latin typeface="+mn-lt"/>
                <a:ea typeface="+mn-ea"/>
                <a:cs typeface="+mn-cs"/>
              </a:rPr>
              <a:t>// sequence template</a:t>
            </a:r>
          </a:p>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iostream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&lt;exception&gt;</a:t>
            </a:r>
          </a:p>
          <a:p>
            <a:r>
              <a:rPr lang="en-US" sz="1200" b="0" kern="1200" dirty="0" smtClean="0">
                <a:solidFill>
                  <a:schemeClr val="tx1"/>
                </a:solidFill>
                <a:latin typeface="+mn-lt"/>
                <a:ea typeface="+mn-ea"/>
                <a:cs typeface="+mn-cs"/>
              </a:rPr>
              <a:t>#include &lt;iterator&gt;</a:t>
            </a:r>
          </a:p>
          <a:p>
            <a:r>
              <a:rPr lang="en-US" sz="1200" b="0" kern="1200" dirty="0" smtClean="0">
                <a:solidFill>
                  <a:schemeClr val="tx1"/>
                </a:solidFill>
                <a:latin typeface="+mn-lt"/>
                <a:ea typeface="+mn-ea"/>
                <a:cs typeface="+mn-cs"/>
              </a:rPr>
              <a:t>#include &lt;</a:t>
            </a:r>
            <a:r>
              <a:rPr lang="en-US" sz="1200" b="0" kern="1200" dirty="0" err="1" smtClean="0">
                <a:solidFill>
                  <a:schemeClr val="tx1"/>
                </a:solidFill>
                <a:latin typeface="+mn-lt"/>
                <a:ea typeface="+mn-ea"/>
                <a:cs typeface="+mn-cs"/>
              </a:rPr>
              <a:t>sstream</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#include &lt;vector&gt;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using namespace </a:t>
            </a:r>
            <a:r>
              <a:rPr lang="en-US" sz="1200" b="0" kern="1200" dirty="0" err="1" smtClean="0">
                <a:solidFill>
                  <a:schemeClr val="tx1"/>
                </a:solidFill>
                <a:latin typeface="+mn-lt"/>
                <a:ea typeface="+mn-ea"/>
                <a:cs typeface="+mn-cs"/>
              </a:rPr>
              <a:t>std</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addition(</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subtraction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fr-FR" sz="1200" b="0" kern="1200" dirty="0" err="1" smtClean="0">
                <a:solidFill>
                  <a:schemeClr val="tx1"/>
                </a:solidFill>
                <a:latin typeface="+mn-lt"/>
                <a:ea typeface="+mn-ea"/>
                <a:cs typeface="+mn-cs"/>
              </a:rPr>
              <a:t>int</a:t>
            </a:r>
            <a:r>
              <a:rPr lang="fr-FR" sz="1200" b="0" kern="1200" dirty="0" smtClean="0">
                <a:solidFill>
                  <a:schemeClr val="tx1"/>
                </a:solidFill>
                <a:latin typeface="+mn-lt"/>
                <a:ea typeface="+mn-ea"/>
                <a:cs typeface="+mn-cs"/>
              </a:rPr>
              <a:t> multiplication (</a:t>
            </a:r>
            <a:r>
              <a:rPr lang="fr-FR" sz="1200" b="0" kern="1200" dirty="0" err="1" smtClean="0">
                <a:solidFill>
                  <a:schemeClr val="tx1"/>
                </a:solidFill>
                <a:latin typeface="+mn-lt"/>
                <a:ea typeface="+mn-ea"/>
                <a:cs typeface="+mn-cs"/>
              </a:rPr>
              <a:t>int</a:t>
            </a:r>
            <a:r>
              <a:rPr lang="fr-FR" sz="1200" b="0" kern="1200" dirty="0" smtClean="0">
                <a:solidFill>
                  <a:schemeClr val="tx1"/>
                </a:solidFill>
                <a:latin typeface="+mn-lt"/>
                <a:ea typeface="+mn-ea"/>
                <a:cs typeface="+mn-cs"/>
              </a:rPr>
              <a:t> a, </a:t>
            </a:r>
            <a:r>
              <a:rPr lang="fr-FR" sz="1200" b="0" kern="1200" dirty="0" err="1" smtClean="0">
                <a:solidFill>
                  <a:schemeClr val="tx1"/>
                </a:solidFill>
                <a:latin typeface="+mn-lt"/>
                <a:ea typeface="+mn-ea"/>
                <a:cs typeface="+mn-cs"/>
              </a:rPr>
              <a:t>int</a:t>
            </a:r>
            <a:r>
              <a:rPr lang="fr-FR" sz="1200" b="0" kern="1200" dirty="0" smtClean="0">
                <a:solidFill>
                  <a:schemeClr val="tx1"/>
                </a:solidFill>
                <a:latin typeface="+mn-lt"/>
                <a:ea typeface="+mn-ea"/>
                <a:cs typeface="+mn-cs"/>
              </a:rPr>
              <a:t>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r>
              <a:rPr lang="fr-FR" sz="1200" b="0" kern="1200" dirty="0" smtClean="0">
                <a:solidFill>
                  <a:schemeClr val="tx1"/>
                </a:solidFill>
                <a:latin typeface="+mn-lt"/>
                <a:ea typeface="+mn-ea"/>
                <a:cs typeface="+mn-cs"/>
              </a:rPr>
              <a:t>double division(double a, double b) {</a:t>
            </a:r>
          </a:p>
          <a:p>
            <a:r>
              <a:rPr lang="en-US" sz="1200" b="0" kern="1200" dirty="0" smtClean="0">
                <a:solidFill>
                  <a:schemeClr val="tx1"/>
                </a:solidFill>
                <a:latin typeface="+mn-lt"/>
                <a:ea typeface="+mn-ea"/>
                <a:cs typeface="+mn-cs"/>
              </a:rPr>
              <a:t>   return a / b;</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template &lt;class T&gt;</a:t>
            </a:r>
          </a:p>
          <a:p>
            <a:r>
              <a:rPr lang="en-US" sz="1200" b="0" kern="1200" dirty="0" smtClean="0">
                <a:solidFill>
                  <a:schemeClr val="tx1"/>
                </a:solidFill>
                <a:latin typeface="+mn-lt"/>
                <a:ea typeface="+mn-ea"/>
                <a:cs typeface="+mn-cs"/>
              </a:rPr>
              <a:t>void </a:t>
            </a:r>
            <a:r>
              <a:rPr lang="en-US" sz="1200" b="0" kern="1200" dirty="0" err="1" smtClean="0">
                <a:solidFill>
                  <a:schemeClr val="tx1"/>
                </a:solidFill>
                <a:latin typeface="+mn-lt"/>
                <a:ea typeface="+mn-ea"/>
                <a:cs typeface="+mn-cs"/>
              </a:rPr>
              <a:t>addVector</a:t>
            </a:r>
            <a:r>
              <a:rPr lang="en-US" sz="1200" b="0" kern="1200" dirty="0" smtClean="0">
                <a:solidFill>
                  <a:schemeClr val="tx1"/>
                </a:solidFill>
                <a:latin typeface="+mn-lt"/>
                <a:ea typeface="+mn-ea"/>
                <a:cs typeface="+mn-cs"/>
              </a:rPr>
              <a:t>(vector&lt;T&gt;&amp; v1,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vector&lt;T&gt;&amp; v2) {</a:t>
            </a:r>
          </a:p>
          <a:p>
            <a:r>
              <a:rPr lang="en-US" sz="1200" b="0" kern="1200" dirty="0" smtClean="0">
                <a:solidFill>
                  <a:schemeClr val="tx1"/>
                </a:solidFill>
                <a:latin typeface="+mn-lt"/>
                <a:ea typeface="+mn-ea"/>
                <a:cs typeface="+mn-cs"/>
              </a:rPr>
              <a:t>   unsigned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size = min(v1.size(),v2.size());</a:t>
            </a:r>
          </a:p>
          <a:p>
            <a:r>
              <a:rPr lang="en-US" sz="1200" b="0" kern="1200" dirty="0" smtClean="0">
                <a:solidFill>
                  <a:schemeClr val="tx1"/>
                </a:solidFill>
                <a:latin typeface="+mn-lt"/>
                <a:ea typeface="+mn-ea"/>
                <a:cs typeface="+mn-cs"/>
              </a:rPr>
              <a:t>   for (unsigned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 0;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&lt; size;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v1[</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 v2[</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namespace </a:t>
            </a:r>
            <a:r>
              <a:rPr lang="en-US" sz="1200" b="0" kern="1200" dirty="0" err="1" smtClean="0">
                <a:solidFill>
                  <a:schemeClr val="tx1"/>
                </a:solidFill>
                <a:latin typeface="+mn-lt"/>
                <a:ea typeface="+mn-ea"/>
                <a:cs typeface="+mn-cs"/>
              </a:rPr>
              <a:t>test_framework</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template &lt;class T&gt;</a:t>
            </a:r>
          </a:p>
          <a:p>
            <a:r>
              <a:rPr lang="pt-BR" sz="1200" b="0" kern="1200" dirty="0" smtClean="0">
                <a:solidFill>
                  <a:schemeClr val="tx1"/>
                </a:solidFill>
                <a:latin typeface="+mn-lt"/>
                <a:ea typeface="+mn-ea"/>
                <a:cs typeface="+mn-cs"/>
              </a:rPr>
              <a:t>   ostream&amp; operator &lt;&lt; (ostream&amp; os, const vector&lt;T&gt;&amp; v)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 ";</a:t>
            </a:r>
          </a:p>
          <a:p>
            <a:r>
              <a:rPr lang="fr-FR" sz="1200" b="0" kern="1200" dirty="0" smtClean="0">
                <a:solidFill>
                  <a:schemeClr val="tx1"/>
                </a:solidFill>
                <a:latin typeface="+mn-lt"/>
                <a:ea typeface="+mn-ea"/>
                <a:cs typeface="+mn-cs"/>
              </a:rPr>
              <a:t>      for (</a:t>
            </a:r>
            <a:r>
              <a:rPr lang="fr-FR" sz="1200" b="0" kern="1200" dirty="0" err="1" smtClean="0">
                <a:solidFill>
                  <a:schemeClr val="tx1"/>
                </a:solidFill>
                <a:latin typeface="+mn-lt"/>
                <a:ea typeface="+mn-ea"/>
                <a:cs typeface="+mn-cs"/>
              </a:rPr>
              <a:t>const</a:t>
            </a:r>
            <a:r>
              <a:rPr lang="fr-FR" sz="1200" b="0" kern="1200" dirty="0" smtClean="0">
                <a:solidFill>
                  <a:schemeClr val="tx1"/>
                </a:solidFill>
                <a:latin typeface="+mn-lt"/>
                <a:ea typeface="+mn-ea"/>
                <a:cs typeface="+mn-cs"/>
              </a:rPr>
              <a:t> T&amp; t : v)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t &lt;&lt; "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return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template &lt;class T, class U&gt;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T&amp; 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U&amp; u,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string&amp; hint) {</a:t>
            </a:r>
          </a:p>
          <a:p>
            <a:r>
              <a:rPr lang="en-US" sz="1200" b="0" kern="1200" dirty="0" smtClean="0">
                <a:solidFill>
                  <a:schemeClr val="tx1"/>
                </a:solidFill>
                <a:latin typeface="+mn-lt"/>
                <a:ea typeface="+mn-ea"/>
                <a:cs typeface="+mn-cs"/>
              </a:rPr>
              <a:t>      if (t != u)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ostringstream</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os</a:t>
            </a:r>
            <a:r>
              <a:rPr lang="en-US" sz="1200" b="0" kern="1200" dirty="0" smtClean="0">
                <a:solidFill>
                  <a:schemeClr val="tx1"/>
                </a:solidFill>
                <a:latin typeface="+mn-lt"/>
                <a:ea typeface="+mn-ea"/>
                <a:cs typeface="+mn-cs"/>
              </a:rPr>
              <a:t> &lt;&lt; "Assertion failed: " &lt;&lt; t &lt;&lt; " != " &lt;&lt; u</a:t>
            </a:r>
          </a:p>
          <a:p>
            <a:r>
              <a:rPr lang="en-US" sz="1200" b="0" kern="1200" dirty="0" smtClean="0">
                <a:solidFill>
                  <a:schemeClr val="tx1"/>
                </a:solidFill>
                <a:latin typeface="+mn-lt"/>
                <a:ea typeface="+mn-ea"/>
                <a:cs typeface="+mn-cs"/>
              </a:rPr>
              <a:t>            &lt;&lt; " Hint: " &lt;&lt; hint;</a:t>
            </a:r>
          </a:p>
          <a:p>
            <a:r>
              <a:rPr lang="en-US" sz="1200" b="0" kern="1200" dirty="0" smtClean="0">
                <a:solidFill>
                  <a:schemeClr val="tx1"/>
                </a:solidFill>
                <a:latin typeface="+mn-lt"/>
                <a:ea typeface="+mn-ea"/>
                <a:cs typeface="+mn-cs"/>
              </a:rPr>
              <a:t>         throw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os.str</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(void(</a:t>
            </a:r>
            <a:r>
              <a:rPr lang="en-US" sz="1200" b="0" u="sng" kern="1200" dirty="0" err="1" smtClean="0">
                <a:solidFill>
                  <a:schemeClr val="tx1"/>
                </a:solidFill>
                <a:latin typeface="+mn-lt"/>
                <a:ea typeface="+mn-ea"/>
                <a:cs typeface="+mn-cs"/>
              </a:rPr>
              <a:t>func</a:t>
            </a:r>
            <a:r>
              <a:rPr lang="en-US" sz="1200" b="0" u="sng" kern="1200" dirty="0" smtClean="0">
                <a:solidFill>
                  <a:schemeClr val="tx1"/>
                </a:solidFill>
                <a:latin typeface="+mn-lt"/>
                <a:ea typeface="+mn-ea"/>
                <a:cs typeface="+mn-cs"/>
              </a:rPr>
              <a:t>)(), </a:t>
            </a:r>
            <a:r>
              <a:rPr lang="en-US" sz="1200" b="0" u="sng" kern="1200" dirty="0" err="1" smtClean="0">
                <a:solidFill>
                  <a:schemeClr val="tx1"/>
                </a:solidFill>
                <a:latin typeface="+mn-lt"/>
                <a:ea typeface="+mn-ea"/>
                <a:cs typeface="+mn-cs"/>
              </a:rPr>
              <a:t>int</a:t>
            </a:r>
            <a:r>
              <a:rPr lang="en-US" sz="1200" b="0" u="sng" kern="1200" dirty="0" smtClean="0">
                <a:solidFill>
                  <a:schemeClr val="tx1"/>
                </a:solidFill>
                <a:latin typeface="+mn-lt"/>
                <a:ea typeface="+mn-ea"/>
                <a:cs typeface="+mn-cs"/>
              </a:rPr>
              <a:t>&amp; failed){</a:t>
            </a:r>
          </a:p>
          <a:p>
            <a:r>
              <a:rPr lang="en-US" sz="1200" b="0" kern="1200" dirty="0" smtClean="0">
                <a:solidFill>
                  <a:schemeClr val="tx1"/>
                </a:solidFill>
                <a:latin typeface="+mn-lt"/>
                <a:ea typeface="+mn-ea"/>
                <a:cs typeface="+mn-cs"/>
              </a:rPr>
              <a:t>      try {</a:t>
            </a:r>
          </a:p>
          <a:p>
            <a:r>
              <a:rPr lang="en-US" sz="1200" b="0" kern="1200" dirty="0" smtClean="0">
                <a:solidFill>
                  <a:schemeClr val="tx1"/>
                </a:solidFill>
                <a:latin typeface="+mn-lt"/>
                <a:ea typeface="+mn-ea"/>
                <a:cs typeface="+mn-cs"/>
              </a:rPr>
              <a:t>         </a:t>
            </a:r>
            <a:r>
              <a:rPr lang="en-US" sz="1200" b="0" u="sng" kern="1200" dirty="0" err="1" smtClean="0">
                <a:solidFill>
                  <a:schemeClr val="tx1"/>
                </a:solidFill>
                <a:latin typeface="+mn-lt"/>
                <a:ea typeface="+mn-ea"/>
                <a:cs typeface="+mn-cs"/>
              </a:rPr>
              <a:t>func</a:t>
            </a:r>
            <a:r>
              <a:rPr lang="en-US" sz="1200" b="0" u="sng"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&amp; e) {</a:t>
            </a:r>
          </a:p>
          <a:p>
            <a:r>
              <a:rPr lang="en-US" sz="1200" b="0" kern="1200" dirty="0" smtClean="0">
                <a:solidFill>
                  <a:schemeClr val="tx1"/>
                </a:solidFill>
                <a:latin typeface="+mn-lt"/>
                <a:ea typeface="+mn-ea"/>
                <a:cs typeface="+mn-cs"/>
              </a:rPr>
              <a:t>         </a:t>
            </a:r>
            <a:r>
              <a:rPr lang="en-US" sz="1200" b="0" u="sng" kern="1200" dirty="0" err="1" smtClean="0">
                <a:solidFill>
                  <a:schemeClr val="tx1"/>
                </a:solidFill>
                <a:latin typeface="+mn-lt"/>
                <a:ea typeface="+mn-ea"/>
                <a:cs typeface="+mn-cs"/>
              </a:rPr>
              <a:t>cout</a:t>
            </a:r>
            <a:r>
              <a:rPr lang="en-US" sz="1200" b="0" u="sng" kern="1200" dirty="0" smtClean="0">
                <a:solidFill>
                  <a:schemeClr val="tx1"/>
                </a:solidFill>
                <a:latin typeface="+mn-lt"/>
                <a:ea typeface="+mn-ea"/>
                <a:cs typeface="+mn-cs"/>
              </a:rPr>
              <a:t> &lt;&lt; </a:t>
            </a:r>
            <a:r>
              <a:rPr lang="en-US" sz="1200" b="0" u="sng" kern="1200" dirty="0" err="1" smtClean="0">
                <a:solidFill>
                  <a:schemeClr val="tx1"/>
                </a:solidFill>
                <a:latin typeface="+mn-lt"/>
                <a:ea typeface="+mn-ea"/>
                <a:cs typeface="+mn-cs"/>
              </a:rPr>
              <a:t>e.what</a:t>
            </a:r>
            <a:r>
              <a:rPr lang="en-US" sz="1200" b="0" u="sng" kern="1200" dirty="0" smtClean="0">
                <a:solidFill>
                  <a:schemeClr val="tx1"/>
                </a:solidFill>
                <a:latin typeface="+mn-lt"/>
                <a:ea typeface="+mn-ea"/>
                <a:cs typeface="+mn-cs"/>
              </a:rPr>
              <a:t>() &lt;&lt; </a:t>
            </a:r>
            <a:r>
              <a:rPr lang="en-US" sz="1200" b="0" u="sng" kern="1200" dirty="0" err="1" smtClean="0">
                <a:solidFill>
                  <a:schemeClr val="tx1"/>
                </a:solidFill>
                <a:latin typeface="+mn-lt"/>
                <a:ea typeface="+mn-ea"/>
                <a:cs typeface="+mn-cs"/>
              </a:rPr>
              <a:t>endl</a:t>
            </a:r>
            <a:r>
              <a:rPr lang="en-US" sz="1200" b="0" u="sng"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template &lt;class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const</a:t>
            </a:r>
            <a:r>
              <a:rPr lang="en-US" sz="1200" b="0" kern="1200" dirty="0" smtClean="0">
                <a:solidFill>
                  <a:schemeClr val="tx1"/>
                </a:solidFill>
                <a:latin typeface="+mn-lt"/>
                <a:ea typeface="+mn-ea"/>
                <a:cs typeface="+mn-cs"/>
              </a:rPr>
              <a:t> string&amp;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&amp; failed){</a:t>
            </a:r>
          </a:p>
          <a:p>
            <a:r>
              <a:rPr lang="en-US" sz="1200" b="0" kern="1200" dirty="0" smtClean="0">
                <a:solidFill>
                  <a:schemeClr val="tx1"/>
                </a:solidFill>
                <a:latin typeface="+mn-lt"/>
                <a:ea typeface="+mn-ea"/>
                <a:cs typeface="+mn-cs"/>
              </a:rPr>
              <a:t>      try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func</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&lt;&lt; " OK\n";</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catch (</a:t>
            </a:r>
            <a:r>
              <a:rPr lang="en-US" sz="1200" b="0" kern="1200" dirty="0" err="1" smtClean="0">
                <a:solidFill>
                  <a:schemeClr val="tx1"/>
                </a:solidFill>
                <a:latin typeface="+mn-lt"/>
                <a:ea typeface="+mn-ea"/>
                <a:cs typeface="+mn-cs"/>
              </a:rPr>
              <a:t>runtime_error</a:t>
            </a:r>
            <a:r>
              <a:rPr lang="en-US" sz="1200" b="0" kern="1200" dirty="0" smtClean="0">
                <a:solidFill>
                  <a:schemeClr val="tx1"/>
                </a:solidFill>
                <a:latin typeface="+mn-lt"/>
                <a:ea typeface="+mn-ea"/>
                <a:cs typeface="+mn-cs"/>
              </a:rPr>
              <a:t>&amp; 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test_name</a:t>
            </a:r>
            <a:r>
              <a:rPr lang="en-US" sz="1200" b="0" kern="1200" dirty="0" smtClean="0">
                <a:solidFill>
                  <a:schemeClr val="tx1"/>
                </a:solidFill>
                <a:latin typeface="+mn-lt"/>
                <a:ea typeface="+mn-ea"/>
                <a:cs typeface="+mn-cs"/>
              </a:rPr>
              <a:t> &lt;&lt; " failed: "</a:t>
            </a:r>
          </a:p>
          <a:p>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e.what</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endl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namespace tests {</a:t>
            </a:r>
          </a:p>
          <a:p>
            <a:r>
              <a:rPr lang="en-US" sz="1200" b="0" kern="1200" dirty="0" smtClean="0">
                <a:solidFill>
                  <a:schemeClr val="tx1"/>
                </a:solidFill>
                <a:latin typeface="+mn-lt"/>
                <a:ea typeface="+mn-ea"/>
                <a:cs typeface="+mn-cs"/>
              </a:rPr>
              <a:t>   using namespace </a:t>
            </a:r>
            <a:r>
              <a:rPr lang="en-US" sz="1200" b="0" kern="1200" dirty="0" err="1" smtClean="0">
                <a:solidFill>
                  <a:schemeClr val="tx1"/>
                </a:solidFill>
                <a:latin typeface="+mn-lt"/>
                <a:ea typeface="+mn-ea"/>
                <a:cs typeface="+mn-cs"/>
              </a:rPr>
              <a:t>test_framework</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(addition(3,5),8,"add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(subtraction(3,5),-2,"sub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(multiplication(3,5),15,"</a:t>
            </a:r>
            <a:r>
              <a:rPr lang="en-US" sz="1200" b="0" u="sng" kern="1200" dirty="0" smtClean="0">
                <a:solidFill>
                  <a:schemeClr val="tx1"/>
                </a:solidFill>
                <a:latin typeface="+mn-lt"/>
                <a:ea typeface="+mn-ea"/>
                <a:cs typeface="+mn-cs"/>
              </a:rPr>
              <a:t>mul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(division(3,5),0.6,"</a:t>
            </a:r>
            <a:r>
              <a:rPr lang="en-US" sz="1200" b="0" u="sng" kern="1200" dirty="0" smtClean="0">
                <a:solidFill>
                  <a:schemeClr val="tx1"/>
                </a:solidFill>
                <a:latin typeface="+mn-lt"/>
                <a:ea typeface="+mn-ea"/>
                <a:cs typeface="+mn-cs"/>
              </a:rPr>
              <a:t>div 3/5");</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vector&lt;</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&gt; expect{3,5,7};</a:t>
            </a:r>
          </a:p>
          <a:p>
            <a:r>
              <a:rPr lang="en-US" sz="1200" b="0" kern="1200" dirty="0" smtClean="0">
                <a:solidFill>
                  <a:schemeClr val="tx1"/>
                </a:solidFill>
                <a:latin typeface="+mn-lt"/>
                <a:ea typeface="+mn-ea"/>
                <a:cs typeface="+mn-cs"/>
              </a:rPr>
              <a:t>      vector&lt;</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&gt; v{1,2,3},v2{2,3,4};</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addVector</a:t>
            </a:r>
            <a:r>
              <a:rPr lang="en-US" sz="1200" b="0" kern="1200" dirty="0" smtClean="0">
                <a:solidFill>
                  <a:schemeClr val="tx1"/>
                </a:solidFill>
                <a:latin typeface="+mn-lt"/>
                <a:ea typeface="+mn-ea"/>
                <a:cs typeface="+mn-cs"/>
              </a:rPr>
              <a:t>(v,v2);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AssertEqual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v,expect</a:t>
            </a:r>
            <a:r>
              <a:rPr lang="en-US" sz="1200" b="0" kern="1200" dirty="0" smtClean="0">
                <a:solidFill>
                  <a:schemeClr val="tx1"/>
                </a:solidFill>
                <a:latin typeface="+mn-lt"/>
                <a:ea typeface="+mn-ea"/>
                <a:cs typeface="+mn-cs"/>
              </a:rPr>
              <a:t>,"{1,2,3} + {2,3,4}");</a:t>
            </a:r>
          </a:p>
          <a:p>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void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failed = 0;</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TestSub</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TestMul</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TestDiv</a:t>
            </a:r>
            <a:r>
              <a:rPr lang="en-US" sz="1200" b="0" kern="1200" dirty="0" smtClean="0">
                <a:solidFill>
                  <a:schemeClr val="tx1"/>
                </a:solidFill>
                <a:latin typeface="+mn-lt"/>
                <a:ea typeface="+mn-ea"/>
                <a:cs typeface="+mn-cs"/>
              </a:rPr>
              <a:t>", failed);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RunTest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TestAddVector</a:t>
            </a:r>
            <a:r>
              <a:rPr lang="en-US" sz="1200" b="0" kern="1200" dirty="0" smtClean="0">
                <a:solidFill>
                  <a:schemeClr val="tx1"/>
                </a:solidFill>
                <a:latin typeface="+mn-lt"/>
                <a:ea typeface="+mn-ea"/>
                <a:cs typeface="+mn-cs"/>
              </a:rPr>
              <a:t>", failed);</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if (failed == 0)</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OK";</a:t>
            </a:r>
          </a:p>
          <a:p>
            <a:r>
              <a:rPr lang="en-US" sz="1200" b="0" kern="1200" dirty="0" smtClean="0">
                <a:solidFill>
                  <a:schemeClr val="tx1"/>
                </a:solidFill>
                <a:latin typeface="+mn-lt"/>
                <a:ea typeface="+mn-ea"/>
                <a:cs typeface="+mn-cs"/>
              </a:rPr>
              <a:t>      else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cerr</a:t>
            </a:r>
            <a:r>
              <a:rPr lang="en-US" sz="1200" b="0" kern="1200" dirty="0" smtClean="0">
                <a:solidFill>
                  <a:schemeClr val="tx1"/>
                </a:solidFill>
                <a:latin typeface="+mn-lt"/>
                <a:ea typeface="+mn-ea"/>
                <a:cs typeface="+mn-cs"/>
              </a:rPr>
              <a:t> &lt;&lt; "</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 FAIL: " &lt;&lt; failed &lt;&lt; " failed TCs.\n";</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main() {</a:t>
            </a:r>
          </a:p>
          <a:p>
            <a:r>
              <a:rPr lang="en-US" sz="1200" b="0" kern="1200" dirty="0" smtClean="0">
                <a:solidFill>
                  <a:schemeClr val="tx1"/>
                </a:solidFill>
                <a:latin typeface="+mn-lt"/>
                <a:ea typeface="+mn-ea"/>
                <a:cs typeface="+mn-cs"/>
              </a:rPr>
              <a:t>   tests::</a:t>
            </a:r>
            <a:r>
              <a:rPr lang="en-US" sz="1200" b="0" kern="1200" dirty="0" err="1" smtClean="0">
                <a:solidFill>
                  <a:schemeClr val="tx1"/>
                </a:solidFill>
                <a:latin typeface="+mn-lt"/>
                <a:ea typeface="+mn-ea"/>
                <a:cs typeface="+mn-cs"/>
              </a:rPr>
              <a:t>TestAll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return 0;</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18</a:t>
            </a:fld>
            <a:endParaRPr lang="ru-RU" dirty="0"/>
          </a:p>
        </p:txBody>
      </p:sp>
    </p:spTree>
    <p:extLst>
      <p:ext uri="{BB962C8B-B14F-4D97-AF65-F5344CB8AC3E}">
        <p14:creationId xmlns:p14="http://schemas.microsoft.com/office/powerpoint/2010/main" val="3554379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19</a:t>
            </a:fld>
            <a:endParaRPr lang="ru-RU" dirty="0"/>
          </a:p>
        </p:txBody>
      </p:sp>
    </p:spTree>
    <p:extLst>
      <p:ext uri="{BB962C8B-B14F-4D97-AF65-F5344CB8AC3E}">
        <p14:creationId xmlns:p14="http://schemas.microsoft.com/office/powerpoint/2010/main" val="377525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2</a:t>
            </a:fld>
            <a:endParaRPr lang="ru-RU" dirty="0"/>
          </a:p>
        </p:txBody>
      </p:sp>
    </p:spTree>
    <p:extLst>
      <p:ext uri="{BB962C8B-B14F-4D97-AF65-F5344CB8AC3E}">
        <p14:creationId xmlns:p14="http://schemas.microsoft.com/office/powerpoint/2010/main" val="190365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20</a:t>
            </a:fld>
            <a:endParaRPr lang="ru-RU" dirty="0"/>
          </a:p>
        </p:txBody>
      </p:sp>
    </p:spTree>
    <p:extLst>
      <p:ext uri="{BB962C8B-B14F-4D97-AF65-F5344CB8AC3E}">
        <p14:creationId xmlns:p14="http://schemas.microsoft.com/office/powerpoint/2010/main" val="849668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altLang="sv-SE" dirty="0" smtClean="0"/>
              <a:t>Функциональный объект (англ. </a:t>
            </a:r>
            <a:r>
              <a:rPr lang="ru-RU" altLang="sv-SE" dirty="0" err="1" smtClean="0"/>
              <a:t>function</a:t>
            </a:r>
            <a:r>
              <a:rPr lang="ru-RU" altLang="sv-SE" dirty="0" smtClean="0"/>
              <a:t> </a:t>
            </a:r>
            <a:r>
              <a:rPr lang="ru-RU" altLang="sv-SE" dirty="0" err="1" smtClean="0"/>
              <a:t>object</a:t>
            </a:r>
            <a:r>
              <a:rPr lang="ru-RU" altLang="sv-SE" dirty="0" smtClean="0"/>
              <a:t>), также функтор, функционал и </a:t>
            </a:r>
            <a:r>
              <a:rPr lang="ru-RU" altLang="sv-SE" dirty="0" err="1" smtClean="0"/>
              <a:t>функционоид</a:t>
            </a:r>
            <a:r>
              <a:rPr lang="ru-RU" altLang="sv-SE" dirty="0" smtClean="0"/>
              <a:t> — распространённая в программировании конструкция, позволяющая использовать объект как функцию. Часто используется как </a:t>
            </a:r>
            <a:r>
              <a:rPr lang="ru-RU" altLang="sv-SE" dirty="0" err="1" smtClean="0"/>
              <a:t>callback</a:t>
            </a:r>
            <a:r>
              <a:rPr lang="ru-RU" altLang="sv-SE" dirty="0" smtClean="0"/>
              <a:t>, делегат.</a:t>
            </a:r>
          </a:p>
          <a:p>
            <a:endParaRPr lang="ru-RU" altLang="sv-SE" dirty="0" smtClean="0"/>
          </a:p>
          <a:p>
            <a:r>
              <a:rPr lang="ru-RU" altLang="sv-SE" dirty="0" smtClean="0"/>
              <a:t>В </a:t>
            </a:r>
            <a:r>
              <a:rPr lang="en-US" altLang="sv-SE" dirty="0" smtClean="0"/>
              <a:t>C++ </a:t>
            </a:r>
            <a:r>
              <a:rPr lang="ru-RU" altLang="sv-SE" dirty="0" smtClean="0"/>
              <a:t>функциональный объект создаётся с помощью класса, у которого перегружен </a:t>
            </a:r>
            <a:r>
              <a:rPr lang="en-US" altLang="sv-SE" dirty="0" smtClean="0"/>
              <a:t>operator():</a:t>
            </a:r>
          </a:p>
          <a:p>
            <a:endParaRPr lang="en-US" altLang="sv-SE" dirty="0" smtClean="0"/>
          </a:p>
          <a:p>
            <a:r>
              <a:rPr lang="en-US" altLang="sv-SE" dirty="0" smtClean="0"/>
              <a:t>class </a:t>
            </a:r>
            <a:r>
              <a:rPr lang="en-US" altLang="sv-SE" dirty="0" err="1" smtClean="0"/>
              <a:t>compare_class</a:t>
            </a:r>
            <a:r>
              <a:rPr lang="en-US" altLang="sv-SE" dirty="0" smtClean="0"/>
              <a:t> {</a:t>
            </a:r>
          </a:p>
          <a:p>
            <a:r>
              <a:rPr lang="en-US" altLang="sv-SE" dirty="0" smtClean="0"/>
              <a:t>  public:</a:t>
            </a:r>
          </a:p>
          <a:p>
            <a:r>
              <a:rPr lang="en-US" altLang="sv-SE" dirty="0" smtClean="0"/>
              <a:t>  bool operator()(</a:t>
            </a:r>
            <a:r>
              <a:rPr lang="en-US" altLang="sv-SE" dirty="0" err="1" smtClean="0"/>
              <a:t>int</a:t>
            </a:r>
            <a:r>
              <a:rPr lang="en-US" altLang="sv-SE" dirty="0" smtClean="0"/>
              <a:t> A, </a:t>
            </a:r>
            <a:r>
              <a:rPr lang="en-US" altLang="sv-SE" dirty="0" err="1" smtClean="0"/>
              <a:t>int</a:t>
            </a:r>
            <a:r>
              <a:rPr lang="en-US" altLang="sv-SE" dirty="0" smtClean="0"/>
              <a:t> B) {</a:t>
            </a:r>
          </a:p>
          <a:p>
            <a:r>
              <a:rPr lang="en-US" altLang="sv-SE" dirty="0" smtClean="0"/>
              <a:t>    return (A &lt; B);</a:t>
            </a:r>
          </a:p>
          <a:p>
            <a:r>
              <a:rPr lang="en-US" altLang="sv-SE" dirty="0" smtClean="0"/>
              <a:t>  }</a:t>
            </a:r>
          </a:p>
          <a:p>
            <a:r>
              <a:rPr lang="en-US" altLang="sv-SE" dirty="0" smtClean="0"/>
              <a:t>};</a:t>
            </a:r>
          </a:p>
          <a:p>
            <a:endParaRPr lang="en-US" altLang="sv-SE" dirty="0" smtClean="0"/>
          </a:p>
          <a:p>
            <a:r>
              <a:rPr lang="en-US" altLang="sv-SE" dirty="0" smtClean="0"/>
              <a:t>// </a:t>
            </a:r>
            <a:r>
              <a:rPr lang="ru-RU" altLang="sv-SE" dirty="0" smtClean="0"/>
              <a:t>объявление функции сортировки</a:t>
            </a:r>
          </a:p>
          <a:p>
            <a:r>
              <a:rPr lang="en-US" altLang="sv-SE" dirty="0" smtClean="0"/>
              <a:t>template &lt;class </a:t>
            </a:r>
            <a:r>
              <a:rPr lang="en-US" altLang="sv-SE" dirty="0" err="1" smtClean="0"/>
              <a:t>ComparisonFunctor</a:t>
            </a:r>
            <a:r>
              <a:rPr lang="en-US" altLang="sv-SE" dirty="0" smtClean="0"/>
              <a:t>&gt; </a:t>
            </a:r>
          </a:p>
          <a:p>
            <a:r>
              <a:rPr lang="en-US" altLang="sv-SE" dirty="0" smtClean="0"/>
              <a:t>void </a:t>
            </a:r>
            <a:r>
              <a:rPr lang="en-US" altLang="sv-SE" dirty="0" err="1" smtClean="0"/>
              <a:t>sort_ints</a:t>
            </a:r>
            <a:r>
              <a:rPr lang="en-US" altLang="sv-SE" dirty="0" smtClean="0"/>
              <a:t>(</a:t>
            </a:r>
            <a:r>
              <a:rPr lang="en-US" altLang="sv-SE" dirty="0" err="1" smtClean="0"/>
              <a:t>int</a:t>
            </a:r>
            <a:r>
              <a:rPr lang="en-US" altLang="sv-SE" dirty="0" smtClean="0"/>
              <a:t>* </a:t>
            </a:r>
            <a:r>
              <a:rPr lang="en-US" altLang="sv-SE" dirty="0" err="1" smtClean="0"/>
              <a:t>begin_items</a:t>
            </a:r>
            <a:r>
              <a:rPr lang="en-US" altLang="sv-SE" dirty="0" smtClean="0"/>
              <a:t>, </a:t>
            </a:r>
            <a:r>
              <a:rPr lang="en-US" altLang="sv-SE" dirty="0" err="1" smtClean="0"/>
              <a:t>int</a:t>
            </a:r>
            <a:r>
              <a:rPr lang="en-US" altLang="sv-SE" dirty="0" smtClean="0"/>
              <a:t> </a:t>
            </a:r>
            <a:r>
              <a:rPr lang="en-US" altLang="sv-SE" dirty="0" err="1" smtClean="0"/>
              <a:t>num_items</a:t>
            </a:r>
            <a:r>
              <a:rPr lang="en-US" altLang="sv-SE" dirty="0" smtClean="0"/>
              <a:t>, </a:t>
            </a:r>
            <a:r>
              <a:rPr lang="en-US" altLang="sv-SE" dirty="0" err="1" smtClean="0"/>
              <a:t>ComparisonFunctor</a:t>
            </a:r>
            <a:r>
              <a:rPr lang="en-US" altLang="sv-SE" dirty="0" smtClean="0"/>
              <a:t> c);</a:t>
            </a:r>
          </a:p>
          <a:p>
            <a:endParaRPr lang="en-US" altLang="sv-SE" dirty="0" smtClean="0"/>
          </a:p>
          <a:p>
            <a:r>
              <a:rPr lang="en-US" altLang="sv-SE" dirty="0" err="1" smtClean="0"/>
              <a:t>int</a:t>
            </a:r>
            <a:r>
              <a:rPr lang="en-US" altLang="sv-SE" dirty="0" smtClean="0"/>
              <a:t> main() {</a:t>
            </a:r>
          </a:p>
          <a:p>
            <a:r>
              <a:rPr lang="en-US" altLang="sv-SE" dirty="0" smtClean="0"/>
              <a:t>    </a:t>
            </a:r>
            <a:r>
              <a:rPr lang="en-US" altLang="sv-SE" dirty="0" err="1" smtClean="0"/>
              <a:t>int</a:t>
            </a:r>
            <a:r>
              <a:rPr lang="en-US" altLang="sv-SE" dirty="0" smtClean="0"/>
              <a:t> items[] = {4, 3, 1, 2};</a:t>
            </a:r>
          </a:p>
          <a:p>
            <a:r>
              <a:rPr lang="en-US" altLang="sv-SE" dirty="0" smtClean="0"/>
              <a:t>    </a:t>
            </a:r>
            <a:r>
              <a:rPr lang="en-US" altLang="sv-SE" dirty="0" err="1" smtClean="0"/>
              <a:t>compare_class</a:t>
            </a:r>
            <a:r>
              <a:rPr lang="en-US" altLang="sv-SE" dirty="0" smtClean="0"/>
              <a:t> </a:t>
            </a:r>
            <a:r>
              <a:rPr lang="en-US" altLang="sv-SE" dirty="0" err="1" smtClean="0"/>
              <a:t>functor</a:t>
            </a:r>
            <a:r>
              <a:rPr lang="en-US" altLang="sv-SE" dirty="0" smtClean="0"/>
              <a:t>;</a:t>
            </a:r>
          </a:p>
          <a:p>
            <a:r>
              <a:rPr lang="en-US" altLang="sv-SE" dirty="0" smtClean="0"/>
              <a:t>    </a:t>
            </a:r>
            <a:r>
              <a:rPr lang="en-US" altLang="sv-SE" dirty="0" err="1" smtClean="0"/>
              <a:t>sort_ints</a:t>
            </a:r>
            <a:r>
              <a:rPr lang="en-US" altLang="sv-SE" dirty="0" smtClean="0"/>
              <a:t>(items, </a:t>
            </a:r>
            <a:r>
              <a:rPr lang="en-US" altLang="sv-SE" dirty="0" err="1" smtClean="0"/>
              <a:t>sizeof</a:t>
            </a:r>
            <a:r>
              <a:rPr lang="en-US" altLang="sv-SE" dirty="0" smtClean="0"/>
              <a:t>(items)/</a:t>
            </a:r>
            <a:r>
              <a:rPr lang="en-US" altLang="sv-SE" dirty="0" err="1" smtClean="0"/>
              <a:t>sizeof</a:t>
            </a:r>
            <a:r>
              <a:rPr lang="en-US" altLang="sv-SE" dirty="0" smtClean="0"/>
              <a:t>(</a:t>
            </a:r>
            <a:r>
              <a:rPr lang="en-US" altLang="sv-SE" dirty="0" err="1" smtClean="0"/>
              <a:t>int</a:t>
            </a:r>
            <a:r>
              <a:rPr lang="en-US" altLang="sv-SE" dirty="0" smtClean="0"/>
              <a:t>), </a:t>
            </a:r>
            <a:r>
              <a:rPr lang="en-US" altLang="sv-SE" dirty="0" err="1" smtClean="0"/>
              <a:t>functor</a:t>
            </a:r>
            <a:r>
              <a:rPr lang="en-US" altLang="sv-SE" dirty="0" smtClean="0"/>
              <a:t>);</a:t>
            </a:r>
          </a:p>
          <a:p>
            <a:r>
              <a:rPr lang="en-US" altLang="sv-SE" dirty="0" smtClean="0"/>
              <a:t>}</a:t>
            </a:r>
          </a:p>
          <a:p>
            <a:endParaRPr lang="en-US" altLang="sv-SE" dirty="0" smtClean="0"/>
          </a:p>
          <a:p>
            <a:r>
              <a:rPr lang="ru-RU" altLang="sv-SE" dirty="0" smtClean="0"/>
              <a:t>Выравнивание данных в оперативной памяти компьютеров — способ размещения данных в памяти особым образом для ускорения доступа.</a:t>
            </a:r>
            <a:endParaRPr lang="en-US" altLang="sv-SE" dirty="0" smtClean="0"/>
          </a:p>
          <a:p>
            <a:endParaRPr lang="en-US" altLang="sv-SE" dirty="0" smtClean="0"/>
          </a:p>
          <a:p>
            <a:r>
              <a:rPr lang="en-US" altLang="sv-SE" dirty="0" smtClean="0"/>
              <a:t>C++ </a:t>
            </a:r>
            <a:r>
              <a:rPr lang="ru-RU" altLang="sv-SE" dirty="0" smtClean="0"/>
              <a:t>поддерживает интроспекцию благодаря динамическому определению типа (</a:t>
            </a:r>
            <a:r>
              <a:rPr lang="en-US" altLang="sv-SE" dirty="0" smtClean="0"/>
              <a:t>RTTI) </a:t>
            </a:r>
            <a:r>
              <a:rPr lang="en-US" altLang="sv-SE" dirty="0" err="1" smtClean="0"/>
              <a:t>typeid</a:t>
            </a:r>
            <a:r>
              <a:rPr lang="en-US" altLang="sv-SE" dirty="0" smtClean="0"/>
              <a:t> </a:t>
            </a:r>
            <a:r>
              <a:rPr lang="ru-RU" altLang="sv-SE" dirty="0" smtClean="0"/>
              <a:t>и </a:t>
            </a:r>
            <a:r>
              <a:rPr lang="en-US" altLang="sv-SE" dirty="0" err="1" smtClean="0"/>
              <a:t>dynamic_cast</a:t>
            </a:r>
            <a:r>
              <a:rPr lang="en-US" altLang="sv-SE" dirty="0" smtClean="0"/>
              <a:t>. </a:t>
            </a:r>
            <a:r>
              <a:rPr lang="ru-RU" altLang="sv-SE" dirty="0" smtClean="0"/>
              <a:t>Оператор </a:t>
            </a:r>
            <a:r>
              <a:rPr lang="en-US" altLang="sv-SE" dirty="0" err="1" smtClean="0"/>
              <a:t>dynamic_cast</a:t>
            </a:r>
            <a:r>
              <a:rPr lang="en-US" altLang="sv-SE" dirty="0" smtClean="0"/>
              <a:t> </a:t>
            </a:r>
            <a:r>
              <a:rPr lang="ru-RU" altLang="sv-SE" dirty="0" smtClean="0"/>
              <a:t>может быть использован, чтобы определить, принадлежит ли объект иерархии определённого класса. Например:</a:t>
            </a:r>
          </a:p>
          <a:p>
            <a:r>
              <a:rPr lang="en-US" altLang="sv-SE" dirty="0" smtClean="0"/>
              <a:t>Person* p = </a:t>
            </a:r>
            <a:r>
              <a:rPr lang="en-US" altLang="sv-SE" dirty="0" err="1" smtClean="0"/>
              <a:t>dynamic_cast</a:t>
            </a:r>
            <a:r>
              <a:rPr lang="en-US" altLang="sv-SE" dirty="0" smtClean="0"/>
              <a:t>&lt;Person *&gt;(</a:t>
            </a:r>
            <a:r>
              <a:rPr lang="en-US" altLang="sv-SE" dirty="0" err="1" smtClean="0"/>
              <a:t>obj</a:t>
            </a:r>
            <a:r>
              <a:rPr lang="en-US" altLang="sv-SE" dirty="0" smtClean="0"/>
              <a:t>);</a:t>
            </a:r>
          </a:p>
          <a:p>
            <a:r>
              <a:rPr lang="en-US" altLang="sv-SE" dirty="0" smtClean="0"/>
              <a:t>if (p != </a:t>
            </a:r>
            <a:r>
              <a:rPr lang="en-US" altLang="sv-SE" dirty="0" err="1" smtClean="0"/>
              <a:t>nullptr</a:t>
            </a:r>
            <a:r>
              <a:rPr lang="en-US" altLang="sv-SE" dirty="0" smtClean="0"/>
              <a:t>) {</a:t>
            </a:r>
          </a:p>
          <a:p>
            <a:r>
              <a:rPr lang="en-US" altLang="sv-SE" dirty="0" smtClean="0"/>
              <a:t>  p-&gt;walk();</a:t>
            </a:r>
          </a:p>
          <a:p>
            <a:r>
              <a:rPr lang="en-US" altLang="sv-SE" dirty="0" smtClean="0"/>
              <a:t>}</a:t>
            </a:r>
          </a:p>
          <a:p>
            <a:endParaRPr lang="en-US" altLang="sv-SE" dirty="0" smtClean="0"/>
          </a:p>
          <a:p>
            <a:r>
              <a:rPr lang="ru-RU" altLang="sv-SE" dirty="0" smtClean="0"/>
              <a:t>Оператор </a:t>
            </a:r>
            <a:r>
              <a:rPr lang="en-US" altLang="sv-SE" dirty="0" err="1" smtClean="0"/>
              <a:t>typeid</a:t>
            </a:r>
            <a:r>
              <a:rPr lang="en-US" altLang="sv-SE" dirty="0" smtClean="0"/>
              <a:t> </a:t>
            </a:r>
            <a:r>
              <a:rPr lang="ru-RU" altLang="sv-SE" dirty="0" smtClean="0"/>
              <a:t>получает объект типа </a:t>
            </a:r>
            <a:r>
              <a:rPr lang="en-US" altLang="sv-SE" dirty="0" err="1" smtClean="0"/>
              <a:t>std</a:t>
            </a:r>
            <a:r>
              <a:rPr lang="en-US" altLang="sv-SE" dirty="0" smtClean="0"/>
              <a:t>::</a:t>
            </a:r>
            <a:r>
              <a:rPr lang="en-US" altLang="sv-SE" dirty="0" err="1" smtClean="0"/>
              <a:t>type_info</a:t>
            </a:r>
            <a:r>
              <a:rPr lang="en-US" altLang="sv-SE" dirty="0" smtClean="0"/>
              <a:t>, </a:t>
            </a:r>
            <a:r>
              <a:rPr lang="ru-RU" altLang="sv-SE" dirty="0" smtClean="0"/>
              <a:t>описывающий тип:</a:t>
            </a:r>
          </a:p>
          <a:p>
            <a:r>
              <a:rPr lang="en-US" altLang="sv-SE" dirty="0" smtClean="0"/>
              <a:t>if (</a:t>
            </a:r>
            <a:r>
              <a:rPr lang="en-US" altLang="sv-SE" dirty="0" err="1" smtClean="0"/>
              <a:t>typeid</a:t>
            </a:r>
            <a:r>
              <a:rPr lang="en-US" altLang="sv-SE" dirty="0" smtClean="0"/>
              <a:t>(Person) == </a:t>
            </a:r>
            <a:r>
              <a:rPr lang="en-US" altLang="sv-SE" dirty="0" err="1" smtClean="0"/>
              <a:t>typeid</a:t>
            </a:r>
            <a:r>
              <a:rPr lang="en-US" altLang="sv-SE" dirty="0" smtClean="0"/>
              <a:t>(*</a:t>
            </a:r>
            <a:r>
              <a:rPr lang="en-US" altLang="sv-SE" dirty="0" err="1" smtClean="0"/>
              <a:t>obj</a:t>
            </a:r>
            <a:r>
              <a:rPr lang="en-US" altLang="sv-SE" dirty="0" smtClean="0"/>
              <a:t>)) {</a:t>
            </a:r>
          </a:p>
          <a:p>
            <a:r>
              <a:rPr lang="en-US" altLang="sv-SE" dirty="0" smtClean="0"/>
              <a:t>  </a:t>
            </a:r>
            <a:r>
              <a:rPr lang="en-US" altLang="sv-SE" dirty="0" err="1" smtClean="0"/>
              <a:t>serialize_person</a:t>
            </a:r>
            <a:r>
              <a:rPr lang="en-US" altLang="sv-SE" dirty="0" smtClean="0"/>
              <a:t>( </a:t>
            </a:r>
            <a:r>
              <a:rPr lang="en-US" altLang="sv-SE" dirty="0" err="1" smtClean="0"/>
              <a:t>obj</a:t>
            </a:r>
            <a:r>
              <a:rPr lang="en-US" altLang="sv-SE" dirty="0" smtClean="0"/>
              <a:t> );</a:t>
            </a:r>
          </a:p>
          <a:p>
            <a:r>
              <a:rPr lang="en-US" altLang="sv-SE" dirty="0" smtClean="0"/>
              <a:t>}</a:t>
            </a:r>
          </a:p>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21</a:t>
            </a:fld>
            <a:endParaRPr lang="ru-RU" dirty="0"/>
          </a:p>
        </p:txBody>
      </p:sp>
    </p:spTree>
    <p:extLst>
      <p:ext uri="{BB962C8B-B14F-4D97-AF65-F5344CB8AC3E}">
        <p14:creationId xmlns:p14="http://schemas.microsoft.com/office/powerpoint/2010/main" val="3745644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22</a:t>
            </a:fld>
            <a:endParaRPr lang="ru-RU" dirty="0"/>
          </a:p>
        </p:txBody>
      </p:sp>
    </p:spTree>
    <p:extLst>
      <p:ext uri="{BB962C8B-B14F-4D97-AF65-F5344CB8AC3E}">
        <p14:creationId xmlns:p14="http://schemas.microsoft.com/office/powerpoint/2010/main" val="3503967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23</a:t>
            </a:fld>
            <a:endParaRPr lang="ru-RU" dirty="0"/>
          </a:p>
        </p:txBody>
      </p:sp>
    </p:spTree>
    <p:extLst>
      <p:ext uri="{BB962C8B-B14F-4D97-AF65-F5344CB8AC3E}">
        <p14:creationId xmlns:p14="http://schemas.microsoft.com/office/powerpoint/2010/main" val="1426685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Назначение: снятие/установка модификатора(</a:t>
            </a:r>
            <a:r>
              <a:rPr lang="ru-RU" sz="1200" dirty="0" err="1" smtClean="0"/>
              <a:t>ов</a:t>
            </a:r>
            <a:r>
              <a:rPr lang="ru-RU" sz="1200" dirty="0" smtClean="0"/>
              <a:t>) </a:t>
            </a:r>
            <a:r>
              <a:rPr lang="ru-RU" sz="1200" dirty="0" err="1" smtClean="0"/>
              <a:t>const</a:t>
            </a:r>
            <a:r>
              <a:rPr lang="ru-RU" sz="1200" dirty="0" smtClean="0"/>
              <a:t>, </a:t>
            </a:r>
            <a:r>
              <a:rPr lang="ru-RU" sz="1200" dirty="0" err="1" smtClean="0"/>
              <a:t>volatile</a:t>
            </a:r>
            <a:r>
              <a:rPr lang="ru-RU" sz="1200" dirty="0" smtClean="0"/>
              <a:t> и/или </a:t>
            </a:r>
            <a:r>
              <a:rPr lang="ru-RU" sz="1200" dirty="0" err="1" smtClean="0"/>
              <a:t>mutable</a:t>
            </a:r>
            <a:r>
              <a:rPr lang="ru-RU" sz="1200" dirty="0" smtClean="0"/>
              <a:t>. Часто это применяется, чтобы обойти неудачную архитектуру программы или библиотеки, для стыковки Си с Си++.</a:t>
            </a:r>
            <a:endParaRPr lang="en-US" sz="1200" dirty="0" smtClean="0"/>
          </a:p>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24</a:t>
            </a:fld>
            <a:endParaRPr lang="ru-RU" dirty="0"/>
          </a:p>
        </p:txBody>
      </p:sp>
    </p:spTree>
    <p:extLst>
      <p:ext uri="{BB962C8B-B14F-4D97-AF65-F5344CB8AC3E}">
        <p14:creationId xmlns:p14="http://schemas.microsoft.com/office/powerpoint/2010/main" val="230444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25</a:t>
            </a:fld>
            <a:endParaRPr lang="ru-RU" dirty="0"/>
          </a:p>
        </p:txBody>
      </p:sp>
    </p:spTree>
    <p:extLst>
      <p:ext uri="{BB962C8B-B14F-4D97-AF65-F5344CB8AC3E}">
        <p14:creationId xmlns:p14="http://schemas.microsoft.com/office/powerpoint/2010/main" val="955896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26</a:t>
            </a:fld>
            <a:endParaRPr lang="ru-RU" dirty="0"/>
          </a:p>
        </p:txBody>
      </p:sp>
    </p:spTree>
    <p:extLst>
      <p:ext uri="{BB962C8B-B14F-4D97-AF65-F5344CB8AC3E}">
        <p14:creationId xmlns:p14="http://schemas.microsoft.com/office/powerpoint/2010/main" val="690933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27</a:t>
            </a:fld>
            <a:endParaRPr lang="ru-RU" dirty="0"/>
          </a:p>
        </p:txBody>
      </p:sp>
    </p:spTree>
    <p:extLst>
      <p:ext uri="{BB962C8B-B14F-4D97-AF65-F5344CB8AC3E}">
        <p14:creationId xmlns:p14="http://schemas.microsoft.com/office/powerpoint/2010/main" val="1857541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28</a:t>
            </a:fld>
            <a:endParaRPr lang="ru-RU" dirty="0"/>
          </a:p>
        </p:txBody>
      </p:sp>
    </p:spTree>
    <p:extLst>
      <p:ext uri="{BB962C8B-B14F-4D97-AF65-F5344CB8AC3E}">
        <p14:creationId xmlns:p14="http://schemas.microsoft.com/office/powerpoint/2010/main" val="4194011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29</a:t>
            </a:fld>
            <a:endParaRPr lang="ru-RU" dirty="0"/>
          </a:p>
        </p:txBody>
      </p:sp>
    </p:spTree>
    <p:extLst>
      <p:ext uri="{BB962C8B-B14F-4D97-AF65-F5344CB8AC3E}">
        <p14:creationId xmlns:p14="http://schemas.microsoft.com/office/powerpoint/2010/main" val="411425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3</a:t>
            </a:fld>
            <a:endParaRPr lang="ru-RU" dirty="0"/>
          </a:p>
        </p:txBody>
      </p:sp>
    </p:spTree>
    <p:extLst>
      <p:ext uri="{BB962C8B-B14F-4D97-AF65-F5344CB8AC3E}">
        <p14:creationId xmlns:p14="http://schemas.microsoft.com/office/powerpoint/2010/main" val="39085941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30</a:t>
            </a:fld>
            <a:endParaRPr lang="ru-RU" dirty="0"/>
          </a:p>
        </p:txBody>
      </p:sp>
    </p:spTree>
    <p:extLst>
      <p:ext uri="{BB962C8B-B14F-4D97-AF65-F5344CB8AC3E}">
        <p14:creationId xmlns:p14="http://schemas.microsoft.com/office/powerpoint/2010/main" val="32740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4</a:t>
            </a:fld>
            <a:endParaRPr lang="ru-RU" dirty="0"/>
          </a:p>
        </p:txBody>
      </p:sp>
    </p:spTree>
    <p:extLst>
      <p:ext uri="{BB962C8B-B14F-4D97-AF65-F5344CB8AC3E}">
        <p14:creationId xmlns:p14="http://schemas.microsoft.com/office/powerpoint/2010/main" val="46211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5</a:t>
            </a:fld>
            <a:endParaRPr lang="ru-RU" dirty="0"/>
          </a:p>
        </p:txBody>
      </p:sp>
    </p:spTree>
    <p:extLst>
      <p:ext uri="{BB962C8B-B14F-4D97-AF65-F5344CB8AC3E}">
        <p14:creationId xmlns:p14="http://schemas.microsoft.com/office/powerpoint/2010/main" val="304188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sz="1200" b="0" u="none" kern="1200" dirty="0" smtClean="0">
                <a:solidFill>
                  <a:schemeClr val="tx1"/>
                </a:solidFill>
                <a:latin typeface="+mn-lt"/>
                <a:ea typeface="+mn-ea"/>
                <a:cs typeface="+mn-cs"/>
              </a:rPr>
              <a:t>#include &lt;</a:t>
            </a:r>
            <a:r>
              <a:rPr lang="en-US" sz="1200" b="0" u="none" kern="1200" dirty="0" err="1" smtClean="0">
                <a:solidFill>
                  <a:schemeClr val="tx1"/>
                </a:solidFill>
                <a:latin typeface="+mn-lt"/>
                <a:ea typeface="+mn-ea"/>
                <a:cs typeface="+mn-cs"/>
              </a:rPr>
              <a:t>iostream</a:t>
            </a:r>
            <a:r>
              <a:rPr lang="en-US" sz="1200" b="0" u="none" kern="1200" dirty="0" smtClean="0">
                <a:solidFill>
                  <a:schemeClr val="tx1"/>
                </a:solidFill>
                <a:latin typeface="+mn-lt"/>
                <a:ea typeface="+mn-ea"/>
                <a:cs typeface="+mn-cs"/>
              </a:rPr>
              <a:t>&gt;</a:t>
            </a:r>
          </a:p>
          <a:p>
            <a:r>
              <a:rPr lang="en-US" sz="1200" b="0" u="none" kern="1200" dirty="0" smtClean="0">
                <a:solidFill>
                  <a:schemeClr val="tx1"/>
                </a:solidFill>
                <a:latin typeface="+mn-lt"/>
                <a:ea typeface="+mn-ea"/>
                <a:cs typeface="+mn-cs"/>
              </a:rPr>
              <a:t>using namespace </a:t>
            </a:r>
            <a:r>
              <a:rPr lang="en-US" sz="1200" b="0" u="none" kern="1200" dirty="0" err="1" smtClean="0">
                <a:solidFill>
                  <a:schemeClr val="tx1"/>
                </a:solidFill>
                <a:latin typeface="+mn-lt"/>
                <a:ea typeface="+mn-ea"/>
                <a:cs typeface="+mn-cs"/>
              </a:rPr>
              <a:t>std</a:t>
            </a:r>
            <a:r>
              <a:rPr lang="en-US" sz="1200" b="0" u="none" kern="1200" dirty="0" smtClean="0">
                <a:solidFill>
                  <a:schemeClr val="tx1"/>
                </a:solidFill>
                <a:latin typeface="+mn-lt"/>
                <a:ea typeface="+mn-ea"/>
                <a:cs typeface="+mn-cs"/>
              </a:rPr>
              <a:t>;</a:t>
            </a:r>
          </a:p>
          <a:p>
            <a:r>
              <a:rPr lang="en-US" sz="1200" b="0" u="none" kern="1200" dirty="0" err="1" smtClean="0">
                <a:solidFill>
                  <a:schemeClr val="tx1"/>
                </a:solidFill>
                <a:latin typeface="+mn-lt"/>
                <a:ea typeface="+mn-ea"/>
                <a:cs typeface="+mn-cs"/>
              </a:rPr>
              <a:t>typedef</a:t>
            </a:r>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const</a:t>
            </a:r>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cintptr</a:t>
            </a:r>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void </a:t>
            </a:r>
            <a:r>
              <a:rPr lang="en-US" sz="1200" b="0" u="none" kern="1200" dirty="0" err="1" smtClean="0">
                <a:solidFill>
                  <a:schemeClr val="tx1"/>
                </a:solidFill>
                <a:latin typeface="+mn-lt"/>
                <a:ea typeface="+mn-ea"/>
                <a:cs typeface="+mn-cs"/>
              </a:rPr>
              <a:t>printArray</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cintptr</a:t>
            </a:r>
            <a:r>
              <a:rPr lang="en-US" sz="1200" b="0" u="none" kern="1200" dirty="0" smtClean="0">
                <a:solidFill>
                  <a:schemeClr val="tx1"/>
                </a:solidFill>
                <a:latin typeface="+mn-lt"/>
                <a:ea typeface="+mn-ea"/>
                <a:cs typeface="+mn-cs"/>
              </a:rPr>
              <a:t> array,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count)</a:t>
            </a:r>
          </a:p>
          <a:p>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for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ix = 0; ix &lt; count; ix++)</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array[ix] &lt;&lt; "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t>
            </a:r>
            <a:r>
              <a:rPr lang="en-US" sz="1200" b="0" u="none" kern="1200" dirty="0" err="1" smtClean="0">
                <a:solidFill>
                  <a:schemeClr val="tx1"/>
                </a:solidFill>
                <a:latin typeface="+mn-lt"/>
                <a:ea typeface="+mn-ea"/>
                <a:cs typeface="+mn-cs"/>
              </a:rPr>
              <a:t>endl</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void </a:t>
            </a:r>
            <a:r>
              <a:rPr lang="en-US" sz="1200" b="0" u="none" kern="1200" dirty="0" err="1" smtClean="0">
                <a:solidFill>
                  <a:schemeClr val="tx1"/>
                </a:solidFill>
                <a:latin typeface="+mn-lt"/>
                <a:ea typeface="+mn-ea"/>
                <a:cs typeface="+mn-cs"/>
              </a:rPr>
              <a:t>printArray</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const</a:t>
            </a:r>
            <a:r>
              <a:rPr lang="en-US" sz="1200" b="0" u="none" kern="1200" dirty="0" smtClean="0">
                <a:solidFill>
                  <a:schemeClr val="tx1"/>
                </a:solidFill>
                <a:latin typeface="+mn-lt"/>
                <a:ea typeface="+mn-ea"/>
                <a:cs typeface="+mn-cs"/>
              </a:rPr>
              <a:t> float * array,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count)</a:t>
            </a:r>
          </a:p>
          <a:p>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for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ix = 0; ix &lt; count; ix++)</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array[ix] &lt;&lt; "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t>
            </a:r>
            <a:r>
              <a:rPr lang="en-US" sz="1200" b="0" u="none" kern="1200" dirty="0" err="1" smtClean="0">
                <a:solidFill>
                  <a:schemeClr val="tx1"/>
                </a:solidFill>
                <a:latin typeface="+mn-lt"/>
                <a:ea typeface="+mn-ea"/>
                <a:cs typeface="+mn-cs"/>
              </a:rPr>
              <a:t>endl</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void </a:t>
            </a:r>
            <a:r>
              <a:rPr lang="en-US" sz="1200" b="0" u="none" kern="1200" dirty="0" err="1" smtClean="0">
                <a:solidFill>
                  <a:schemeClr val="tx1"/>
                </a:solidFill>
                <a:latin typeface="+mn-lt"/>
                <a:ea typeface="+mn-ea"/>
                <a:cs typeface="+mn-cs"/>
              </a:rPr>
              <a:t>printArray</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const</a:t>
            </a:r>
            <a:r>
              <a:rPr lang="en-US" sz="1200" b="0" u="none" kern="1200" dirty="0" smtClean="0">
                <a:solidFill>
                  <a:schemeClr val="tx1"/>
                </a:solidFill>
                <a:latin typeface="+mn-lt"/>
                <a:ea typeface="+mn-ea"/>
                <a:cs typeface="+mn-cs"/>
              </a:rPr>
              <a:t> char * array,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count)</a:t>
            </a:r>
          </a:p>
          <a:p>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for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ix = 0; ix &lt; count; ix++)</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array[ix] &lt;&lt; "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t>
            </a:r>
            <a:r>
              <a:rPr lang="en-US" sz="1200" b="0" u="none" kern="1200" dirty="0" err="1" smtClean="0">
                <a:solidFill>
                  <a:schemeClr val="tx1"/>
                </a:solidFill>
                <a:latin typeface="+mn-lt"/>
                <a:ea typeface="+mn-ea"/>
                <a:cs typeface="+mn-cs"/>
              </a:rPr>
              <a:t>endl</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template &lt;</a:t>
            </a:r>
            <a:r>
              <a:rPr lang="en-US" sz="1200" b="0" u="none" kern="1200" dirty="0" err="1" smtClean="0">
                <a:solidFill>
                  <a:schemeClr val="tx1"/>
                </a:solidFill>
                <a:latin typeface="+mn-lt"/>
                <a:ea typeface="+mn-ea"/>
                <a:cs typeface="+mn-cs"/>
              </a:rPr>
              <a:t>typename</a:t>
            </a:r>
            <a:r>
              <a:rPr lang="en-US" sz="1200" b="0" u="none" kern="1200" dirty="0" smtClean="0">
                <a:solidFill>
                  <a:schemeClr val="tx1"/>
                </a:solidFill>
                <a:latin typeface="+mn-lt"/>
                <a:ea typeface="+mn-ea"/>
                <a:cs typeface="+mn-cs"/>
              </a:rPr>
              <a:t> T&gt;</a:t>
            </a:r>
          </a:p>
          <a:p>
            <a:r>
              <a:rPr lang="en-US" sz="1200" b="0" u="none" kern="1200" dirty="0" smtClean="0">
                <a:solidFill>
                  <a:schemeClr val="tx1"/>
                </a:solidFill>
                <a:latin typeface="+mn-lt"/>
                <a:ea typeface="+mn-ea"/>
                <a:cs typeface="+mn-cs"/>
              </a:rPr>
              <a:t>void </a:t>
            </a:r>
            <a:r>
              <a:rPr lang="en-US" sz="1200" b="0" u="none" kern="1200" dirty="0" err="1" smtClean="0">
                <a:solidFill>
                  <a:schemeClr val="tx1"/>
                </a:solidFill>
                <a:latin typeface="+mn-lt"/>
                <a:ea typeface="+mn-ea"/>
                <a:cs typeface="+mn-cs"/>
              </a:rPr>
              <a:t>printArrayT</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const</a:t>
            </a:r>
            <a:r>
              <a:rPr lang="en-US" sz="1200" b="0" u="none" kern="1200" dirty="0" smtClean="0">
                <a:solidFill>
                  <a:schemeClr val="tx1"/>
                </a:solidFill>
                <a:latin typeface="+mn-lt"/>
                <a:ea typeface="+mn-ea"/>
                <a:cs typeface="+mn-cs"/>
              </a:rPr>
              <a:t> T * array,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count)</a:t>
            </a:r>
          </a:p>
          <a:p>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for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ix = 0; ix &lt; count; ix++)</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array[ix] &lt;&lt; "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t>
            </a:r>
            <a:r>
              <a:rPr lang="en-US" sz="1200" b="0" u="none" kern="1200" dirty="0" err="1" smtClean="0">
                <a:solidFill>
                  <a:schemeClr val="tx1"/>
                </a:solidFill>
                <a:latin typeface="+mn-lt"/>
                <a:ea typeface="+mn-ea"/>
                <a:cs typeface="+mn-cs"/>
              </a:rPr>
              <a:t>endl</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endParaRPr lang="en-US" sz="1200" b="0" u="none" kern="1200" dirty="0" smtClean="0">
              <a:solidFill>
                <a:schemeClr val="tx1"/>
              </a:solidFill>
              <a:latin typeface="+mn-lt"/>
              <a:ea typeface="+mn-ea"/>
              <a:cs typeface="+mn-cs"/>
            </a:endParaRPr>
          </a:p>
          <a:p>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main(</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argc</a:t>
            </a:r>
            <a:r>
              <a:rPr lang="en-US" sz="1200" b="0" u="none" kern="1200" dirty="0" smtClean="0">
                <a:solidFill>
                  <a:schemeClr val="tx1"/>
                </a:solidFill>
                <a:latin typeface="+mn-lt"/>
                <a:ea typeface="+mn-ea"/>
                <a:cs typeface="+mn-cs"/>
              </a:rPr>
              <a:t>, char * </a:t>
            </a:r>
            <a:r>
              <a:rPr lang="en-US" sz="1200" b="0" u="none" kern="1200" dirty="0" err="1" smtClean="0">
                <a:solidFill>
                  <a:schemeClr val="tx1"/>
                </a:solidFill>
                <a:latin typeface="+mn-lt"/>
                <a:ea typeface="+mn-ea"/>
                <a:cs typeface="+mn-cs"/>
              </a:rPr>
              <a:t>argv</a:t>
            </a:r>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iArray</a:t>
            </a:r>
            <a:r>
              <a:rPr lang="en-US" sz="1200" b="0" u="none" kern="1200" dirty="0" smtClean="0">
                <a:solidFill>
                  <a:schemeClr val="tx1"/>
                </a:solidFill>
                <a:latin typeface="+mn-lt"/>
                <a:ea typeface="+mn-ea"/>
                <a:cs typeface="+mn-cs"/>
              </a:rPr>
              <a:t>[] = {1, 2, 3, 4, 5, 6, 7, 8, 9, 10};</a:t>
            </a:r>
          </a:p>
          <a:p>
            <a:r>
              <a:rPr lang="en-US" sz="1200" b="0" u="none" kern="1200" dirty="0" smtClean="0">
                <a:solidFill>
                  <a:schemeClr val="tx1"/>
                </a:solidFill>
                <a:latin typeface="+mn-lt"/>
                <a:ea typeface="+mn-ea"/>
                <a:cs typeface="+mn-cs"/>
              </a:rPr>
              <a:t>   float  </a:t>
            </a:r>
            <a:r>
              <a:rPr lang="en-US" sz="1200" b="0" u="none" kern="1200" dirty="0" err="1" smtClean="0">
                <a:solidFill>
                  <a:schemeClr val="tx1"/>
                </a:solidFill>
                <a:latin typeface="+mn-lt"/>
                <a:ea typeface="+mn-ea"/>
                <a:cs typeface="+mn-cs"/>
              </a:rPr>
              <a:t>fArray</a:t>
            </a:r>
            <a:r>
              <a:rPr lang="en-US" sz="1200" b="0" u="none" kern="1200" dirty="0" smtClean="0">
                <a:solidFill>
                  <a:schemeClr val="tx1"/>
                </a:solidFill>
                <a:latin typeface="+mn-lt"/>
                <a:ea typeface="+mn-ea"/>
                <a:cs typeface="+mn-cs"/>
              </a:rPr>
              <a:t>[] = {1.34, 2.37, 3.23, 4.8, 5.879,};</a:t>
            </a:r>
          </a:p>
          <a:p>
            <a:r>
              <a:rPr lang="en-US" sz="1200" b="0" u="none" kern="1200" dirty="0" smtClean="0">
                <a:solidFill>
                  <a:schemeClr val="tx1"/>
                </a:solidFill>
                <a:latin typeface="+mn-lt"/>
                <a:ea typeface="+mn-ea"/>
                <a:cs typeface="+mn-cs"/>
              </a:rPr>
              <a:t>   char   </a:t>
            </a:r>
            <a:r>
              <a:rPr lang="en-US" sz="1200" b="0" u="none" kern="1200" dirty="0" err="1" smtClean="0">
                <a:solidFill>
                  <a:schemeClr val="tx1"/>
                </a:solidFill>
                <a:latin typeface="+mn-lt"/>
                <a:ea typeface="+mn-ea"/>
                <a:cs typeface="+mn-cs"/>
              </a:rPr>
              <a:t>cArray</a:t>
            </a:r>
            <a:r>
              <a:rPr lang="en-US" sz="1200" b="0" u="none" kern="1200" dirty="0" smtClean="0">
                <a:solidFill>
                  <a:schemeClr val="tx1"/>
                </a:solidFill>
                <a:latin typeface="+mn-lt"/>
                <a:ea typeface="+mn-ea"/>
                <a:cs typeface="+mn-cs"/>
              </a:rPr>
              <a:t>[] = {"MARS"};</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"\n</a:t>
            </a:r>
            <a:r>
              <a:rPr lang="ru-RU" sz="1200" b="0" u="none" kern="1200" dirty="0" smtClean="0">
                <a:solidFill>
                  <a:schemeClr val="tx1"/>
                </a:solidFill>
                <a:latin typeface="+mn-lt"/>
                <a:ea typeface="+mn-ea"/>
                <a:cs typeface="+mn-cs"/>
              </a:rPr>
              <a:t>Массив типа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:\n"; </a:t>
            </a:r>
            <a:r>
              <a:rPr lang="en-US" sz="1200" b="0" u="none" kern="1200" dirty="0" err="1" smtClean="0">
                <a:solidFill>
                  <a:schemeClr val="tx1"/>
                </a:solidFill>
                <a:latin typeface="+mn-lt"/>
                <a:ea typeface="+mn-ea"/>
                <a:cs typeface="+mn-cs"/>
              </a:rPr>
              <a:t>printArray</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iArray</a:t>
            </a:r>
            <a:r>
              <a:rPr lang="en-US" sz="1200" b="0" u="none" kern="1200" dirty="0" smtClean="0">
                <a:solidFill>
                  <a:schemeClr val="tx1"/>
                </a:solidFill>
                <a:latin typeface="+mn-lt"/>
                <a:ea typeface="+mn-ea"/>
                <a:cs typeface="+mn-cs"/>
              </a:rPr>
              <a:t>, 10);</a:t>
            </a:r>
          </a:p>
          <a:p>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"\n</a:t>
            </a:r>
            <a:r>
              <a:rPr lang="ru-RU" sz="1200" b="0" u="none" kern="1200" dirty="0" smtClean="0">
                <a:solidFill>
                  <a:schemeClr val="tx1"/>
                </a:solidFill>
                <a:latin typeface="+mn-lt"/>
                <a:ea typeface="+mn-ea"/>
                <a:cs typeface="+mn-cs"/>
              </a:rPr>
              <a:t>Массив типа </a:t>
            </a:r>
            <a:r>
              <a:rPr lang="en-US" sz="1200" b="0" u="none" kern="1200" dirty="0" smtClean="0">
                <a:solidFill>
                  <a:schemeClr val="tx1"/>
                </a:solidFill>
                <a:latin typeface="+mn-lt"/>
                <a:ea typeface="+mn-ea"/>
                <a:cs typeface="+mn-cs"/>
              </a:rPr>
              <a:t>float:\n"; </a:t>
            </a:r>
            <a:r>
              <a:rPr lang="en-US" sz="1200" b="0" u="none" kern="1200" dirty="0" err="1" smtClean="0">
                <a:solidFill>
                  <a:schemeClr val="tx1"/>
                </a:solidFill>
                <a:latin typeface="+mn-lt"/>
                <a:ea typeface="+mn-ea"/>
                <a:cs typeface="+mn-cs"/>
              </a:rPr>
              <a:t>printArray</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fArray</a:t>
            </a:r>
            <a:r>
              <a:rPr lang="en-US" sz="1200" b="0" u="none" kern="1200" dirty="0" smtClean="0">
                <a:solidFill>
                  <a:schemeClr val="tx1"/>
                </a:solidFill>
                <a:latin typeface="+mn-lt"/>
                <a:ea typeface="+mn-ea"/>
                <a:cs typeface="+mn-cs"/>
              </a:rPr>
              <a:t>, 5);</a:t>
            </a:r>
          </a:p>
          <a:p>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"\n</a:t>
            </a:r>
            <a:r>
              <a:rPr lang="ru-RU" sz="1200" b="0" u="none" kern="1200" dirty="0" smtClean="0">
                <a:solidFill>
                  <a:schemeClr val="tx1"/>
                </a:solidFill>
                <a:latin typeface="+mn-lt"/>
                <a:ea typeface="+mn-ea"/>
                <a:cs typeface="+mn-cs"/>
              </a:rPr>
              <a:t>Массив типа </a:t>
            </a:r>
            <a:r>
              <a:rPr lang="en-US" sz="1200" b="0" u="none" kern="1200" dirty="0" smtClean="0">
                <a:solidFill>
                  <a:schemeClr val="tx1"/>
                </a:solidFill>
                <a:latin typeface="+mn-lt"/>
                <a:ea typeface="+mn-ea"/>
                <a:cs typeface="+mn-cs"/>
              </a:rPr>
              <a:t>char:\n"; </a:t>
            </a:r>
            <a:r>
              <a:rPr lang="en-US" sz="1200" b="0" u="none" kern="1200" dirty="0" err="1" smtClean="0">
                <a:solidFill>
                  <a:schemeClr val="tx1"/>
                </a:solidFill>
                <a:latin typeface="+mn-lt"/>
                <a:ea typeface="+mn-ea"/>
                <a:cs typeface="+mn-cs"/>
              </a:rPr>
              <a:t>printArray</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cArray</a:t>
            </a:r>
            <a:r>
              <a:rPr lang="en-US" sz="1200" b="0" u="none" kern="1200" dirty="0" smtClean="0">
                <a:solidFill>
                  <a:schemeClr val="tx1"/>
                </a:solidFill>
                <a:latin typeface="+mn-lt"/>
                <a:ea typeface="+mn-ea"/>
                <a:cs typeface="+mn-cs"/>
              </a:rPr>
              <a:t>, 4);</a:t>
            </a:r>
          </a:p>
          <a:p>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"\n</a:t>
            </a:r>
            <a:r>
              <a:rPr lang="ru-RU" sz="1200" b="0" u="none" kern="1200" dirty="0" smtClean="0">
                <a:solidFill>
                  <a:schemeClr val="tx1"/>
                </a:solidFill>
                <a:latin typeface="+mn-lt"/>
                <a:ea typeface="+mn-ea"/>
                <a:cs typeface="+mn-cs"/>
              </a:rPr>
              <a:t>Массив типа </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:\n"; </a:t>
            </a:r>
            <a:r>
              <a:rPr lang="en-US" sz="1200" b="0" u="none" kern="1200" dirty="0" err="1" smtClean="0">
                <a:solidFill>
                  <a:schemeClr val="tx1"/>
                </a:solidFill>
                <a:latin typeface="+mn-lt"/>
                <a:ea typeface="+mn-ea"/>
                <a:cs typeface="+mn-cs"/>
              </a:rPr>
              <a:t>printArrayT</a:t>
            </a:r>
            <a:r>
              <a:rPr lang="en-US" sz="1200" b="0" u="none" kern="1200" dirty="0" smtClean="0">
                <a:solidFill>
                  <a:schemeClr val="tx1"/>
                </a:solidFill>
                <a:latin typeface="+mn-lt"/>
                <a:ea typeface="+mn-ea"/>
                <a:cs typeface="+mn-cs"/>
              </a:rPr>
              <a:t>&lt;</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&gt;(</a:t>
            </a:r>
            <a:r>
              <a:rPr lang="en-US" sz="1200" b="0" u="none" kern="1200" dirty="0" err="1" smtClean="0">
                <a:solidFill>
                  <a:schemeClr val="tx1"/>
                </a:solidFill>
                <a:latin typeface="+mn-lt"/>
                <a:ea typeface="+mn-ea"/>
                <a:cs typeface="+mn-cs"/>
              </a:rPr>
              <a:t>iArray</a:t>
            </a:r>
            <a:r>
              <a:rPr lang="en-US" sz="1200" b="0" u="none" kern="1200" dirty="0" smtClean="0">
                <a:solidFill>
                  <a:schemeClr val="tx1"/>
                </a:solidFill>
                <a:latin typeface="+mn-lt"/>
                <a:ea typeface="+mn-ea"/>
                <a:cs typeface="+mn-cs"/>
              </a:rPr>
              <a:t>, 10);</a:t>
            </a:r>
          </a:p>
          <a:p>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"\n</a:t>
            </a:r>
            <a:r>
              <a:rPr lang="ru-RU" sz="1200" b="0" u="none" kern="1200" dirty="0" smtClean="0">
                <a:solidFill>
                  <a:schemeClr val="tx1"/>
                </a:solidFill>
                <a:latin typeface="+mn-lt"/>
                <a:ea typeface="+mn-ea"/>
                <a:cs typeface="+mn-cs"/>
              </a:rPr>
              <a:t>Массив типа </a:t>
            </a:r>
            <a:r>
              <a:rPr lang="en-US" sz="1200" b="0" u="none" kern="1200" dirty="0" smtClean="0">
                <a:solidFill>
                  <a:schemeClr val="tx1"/>
                </a:solidFill>
                <a:latin typeface="+mn-lt"/>
                <a:ea typeface="+mn-ea"/>
                <a:cs typeface="+mn-cs"/>
              </a:rPr>
              <a:t>float:\n"; </a:t>
            </a:r>
            <a:r>
              <a:rPr lang="en-US" sz="1200" b="0" u="none" kern="1200" dirty="0" err="1" smtClean="0">
                <a:solidFill>
                  <a:schemeClr val="tx1"/>
                </a:solidFill>
                <a:latin typeface="+mn-lt"/>
                <a:ea typeface="+mn-ea"/>
                <a:cs typeface="+mn-cs"/>
              </a:rPr>
              <a:t>printArrayT</a:t>
            </a:r>
            <a:r>
              <a:rPr lang="en-US" dirty="0" smtClean="0">
                <a:solidFill>
                  <a:srgbClr val="000000"/>
                </a:solidFill>
                <a:latin typeface="Consolas" panose="020B0609020204030204" pitchFamily="49" charset="0"/>
              </a:rPr>
              <a:t>&lt;</a:t>
            </a:r>
            <a:r>
              <a:rPr lang="en-US" dirty="0" smtClean="0">
                <a:solidFill>
                  <a:srgbClr val="7F0055"/>
                </a:solidFill>
                <a:latin typeface="Consolas" panose="020B0609020204030204" pitchFamily="49" charset="0"/>
              </a:rPr>
              <a:t>float</a:t>
            </a:r>
            <a:r>
              <a:rPr lang="en-US" dirty="0" smtClean="0">
                <a:solidFill>
                  <a:srgbClr val="000000"/>
                </a:solidFill>
                <a:latin typeface="Consolas" panose="020B0609020204030204" pitchFamily="49" charset="0"/>
              </a:rPr>
              <a:t>&gt;</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fArray</a:t>
            </a:r>
            <a:r>
              <a:rPr lang="en-US" sz="1200" b="0" u="none" kern="1200" dirty="0" smtClean="0">
                <a:solidFill>
                  <a:schemeClr val="tx1"/>
                </a:solidFill>
                <a:latin typeface="+mn-lt"/>
                <a:ea typeface="+mn-ea"/>
                <a:cs typeface="+mn-cs"/>
              </a:rPr>
              <a:t>, 5);</a:t>
            </a:r>
          </a:p>
          <a:p>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"\n</a:t>
            </a:r>
            <a:r>
              <a:rPr lang="ru-RU" sz="1200" b="0" u="none" kern="1200" dirty="0" smtClean="0">
                <a:solidFill>
                  <a:schemeClr val="tx1"/>
                </a:solidFill>
                <a:latin typeface="+mn-lt"/>
                <a:ea typeface="+mn-ea"/>
                <a:cs typeface="+mn-cs"/>
              </a:rPr>
              <a:t>Массив типа </a:t>
            </a:r>
            <a:r>
              <a:rPr lang="en-US" sz="1200" b="0" u="none" kern="1200" dirty="0" smtClean="0">
                <a:solidFill>
                  <a:schemeClr val="tx1"/>
                </a:solidFill>
                <a:latin typeface="+mn-lt"/>
                <a:ea typeface="+mn-ea"/>
                <a:cs typeface="+mn-cs"/>
              </a:rPr>
              <a:t>char:\n"; </a:t>
            </a:r>
            <a:r>
              <a:rPr lang="en-US" sz="1200" b="0" u="none" kern="1200" dirty="0" err="1" smtClean="0">
                <a:solidFill>
                  <a:schemeClr val="tx1"/>
                </a:solidFill>
                <a:latin typeface="+mn-lt"/>
                <a:ea typeface="+mn-ea"/>
                <a:cs typeface="+mn-cs"/>
              </a:rPr>
              <a:t>printArrayT</a:t>
            </a:r>
            <a:r>
              <a:rPr lang="en-US" dirty="0" smtClean="0">
                <a:solidFill>
                  <a:srgbClr val="000000"/>
                </a:solidFill>
                <a:latin typeface="Consolas" panose="020B0609020204030204" pitchFamily="49" charset="0"/>
              </a:rPr>
              <a:t>&lt;</a:t>
            </a:r>
            <a:r>
              <a:rPr lang="en-US" dirty="0" smtClean="0">
                <a:solidFill>
                  <a:srgbClr val="7F0055"/>
                </a:solidFill>
                <a:latin typeface="Consolas" panose="020B0609020204030204" pitchFamily="49" charset="0"/>
              </a:rPr>
              <a:t>char</a:t>
            </a:r>
            <a:r>
              <a:rPr lang="en-US" dirty="0" smtClean="0">
                <a:solidFill>
                  <a:srgbClr val="000000"/>
                </a:solidFill>
                <a:latin typeface="Consolas" panose="020B0609020204030204" pitchFamily="49" charset="0"/>
              </a:rPr>
              <a:t>&gt;</a:t>
            </a:r>
            <a:r>
              <a:rPr lang="en-US" sz="1200" b="0" u="none" kern="1200" dirty="0" smtClean="0">
                <a:solidFill>
                  <a:schemeClr val="tx1"/>
                </a:solidFill>
                <a:latin typeface="+mn-lt"/>
                <a:ea typeface="+mn-ea"/>
                <a:cs typeface="+mn-cs"/>
              </a:rPr>
              <a:t>(</a:t>
            </a:r>
            <a:r>
              <a:rPr lang="en-US" sz="1200" b="0" u="none" kern="1200" dirty="0" err="1" smtClean="0">
                <a:solidFill>
                  <a:schemeClr val="tx1"/>
                </a:solidFill>
                <a:latin typeface="+mn-lt"/>
                <a:ea typeface="+mn-ea"/>
                <a:cs typeface="+mn-cs"/>
              </a:rPr>
              <a:t>cArray</a:t>
            </a:r>
            <a:r>
              <a:rPr lang="en-US" sz="1200" b="0" u="none" kern="1200" dirty="0" smtClean="0">
                <a:solidFill>
                  <a:schemeClr val="tx1"/>
                </a:solidFill>
                <a:latin typeface="+mn-lt"/>
                <a:ea typeface="+mn-ea"/>
                <a:cs typeface="+mn-cs"/>
              </a:rPr>
              <a:t>, 4);</a:t>
            </a:r>
          </a:p>
          <a:p>
            <a:r>
              <a:rPr lang="en-US" sz="1200" b="0" u="none" kern="1200" dirty="0" smtClean="0">
                <a:solidFill>
                  <a:schemeClr val="tx1"/>
                </a:solidFill>
                <a:latin typeface="+mn-lt"/>
                <a:ea typeface="+mn-ea"/>
                <a:cs typeface="+mn-cs"/>
              </a:rPr>
              <a:t>   return 0;</a:t>
            </a:r>
          </a:p>
          <a:p>
            <a:r>
              <a:rPr lang="en-US" sz="1200" b="0" u="none" kern="1200" dirty="0" smtClean="0">
                <a:solidFill>
                  <a:schemeClr val="tx1"/>
                </a:solidFill>
                <a:latin typeface="+mn-lt"/>
                <a:ea typeface="+mn-ea"/>
                <a:cs typeface="+mn-cs"/>
              </a:rPr>
              <a:t>}</a:t>
            </a:r>
          </a:p>
        </p:txBody>
      </p:sp>
      <p:sp>
        <p:nvSpPr>
          <p:cNvPr id="4" name="Номер слайда 3"/>
          <p:cNvSpPr>
            <a:spLocks noGrp="1"/>
          </p:cNvSpPr>
          <p:nvPr>
            <p:ph type="sldNum" sz="quarter" idx="10"/>
          </p:nvPr>
        </p:nvSpPr>
        <p:spPr/>
        <p:txBody>
          <a:bodyPr/>
          <a:lstStyle/>
          <a:p>
            <a:fld id="{04364DBE-E3B1-4133-B555-71372D05869D}" type="slidenum">
              <a:rPr lang="ru-RU" smtClean="0"/>
              <a:pPr/>
              <a:t>6</a:t>
            </a:fld>
            <a:endParaRPr lang="ru-RU" dirty="0"/>
          </a:p>
        </p:txBody>
      </p:sp>
    </p:spTree>
    <p:extLst>
      <p:ext uri="{BB962C8B-B14F-4D97-AF65-F5344CB8AC3E}">
        <p14:creationId xmlns:p14="http://schemas.microsoft.com/office/powerpoint/2010/main" val="40231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0" u="none" kern="1200" dirty="0" smtClean="0">
                <a:solidFill>
                  <a:schemeClr val="tx1"/>
                </a:solidFill>
                <a:latin typeface="+mn-lt"/>
                <a:ea typeface="+mn-ea"/>
                <a:cs typeface="+mn-cs"/>
              </a:rPr>
              <a:t>#include &lt;</a:t>
            </a:r>
            <a:r>
              <a:rPr lang="en-US" sz="1200" b="0" u="none" kern="1200" dirty="0" err="1" smtClean="0">
                <a:solidFill>
                  <a:schemeClr val="tx1"/>
                </a:solidFill>
                <a:latin typeface="+mn-lt"/>
                <a:ea typeface="+mn-ea"/>
                <a:cs typeface="+mn-cs"/>
              </a:rPr>
              <a:t>iostream</a:t>
            </a:r>
            <a:r>
              <a:rPr lang="en-US" sz="1200" b="0" u="none" kern="1200" dirty="0" smtClean="0">
                <a:solidFill>
                  <a:schemeClr val="tx1"/>
                </a:solidFill>
                <a:latin typeface="+mn-lt"/>
                <a:ea typeface="+mn-ea"/>
                <a:cs typeface="+mn-cs"/>
              </a:rPr>
              <a:t>&gt;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using namespace </a:t>
            </a:r>
            <a:r>
              <a:rPr lang="en-US" sz="1200" b="0" u="none" kern="1200" dirty="0" err="1" smtClean="0">
                <a:solidFill>
                  <a:schemeClr val="tx1"/>
                </a:solidFill>
                <a:latin typeface="+mn-lt"/>
                <a:ea typeface="+mn-ea"/>
                <a:cs typeface="+mn-cs"/>
              </a:rPr>
              <a:t>std</a:t>
            </a:r>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template&lt; </a:t>
            </a:r>
            <a:r>
              <a:rPr lang="en-US" sz="1200" b="0" u="none" kern="1200" dirty="0" err="1" smtClean="0">
                <a:solidFill>
                  <a:schemeClr val="tx1"/>
                </a:solidFill>
                <a:latin typeface="+mn-lt"/>
                <a:ea typeface="+mn-ea"/>
                <a:cs typeface="+mn-cs"/>
              </a:rPr>
              <a:t>typename</a:t>
            </a:r>
            <a:r>
              <a:rPr lang="en-US" sz="1200" b="0" u="none" kern="1200" dirty="0" smtClean="0">
                <a:solidFill>
                  <a:schemeClr val="tx1"/>
                </a:solidFill>
                <a:latin typeface="+mn-lt"/>
                <a:ea typeface="+mn-ea"/>
                <a:cs typeface="+mn-cs"/>
              </a:rPr>
              <a:t> T &gt;</a:t>
            </a:r>
          </a:p>
          <a:p>
            <a:r>
              <a:rPr lang="en-US" sz="1200" b="0" u="none" kern="1200" dirty="0" smtClean="0">
                <a:solidFill>
                  <a:schemeClr val="tx1"/>
                </a:solidFill>
                <a:latin typeface="+mn-lt"/>
                <a:ea typeface="+mn-ea"/>
                <a:cs typeface="+mn-cs"/>
              </a:rPr>
              <a:t>T Min( T a, T b )</a:t>
            </a:r>
          </a:p>
          <a:p>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 &lt; b ? a : b) &lt;&lt; </a:t>
            </a:r>
            <a:r>
              <a:rPr lang="en-US" sz="1200" b="0" u="none" kern="1200" dirty="0" err="1" smtClean="0">
                <a:solidFill>
                  <a:schemeClr val="tx1"/>
                </a:solidFill>
                <a:latin typeface="+mn-lt"/>
                <a:ea typeface="+mn-ea"/>
                <a:cs typeface="+mn-cs"/>
              </a:rPr>
              <a:t>endl</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return a &lt; b ? a : b;</a:t>
            </a:r>
          </a:p>
          <a:p>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main(</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argc</a:t>
            </a:r>
            <a:r>
              <a:rPr lang="en-US" sz="1200" b="0" u="none" kern="1200" dirty="0" smtClean="0">
                <a:solidFill>
                  <a:schemeClr val="tx1"/>
                </a:solidFill>
                <a:latin typeface="+mn-lt"/>
                <a:ea typeface="+mn-ea"/>
                <a:cs typeface="+mn-cs"/>
              </a:rPr>
              <a:t>, char * </a:t>
            </a:r>
            <a:r>
              <a:rPr lang="en-US" sz="1200" b="0" u="none" kern="1200" dirty="0" err="1" smtClean="0">
                <a:solidFill>
                  <a:schemeClr val="tx1"/>
                </a:solidFill>
                <a:latin typeface="+mn-lt"/>
                <a:ea typeface="+mn-ea"/>
                <a:cs typeface="+mn-cs"/>
              </a:rPr>
              <a:t>argv</a:t>
            </a:r>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   Min( 1, 2 );</a:t>
            </a:r>
          </a:p>
          <a:p>
            <a:r>
              <a:rPr lang="en-US" sz="1200" b="0" u="none" kern="1200" dirty="0" smtClean="0">
                <a:solidFill>
                  <a:schemeClr val="tx1"/>
                </a:solidFill>
                <a:latin typeface="+mn-lt"/>
                <a:ea typeface="+mn-ea"/>
                <a:cs typeface="+mn-cs"/>
              </a:rPr>
              <a:t>   Min( 'a', 'b' );</a:t>
            </a:r>
          </a:p>
          <a:p>
            <a:r>
              <a:rPr lang="en-US" sz="1200" b="0" u="none" kern="1200" dirty="0" smtClean="0">
                <a:solidFill>
                  <a:schemeClr val="tx1"/>
                </a:solidFill>
                <a:latin typeface="+mn-lt"/>
                <a:ea typeface="+mn-ea"/>
                <a:cs typeface="+mn-cs"/>
              </a:rPr>
              <a:t>   Min( string( "</a:t>
            </a:r>
            <a:r>
              <a:rPr lang="en-US" sz="1200" b="0" u="none" kern="1200" dirty="0" err="1" smtClean="0">
                <a:solidFill>
                  <a:schemeClr val="tx1"/>
                </a:solidFill>
                <a:latin typeface="+mn-lt"/>
                <a:ea typeface="+mn-ea"/>
                <a:cs typeface="+mn-cs"/>
              </a:rPr>
              <a:t>abc</a:t>
            </a:r>
            <a:r>
              <a:rPr lang="en-US" sz="1200" b="0" u="none" kern="1200" dirty="0" smtClean="0">
                <a:solidFill>
                  <a:schemeClr val="tx1"/>
                </a:solidFill>
                <a:latin typeface="+mn-lt"/>
                <a:ea typeface="+mn-ea"/>
                <a:cs typeface="+mn-cs"/>
              </a:rPr>
              <a:t>" ), string( "</a:t>
            </a:r>
            <a:r>
              <a:rPr lang="en-US" sz="1200" b="0" u="none" kern="1200" dirty="0" err="1" smtClean="0">
                <a:solidFill>
                  <a:schemeClr val="tx1"/>
                </a:solidFill>
                <a:latin typeface="+mn-lt"/>
                <a:ea typeface="+mn-ea"/>
                <a:cs typeface="+mn-cs"/>
              </a:rPr>
              <a:t>cde</a:t>
            </a:r>
            <a:r>
              <a:rPr lang="en-US" sz="1200" b="0" u="none" kern="1200" dirty="0" smtClean="0">
                <a:solidFill>
                  <a:schemeClr val="tx1"/>
                </a:solidFill>
                <a:latin typeface="+mn-lt"/>
                <a:ea typeface="+mn-ea"/>
                <a:cs typeface="+mn-cs"/>
              </a:rPr>
              <a:t>" ) );</a:t>
            </a:r>
          </a:p>
          <a:p>
            <a:r>
              <a:rPr lang="en-US" sz="1200" b="0" u="none" kern="1200" dirty="0" smtClean="0">
                <a:solidFill>
                  <a:schemeClr val="tx1"/>
                </a:solidFill>
                <a:latin typeface="+mn-lt"/>
                <a:ea typeface="+mn-ea"/>
                <a:cs typeface="+mn-cs"/>
              </a:rPr>
              <a:t>   return 0;</a:t>
            </a:r>
          </a:p>
          <a:p>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7</a:t>
            </a:fld>
            <a:endParaRPr lang="ru-RU" dirty="0"/>
          </a:p>
        </p:txBody>
      </p:sp>
    </p:spTree>
    <p:extLst>
      <p:ext uri="{BB962C8B-B14F-4D97-AF65-F5344CB8AC3E}">
        <p14:creationId xmlns:p14="http://schemas.microsoft.com/office/powerpoint/2010/main" val="3369922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sz="1200" b="0" u="none"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4364DBE-E3B1-4133-B555-71372D05869D}" type="slidenum">
              <a:rPr lang="ru-RU" smtClean="0"/>
              <a:pPr/>
              <a:t>8</a:t>
            </a:fld>
            <a:endParaRPr lang="ru-RU" dirty="0"/>
          </a:p>
        </p:txBody>
      </p:sp>
    </p:spTree>
    <p:extLst>
      <p:ext uri="{BB962C8B-B14F-4D97-AF65-F5344CB8AC3E}">
        <p14:creationId xmlns:p14="http://schemas.microsoft.com/office/powerpoint/2010/main" val="365972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200" b="0" u="none" kern="1200" dirty="0" smtClean="0">
                <a:solidFill>
                  <a:schemeClr val="tx1"/>
                </a:solidFill>
                <a:latin typeface="+mn-lt"/>
                <a:ea typeface="+mn-ea"/>
                <a:cs typeface="+mn-cs"/>
              </a:rPr>
              <a:t>// class templates</a:t>
            </a:r>
          </a:p>
          <a:p>
            <a:r>
              <a:rPr lang="en-US" sz="1200" b="0" u="none" kern="1200" dirty="0" smtClean="0">
                <a:solidFill>
                  <a:schemeClr val="tx1"/>
                </a:solidFill>
                <a:latin typeface="+mn-lt"/>
                <a:ea typeface="+mn-ea"/>
                <a:cs typeface="+mn-cs"/>
              </a:rPr>
              <a:t>#include &lt;</a:t>
            </a:r>
            <a:r>
              <a:rPr lang="en-US" sz="1200" b="0" u="none" kern="1200" dirty="0" err="1" smtClean="0">
                <a:solidFill>
                  <a:schemeClr val="tx1"/>
                </a:solidFill>
                <a:latin typeface="+mn-lt"/>
                <a:ea typeface="+mn-ea"/>
                <a:cs typeface="+mn-cs"/>
              </a:rPr>
              <a:t>iostream</a:t>
            </a:r>
            <a:r>
              <a:rPr lang="en-US" sz="1200" b="0" u="none" kern="1200" dirty="0" smtClean="0">
                <a:solidFill>
                  <a:schemeClr val="tx1"/>
                </a:solidFill>
                <a:latin typeface="+mn-lt"/>
                <a:ea typeface="+mn-ea"/>
                <a:cs typeface="+mn-cs"/>
              </a:rPr>
              <a:t>&gt;</a:t>
            </a:r>
          </a:p>
          <a:p>
            <a:r>
              <a:rPr lang="en-US" sz="1200" b="0" u="none" kern="1200" dirty="0" smtClean="0">
                <a:solidFill>
                  <a:schemeClr val="tx1"/>
                </a:solidFill>
                <a:latin typeface="+mn-lt"/>
                <a:ea typeface="+mn-ea"/>
                <a:cs typeface="+mn-cs"/>
              </a:rPr>
              <a:t>using namespace </a:t>
            </a:r>
            <a:r>
              <a:rPr lang="en-US" sz="1200" b="0" u="none" kern="1200" dirty="0" err="1" smtClean="0">
                <a:solidFill>
                  <a:schemeClr val="tx1"/>
                </a:solidFill>
                <a:latin typeface="+mn-lt"/>
                <a:ea typeface="+mn-ea"/>
                <a:cs typeface="+mn-cs"/>
              </a:rPr>
              <a:t>std</a:t>
            </a:r>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template &lt;class T&gt;</a:t>
            </a:r>
          </a:p>
          <a:p>
            <a:r>
              <a:rPr lang="en-US" sz="1200" b="0" u="none" kern="1200" dirty="0" smtClean="0">
                <a:solidFill>
                  <a:schemeClr val="tx1"/>
                </a:solidFill>
                <a:latin typeface="+mn-lt"/>
                <a:ea typeface="+mn-ea"/>
                <a:cs typeface="+mn-cs"/>
              </a:rPr>
              <a:t>class </a:t>
            </a:r>
            <a:r>
              <a:rPr lang="en-US" sz="1200" b="0" u="none" kern="1200" dirty="0" err="1" smtClean="0">
                <a:solidFill>
                  <a:schemeClr val="tx1"/>
                </a:solidFill>
                <a:latin typeface="+mn-lt"/>
                <a:ea typeface="+mn-ea"/>
                <a:cs typeface="+mn-cs"/>
              </a:rPr>
              <a:t>mypair</a:t>
            </a:r>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    T a, b;</a:t>
            </a:r>
          </a:p>
          <a:p>
            <a:r>
              <a:rPr lang="en-US" sz="1200" b="0" u="none" kern="1200" dirty="0" smtClean="0">
                <a:solidFill>
                  <a:schemeClr val="tx1"/>
                </a:solidFill>
                <a:latin typeface="+mn-lt"/>
                <a:ea typeface="+mn-ea"/>
                <a:cs typeface="+mn-cs"/>
              </a:rPr>
              <a:t>  public:</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mypair</a:t>
            </a:r>
            <a:r>
              <a:rPr lang="en-US" sz="1200" b="0" u="none" kern="1200" dirty="0" smtClean="0">
                <a:solidFill>
                  <a:schemeClr val="tx1"/>
                </a:solidFill>
                <a:latin typeface="+mn-lt"/>
                <a:ea typeface="+mn-ea"/>
                <a:cs typeface="+mn-cs"/>
              </a:rPr>
              <a:t> (T first, T second)</a:t>
            </a:r>
          </a:p>
          <a:p>
            <a:r>
              <a:rPr lang="en-US" sz="1200" b="0" u="none" kern="1200" dirty="0" smtClean="0">
                <a:solidFill>
                  <a:schemeClr val="tx1"/>
                </a:solidFill>
                <a:latin typeface="+mn-lt"/>
                <a:ea typeface="+mn-ea"/>
                <a:cs typeface="+mn-cs"/>
              </a:rPr>
              <a:t>      {a=first; b=second;}</a:t>
            </a:r>
          </a:p>
          <a:p>
            <a:r>
              <a:rPr lang="en-US" sz="1200" b="0" u="none" kern="1200" dirty="0" smtClean="0">
                <a:solidFill>
                  <a:schemeClr val="tx1"/>
                </a:solidFill>
                <a:latin typeface="+mn-lt"/>
                <a:ea typeface="+mn-ea"/>
                <a:cs typeface="+mn-cs"/>
              </a:rPr>
              <a:t>    T </a:t>
            </a:r>
            <a:r>
              <a:rPr lang="en-US" sz="1200" b="0" u="none" kern="1200" dirty="0" err="1" smtClean="0">
                <a:solidFill>
                  <a:schemeClr val="tx1"/>
                </a:solidFill>
                <a:latin typeface="+mn-lt"/>
                <a:ea typeface="+mn-ea"/>
                <a:cs typeface="+mn-cs"/>
              </a:rPr>
              <a:t>getmax</a:t>
            </a:r>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smtClean="0">
                <a:solidFill>
                  <a:schemeClr val="tx1"/>
                </a:solidFill>
                <a:latin typeface="+mn-lt"/>
                <a:ea typeface="+mn-ea"/>
                <a:cs typeface="+mn-cs"/>
              </a:rPr>
              <a:t>template &lt;class T&gt;</a:t>
            </a:r>
          </a:p>
          <a:p>
            <a:r>
              <a:rPr lang="en-US" sz="1200" b="0" u="none" kern="1200" dirty="0" smtClean="0">
                <a:solidFill>
                  <a:schemeClr val="tx1"/>
                </a:solidFill>
                <a:latin typeface="+mn-lt"/>
                <a:ea typeface="+mn-ea"/>
                <a:cs typeface="+mn-cs"/>
              </a:rPr>
              <a:t>T </a:t>
            </a:r>
            <a:r>
              <a:rPr lang="en-US" sz="1200" b="0" u="none" kern="1200" dirty="0" err="1" smtClean="0">
                <a:solidFill>
                  <a:schemeClr val="tx1"/>
                </a:solidFill>
                <a:latin typeface="+mn-lt"/>
                <a:ea typeface="+mn-ea"/>
                <a:cs typeface="+mn-cs"/>
              </a:rPr>
              <a:t>mypair</a:t>
            </a:r>
            <a:r>
              <a:rPr lang="en-US" sz="1200" b="0" u="none" kern="1200" dirty="0" smtClean="0">
                <a:solidFill>
                  <a:schemeClr val="tx1"/>
                </a:solidFill>
                <a:latin typeface="+mn-lt"/>
                <a:ea typeface="+mn-ea"/>
                <a:cs typeface="+mn-cs"/>
              </a:rPr>
              <a:t>&lt;T&gt;::</a:t>
            </a:r>
            <a:r>
              <a:rPr lang="en-US" sz="1200" b="0" u="none" kern="1200" dirty="0" err="1" smtClean="0">
                <a:solidFill>
                  <a:schemeClr val="tx1"/>
                </a:solidFill>
                <a:latin typeface="+mn-lt"/>
                <a:ea typeface="+mn-ea"/>
                <a:cs typeface="+mn-cs"/>
              </a:rPr>
              <a:t>getmax</a:t>
            </a:r>
            <a:r>
              <a:rPr lang="en-US" sz="1200" b="0" u="none" kern="1200" dirty="0" smtClean="0">
                <a:solidFill>
                  <a:schemeClr val="tx1"/>
                </a:solidFill>
                <a:latin typeface="+mn-lt"/>
                <a:ea typeface="+mn-ea"/>
                <a:cs typeface="+mn-cs"/>
              </a:rPr>
              <a:t> ()</a:t>
            </a:r>
          </a:p>
          <a:p>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T </a:t>
            </a:r>
            <a:r>
              <a:rPr lang="en-US" sz="1200" b="0" u="none" kern="1200" dirty="0" err="1" smtClean="0">
                <a:solidFill>
                  <a:schemeClr val="tx1"/>
                </a:solidFill>
                <a:latin typeface="+mn-lt"/>
                <a:ea typeface="+mn-ea"/>
                <a:cs typeface="+mn-cs"/>
              </a:rPr>
              <a:t>retval</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retval</a:t>
            </a:r>
            <a:r>
              <a:rPr lang="en-US" sz="1200" b="0" u="none" kern="1200" dirty="0" smtClean="0">
                <a:solidFill>
                  <a:schemeClr val="tx1"/>
                </a:solidFill>
                <a:latin typeface="+mn-lt"/>
                <a:ea typeface="+mn-ea"/>
                <a:cs typeface="+mn-cs"/>
              </a:rPr>
              <a:t> = a&gt;b? a : b;</a:t>
            </a:r>
          </a:p>
          <a:p>
            <a:r>
              <a:rPr lang="en-US" sz="1200" b="0" u="none" kern="1200" dirty="0" smtClean="0">
                <a:solidFill>
                  <a:schemeClr val="tx1"/>
                </a:solidFill>
                <a:latin typeface="+mn-lt"/>
                <a:ea typeface="+mn-ea"/>
                <a:cs typeface="+mn-cs"/>
              </a:rPr>
              <a:t>  return </a:t>
            </a:r>
            <a:r>
              <a:rPr lang="en-US" sz="1200" b="0" u="none" kern="1200" dirty="0" err="1" smtClean="0">
                <a:solidFill>
                  <a:schemeClr val="tx1"/>
                </a:solidFill>
                <a:latin typeface="+mn-lt"/>
                <a:ea typeface="+mn-ea"/>
                <a:cs typeface="+mn-cs"/>
              </a:rPr>
              <a:t>retval</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a:t>
            </a:r>
          </a:p>
          <a:p>
            <a:endParaRPr lang="en-US" sz="1200" b="0" u="none" kern="1200" dirty="0" smtClean="0">
              <a:solidFill>
                <a:schemeClr val="tx1"/>
              </a:solidFill>
              <a:latin typeface="+mn-lt"/>
              <a:ea typeface="+mn-ea"/>
              <a:cs typeface="+mn-cs"/>
            </a:endParaRPr>
          </a:p>
          <a:p>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 main () {</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mypair</a:t>
            </a:r>
            <a:r>
              <a:rPr lang="en-US" sz="1200" b="0" u="none" kern="1200" dirty="0" smtClean="0">
                <a:solidFill>
                  <a:schemeClr val="tx1"/>
                </a:solidFill>
                <a:latin typeface="+mn-lt"/>
                <a:ea typeface="+mn-ea"/>
                <a:cs typeface="+mn-cs"/>
              </a:rPr>
              <a:t> &lt;</a:t>
            </a:r>
            <a:r>
              <a:rPr lang="en-US" sz="1200" b="0" u="none" kern="1200" dirty="0" err="1" smtClean="0">
                <a:solidFill>
                  <a:schemeClr val="tx1"/>
                </a:solidFill>
                <a:latin typeface="+mn-lt"/>
                <a:ea typeface="+mn-ea"/>
                <a:cs typeface="+mn-cs"/>
              </a:rPr>
              <a:t>int</a:t>
            </a:r>
            <a:r>
              <a:rPr lang="en-US" sz="1200" b="0" u="none" kern="1200" dirty="0" smtClean="0">
                <a:solidFill>
                  <a:schemeClr val="tx1"/>
                </a:solidFill>
                <a:latin typeface="+mn-lt"/>
                <a:ea typeface="+mn-ea"/>
                <a:cs typeface="+mn-cs"/>
              </a:rPr>
              <a:t>&gt; </a:t>
            </a:r>
            <a:r>
              <a:rPr lang="en-US" sz="1200" b="0" u="none" kern="1200" dirty="0" err="1" smtClean="0">
                <a:solidFill>
                  <a:schemeClr val="tx1"/>
                </a:solidFill>
                <a:latin typeface="+mn-lt"/>
                <a:ea typeface="+mn-ea"/>
                <a:cs typeface="+mn-cs"/>
              </a:rPr>
              <a:t>myobject</a:t>
            </a:r>
            <a:r>
              <a:rPr lang="en-US" sz="1200" b="0" u="none" kern="1200" dirty="0" smtClean="0">
                <a:solidFill>
                  <a:schemeClr val="tx1"/>
                </a:solidFill>
                <a:latin typeface="+mn-lt"/>
                <a:ea typeface="+mn-ea"/>
                <a:cs typeface="+mn-cs"/>
              </a:rPr>
              <a:t> (100, 75);</a:t>
            </a:r>
          </a:p>
          <a:p>
            <a:r>
              <a:rPr lang="en-US" sz="1200" b="0" u="none" kern="1200" dirty="0" smtClean="0">
                <a:solidFill>
                  <a:schemeClr val="tx1"/>
                </a:solidFill>
                <a:latin typeface="+mn-lt"/>
                <a:ea typeface="+mn-ea"/>
                <a:cs typeface="+mn-cs"/>
              </a:rPr>
              <a:t>  </a:t>
            </a:r>
            <a:r>
              <a:rPr lang="en-US" sz="1200" b="0" u="none" kern="1200" dirty="0" err="1" smtClean="0">
                <a:solidFill>
                  <a:schemeClr val="tx1"/>
                </a:solidFill>
                <a:latin typeface="+mn-lt"/>
                <a:ea typeface="+mn-ea"/>
                <a:cs typeface="+mn-cs"/>
              </a:rPr>
              <a:t>cout</a:t>
            </a:r>
            <a:r>
              <a:rPr lang="en-US" sz="1200" b="0" u="none" kern="1200" dirty="0" smtClean="0">
                <a:solidFill>
                  <a:schemeClr val="tx1"/>
                </a:solidFill>
                <a:latin typeface="+mn-lt"/>
                <a:ea typeface="+mn-ea"/>
                <a:cs typeface="+mn-cs"/>
              </a:rPr>
              <a:t> &lt;&lt; </a:t>
            </a:r>
            <a:r>
              <a:rPr lang="en-US" sz="1200" b="0" u="none" kern="1200" dirty="0" err="1" smtClean="0">
                <a:solidFill>
                  <a:schemeClr val="tx1"/>
                </a:solidFill>
                <a:latin typeface="+mn-lt"/>
                <a:ea typeface="+mn-ea"/>
                <a:cs typeface="+mn-cs"/>
              </a:rPr>
              <a:t>myobject.getmax</a:t>
            </a:r>
            <a:r>
              <a:rPr lang="en-US" sz="1200" b="0" u="none" kern="1200" dirty="0" smtClean="0">
                <a:solidFill>
                  <a:schemeClr val="tx1"/>
                </a:solidFill>
                <a:latin typeface="+mn-lt"/>
                <a:ea typeface="+mn-ea"/>
                <a:cs typeface="+mn-cs"/>
              </a:rPr>
              <a:t>();</a:t>
            </a:r>
          </a:p>
          <a:p>
            <a:r>
              <a:rPr lang="en-US" sz="1200" b="0" u="none" kern="1200" dirty="0" smtClean="0">
                <a:solidFill>
                  <a:schemeClr val="tx1"/>
                </a:solidFill>
                <a:latin typeface="+mn-lt"/>
                <a:ea typeface="+mn-ea"/>
                <a:cs typeface="+mn-cs"/>
              </a:rPr>
              <a:t>  return 0;</a:t>
            </a:r>
          </a:p>
          <a:p>
            <a:r>
              <a:rPr lang="en-US" sz="1200" b="0" u="none" kern="1200" dirty="0" smtClean="0">
                <a:solidFill>
                  <a:schemeClr val="tx1"/>
                </a:solidFill>
                <a:latin typeface="+mn-lt"/>
                <a:ea typeface="+mn-ea"/>
                <a:cs typeface="+mn-cs"/>
              </a:rPr>
              <a:t>}</a:t>
            </a:r>
          </a:p>
        </p:txBody>
      </p:sp>
      <p:sp>
        <p:nvSpPr>
          <p:cNvPr id="4" name="Номер слайда 3"/>
          <p:cNvSpPr>
            <a:spLocks noGrp="1"/>
          </p:cNvSpPr>
          <p:nvPr>
            <p:ph type="sldNum" sz="quarter" idx="10"/>
          </p:nvPr>
        </p:nvSpPr>
        <p:spPr/>
        <p:txBody>
          <a:bodyPr/>
          <a:lstStyle/>
          <a:p>
            <a:fld id="{04364DBE-E3B1-4133-B555-71372D05869D}" type="slidenum">
              <a:rPr lang="ru-RU" smtClean="0"/>
              <a:pPr/>
              <a:t>9</a:t>
            </a:fld>
            <a:endParaRPr lang="ru-RU" dirty="0"/>
          </a:p>
        </p:txBody>
      </p:sp>
    </p:spTree>
    <p:extLst>
      <p:ext uri="{BB962C8B-B14F-4D97-AF65-F5344CB8AC3E}">
        <p14:creationId xmlns:p14="http://schemas.microsoft.com/office/powerpoint/2010/main" val="2113685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562764-27A2-4803-8ABE-E3EFFC423C41}" type="datetimeFigureOut">
              <a:rPr lang="en-US" smtClean="0"/>
              <a:t>12.03.2020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D1390-DEDB-4B9C-BD6A-66E04DD3435E}" type="slidenum">
              <a:rPr lang="en-US" smtClean="0"/>
              <a:t>‹#›</a:t>
            </a:fld>
            <a:endParaRPr lang="en-US"/>
          </a:p>
        </p:txBody>
      </p:sp>
    </p:spTree>
    <p:extLst>
      <p:ext uri="{BB962C8B-B14F-4D97-AF65-F5344CB8AC3E}">
        <p14:creationId xmlns:p14="http://schemas.microsoft.com/office/powerpoint/2010/main" val="216700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62764-27A2-4803-8ABE-E3EFFC423C41}" type="datetimeFigureOut">
              <a:rPr lang="en-US" smtClean="0"/>
              <a:t>12.03.2020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D1390-DEDB-4B9C-BD6A-66E04DD3435E}" type="slidenum">
              <a:rPr lang="en-US" smtClean="0"/>
              <a:t>‹#›</a:t>
            </a:fld>
            <a:endParaRPr lang="en-US"/>
          </a:p>
        </p:txBody>
      </p:sp>
    </p:spTree>
    <p:extLst>
      <p:ext uri="{BB962C8B-B14F-4D97-AF65-F5344CB8AC3E}">
        <p14:creationId xmlns:p14="http://schemas.microsoft.com/office/powerpoint/2010/main" val="9958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62764-27A2-4803-8ABE-E3EFFC423C41}" type="datetimeFigureOut">
              <a:rPr lang="en-US" smtClean="0"/>
              <a:t>12.03.2020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D1390-DEDB-4B9C-BD6A-66E04DD3435E}" type="slidenum">
              <a:rPr lang="en-US" smtClean="0"/>
              <a:t>‹#›</a:t>
            </a:fld>
            <a:endParaRPr lang="en-US"/>
          </a:p>
        </p:txBody>
      </p:sp>
    </p:spTree>
    <p:extLst>
      <p:ext uri="{BB962C8B-B14F-4D97-AF65-F5344CB8AC3E}">
        <p14:creationId xmlns:p14="http://schemas.microsoft.com/office/powerpoint/2010/main" val="2240057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4197" y="274876"/>
            <a:ext cx="1690438" cy="410286"/>
          </a:xfrm>
          <a:prstGeom prst="rect">
            <a:avLst/>
          </a:prstGeom>
        </p:spPr>
      </p:pic>
      <p:cxnSp>
        <p:nvCxnSpPr>
          <p:cNvPr id="10" name="Прямая соединительная линия 9"/>
          <p:cNvCxnSpPr/>
          <p:nvPr userDrawn="1"/>
        </p:nvCxnSpPr>
        <p:spPr>
          <a:xfrm flipV="1">
            <a:off x="430306" y="685162"/>
            <a:ext cx="11361644" cy="16426"/>
          </a:xfrm>
          <a:prstGeom prst="line">
            <a:avLst/>
          </a:prstGeom>
        </p:spPr>
        <p:style>
          <a:lnRef idx="1">
            <a:schemeClr val="accent3"/>
          </a:lnRef>
          <a:fillRef idx="0">
            <a:schemeClr val="accent3"/>
          </a:fillRef>
          <a:effectRef idx="0">
            <a:schemeClr val="accent3"/>
          </a:effectRef>
          <a:fontRef idx="minor">
            <a:schemeClr val="tx1"/>
          </a:fontRef>
        </p:style>
      </p:cxnSp>
      <p:sp>
        <p:nvSpPr>
          <p:cNvPr id="14" name="Текст 13"/>
          <p:cNvSpPr>
            <a:spLocks noGrp="1"/>
          </p:cNvSpPr>
          <p:nvPr>
            <p:ph type="body" sz="quarter" idx="13" hasCustomPrompt="1"/>
          </p:nvPr>
        </p:nvSpPr>
        <p:spPr>
          <a:xfrm>
            <a:off x="2266950" y="228600"/>
            <a:ext cx="9515475" cy="428625"/>
          </a:xfrm>
          <a:prstGeom prst="rect">
            <a:avLst/>
          </a:prstGeom>
        </p:spPr>
        <p:txBody>
          <a:bodyPr/>
          <a:lstStyle>
            <a:lvl1pPr marL="0" indent="0" algn="r">
              <a:buNone/>
              <a:defRPr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smtClean="0">
                <a:latin typeface="Verdana" panose="020B0604030504040204" pitchFamily="34" charset="0"/>
                <a:ea typeface="Verdana" panose="020B0604030504040204" pitchFamily="34" charset="0"/>
                <a:cs typeface="Verdana" panose="020B0604030504040204" pitchFamily="34" charset="0"/>
              </a:rPr>
              <a:t>Заголовок слайда</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p:cNvSpPr txBox="1"/>
          <p:nvPr userDrawn="1"/>
        </p:nvSpPr>
        <p:spPr>
          <a:xfrm>
            <a:off x="10443210" y="6489181"/>
            <a:ext cx="1329690" cy="261610"/>
          </a:xfrm>
          <a:prstGeom prst="rect">
            <a:avLst/>
          </a:prstGeom>
          <a:noFill/>
        </p:spPr>
        <p:txBody>
          <a:bodyPr wrap="square" rtlCol="0">
            <a:spAutoFit/>
          </a:bodyPr>
          <a:lstStyle/>
          <a:p>
            <a:r>
              <a:rPr lang="en-US" sz="11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epolsoft.com</a:t>
            </a:r>
            <a:endParaRPr lang="ru-RU" sz="11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8" name="Прямая соединительная линия 17"/>
          <p:cNvCxnSpPr/>
          <p:nvPr userDrawn="1"/>
        </p:nvCxnSpPr>
        <p:spPr>
          <a:xfrm>
            <a:off x="430306" y="6458506"/>
            <a:ext cx="11342594" cy="0"/>
          </a:xfrm>
          <a:prstGeom prst="line">
            <a:avLst/>
          </a:prstGeom>
        </p:spPr>
        <p:style>
          <a:lnRef idx="1">
            <a:schemeClr val="accent3"/>
          </a:lnRef>
          <a:fillRef idx="0">
            <a:schemeClr val="accent3"/>
          </a:fillRef>
          <a:effectRef idx="0">
            <a:schemeClr val="accent3"/>
          </a:effectRef>
          <a:fontRef idx="minor">
            <a:schemeClr val="tx1"/>
          </a:fontRef>
        </p:style>
      </p:cxnSp>
      <p:sp>
        <p:nvSpPr>
          <p:cNvPr id="20" name="Текст 19"/>
          <p:cNvSpPr>
            <a:spLocks noGrp="1"/>
          </p:cNvSpPr>
          <p:nvPr>
            <p:ph type="body" sz="quarter" idx="14" hasCustomPrompt="1"/>
          </p:nvPr>
        </p:nvSpPr>
        <p:spPr>
          <a:xfrm>
            <a:off x="430306" y="2141771"/>
            <a:ext cx="7789862" cy="1438275"/>
          </a:xfrm>
          <a:prstGeom prst="rect">
            <a:avLst/>
          </a:prstGeom>
        </p:spPr>
        <p:txBody>
          <a:bodyPr>
            <a:normAutofit/>
          </a:bodyPr>
          <a:lstStyle>
            <a:lvl1pPr marL="342900" indent="-342900">
              <a:buClr>
                <a:srgbClr val="2196F3"/>
              </a:buClr>
              <a:buFont typeface="Wingdings" panose="05000000000000000000" pitchFamily="2" charset="2"/>
              <a:buChar char="§"/>
              <a:defRPr lang="en-US" sz="14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ru-RU" dirty="0" smtClean="0"/>
              <a:t>Текст слайда</a:t>
            </a:r>
            <a:endParaRPr lang="en-US" dirty="0" smtClean="0"/>
          </a:p>
        </p:txBody>
      </p:sp>
      <p:sp>
        <p:nvSpPr>
          <p:cNvPr id="22" name="Текст 21"/>
          <p:cNvSpPr>
            <a:spLocks noGrp="1"/>
          </p:cNvSpPr>
          <p:nvPr>
            <p:ph type="body" sz="quarter" idx="15" hasCustomPrompt="1"/>
          </p:nvPr>
        </p:nvSpPr>
        <p:spPr>
          <a:xfrm>
            <a:off x="430306" y="1221654"/>
            <a:ext cx="4827587" cy="400050"/>
          </a:xfrm>
          <a:prstGeom prst="rect">
            <a:avLst/>
          </a:prstGeom>
        </p:spPr>
        <p:txBody>
          <a:bodyPr>
            <a:normAutofit/>
          </a:bodyPr>
          <a:lstStyle>
            <a:lvl1pPr marL="0" indent="0">
              <a:buNone/>
              <a:defRPr lang="ru-RU" sz="2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ru-RU" dirty="0" smtClean="0"/>
              <a:t>Текст слайда</a:t>
            </a:r>
            <a:endParaRPr lang="ru-RU" dirty="0"/>
          </a:p>
        </p:txBody>
      </p:sp>
      <p:sp>
        <p:nvSpPr>
          <p:cNvPr id="3" name="Текст 2"/>
          <p:cNvSpPr>
            <a:spLocks noGrp="1"/>
          </p:cNvSpPr>
          <p:nvPr>
            <p:ph type="body" sz="quarter" idx="16" hasCustomPrompt="1"/>
          </p:nvPr>
        </p:nvSpPr>
        <p:spPr>
          <a:xfrm>
            <a:off x="430306" y="6493842"/>
            <a:ext cx="2743200" cy="298450"/>
          </a:xfrm>
          <a:prstGeom prst="rect">
            <a:avLst/>
          </a:prstGeom>
        </p:spPr>
        <p:txBody>
          <a:bodyPr/>
          <a:lstStyle>
            <a:lvl1pPr marL="0" indent="0">
              <a:buNone/>
              <a:defRPr lang="ru-RU" sz="1100" kern="12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ru-RU" dirty="0" smtClean="0"/>
              <a:t>ДД.ММ.ГГГГ</a:t>
            </a:r>
            <a:endParaRPr lang="ru-RU" dirty="0"/>
          </a:p>
        </p:txBody>
      </p:sp>
      <p:sp>
        <p:nvSpPr>
          <p:cNvPr id="8" name="Текст 7"/>
          <p:cNvSpPr>
            <a:spLocks noGrp="1"/>
          </p:cNvSpPr>
          <p:nvPr>
            <p:ph type="body" sz="quarter" idx="17" hasCustomPrompt="1"/>
          </p:nvPr>
        </p:nvSpPr>
        <p:spPr>
          <a:xfrm>
            <a:off x="4590303" y="6480348"/>
            <a:ext cx="3041650" cy="325438"/>
          </a:xfrm>
          <a:prstGeom prst="rect">
            <a:avLst/>
          </a:prstGeom>
        </p:spPr>
        <p:txBody>
          <a:bodyPr/>
          <a:lstStyle>
            <a:lvl1pPr marL="0" indent="0" algn="ctr">
              <a:buNone/>
              <a:defRPr lang="ru-RU" sz="1400" kern="120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ru-RU" dirty="0" smtClean="0"/>
              <a:t>№ страницы</a:t>
            </a:r>
            <a:endParaRPr lang="ru-RU" dirty="0"/>
          </a:p>
        </p:txBody>
      </p:sp>
    </p:spTree>
    <p:extLst>
      <p:ext uri="{BB962C8B-B14F-4D97-AF65-F5344CB8AC3E}">
        <p14:creationId xmlns:p14="http://schemas.microsoft.com/office/powerpoint/2010/main" val="367921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62764-27A2-4803-8ABE-E3EFFC423C41}" type="datetimeFigureOut">
              <a:rPr lang="en-US" smtClean="0"/>
              <a:t>12.03.2020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D1390-DEDB-4B9C-BD6A-66E04DD3435E}" type="slidenum">
              <a:rPr lang="en-US" smtClean="0"/>
              <a:t>‹#›</a:t>
            </a:fld>
            <a:endParaRPr lang="en-US"/>
          </a:p>
        </p:txBody>
      </p:sp>
    </p:spTree>
    <p:extLst>
      <p:ext uri="{BB962C8B-B14F-4D97-AF65-F5344CB8AC3E}">
        <p14:creationId xmlns:p14="http://schemas.microsoft.com/office/powerpoint/2010/main" val="115782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562764-27A2-4803-8ABE-E3EFFC423C41}" type="datetimeFigureOut">
              <a:rPr lang="en-US" smtClean="0"/>
              <a:t>12.03.2020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D1390-DEDB-4B9C-BD6A-66E04DD3435E}" type="slidenum">
              <a:rPr lang="en-US" smtClean="0"/>
              <a:t>‹#›</a:t>
            </a:fld>
            <a:endParaRPr lang="en-US"/>
          </a:p>
        </p:txBody>
      </p:sp>
    </p:spTree>
    <p:extLst>
      <p:ext uri="{BB962C8B-B14F-4D97-AF65-F5344CB8AC3E}">
        <p14:creationId xmlns:p14="http://schemas.microsoft.com/office/powerpoint/2010/main" val="2910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562764-27A2-4803-8ABE-E3EFFC423C41}" type="datetimeFigureOut">
              <a:rPr lang="en-US" smtClean="0"/>
              <a:t>12.03.2020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D1390-DEDB-4B9C-BD6A-66E04DD3435E}" type="slidenum">
              <a:rPr lang="en-US" smtClean="0"/>
              <a:t>‹#›</a:t>
            </a:fld>
            <a:endParaRPr lang="en-US"/>
          </a:p>
        </p:txBody>
      </p:sp>
    </p:spTree>
    <p:extLst>
      <p:ext uri="{BB962C8B-B14F-4D97-AF65-F5344CB8AC3E}">
        <p14:creationId xmlns:p14="http://schemas.microsoft.com/office/powerpoint/2010/main" val="98934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562764-27A2-4803-8ABE-E3EFFC423C41}" type="datetimeFigureOut">
              <a:rPr lang="en-US" smtClean="0"/>
              <a:t>12.03.2020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ED1390-DEDB-4B9C-BD6A-66E04DD3435E}" type="slidenum">
              <a:rPr lang="en-US" smtClean="0"/>
              <a:t>‹#›</a:t>
            </a:fld>
            <a:endParaRPr lang="en-US"/>
          </a:p>
        </p:txBody>
      </p:sp>
    </p:spTree>
    <p:extLst>
      <p:ext uri="{BB962C8B-B14F-4D97-AF65-F5344CB8AC3E}">
        <p14:creationId xmlns:p14="http://schemas.microsoft.com/office/powerpoint/2010/main" val="127201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562764-27A2-4803-8ABE-E3EFFC423C41}" type="datetimeFigureOut">
              <a:rPr lang="en-US" smtClean="0"/>
              <a:t>12.03.2020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ED1390-DEDB-4B9C-BD6A-66E04DD3435E}" type="slidenum">
              <a:rPr lang="en-US" smtClean="0"/>
              <a:t>‹#›</a:t>
            </a:fld>
            <a:endParaRPr lang="en-US"/>
          </a:p>
        </p:txBody>
      </p:sp>
    </p:spTree>
    <p:extLst>
      <p:ext uri="{BB962C8B-B14F-4D97-AF65-F5344CB8AC3E}">
        <p14:creationId xmlns:p14="http://schemas.microsoft.com/office/powerpoint/2010/main" val="101030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62764-27A2-4803-8ABE-E3EFFC423C41}" type="datetimeFigureOut">
              <a:rPr lang="en-US" smtClean="0"/>
              <a:t>12.03.2020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ED1390-DEDB-4B9C-BD6A-66E04DD3435E}" type="slidenum">
              <a:rPr lang="en-US" smtClean="0"/>
              <a:t>‹#›</a:t>
            </a:fld>
            <a:endParaRPr lang="en-US"/>
          </a:p>
        </p:txBody>
      </p:sp>
    </p:spTree>
    <p:extLst>
      <p:ext uri="{BB962C8B-B14F-4D97-AF65-F5344CB8AC3E}">
        <p14:creationId xmlns:p14="http://schemas.microsoft.com/office/powerpoint/2010/main" val="157343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562764-27A2-4803-8ABE-E3EFFC423C41}" type="datetimeFigureOut">
              <a:rPr lang="en-US" smtClean="0"/>
              <a:t>12.03.2020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D1390-DEDB-4B9C-BD6A-66E04DD3435E}" type="slidenum">
              <a:rPr lang="en-US" smtClean="0"/>
              <a:t>‹#›</a:t>
            </a:fld>
            <a:endParaRPr lang="en-US"/>
          </a:p>
        </p:txBody>
      </p:sp>
    </p:spTree>
    <p:extLst>
      <p:ext uri="{BB962C8B-B14F-4D97-AF65-F5344CB8AC3E}">
        <p14:creationId xmlns:p14="http://schemas.microsoft.com/office/powerpoint/2010/main" val="277798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562764-27A2-4803-8ABE-E3EFFC423C41}" type="datetimeFigureOut">
              <a:rPr lang="en-US" smtClean="0"/>
              <a:t>12.03.2020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D1390-DEDB-4B9C-BD6A-66E04DD3435E}" type="slidenum">
              <a:rPr lang="en-US" smtClean="0"/>
              <a:t>‹#›</a:t>
            </a:fld>
            <a:endParaRPr lang="en-US"/>
          </a:p>
        </p:txBody>
      </p:sp>
    </p:spTree>
    <p:extLst>
      <p:ext uri="{BB962C8B-B14F-4D97-AF65-F5344CB8AC3E}">
        <p14:creationId xmlns:p14="http://schemas.microsoft.com/office/powerpoint/2010/main" val="154295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62764-27A2-4803-8ABE-E3EFFC423C41}" type="datetimeFigureOut">
              <a:rPr lang="en-US" smtClean="0"/>
              <a:t>12.03.2020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D1390-DEDB-4B9C-BD6A-66E04DD3435E}" type="slidenum">
              <a:rPr lang="en-US" smtClean="0"/>
              <a:t>‹#›</a:t>
            </a:fld>
            <a:endParaRPr lang="en-US"/>
          </a:p>
        </p:txBody>
      </p:sp>
    </p:spTree>
    <p:extLst>
      <p:ext uri="{BB962C8B-B14F-4D97-AF65-F5344CB8AC3E}">
        <p14:creationId xmlns:p14="http://schemas.microsoft.com/office/powerpoint/2010/main" val="3281618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ru-RU" altLang="sv-SE" dirty="0" smtClean="0">
                <a:solidFill>
                  <a:srgbClr val="203864"/>
                </a:solidFill>
              </a:rPr>
              <a:t>С++</a:t>
            </a:r>
            <a:r>
              <a:rPr lang="en-US" altLang="sv-SE" dirty="0" smtClean="0">
                <a:solidFill>
                  <a:srgbClr val="203864"/>
                </a:solidFill>
              </a:rPr>
              <a:t> Basics</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1CF82840-4CDD-4405-B309-FF46A6F742CD}" type="slidenum">
              <a:rPr lang="ru-RU" smtClean="0"/>
              <a:t>1</a:t>
            </a:fld>
            <a:endParaRPr lang="ru-RU" dirty="0"/>
          </a:p>
        </p:txBody>
      </p:sp>
      <p:sp>
        <p:nvSpPr>
          <p:cNvPr id="8" name="Текст 1"/>
          <p:cNvSpPr>
            <a:spLocks noGrp="1"/>
          </p:cNvSpPr>
          <p:nvPr>
            <p:ph type="body" sz="quarter" idx="13"/>
          </p:nvPr>
        </p:nvSpPr>
        <p:spPr>
          <a:xfrm>
            <a:off x="1243693" y="3113578"/>
            <a:ext cx="9515475" cy="428625"/>
          </a:xfrm>
        </p:spPr>
        <p:txBody>
          <a:bodyPr>
            <a:normAutofit fontScale="92500" lnSpcReduction="10000"/>
          </a:bodyPr>
          <a:lstStyle/>
          <a:p>
            <a:pPr algn="l"/>
            <a:r>
              <a:rPr lang="en-US" altLang="sv-SE" dirty="0" smtClean="0">
                <a:solidFill>
                  <a:srgbClr val="203864"/>
                </a:solidFill>
              </a:rPr>
              <a:t>DAY 7</a:t>
            </a:r>
            <a:endParaRPr lang="ru-RU" dirty="0">
              <a:solidFill>
                <a:srgbClr val="203864"/>
              </a:solidFill>
            </a:endParaRPr>
          </a:p>
        </p:txBody>
      </p:sp>
    </p:spTree>
    <p:extLst>
      <p:ext uri="{BB962C8B-B14F-4D97-AF65-F5344CB8AC3E}">
        <p14:creationId xmlns:p14="http://schemas.microsoft.com/office/powerpoint/2010/main" val="350192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Специализация шаблонов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10</a:t>
            </a:fld>
            <a:endParaRPr lang="ru-RU" dirty="0"/>
          </a:p>
        </p:txBody>
      </p:sp>
      <p:sp>
        <p:nvSpPr>
          <p:cNvPr id="3" name="Rectangle 2"/>
          <p:cNvSpPr/>
          <p:nvPr/>
        </p:nvSpPr>
        <p:spPr>
          <a:xfrm>
            <a:off x="1535953" y="764550"/>
            <a:ext cx="6096000" cy="5632311"/>
          </a:xfrm>
          <a:prstGeom prst="rect">
            <a:avLst/>
          </a:prstGeom>
        </p:spPr>
        <p:txBody>
          <a:bodyPr>
            <a:spAutoFit/>
          </a:bodyPr>
          <a:lstStyle/>
          <a:p>
            <a:r>
              <a:rPr lang="en-US" dirty="0">
                <a:solidFill>
                  <a:srgbClr val="3F7F5F"/>
                </a:solidFill>
                <a:latin typeface="Consolas" panose="020B0609020204030204" pitchFamily="49" charset="0"/>
              </a:rPr>
              <a:t>// class template:</a:t>
            </a:r>
          </a:p>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&gt;</a:t>
            </a:r>
          </a:p>
          <a:p>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5032"/>
                </a:solidFill>
                <a:latin typeface="Consolas" panose="020B0609020204030204" pitchFamily="49" charset="0"/>
              </a:rPr>
              <a:t>mycontainer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00C0"/>
                </a:solidFill>
                <a:latin typeface="Consolas" panose="020B0609020204030204" pitchFamily="49" charset="0"/>
              </a:rPr>
              <a:t>element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mycontainer</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a:t>
            </a:r>
            <a:r>
              <a:rPr lang="en-US" dirty="0">
                <a:solidFill>
                  <a:srgbClr val="000000"/>
                </a:solidFill>
                <a:latin typeface="Consolas" panose="020B0609020204030204" pitchFamily="49" charset="0"/>
              </a:rPr>
              <a:t>) {</a:t>
            </a:r>
            <a:r>
              <a:rPr lang="en-US" dirty="0">
                <a:solidFill>
                  <a:srgbClr val="0000C0"/>
                </a:solidFill>
                <a:latin typeface="Consolas" panose="020B0609020204030204" pitchFamily="49" charset="0"/>
              </a:rPr>
              <a:t>element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arg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increase ()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C0"/>
                </a:solidFill>
                <a:latin typeface="Consolas" panose="020B0609020204030204" pitchFamily="49" charset="0"/>
              </a:rPr>
              <a:t>element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smtClean="0">
                <a:solidFill>
                  <a:srgbClr val="3F7F5F"/>
                </a:solidFill>
                <a:latin typeface="Consolas" panose="020B0609020204030204" pitchFamily="49" charset="0"/>
              </a:rPr>
              <a:t>// </a:t>
            </a:r>
            <a:r>
              <a:rPr lang="en-US" dirty="0">
                <a:solidFill>
                  <a:srgbClr val="3F7F5F"/>
                </a:solidFill>
                <a:latin typeface="Consolas" panose="020B0609020204030204" pitchFamily="49" charset="0"/>
              </a:rPr>
              <a:t>class template specialization:</a:t>
            </a:r>
          </a:p>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 &lt;&gt;</a:t>
            </a:r>
          </a:p>
          <a:p>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5032"/>
                </a:solidFill>
                <a:latin typeface="Consolas" panose="020B0609020204030204" pitchFamily="49" charset="0"/>
              </a:rPr>
              <a:t>mycontainer</a:t>
            </a:r>
            <a:r>
              <a:rPr lang="en-US" dirty="0">
                <a:solidFill>
                  <a:srgbClr val="000000"/>
                </a:solidFill>
                <a:latin typeface="Consolas" panose="020B0609020204030204" pitchFamily="49" charset="0"/>
              </a:rPr>
              <a:t> &lt;</a:t>
            </a:r>
            <a:r>
              <a:rPr lang="en-US" dirty="0">
                <a:solidFill>
                  <a:srgbClr val="7F0055"/>
                </a:solidFill>
                <a:latin typeface="Consolas" panose="020B0609020204030204" pitchFamily="49" charset="0"/>
              </a:rPr>
              <a:t>char</a:t>
            </a:r>
            <a:r>
              <a:rPr lang="en-US" dirty="0">
                <a:solidFill>
                  <a:srgbClr val="000000"/>
                </a:solidFill>
                <a:latin typeface="Consolas" panose="020B0609020204030204" pitchFamily="49" charset="0"/>
              </a:rPr>
              <a:t>&gt; {</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a:solidFill>
                  <a:srgbClr val="0000C0"/>
                </a:solidFill>
                <a:latin typeface="Consolas" panose="020B0609020204030204" pitchFamily="49" charset="0"/>
              </a:rPr>
              <a:t>element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mycontainer</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a:t>
            </a:r>
            <a:r>
              <a:rPr lang="en-US" dirty="0">
                <a:solidFill>
                  <a:srgbClr val="000000"/>
                </a:solidFill>
                <a:latin typeface="Consolas" panose="020B0609020204030204" pitchFamily="49" charset="0"/>
              </a:rPr>
              <a:t>) {</a:t>
            </a:r>
            <a:r>
              <a:rPr lang="en-US" dirty="0">
                <a:solidFill>
                  <a:srgbClr val="0000C0"/>
                </a:solidFill>
                <a:latin typeface="Consolas" panose="020B0609020204030204" pitchFamily="49" charset="0"/>
              </a:rPr>
              <a:t>element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arg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char</a:t>
            </a:r>
            <a:r>
              <a:rPr lang="en-US" dirty="0">
                <a:solidFill>
                  <a:srgbClr val="000000"/>
                </a:solidFill>
                <a:latin typeface="Consolas" panose="020B0609020204030204" pitchFamily="49" charset="0"/>
              </a:rPr>
              <a:t> uppercase </a:t>
            </a:r>
            <a:r>
              <a:rPr lang="en-US" dirty="0" smtClean="0">
                <a:solidFill>
                  <a:srgbClr val="000000"/>
                </a:solidFill>
                <a:latin typeface="Consolas" panose="020B0609020204030204" pitchFamily="49" charset="0"/>
              </a:rPr>
              <a:t>()</a:t>
            </a:r>
            <a:r>
              <a:rPr lang="ru-RU" dirty="0" smtClean="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C0"/>
                </a:solidFill>
                <a:latin typeface="Consolas" panose="020B0609020204030204" pitchFamily="49" charset="0"/>
              </a:rPr>
              <a:t>element</a:t>
            </a:r>
            <a:r>
              <a:rPr lang="en-US" dirty="0">
                <a:solidFill>
                  <a:srgbClr val="000000"/>
                </a:solidFill>
                <a:latin typeface="Consolas" panose="020B0609020204030204" pitchFamily="49" charset="0"/>
              </a:rPr>
              <a:t>&gt;=</a:t>
            </a:r>
            <a:r>
              <a:rPr lang="en-US" dirty="0">
                <a:solidFill>
                  <a:srgbClr val="2A00FF"/>
                </a:solidFill>
                <a:latin typeface="Consolas" panose="020B0609020204030204" pitchFamily="49" charset="0"/>
              </a:rPr>
              <a:t>'a'</a:t>
            </a:r>
            <a:r>
              <a:rPr lang="en-US" dirty="0">
                <a:solidFill>
                  <a:srgbClr val="000000"/>
                </a:solidFill>
                <a:latin typeface="Consolas" panose="020B0609020204030204" pitchFamily="49" charset="0"/>
              </a:rPr>
              <a:t>)&amp;&amp;(</a:t>
            </a:r>
            <a:r>
              <a:rPr lang="en-US" dirty="0">
                <a:solidFill>
                  <a:srgbClr val="0000C0"/>
                </a:solidFill>
                <a:latin typeface="Consolas" panose="020B0609020204030204" pitchFamily="49" charset="0"/>
              </a:rPr>
              <a:t>element</a:t>
            </a:r>
            <a:r>
              <a:rPr lang="en-US" dirty="0">
                <a:solidFill>
                  <a:srgbClr val="000000"/>
                </a:solidFill>
                <a:latin typeface="Consolas" panose="020B0609020204030204" pitchFamily="49" charset="0"/>
              </a:rPr>
              <a:t>&lt;=</a:t>
            </a:r>
            <a:r>
              <a:rPr lang="en-US" dirty="0">
                <a:solidFill>
                  <a:srgbClr val="2A00FF"/>
                </a:solidFill>
                <a:latin typeface="Consolas" panose="020B0609020204030204" pitchFamily="49" charset="0"/>
              </a:rPr>
              <a:t>'z'</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C0"/>
                </a:solidFill>
                <a:latin typeface="Consolas" panose="020B0609020204030204" pitchFamily="49" charset="0"/>
              </a:rPr>
              <a:t>element</a:t>
            </a:r>
            <a:r>
              <a:rPr lang="ru-RU" dirty="0" smtClean="0">
                <a:solidFill>
                  <a:srgbClr val="0000C0"/>
                </a:solidFill>
                <a:latin typeface="Consolas" panose="020B0609020204030204" pitchFamily="49" charset="0"/>
              </a:rPr>
              <a:t> </a:t>
            </a:r>
            <a:r>
              <a:rPr lang="en-US" dirty="0" smtClean="0">
                <a:solidFill>
                  <a:srgbClr val="000000"/>
                </a:solidFill>
                <a:latin typeface="Consolas" panose="020B0609020204030204" pitchFamily="49" charset="0"/>
              </a:rPr>
              <a:t>+=</a:t>
            </a:r>
            <a:r>
              <a:rPr lang="ru-RU" dirty="0" smtClean="0">
                <a:solidFill>
                  <a:srgbClr val="000000"/>
                </a:solidFill>
                <a:latin typeface="Consolas" panose="020B0609020204030204" pitchFamily="49" charset="0"/>
              </a:rPr>
              <a:t> </a:t>
            </a:r>
            <a:r>
              <a:rPr lang="en-US" dirty="0" smtClean="0">
                <a:solidFill>
                  <a:srgbClr val="2A00FF"/>
                </a:solidFill>
                <a:latin typeface="Consolas" panose="020B0609020204030204" pitchFamily="49" charset="0"/>
              </a:rPr>
              <a:t>'A</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C0"/>
                </a:solidFill>
                <a:latin typeface="Consolas" panose="020B0609020204030204" pitchFamily="49" charset="0"/>
              </a:rPr>
              <a:t>element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4" name="Rectangle 3"/>
          <p:cNvSpPr/>
          <p:nvPr/>
        </p:nvSpPr>
        <p:spPr>
          <a:xfrm>
            <a:off x="6921500" y="764550"/>
            <a:ext cx="6096000" cy="2308324"/>
          </a:xfrm>
          <a:prstGeom prst="rect">
            <a:avLst/>
          </a:prstGeom>
        </p:spPr>
        <p:txBody>
          <a:bodyPr>
            <a:spAutoFit/>
          </a:bodyPr>
          <a:lstStyle/>
          <a:p>
            <a:endParaRPr lang="en-US" dirty="0">
              <a:latin typeface="Consolas" panose="020B0609020204030204" pitchFamily="49" charset="0"/>
            </a:endParaRPr>
          </a:p>
          <a:p>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main () {</a:t>
            </a:r>
          </a:p>
          <a:p>
            <a:r>
              <a:rPr lang="en-US" dirty="0">
                <a:solidFill>
                  <a:srgbClr val="000000"/>
                </a:solidFill>
                <a:latin typeface="Consolas" panose="020B0609020204030204" pitchFamily="49" charset="0"/>
              </a:rPr>
              <a:t>  </a:t>
            </a:r>
            <a:r>
              <a:rPr lang="en-US" dirty="0" err="1">
                <a:solidFill>
                  <a:srgbClr val="005032"/>
                </a:solidFill>
                <a:latin typeface="Consolas" panose="020B0609020204030204" pitchFamily="49" charset="0"/>
              </a:rPr>
              <a:t>mycontainer</a:t>
            </a:r>
            <a:r>
              <a:rPr lang="en-US" dirty="0">
                <a:solidFill>
                  <a:srgbClr val="000000"/>
                </a:solidFill>
                <a:latin typeface="Consolas" panose="020B0609020204030204" pitchFamily="49" charset="0"/>
              </a:rPr>
              <a:t>&lt;</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myint</a:t>
            </a:r>
            <a:r>
              <a:rPr lang="en-US" dirty="0">
                <a:solidFill>
                  <a:srgbClr val="000000"/>
                </a:solidFill>
                <a:latin typeface="Consolas" panose="020B0609020204030204" pitchFamily="49" charset="0"/>
              </a:rPr>
              <a:t> (7);</a:t>
            </a:r>
          </a:p>
          <a:p>
            <a:r>
              <a:rPr lang="en-US" dirty="0">
                <a:solidFill>
                  <a:srgbClr val="000000"/>
                </a:solidFill>
                <a:latin typeface="Consolas" panose="020B0609020204030204" pitchFamily="49" charset="0"/>
              </a:rPr>
              <a:t>  </a:t>
            </a:r>
            <a:r>
              <a:rPr lang="en-US" dirty="0" err="1">
                <a:solidFill>
                  <a:srgbClr val="005032"/>
                </a:solidFill>
                <a:latin typeface="Consolas" panose="020B0609020204030204" pitchFamily="49" charset="0"/>
              </a:rPr>
              <a:t>mycontainer</a:t>
            </a:r>
            <a:r>
              <a:rPr lang="en-US" dirty="0">
                <a:solidFill>
                  <a:srgbClr val="000000"/>
                </a:solidFill>
                <a:latin typeface="Consolas" panose="020B0609020204030204" pitchFamily="49" charset="0"/>
              </a:rPr>
              <a:t>&lt;</a:t>
            </a:r>
            <a:r>
              <a:rPr lang="en-US" dirty="0">
                <a:solidFill>
                  <a:srgbClr val="7F0055"/>
                </a:solidFill>
                <a:latin typeface="Consolas" panose="020B0609020204030204" pitchFamily="49" charset="0"/>
              </a:rPr>
              <a:t>char</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mychar</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'j'</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myint.increase</a:t>
            </a:r>
            <a:r>
              <a:rPr lang="en-US" dirty="0">
                <a:solidFill>
                  <a:srgbClr val="000000"/>
                </a:solidFill>
                <a:latin typeface="Consolas" panose="020B0609020204030204" pitchFamily="49" charset="0"/>
              </a:rPr>
              <a:t>() &lt;&lt; </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mychar.uppercase</a:t>
            </a:r>
            <a:r>
              <a:rPr lang="en-US" dirty="0">
                <a:solidFill>
                  <a:srgbClr val="000000"/>
                </a:solidFill>
                <a:latin typeface="Consolas" panose="020B0609020204030204" pitchFamily="49" charset="0"/>
              </a:rPr>
              <a:t>() &lt;&lt; </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05117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en-US" altLang="sv-SE" dirty="0" smtClean="0">
                <a:solidFill>
                  <a:srgbClr val="203864"/>
                </a:solidFill>
              </a:rPr>
              <a:t>Non-type </a:t>
            </a:r>
            <a:r>
              <a:rPr lang="ru-RU" altLang="sv-SE" dirty="0" smtClean="0">
                <a:solidFill>
                  <a:srgbClr val="203864"/>
                </a:solidFill>
              </a:rPr>
              <a:t>параметры в шаблонах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11</a:t>
            </a:fld>
            <a:endParaRPr lang="ru-RU" dirty="0"/>
          </a:p>
        </p:txBody>
      </p:sp>
      <p:sp>
        <p:nvSpPr>
          <p:cNvPr id="8" name="Rectangle 7"/>
          <p:cNvSpPr/>
          <p:nvPr/>
        </p:nvSpPr>
        <p:spPr>
          <a:xfrm>
            <a:off x="825500" y="1248205"/>
            <a:ext cx="6096000" cy="4247317"/>
          </a:xfrm>
          <a:prstGeom prst="rect">
            <a:avLst/>
          </a:prstGeom>
        </p:spPr>
        <p:txBody>
          <a:bodyPr>
            <a:spAutoFit/>
          </a:bodyPr>
          <a:lstStyle/>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N</a:t>
            </a:r>
            <a:r>
              <a:rPr lang="en-US" dirty="0">
                <a:solidFill>
                  <a:srgbClr val="000000"/>
                </a:solidFill>
                <a:latin typeface="Consolas" panose="020B0609020204030204" pitchFamily="49" charset="0"/>
              </a:rPr>
              <a:t>&gt;</a:t>
            </a:r>
          </a:p>
          <a:p>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5032"/>
                </a:solidFill>
                <a:latin typeface="Consolas" panose="020B0609020204030204" pitchFamily="49" charset="0"/>
              </a:rPr>
              <a:t>mysequence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0000C0"/>
                </a:solidFill>
                <a:latin typeface="Consolas" panose="020B0609020204030204" pitchFamily="49" charset="0"/>
              </a:rPr>
              <a:t>memblock</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setmember</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x,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value</a:t>
            </a:r>
            <a:r>
              <a:rPr lang="en-US" dirty="0" smtClean="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C0"/>
                </a:solidFill>
                <a:latin typeface="Consolas" panose="020B0609020204030204" pitchFamily="49" charset="0"/>
              </a:rPr>
              <a:t>memblock</a:t>
            </a:r>
            <a:r>
              <a:rPr lang="en-US" dirty="0">
                <a:solidFill>
                  <a:srgbClr val="000000"/>
                </a:solidFill>
                <a:latin typeface="Consolas" panose="020B0609020204030204" pitchFamily="49" charset="0"/>
              </a:rPr>
              <a:t>[x]=value;</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getmember</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x);</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N</a:t>
            </a:r>
            <a:r>
              <a:rPr lang="en-US" dirty="0">
                <a:solidFill>
                  <a:srgbClr val="000000"/>
                </a:solidFill>
                <a:latin typeface="Consolas" panose="020B0609020204030204" pitchFamily="49" charset="0"/>
              </a:rPr>
              <a:t>&gt;</a:t>
            </a:r>
          </a:p>
          <a:p>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mysequence</a:t>
            </a:r>
            <a:r>
              <a:rPr lang="en-US" dirty="0">
                <a:solidFill>
                  <a:srgbClr val="000000"/>
                </a:solidFill>
                <a:latin typeface="Consolas" panose="020B0609020204030204" pitchFamily="49" charset="0"/>
              </a:rPr>
              <a:t>&lt;T,N&gt;::</a:t>
            </a:r>
            <a:r>
              <a:rPr lang="en-US" dirty="0" err="1">
                <a:solidFill>
                  <a:srgbClr val="000000"/>
                </a:solidFill>
                <a:latin typeface="Consolas" panose="020B0609020204030204" pitchFamily="49" charset="0"/>
              </a:rPr>
              <a:t>getmember</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x) {</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C0"/>
                </a:solidFill>
                <a:latin typeface="Consolas" panose="020B0609020204030204" pitchFamily="49" charset="0"/>
              </a:rPr>
              <a:t>memblock</a:t>
            </a:r>
            <a:r>
              <a:rPr lang="en-US" dirty="0">
                <a:solidFill>
                  <a:srgbClr val="000000"/>
                </a:solidFill>
                <a:latin typeface="Consolas" panose="020B0609020204030204" pitchFamily="49" charset="0"/>
              </a:rPr>
              <a:t>[x];</a:t>
            </a:r>
          </a:p>
          <a:p>
            <a:r>
              <a:rPr lang="en-US" dirty="0">
                <a:solidFill>
                  <a:srgbClr val="000000"/>
                </a:solidFill>
                <a:latin typeface="Consolas" panose="020B0609020204030204" pitchFamily="49" charset="0"/>
              </a:rPr>
              <a:t>}</a:t>
            </a:r>
            <a:endParaRPr lang="en-US" dirty="0"/>
          </a:p>
        </p:txBody>
      </p:sp>
      <p:sp>
        <p:nvSpPr>
          <p:cNvPr id="10" name="Rectangle 9"/>
          <p:cNvSpPr/>
          <p:nvPr/>
        </p:nvSpPr>
        <p:spPr>
          <a:xfrm>
            <a:off x="6375400" y="1248205"/>
            <a:ext cx="6096000" cy="2585323"/>
          </a:xfrm>
          <a:prstGeom prst="rect">
            <a:avLst/>
          </a:prstGeom>
        </p:spPr>
        <p:txBody>
          <a:bodyPr>
            <a:spAutoFit/>
          </a:bodyPr>
          <a:lstStyle/>
          <a:p>
            <a:r>
              <a:rPr lang="en-US" dirty="0" err="1" smtClean="0">
                <a:solidFill>
                  <a:srgbClr val="7F0055"/>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main () {</a:t>
            </a:r>
          </a:p>
          <a:p>
            <a:r>
              <a:rPr lang="en-US" dirty="0">
                <a:solidFill>
                  <a:srgbClr val="000000"/>
                </a:solidFill>
                <a:latin typeface="Consolas" panose="020B0609020204030204" pitchFamily="49" charset="0"/>
              </a:rPr>
              <a:t>  </a:t>
            </a:r>
            <a:r>
              <a:rPr lang="en-US" dirty="0" err="1">
                <a:solidFill>
                  <a:srgbClr val="005032"/>
                </a:solidFill>
                <a:latin typeface="Consolas" panose="020B0609020204030204" pitchFamily="49" charset="0"/>
              </a:rPr>
              <a:t>mysequence</a:t>
            </a:r>
            <a:r>
              <a:rPr lang="en-US" dirty="0">
                <a:solidFill>
                  <a:srgbClr val="000000"/>
                </a:solidFill>
                <a:latin typeface="Consolas" panose="020B0609020204030204" pitchFamily="49" charset="0"/>
              </a:rPr>
              <a:t> &lt;</a:t>
            </a:r>
            <a:r>
              <a:rPr lang="en-US" dirty="0">
                <a:solidFill>
                  <a:srgbClr val="7F0055"/>
                </a:solidFill>
                <a:latin typeface="Consolas" panose="020B0609020204030204" pitchFamily="49" charset="0"/>
              </a:rPr>
              <a:t>int</a:t>
            </a:r>
            <a:r>
              <a:rPr lang="en-US" dirty="0">
                <a:solidFill>
                  <a:srgbClr val="000000"/>
                </a:solidFill>
                <a:latin typeface="Consolas" panose="020B0609020204030204" pitchFamily="49" charset="0"/>
              </a:rPr>
              <a:t>,5&gt; </a:t>
            </a:r>
            <a:r>
              <a:rPr lang="en-US" dirty="0" err="1">
                <a:solidFill>
                  <a:srgbClr val="000000"/>
                </a:solidFill>
                <a:latin typeface="Consolas" panose="020B0609020204030204" pitchFamily="49" charset="0"/>
              </a:rPr>
              <a:t>myints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5032"/>
                </a:solidFill>
                <a:latin typeface="Consolas" panose="020B0609020204030204" pitchFamily="49" charset="0"/>
              </a:rPr>
              <a:t>mysequence</a:t>
            </a:r>
            <a:r>
              <a:rPr lang="en-US" dirty="0">
                <a:solidFill>
                  <a:srgbClr val="000000"/>
                </a:solidFill>
                <a:latin typeface="Consolas" panose="020B0609020204030204" pitchFamily="49" charset="0"/>
              </a:rPr>
              <a:t> &lt;</a:t>
            </a:r>
            <a:r>
              <a:rPr lang="en-US" dirty="0">
                <a:solidFill>
                  <a:srgbClr val="7F0055"/>
                </a:solidFill>
                <a:latin typeface="Consolas" panose="020B0609020204030204" pitchFamily="49" charset="0"/>
              </a:rPr>
              <a:t>double</a:t>
            </a:r>
            <a:r>
              <a:rPr lang="en-US" dirty="0">
                <a:solidFill>
                  <a:srgbClr val="000000"/>
                </a:solidFill>
                <a:latin typeface="Consolas" panose="020B0609020204030204" pitchFamily="49" charset="0"/>
              </a:rPr>
              <a:t>,5&gt; </a:t>
            </a:r>
            <a:r>
              <a:rPr lang="en-US" dirty="0" err="1">
                <a:solidFill>
                  <a:srgbClr val="000000"/>
                </a:solidFill>
                <a:latin typeface="Consolas" panose="020B0609020204030204" pitchFamily="49" charset="0"/>
              </a:rPr>
              <a:t>myfloats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myints.setmember</a:t>
            </a:r>
            <a:r>
              <a:rPr lang="en-US" dirty="0">
                <a:solidFill>
                  <a:srgbClr val="000000"/>
                </a:solidFill>
                <a:latin typeface="Consolas" panose="020B0609020204030204" pitchFamily="49" charset="0"/>
              </a:rPr>
              <a:t> (0,100);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myfloats.setmember</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(5,3.1416</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myints.getmember</a:t>
            </a:r>
            <a:r>
              <a:rPr lang="en-US" dirty="0">
                <a:solidFill>
                  <a:srgbClr val="000000"/>
                </a:solidFill>
                <a:latin typeface="Consolas" panose="020B0609020204030204" pitchFamily="49" charset="0"/>
              </a:rPr>
              <a:t>(0) &lt;&lt; </a:t>
            </a:r>
            <a:r>
              <a:rPr lang="en-US" dirty="0">
                <a:solidFill>
                  <a:srgbClr val="2A00FF"/>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smtClean="0">
                <a:solidFill>
                  <a:srgbClr val="000000"/>
                </a:solidFill>
                <a:latin typeface="Consolas" panose="020B0609020204030204" pitchFamily="49" charset="0"/>
              </a:rPr>
              <a:t>myfloats.getmember</a:t>
            </a:r>
            <a:r>
              <a:rPr lang="en-US" dirty="0" smtClean="0">
                <a:solidFill>
                  <a:srgbClr val="000000"/>
                </a:solidFill>
                <a:latin typeface="Consolas" panose="020B0609020204030204" pitchFamily="49" charset="0"/>
              </a:rPr>
              <a:t>(5) </a:t>
            </a:r>
            <a:r>
              <a:rPr lang="en-US" dirty="0">
                <a:solidFill>
                  <a:srgbClr val="000000"/>
                </a:solidFill>
                <a:latin typeface="Consolas" panose="020B0609020204030204" pitchFamily="49" charset="0"/>
              </a:rPr>
              <a:t>&lt;&lt; </a:t>
            </a:r>
            <a:r>
              <a:rPr lang="en-US" dirty="0">
                <a:solidFill>
                  <a:srgbClr val="2A00FF"/>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893087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en-US" altLang="sv-SE" dirty="0" smtClean="0">
                <a:solidFill>
                  <a:srgbClr val="203864"/>
                </a:solidFill>
              </a:rPr>
              <a:t>Unit-</a:t>
            </a:r>
            <a:r>
              <a:rPr lang="ru-RU" altLang="sv-SE" dirty="0" smtClean="0">
                <a:solidFill>
                  <a:srgbClr val="203864"/>
                </a:solidFill>
              </a:rPr>
              <a:t>тесты с </a:t>
            </a:r>
            <a:r>
              <a:rPr lang="en-US" altLang="sv-SE" dirty="0" smtClean="0">
                <a:solidFill>
                  <a:srgbClr val="203864"/>
                </a:solidFill>
              </a:rPr>
              <a:t>assert</a:t>
            </a:r>
            <a:r>
              <a:rPr lang="ru-RU" altLang="sv-SE" dirty="0" smtClean="0">
                <a:solidFill>
                  <a:srgbClr val="203864"/>
                </a:solidFill>
              </a:rPr>
              <a:t> </a:t>
            </a:r>
            <a:r>
              <a:rPr lang="ru-RU" altLang="sv-SE" dirty="0">
                <a:solidFill>
                  <a:srgbClr val="203864"/>
                </a:solidFill>
              </a:rPr>
              <a:t>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12</a:t>
            </a:fld>
            <a:endParaRPr lang="ru-RU" dirty="0"/>
          </a:p>
        </p:txBody>
      </p:sp>
      <p:sp>
        <p:nvSpPr>
          <p:cNvPr id="19" name="Rectangle 2"/>
          <p:cNvSpPr>
            <a:spLocks noGrp="1" noChangeArrowheads="1"/>
          </p:cNvSpPr>
          <p:nvPr>
            <p:ph type="body" idx="4294967295"/>
          </p:nvPr>
        </p:nvSpPr>
        <p:spPr>
          <a:xfrm>
            <a:off x="613559" y="704213"/>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3" name="Rectangle 2"/>
          <p:cNvSpPr/>
          <p:nvPr/>
        </p:nvSpPr>
        <p:spPr>
          <a:xfrm>
            <a:off x="1159822" y="1483350"/>
            <a:ext cx="6096000" cy="4247317"/>
          </a:xfrm>
          <a:prstGeom prst="rect">
            <a:avLst/>
          </a:prstGeom>
        </p:spPr>
        <p:txBody>
          <a:bodyPr>
            <a:spAutoFit/>
          </a:bodyPr>
          <a:lstStyle/>
          <a:p>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addition(</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b) {</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a + b;</a:t>
            </a:r>
          </a:p>
          <a:p>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subtraction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b) {</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a - b;</a:t>
            </a:r>
          </a:p>
          <a:p>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fr-FR" dirty="0" err="1">
                <a:solidFill>
                  <a:srgbClr val="7F0055"/>
                </a:solidFill>
                <a:latin typeface="Consolas" panose="020B0609020204030204" pitchFamily="49" charset="0"/>
              </a:rPr>
              <a:t>int</a:t>
            </a:r>
            <a:r>
              <a:rPr lang="fr-FR" dirty="0">
                <a:solidFill>
                  <a:srgbClr val="000000"/>
                </a:solidFill>
                <a:latin typeface="Consolas" panose="020B0609020204030204" pitchFamily="49" charset="0"/>
              </a:rPr>
              <a:t> multiplication (</a:t>
            </a:r>
            <a:r>
              <a:rPr lang="fr-FR" dirty="0" err="1">
                <a:solidFill>
                  <a:srgbClr val="7F0055"/>
                </a:solidFill>
                <a:latin typeface="Consolas" panose="020B0609020204030204" pitchFamily="49" charset="0"/>
              </a:rPr>
              <a:t>int</a:t>
            </a:r>
            <a:r>
              <a:rPr lang="fr-FR" dirty="0">
                <a:solidFill>
                  <a:srgbClr val="000000"/>
                </a:solidFill>
                <a:latin typeface="Consolas" panose="020B0609020204030204" pitchFamily="49" charset="0"/>
              </a:rPr>
              <a:t> a, </a:t>
            </a:r>
            <a:r>
              <a:rPr lang="fr-FR" dirty="0" err="1">
                <a:solidFill>
                  <a:srgbClr val="7F0055"/>
                </a:solidFill>
                <a:latin typeface="Consolas" panose="020B0609020204030204" pitchFamily="49" charset="0"/>
              </a:rPr>
              <a:t>int</a:t>
            </a:r>
            <a:r>
              <a:rPr lang="fr-FR" dirty="0">
                <a:solidFill>
                  <a:srgbClr val="000000"/>
                </a:solidFill>
                <a:latin typeface="Consolas" panose="020B0609020204030204" pitchFamily="49" charset="0"/>
              </a:rPr>
              <a:t> b) {</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a * b;</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fr-FR" dirty="0">
                <a:solidFill>
                  <a:srgbClr val="7F0055"/>
                </a:solidFill>
                <a:latin typeface="Consolas" panose="020B0609020204030204" pitchFamily="49" charset="0"/>
              </a:rPr>
              <a:t>double</a:t>
            </a:r>
            <a:r>
              <a:rPr lang="fr-FR" dirty="0">
                <a:solidFill>
                  <a:srgbClr val="000000"/>
                </a:solidFill>
                <a:latin typeface="Consolas" panose="020B0609020204030204" pitchFamily="49" charset="0"/>
              </a:rPr>
              <a:t> division(</a:t>
            </a:r>
            <a:r>
              <a:rPr lang="fr-FR" dirty="0">
                <a:solidFill>
                  <a:srgbClr val="7F0055"/>
                </a:solidFill>
                <a:latin typeface="Consolas" panose="020B0609020204030204" pitchFamily="49" charset="0"/>
              </a:rPr>
              <a:t>double</a:t>
            </a:r>
            <a:r>
              <a:rPr lang="fr-FR" dirty="0">
                <a:solidFill>
                  <a:srgbClr val="000000"/>
                </a:solidFill>
                <a:latin typeface="Consolas" panose="020B0609020204030204" pitchFamily="49" charset="0"/>
              </a:rPr>
              <a:t> a, </a:t>
            </a:r>
            <a:r>
              <a:rPr lang="fr-FR" dirty="0">
                <a:solidFill>
                  <a:srgbClr val="7F0055"/>
                </a:solidFill>
                <a:latin typeface="Consolas" panose="020B0609020204030204" pitchFamily="49" charset="0"/>
              </a:rPr>
              <a:t>double</a:t>
            </a:r>
            <a:r>
              <a:rPr lang="fr-FR" dirty="0">
                <a:solidFill>
                  <a:srgbClr val="000000"/>
                </a:solidFill>
                <a:latin typeface="Consolas" panose="020B0609020204030204" pitchFamily="49" charset="0"/>
              </a:rPr>
              <a:t> b) {</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a / b;</a:t>
            </a:r>
          </a:p>
          <a:p>
            <a:r>
              <a:rPr lang="en-US" dirty="0">
                <a:solidFill>
                  <a:srgbClr val="000000"/>
                </a:solidFill>
                <a:latin typeface="Consolas" panose="020B0609020204030204" pitchFamily="49" charset="0"/>
              </a:rPr>
              <a:t>}</a:t>
            </a:r>
            <a:endParaRPr lang="en-US" dirty="0"/>
          </a:p>
        </p:txBody>
      </p:sp>
      <p:sp>
        <p:nvSpPr>
          <p:cNvPr id="4" name="Rectangle 3"/>
          <p:cNvSpPr/>
          <p:nvPr/>
        </p:nvSpPr>
        <p:spPr>
          <a:xfrm>
            <a:off x="6398943" y="862766"/>
            <a:ext cx="6096000" cy="5355312"/>
          </a:xfrm>
          <a:prstGeom prst="rect">
            <a:avLst/>
          </a:prstGeom>
        </p:spPr>
        <p:txBody>
          <a:bodyPr>
            <a:spAutoFit/>
          </a:bodyPr>
          <a:lstStyle/>
          <a:p>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TestAdd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assert(addition(3,5) == 8);</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TestAdd</a:t>
            </a:r>
            <a:r>
              <a:rPr lang="en-US" dirty="0">
                <a:solidFill>
                  <a:srgbClr val="2A00FF"/>
                </a:solidFill>
                <a:latin typeface="Consolas" panose="020B0609020204030204" pitchFamily="49" charset="0"/>
              </a:rPr>
              <a:t> OK\n"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TestSub</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assert(subtraction(3,5) == -2);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TestSub</a:t>
            </a:r>
            <a:r>
              <a:rPr lang="en-US" dirty="0">
                <a:solidFill>
                  <a:srgbClr val="2A00FF"/>
                </a:solidFill>
                <a:latin typeface="Consolas" panose="020B0609020204030204" pitchFamily="49" charset="0"/>
              </a:rPr>
              <a:t> OK\n"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TestMul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assert(multiplication(3,5) == 15);</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TestMul</a:t>
            </a:r>
            <a:r>
              <a:rPr lang="en-US" dirty="0">
                <a:solidFill>
                  <a:srgbClr val="2A00FF"/>
                </a:solidFill>
                <a:latin typeface="Consolas" panose="020B0609020204030204" pitchFamily="49" charset="0"/>
              </a:rPr>
              <a:t> OK\n"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TestDiv</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assert(division(3,5) == 0.6l);</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TestDiv</a:t>
            </a:r>
            <a:r>
              <a:rPr lang="en-US" dirty="0">
                <a:solidFill>
                  <a:srgbClr val="2A00FF"/>
                </a:solidFill>
                <a:latin typeface="Consolas" panose="020B0609020204030204" pitchFamily="49" charset="0"/>
              </a:rPr>
              <a:t> OK\n"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1095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en-US" altLang="sv-SE" dirty="0" smtClean="0">
                <a:solidFill>
                  <a:srgbClr val="203864"/>
                </a:solidFill>
              </a:rPr>
              <a:t>Unit-</a:t>
            </a:r>
            <a:r>
              <a:rPr lang="ru-RU" altLang="sv-SE" dirty="0" smtClean="0">
                <a:solidFill>
                  <a:srgbClr val="203864"/>
                </a:solidFill>
              </a:rPr>
              <a:t>тесты с </a:t>
            </a:r>
            <a:r>
              <a:rPr lang="en-US" altLang="sv-SE" dirty="0" smtClean="0">
                <a:solidFill>
                  <a:srgbClr val="203864"/>
                </a:solidFill>
              </a:rPr>
              <a:t>exception</a:t>
            </a:r>
            <a:r>
              <a:rPr lang="ru-RU" altLang="sv-SE" dirty="0" smtClean="0">
                <a:solidFill>
                  <a:srgbClr val="203864"/>
                </a:solidFill>
              </a:rPr>
              <a:t> </a:t>
            </a:r>
            <a:r>
              <a:rPr lang="ru-RU" altLang="sv-SE" dirty="0">
                <a:solidFill>
                  <a:srgbClr val="203864"/>
                </a:solidFill>
              </a:rPr>
              <a:t>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13</a:t>
            </a:fld>
            <a:endParaRPr lang="ru-RU" dirty="0"/>
          </a:p>
        </p:txBody>
      </p:sp>
      <p:sp>
        <p:nvSpPr>
          <p:cNvPr id="19" name="Rectangle 2"/>
          <p:cNvSpPr>
            <a:spLocks noGrp="1" noChangeArrowheads="1"/>
          </p:cNvSpPr>
          <p:nvPr>
            <p:ph type="body" idx="4294967295"/>
          </p:nvPr>
        </p:nvSpPr>
        <p:spPr>
          <a:xfrm>
            <a:off x="526695" y="834842"/>
            <a:ext cx="11168866" cy="5251594"/>
          </a:xfrm>
          <a:prstGeom prst="rect">
            <a:avLst/>
          </a:prstGeom>
        </p:spPr>
        <p:txBody>
          <a:bodyPr/>
          <a:lstStyle/>
          <a:p>
            <a:pPr marL="0" lvl="1" indent="0">
              <a:lnSpc>
                <a:spcPct val="100000"/>
              </a:lnSpc>
              <a:spcBef>
                <a:spcPts val="1000"/>
              </a:spcBef>
              <a:buClr>
                <a:srgbClr val="2196F3"/>
              </a:buClr>
              <a:buNone/>
            </a:pPr>
            <a:endParaRPr lang="ru-RU" altLang="sv-SE" sz="1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9" name="Rectangle 8"/>
          <p:cNvSpPr/>
          <p:nvPr/>
        </p:nvSpPr>
        <p:spPr>
          <a:xfrm>
            <a:off x="771190" y="993255"/>
            <a:ext cx="10679875" cy="5170646"/>
          </a:xfrm>
          <a:prstGeom prst="rect">
            <a:avLst/>
          </a:prstGeom>
        </p:spPr>
        <p:txBody>
          <a:bodyPr wrap="square">
            <a:spAutoFit/>
          </a:bodyPr>
          <a:lstStyle/>
          <a:p>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TestAdd</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if</a:t>
            </a:r>
            <a:r>
              <a:rPr lang="en-US" sz="1600" dirty="0">
                <a:solidFill>
                  <a:srgbClr val="000000"/>
                </a:solidFill>
                <a:latin typeface="Consolas" panose="020B0609020204030204" pitchFamily="49" charset="0"/>
              </a:rPr>
              <a:t> (addition(3,5) != 8)</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a:t>
            </a:r>
            <a:r>
              <a:rPr lang="en-US" sz="1600" dirty="0" err="1">
                <a:solidFill>
                  <a:srgbClr val="2A00FF"/>
                </a:solidFill>
                <a:latin typeface="Consolas" panose="020B0609020204030204" pitchFamily="49" charset="0"/>
              </a:rPr>
              <a:t>TestAdd</a:t>
            </a:r>
            <a:r>
              <a:rPr lang="en-US" sz="1600" dirty="0">
                <a:solidFill>
                  <a:srgbClr val="2A00FF"/>
                </a:solidFill>
                <a:latin typeface="Consolas" panose="020B0609020204030204" pitchFamily="49" charset="0"/>
              </a:rPr>
              <a:t> failed </a:t>
            </a:r>
            <a:r>
              <a:rPr lang="en-US" sz="1600" dirty="0" err="1" smtClean="0">
                <a:solidFill>
                  <a:srgbClr val="2A00FF"/>
                </a:solidFill>
                <a:latin typeface="Consolas" panose="020B0609020204030204" pitchFamily="49" charset="0"/>
              </a:rPr>
              <a:t>addn</a:t>
            </a:r>
            <a:r>
              <a:rPr lang="en-US" sz="1600" dirty="0" smtClean="0">
                <a:solidFill>
                  <a:srgbClr val="2A00FF"/>
                </a:solidFill>
                <a:latin typeface="Consolas" panose="020B0609020204030204" pitchFamily="49" charset="0"/>
              </a:rPr>
              <a:t>(3,5</a:t>
            </a:r>
            <a:r>
              <a:rPr lang="en-US" sz="1600" dirty="0">
                <a:solidFill>
                  <a:srgbClr val="2A00FF"/>
                </a:solidFill>
                <a:latin typeface="Consolas" panose="020B0609020204030204" pitchFamily="49" charset="0"/>
              </a:rPr>
              <a:t>) != 8"</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2A00FF"/>
                </a:solidFill>
                <a:latin typeface="Consolas" panose="020B0609020204030204" pitchFamily="49" charset="0"/>
              </a:rPr>
              <a:t>"</a:t>
            </a:r>
            <a:r>
              <a:rPr lang="en-US" sz="1600" dirty="0" err="1">
                <a:solidFill>
                  <a:srgbClr val="2A00FF"/>
                </a:solidFill>
                <a:latin typeface="Consolas" panose="020B0609020204030204" pitchFamily="49" charset="0"/>
              </a:rPr>
              <a:t>TestAdd</a:t>
            </a:r>
            <a:r>
              <a:rPr lang="en-US" sz="1600" dirty="0">
                <a:solidFill>
                  <a:srgbClr val="2A00FF"/>
                </a:solidFill>
                <a:latin typeface="Consolas" panose="020B0609020204030204" pitchFamily="49" charset="0"/>
              </a:rPr>
              <a:t> OK\n"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smtClean="0">
                <a:solidFill>
                  <a:srgbClr val="7F0055"/>
                </a:solidFill>
                <a:latin typeface="Consolas" panose="020B0609020204030204" pitchFamily="49" charset="0"/>
              </a:rPr>
              <a:t>void</a:t>
            </a:r>
            <a:r>
              <a:rPr lang="en-US" sz="1600" dirty="0" smtClean="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TestSub</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if</a:t>
            </a:r>
            <a:r>
              <a:rPr lang="en-US" sz="1600" dirty="0">
                <a:solidFill>
                  <a:srgbClr val="000000"/>
                </a:solidFill>
                <a:latin typeface="Consolas" panose="020B0609020204030204" pitchFamily="49" charset="0"/>
              </a:rPr>
              <a:t> (subtraction(3,5) != -2)</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a:t>
            </a:r>
            <a:r>
              <a:rPr lang="en-US" sz="1600" dirty="0" err="1">
                <a:solidFill>
                  <a:srgbClr val="2A00FF"/>
                </a:solidFill>
                <a:latin typeface="Consolas" panose="020B0609020204030204" pitchFamily="49" charset="0"/>
              </a:rPr>
              <a:t>TestSub</a:t>
            </a:r>
            <a:r>
              <a:rPr lang="en-US" sz="1600" dirty="0">
                <a:solidFill>
                  <a:srgbClr val="2A00FF"/>
                </a:solidFill>
                <a:latin typeface="Consolas" panose="020B0609020204030204" pitchFamily="49" charset="0"/>
              </a:rPr>
              <a:t> failed </a:t>
            </a:r>
            <a:r>
              <a:rPr lang="en-US" sz="1600" dirty="0" err="1" smtClean="0">
                <a:solidFill>
                  <a:srgbClr val="2A00FF"/>
                </a:solidFill>
                <a:latin typeface="Consolas" panose="020B0609020204030204" pitchFamily="49" charset="0"/>
              </a:rPr>
              <a:t>subr</a:t>
            </a:r>
            <a:r>
              <a:rPr lang="en-US" sz="1600" dirty="0" smtClean="0">
                <a:solidFill>
                  <a:srgbClr val="2A00FF"/>
                </a:solidFill>
                <a:latin typeface="Consolas" panose="020B0609020204030204" pitchFamily="49" charset="0"/>
              </a:rPr>
              <a:t>(3,5</a:t>
            </a:r>
            <a:r>
              <a:rPr lang="en-US" sz="1600" dirty="0">
                <a:solidFill>
                  <a:srgbClr val="2A00FF"/>
                </a:solidFill>
                <a:latin typeface="Consolas" panose="020B0609020204030204" pitchFamily="49" charset="0"/>
              </a:rPr>
              <a:t>) != -2"</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2A00FF"/>
                </a:solidFill>
                <a:latin typeface="Consolas" panose="020B0609020204030204" pitchFamily="49" charset="0"/>
              </a:rPr>
              <a:t>"</a:t>
            </a:r>
            <a:r>
              <a:rPr lang="en-US" sz="1600" dirty="0" err="1">
                <a:solidFill>
                  <a:srgbClr val="2A00FF"/>
                </a:solidFill>
                <a:latin typeface="Consolas" panose="020B0609020204030204" pitchFamily="49" charset="0"/>
              </a:rPr>
              <a:t>TestSub</a:t>
            </a:r>
            <a:r>
              <a:rPr lang="en-US" sz="1600" dirty="0">
                <a:solidFill>
                  <a:srgbClr val="2A00FF"/>
                </a:solidFill>
                <a:latin typeface="Consolas" panose="020B0609020204030204" pitchFamily="49" charset="0"/>
              </a:rPr>
              <a:t> OK\n"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smtClean="0">
                <a:solidFill>
                  <a:srgbClr val="7F0055"/>
                </a:solidFill>
                <a:latin typeface="Consolas" panose="020B0609020204030204" pitchFamily="49" charset="0"/>
              </a:rPr>
              <a:t>void</a:t>
            </a:r>
            <a:r>
              <a:rPr lang="en-US" sz="1600" dirty="0" smtClean="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TestMul</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if</a:t>
            </a:r>
            <a:r>
              <a:rPr lang="en-US" sz="1600" dirty="0">
                <a:solidFill>
                  <a:srgbClr val="000000"/>
                </a:solidFill>
                <a:latin typeface="Consolas" panose="020B0609020204030204" pitchFamily="49" charset="0"/>
              </a:rPr>
              <a:t> (multiplication(3,5) != 15)</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a:t>
            </a:r>
            <a:r>
              <a:rPr lang="en-US" sz="1600" dirty="0" err="1">
                <a:solidFill>
                  <a:srgbClr val="2A00FF"/>
                </a:solidFill>
                <a:latin typeface="Consolas" panose="020B0609020204030204" pitchFamily="49" charset="0"/>
              </a:rPr>
              <a:t>TetsMul</a:t>
            </a:r>
            <a:r>
              <a:rPr lang="en-US" sz="1600" dirty="0">
                <a:solidFill>
                  <a:srgbClr val="2A00FF"/>
                </a:solidFill>
                <a:latin typeface="Consolas" panose="020B0609020204030204" pitchFamily="49" charset="0"/>
              </a:rPr>
              <a:t> failed </a:t>
            </a:r>
            <a:r>
              <a:rPr lang="en-US" sz="1600" dirty="0" err="1" smtClean="0">
                <a:solidFill>
                  <a:srgbClr val="2A00FF"/>
                </a:solidFill>
                <a:latin typeface="Consolas" panose="020B0609020204030204" pitchFamily="49" charset="0"/>
              </a:rPr>
              <a:t>mult</a:t>
            </a:r>
            <a:r>
              <a:rPr lang="en-US" sz="1600" dirty="0" smtClean="0">
                <a:solidFill>
                  <a:srgbClr val="2A00FF"/>
                </a:solidFill>
                <a:latin typeface="Consolas" panose="020B0609020204030204" pitchFamily="49" charset="0"/>
              </a:rPr>
              <a:t>(3,5</a:t>
            </a:r>
            <a:r>
              <a:rPr lang="en-US" sz="1600" dirty="0">
                <a:solidFill>
                  <a:srgbClr val="2A00FF"/>
                </a:solidFill>
                <a:latin typeface="Consolas" panose="020B0609020204030204" pitchFamily="49" charset="0"/>
              </a:rPr>
              <a:t>) != 15"</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2A00FF"/>
                </a:solidFill>
                <a:latin typeface="Consolas" panose="020B0609020204030204" pitchFamily="49" charset="0"/>
              </a:rPr>
              <a:t>"</a:t>
            </a:r>
            <a:r>
              <a:rPr lang="en-US" sz="1600" dirty="0" err="1">
                <a:solidFill>
                  <a:srgbClr val="2A00FF"/>
                </a:solidFill>
                <a:latin typeface="Consolas" panose="020B0609020204030204" pitchFamily="49" charset="0"/>
              </a:rPr>
              <a:t>TestMul</a:t>
            </a:r>
            <a:r>
              <a:rPr lang="en-US" sz="1600" dirty="0">
                <a:solidFill>
                  <a:srgbClr val="2A00FF"/>
                </a:solidFill>
                <a:latin typeface="Consolas" panose="020B0609020204030204" pitchFamily="49" charset="0"/>
              </a:rPr>
              <a:t> OK\n"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smtClean="0">
                <a:solidFill>
                  <a:srgbClr val="7F0055"/>
                </a:solidFill>
                <a:latin typeface="Consolas" panose="020B0609020204030204" pitchFamily="49" charset="0"/>
              </a:rPr>
              <a:t>void</a:t>
            </a:r>
            <a:r>
              <a:rPr lang="en-US" sz="1600" dirty="0" smtClean="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TestDiv</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if</a:t>
            </a:r>
            <a:r>
              <a:rPr lang="en-US" sz="1600" dirty="0">
                <a:solidFill>
                  <a:srgbClr val="000000"/>
                </a:solidFill>
                <a:latin typeface="Consolas" panose="020B0609020204030204" pitchFamily="49" charset="0"/>
              </a:rPr>
              <a:t> (division(3,5) != 0.6l)</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2A00FF"/>
                </a:solidFill>
                <a:latin typeface="Consolas" panose="020B0609020204030204" pitchFamily="49" charset="0"/>
              </a:rPr>
              <a:t>"</a:t>
            </a:r>
            <a:r>
              <a:rPr lang="en-US" sz="1600" dirty="0" err="1">
                <a:solidFill>
                  <a:srgbClr val="2A00FF"/>
                </a:solidFill>
                <a:latin typeface="Consolas" panose="020B0609020204030204" pitchFamily="49" charset="0"/>
              </a:rPr>
              <a:t>TestDiv</a:t>
            </a:r>
            <a:r>
              <a:rPr lang="en-US" sz="1600" dirty="0">
                <a:solidFill>
                  <a:srgbClr val="2A00FF"/>
                </a:solidFill>
                <a:latin typeface="Consolas" panose="020B0609020204030204" pitchFamily="49" charset="0"/>
              </a:rPr>
              <a:t> failed </a:t>
            </a:r>
            <a:r>
              <a:rPr lang="en-US" sz="1600" dirty="0" err="1" smtClean="0">
                <a:solidFill>
                  <a:srgbClr val="2A00FF"/>
                </a:solidFill>
                <a:latin typeface="Consolas" panose="020B0609020204030204" pitchFamily="49" charset="0"/>
              </a:rPr>
              <a:t>divn</a:t>
            </a:r>
            <a:r>
              <a:rPr lang="en-US" sz="1600" dirty="0" smtClean="0">
                <a:solidFill>
                  <a:srgbClr val="2A00FF"/>
                </a:solidFill>
                <a:latin typeface="Consolas" panose="020B0609020204030204" pitchFamily="49" charset="0"/>
              </a:rPr>
              <a:t>(3,5</a:t>
            </a:r>
            <a:r>
              <a:rPr lang="en-US" sz="1600" dirty="0">
                <a:solidFill>
                  <a:srgbClr val="2A00FF"/>
                </a:solidFill>
                <a:latin typeface="Consolas" panose="020B0609020204030204" pitchFamily="49" charset="0"/>
              </a:rPr>
              <a:t>) != 0.6l"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2A00FF"/>
                </a:solidFill>
                <a:latin typeface="Consolas" panose="020B0609020204030204" pitchFamily="49" charset="0"/>
              </a:rPr>
              <a:t>"</a:t>
            </a:r>
            <a:r>
              <a:rPr lang="en-US" sz="1600" dirty="0" err="1">
                <a:solidFill>
                  <a:srgbClr val="2A00FF"/>
                </a:solidFill>
                <a:latin typeface="Consolas" panose="020B0609020204030204" pitchFamily="49" charset="0"/>
              </a:rPr>
              <a:t>TestDiv</a:t>
            </a:r>
            <a:r>
              <a:rPr lang="en-US" sz="1600" dirty="0">
                <a:solidFill>
                  <a:srgbClr val="2A00FF"/>
                </a:solidFill>
                <a:latin typeface="Consolas" panose="020B0609020204030204" pitchFamily="49" charset="0"/>
              </a:rPr>
              <a:t> OK\n"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
        <p:nvSpPr>
          <p:cNvPr id="10" name="Rectangle 9"/>
          <p:cNvSpPr/>
          <p:nvPr/>
        </p:nvSpPr>
        <p:spPr>
          <a:xfrm>
            <a:off x="6414094" y="1197151"/>
            <a:ext cx="6096000" cy="3785652"/>
          </a:xfrm>
          <a:prstGeom prst="rect">
            <a:avLst/>
          </a:prstGeom>
        </p:spPr>
        <p:txBody>
          <a:bodyPr>
            <a:spAutoFit/>
          </a:bodyPr>
          <a:lstStyle/>
          <a:p>
            <a:r>
              <a:rPr lang="en-US" sz="1600" dirty="0" err="1">
                <a:solidFill>
                  <a:srgbClr val="7F0055"/>
                </a:solidFill>
                <a:latin typeface="Consolas" panose="020B0609020204030204" pitchFamily="49" charset="0"/>
              </a:rPr>
              <a:t>int</a:t>
            </a:r>
            <a:r>
              <a:rPr lang="en-US" sz="1600" dirty="0">
                <a:solidFill>
                  <a:srgbClr val="000000"/>
                </a:solidFill>
                <a:latin typeface="Consolas" panose="020B0609020204030204" pitchFamily="49" charset="0"/>
              </a:rPr>
              <a:t> main() {</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try</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TestAdd</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catch</a:t>
            </a:r>
            <a:r>
              <a:rPr lang="en-US" sz="1600" dirty="0">
                <a:solidFill>
                  <a:srgbClr val="000000"/>
                </a:solidFill>
                <a:latin typeface="Consolas" panose="020B0609020204030204" pitchFamily="49" charset="0"/>
              </a:rPr>
              <a:t> (</a:t>
            </a:r>
            <a:r>
              <a:rPr lang="en-US" sz="1600" dirty="0" err="1">
                <a:solidFill>
                  <a:srgbClr val="7F0055"/>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char</a:t>
            </a:r>
            <a:r>
              <a:rPr lang="en-US" sz="1600" dirty="0">
                <a:solidFill>
                  <a:srgbClr val="000000"/>
                </a:solidFill>
                <a:latin typeface="Consolas" panose="020B0609020204030204" pitchFamily="49" charset="0"/>
              </a:rPr>
              <a:t> *err</a:t>
            </a:r>
            <a:r>
              <a:rPr lang="en-US" sz="1600" dirty="0" smtClean="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err</a:t>
            </a:r>
            <a:r>
              <a:rPr lang="en-US" sz="1600" dirty="0" smtClean="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try</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TestSub</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catch</a:t>
            </a:r>
            <a:r>
              <a:rPr lang="en-US" sz="1600" dirty="0">
                <a:solidFill>
                  <a:srgbClr val="000000"/>
                </a:solidFill>
                <a:latin typeface="Consolas" panose="020B0609020204030204" pitchFamily="49" charset="0"/>
              </a:rPr>
              <a:t> (</a:t>
            </a:r>
            <a:r>
              <a:rPr lang="en-US" sz="1600" dirty="0" err="1">
                <a:solidFill>
                  <a:srgbClr val="7F0055"/>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char</a:t>
            </a:r>
            <a:r>
              <a:rPr lang="en-US" sz="1600" dirty="0">
                <a:solidFill>
                  <a:srgbClr val="000000"/>
                </a:solidFill>
                <a:latin typeface="Consolas" panose="020B0609020204030204" pitchFamily="49" charset="0"/>
              </a:rPr>
              <a:t> *err</a:t>
            </a:r>
            <a:r>
              <a:rPr lang="en-US" sz="1600" dirty="0" smtClean="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err</a:t>
            </a:r>
            <a:r>
              <a:rPr lang="en-US" sz="1600" dirty="0" smtClean="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try</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TestMul</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catch</a:t>
            </a:r>
            <a:r>
              <a:rPr lang="en-US" sz="1600" dirty="0">
                <a:solidFill>
                  <a:srgbClr val="000000"/>
                </a:solidFill>
                <a:latin typeface="Consolas" panose="020B0609020204030204" pitchFamily="49" charset="0"/>
              </a:rPr>
              <a:t> (</a:t>
            </a:r>
            <a:r>
              <a:rPr lang="en-US" sz="1600" dirty="0" err="1">
                <a:solidFill>
                  <a:srgbClr val="7F0055"/>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char</a:t>
            </a:r>
            <a:r>
              <a:rPr lang="en-US" sz="1600" dirty="0">
                <a:solidFill>
                  <a:srgbClr val="000000"/>
                </a:solidFill>
                <a:latin typeface="Consolas" panose="020B0609020204030204" pitchFamily="49" charset="0"/>
              </a:rPr>
              <a:t> *err</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err</a:t>
            </a:r>
            <a:r>
              <a:rPr lang="en-US" sz="1600" dirty="0" smtClean="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try</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TestDiv</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catch</a:t>
            </a:r>
            <a:r>
              <a:rPr lang="en-US" sz="1600" dirty="0">
                <a:solidFill>
                  <a:srgbClr val="000000"/>
                </a:solidFill>
                <a:latin typeface="Consolas" panose="020B0609020204030204" pitchFamily="49" charset="0"/>
              </a:rPr>
              <a:t> (</a:t>
            </a:r>
            <a:r>
              <a:rPr lang="en-US" sz="1600" dirty="0" err="1">
                <a:solidFill>
                  <a:srgbClr val="7F0055"/>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char</a:t>
            </a:r>
            <a:r>
              <a:rPr lang="en-US" sz="1600" dirty="0">
                <a:solidFill>
                  <a:srgbClr val="000000"/>
                </a:solidFill>
                <a:latin typeface="Consolas" panose="020B0609020204030204" pitchFamily="49" charset="0"/>
              </a:rPr>
              <a:t> *err</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err</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sz="1600" dirty="0">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return</a:t>
            </a:r>
            <a:r>
              <a:rPr lang="en-US" sz="1600" dirty="0">
                <a:solidFill>
                  <a:srgbClr val="000000"/>
                </a:solidFill>
                <a:latin typeface="Consolas" panose="020B0609020204030204" pitchFamily="49" charset="0"/>
              </a:rPr>
              <a:t> 0;</a:t>
            </a:r>
          </a:p>
          <a:p>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2950489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en-US" altLang="sv-SE" dirty="0" smtClean="0">
                <a:solidFill>
                  <a:srgbClr val="203864"/>
                </a:solidFill>
              </a:rPr>
              <a:t>Unit-</a:t>
            </a:r>
            <a:r>
              <a:rPr lang="ru-RU" altLang="sv-SE" dirty="0" smtClean="0">
                <a:solidFill>
                  <a:srgbClr val="203864"/>
                </a:solidFill>
              </a:rPr>
              <a:t>тесты</a:t>
            </a:r>
            <a:r>
              <a:rPr lang="en-US" altLang="sv-SE" dirty="0" smtClean="0">
                <a:solidFill>
                  <a:srgbClr val="203864"/>
                </a:solidFill>
              </a:rPr>
              <a:t> </a:t>
            </a:r>
            <a:r>
              <a:rPr lang="ru-RU" altLang="sv-SE" dirty="0" smtClean="0">
                <a:solidFill>
                  <a:srgbClr val="203864"/>
                </a:solidFill>
              </a:rPr>
              <a:t>с шаблонами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14</a:t>
            </a:fld>
            <a:endParaRPr lang="ru-RU" dirty="0"/>
          </a:p>
        </p:txBody>
      </p:sp>
      <p:sp>
        <p:nvSpPr>
          <p:cNvPr id="3" name="Rectangle 2"/>
          <p:cNvSpPr/>
          <p:nvPr/>
        </p:nvSpPr>
        <p:spPr>
          <a:xfrm>
            <a:off x="1131886" y="857240"/>
            <a:ext cx="9777413" cy="2585323"/>
          </a:xfrm>
          <a:prstGeom prst="rect">
            <a:avLst/>
          </a:prstGeom>
        </p:spPr>
        <p:txBody>
          <a:bodyPr wrap="square">
            <a:spAutoFit/>
          </a:bodyPr>
          <a:lstStyle/>
          <a:p>
            <a:r>
              <a:rPr lang="en-US" dirty="0" smtClean="0">
                <a:solidFill>
                  <a:srgbClr val="000000"/>
                </a:solidFill>
                <a:latin typeface="Consolas" panose="020B0609020204030204" pitchFamily="49" charset="0"/>
              </a:rPr>
              <a:t>   </a:t>
            </a:r>
            <a:r>
              <a:rPr lang="en-US" dirty="0" smtClean="0">
                <a:solidFill>
                  <a:srgbClr val="7F0055"/>
                </a:solidFill>
                <a:latin typeface="Consolas" panose="020B0609020204030204" pitchFamily="49" charset="0"/>
              </a:rPr>
              <a:t>template</a:t>
            </a:r>
            <a:r>
              <a:rPr lang="en-US" dirty="0" smtClean="0">
                <a:solidFill>
                  <a:srgbClr val="000000"/>
                </a:solidFill>
                <a:latin typeface="Consolas" panose="020B0609020204030204" pitchFamily="49" charset="0"/>
              </a:rPr>
              <a:t> &lt;</a:t>
            </a:r>
            <a:r>
              <a:rPr lang="en-US" dirty="0" smtClean="0">
                <a:solidFill>
                  <a:srgbClr val="7F0055"/>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644632"/>
                </a:solidFill>
                <a:latin typeface="Consolas" panose="020B0609020204030204" pitchFamily="49" charset="0"/>
              </a:rPr>
              <a:t>T</a:t>
            </a:r>
            <a:r>
              <a:rPr lang="en-US" dirty="0" smtClean="0">
                <a:solidFill>
                  <a:srgbClr val="000000"/>
                </a:solidFill>
                <a:latin typeface="Consolas" panose="020B0609020204030204" pitchFamily="49" charset="0"/>
              </a:rPr>
              <a:t>, </a:t>
            </a:r>
            <a:r>
              <a:rPr lang="en-US" dirty="0" smtClean="0">
                <a:solidFill>
                  <a:srgbClr val="7F0055"/>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644632"/>
                </a:solidFill>
                <a:latin typeface="Consolas" panose="020B0609020204030204" pitchFamily="49" charset="0"/>
              </a:rPr>
              <a:t>U</a:t>
            </a:r>
            <a:r>
              <a:rPr lang="en-US" dirty="0" smtClean="0">
                <a:solidFill>
                  <a:srgbClr val="000000"/>
                </a:solidFill>
                <a:latin typeface="Consolas" panose="020B0609020204030204" pitchFamily="49" charset="0"/>
              </a:rPr>
              <a:t>&gt;</a:t>
            </a:r>
          </a:p>
          <a:p>
            <a:r>
              <a:rPr lang="en-US" dirty="0" smtClean="0">
                <a:solidFill>
                  <a:srgbClr val="000000"/>
                </a:solidFill>
                <a:latin typeface="Consolas" panose="020B0609020204030204" pitchFamily="49" charset="0"/>
              </a:rPr>
              <a:t>   </a:t>
            </a:r>
            <a:r>
              <a:rPr lang="en-US" dirty="0" smtClean="0">
                <a:solidFill>
                  <a:srgbClr val="7F0055"/>
                </a:solidFill>
                <a:latin typeface="Consolas" panose="020B0609020204030204" pitchFamily="49" charset="0"/>
              </a:rPr>
              <a:t>void</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AssertEqual</a:t>
            </a:r>
            <a:r>
              <a:rPr lang="en-US" dirty="0" smtClean="0">
                <a:solidFill>
                  <a:srgbClr val="000000"/>
                </a:solidFill>
                <a:latin typeface="Consolas" panose="020B0609020204030204" pitchFamily="49" charset="0"/>
              </a:rPr>
              <a:t>(</a:t>
            </a:r>
            <a:r>
              <a:rPr lang="en-US" dirty="0" err="1" smtClean="0">
                <a:solidFill>
                  <a:srgbClr val="7F0055"/>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smtClean="0">
                <a:solidFill>
                  <a:srgbClr val="644632"/>
                </a:solidFill>
                <a:latin typeface="Consolas" panose="020B0609020204030204" pitchFamily="49" charset="0"/>
              </a:rPr>
              <a:t>T</a:t>
            </a:r>
            <a:r>
              <a:rPr lang="en-US" dirty="0" smtClean="0">
                <a:solidFill>
                  <a:srgbClr val="000000"/>
                </a:solidFill>
                <a:latin typeface="Consolas" panose="020B0609020204030204" pitchFamily="49" charset="0"/>
              </a:rPr>
              <a:t>&amp; t, </a:t>
            </a:r>
            <a:r>
              <a:rPr lang="en-US" dirty="0" err="1" smtClean="0">
                <a:solidFill>
                  <a:srgbClr val="7F0055"/>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smtClean="0">
                <a:solidFill>
                  <a:srgbClr val="644632"/>
                </a:solidFill>
                <a:latin typeface="Consolas" panose="020B0609020204030204" pitchFamily="49" charset="0"/>
              </a:rPr>
              <a:t>U</a:t>
            </a:r>
            <a:r>
              <a:rPr lang="en-US" dirty="0" smtClean="0">
                <a:solidFill>
                  <a:srgbClr val="000000"/>
                </a:solidFill>
                <a:latin typeface="Consolas" panose="020B0609020204030204" pitchFamily="49" charset="0"/>
              </a:rPr>
              <a:t>&amp; u, </a:t>
            </a:r>
            <a:r>
              <a:rPr lang="en-US" dirty="0" err="1" smtClean="0">
                <a:solidFill>
                  <a:srgbClr val="7F0055"/>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smtClean="0">
                <a:solidFill>
                  <a:srgbClr val="005032"/>
                </a:solidFill>
                <a:latin typeface="Consolas" panose="020B0609020204030204" pitchFamily="49" charset="0"/>
              </a:rPr>
              <a:t>string</a:t>
            </a:r>
            <a:r>
              <a:rPr lang="en-US" dirty="0" smtClean="0">
                <a:solidFill>
                  <a:srgbClr val="000000"/>
                </a:solidFill>
                <a:latin typeface="Consolas" panose="020B0609020204030204" pitchFamily="49" charset="0"/>
              </a:rPr>
              <a:t>&amp; hint) {</a:t>
            </a:r>
          </a:p>
          <a:p>
            <a:r>
              <a:rPr lang="en-US" dirty="0" smtClean="0">
                <a:solidFill>
                  <a:srgbClr val="000000"/>
                </a:solidFill>
                <a:latin typeface="Consolas" panose="020B0609020204030204" pitchFamily="49" charset="0"/>
              </a:rPr>
              <a:t>      </a:t>
            </a:r>
            <a:r>
              <a:rPr lang="en-US" dirty="0" smtClean="0">
                <a:solidFill>
                  <a:srgbClr val="7F0055"/>
                </a:solidFill>
                <a:latin typeface="Consolas" panose="020B0609020204030204" pitchFamily="49" charset="0"/>
              </a:rPr>
              <a:t>if</a:t>
            </a:r>
            <a:r>
              <a:rPr lang="en-US" dirty="0" smtClean="0">
                <a:solidFill>
                  <a:srgbClr val="000000"/>
                </a:solidFill>
                <a:latin typeface="Consolas" panose="020B0609020204030204" pitchFamily="49" charset="0"/>
              </a:rPr>
              <a:t> (t != u) {</a:t>
            </a:r>
          </a:p>
          <a:p>
            <a:r>
              <a:rPr lang="en-US" dirty="0" smtClean="0">
                <a:solidFill>
                  <a:srgbClr val="000000"/>
                </a:solidFill>
                <a:latin typeface="Consolas" panose="020B0609020204030204" pitchFamily="49" charset="0"/>
              </a:rPr>
              <a:t>         </a:t>
            </a:r>
            <a:r>
              <a:rPr lang="en-US" dirty="0" err="1" smtClean="0">
                <a:solidFill>
                  <a:srgbClr val="005032"/>
                </a:solidFill>
                <a:latin typeface="Consolas" panose="020B0609020204030204" pitchFamily="49" charset="0"/>
              </a:rPr>
              <a:t>ostringstream</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os</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os</a:t>
            </a:r>
            <a:r>
              <a:rPr lang="en-US" dirty="0" smtClean="0">
                <a:solidFill>
                  <a:srgbClr val="000000"/>
                </a:solidFill>
                <a:latin typeface="Consolas" panose="020B0609020204030204" pitchFamily="49" charset="0"/>
              </a:rPr>
              <a:t> &lt;&lt; </a:t>
            </a:r>
            <a:r>
              <a:rPr lang="en-US" dirty="0" smtClean="0">
                <a:solidFill>
                  <a:srgbClr val="2A00FF"/>
                </a:solidFill>
                <a:latin typeface="Consolas" panose="020B0609020204030204" pitchFamily="49" charset="0"/>
              </a:rPr>
              <a:t>"Assertion failed: "</a:t>
            </a:r>
            <a:r>
              <a:rPr lang="en-US" dirty="0" smtClean="0">
                <a:solidFill>
                  <a:srgbClr val="000000"/>
                </a:solidFill>
                <a:latin typeface="Consolas" panose="020B0609020204030204" pitchFamily="49" charset="0"/>
              </a:rPr>
              <a:t> &lt;&lt; t &lt;&lt; </a:t>
            </a:r>
            <a:r>
              <a:rPr lang="en-US" dirty="0" smtClean="0">
                <a:solidFill>
                  <a:srgbClr val="2A00FF"/>
                </a:solidFill>
                <a:latin typeface="Consolas" panose="020B0609020204030204" pitchFamily="49" charset="0"/>
              </a:rPr>
              <a:t>" != "</a:t>
            </a:r>
            <a:r>
              <a:rPr lang="en-US" dirty="0" smtClean="0">
                <a:solidFill>
                  <a:srgbClr val="000000"/>
                </a:solidFill>
                <a:latin typeface="Consolas" panose="020B0609020204030204" pitchFamily="49" charset="0"/>
              </a:rPr>
              <a:t> &lt;&lt; u</a:t>
            </a:r>
          </a:p>
          <a:p>
            <a:r>
              <a:rPr lang="en-US" dirty="0" smtClean="0">
                <a:solidFill>
                  <a:srgbClr val="000000"/>
                </a:solidFill>
                <a:latin typeface="Consolas" panose="020B0609020204030204" pitchFamily="49" charset="0"/>
              </a:rPr>
              <a:t>            &lt;&lt; </a:t>
            </a:r>
            <a:r>
              <a:rPr lang="en-US" dirty="0" smtClean="0">
                <a:solidFill>
                  <a:srgbClr val="2A00FF"/>
                </a:solidFill>
                <a:latin typeface="Consolas" panose="020B0609020204030204" pitchFamily="49" charset="0"/>
              </a:rPr>
              <a:t>" Hint: "</a:t>
            </a:r>
            <a:r>
              <a:rPr lang="en-US" dirty="0" smtClean="0">
                <a:solidFill>
                  <a:srgbClr val="000000"/>
                </a:solidFill>
                <a:latin typeface="Consolas" panose="020B0609020204030204" pitchFamily="49" charset="0"/>
              </a:rPr>
              <a:t> &lt;&lt; hint;</a:t>
            </a:r>
          </a:p>
          <a:p>
            <a:r>
              <a:rPr lang="en-US" dirty="0" smtClean="0">
                <a:solidFill>
                  <a:srgbClr val="000000"/>
                </a:solidFill>
                <a:latin typeface="Consolas" panose="020B0609020204030204" pitchFamily="49" charset="0"/>
              </a:rPr>
              <a:t>         </a:t>
            </a:r>
            <a:r>
              <a:rPr lang="en-US" dirty="0" smtClean="0">
                <a:solidFill>
                  <a:srgbClr val="7F0055"/>
                </a:solidFill>
                <a:latin typeface="Consolas" panose="020B0609020204030204" pitchFamily="49" charset="0"/>
              </a:rPr>
              <a:t>throw</a:t>
            </a:r>
            <a:r>
              <a:rPr lang="en-US" dirty="0" smtClean="0">
                <a:solidFill>
                  <a:srgbClr val="000000"/>
                </a:solidFill>
                <a:latin typeface="Consolas" panose="020B0609020204030204" pitchFamily="49" charset="0"/>
              </a:rPr>
              <a:t> </a:t>
            </a:r>
            <a:r>
              <a:rPr lang="en-US" dirty="0" err="1" smtClean="0">
                <a:solidFill>
                  <a:srgbClr val="005032"/>
                </a:solidFill>
                <a:latin typeface="Consolas" panose="020B0609020204030204" pitchFamily="49" charset="0"/>
              </a:rPr>
              <a:t>runtime_error</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os.str</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endParaRPr lang="en-US" dirty="0"/>
          </a:p>
        </p:txBody>
      </p:sp>
      <p:sp>
        <p:nvSpPr>
          <p:cNvPr id="4" name="Rectangle 3"/>
          <p:cNvSpPr/>
          <p:nvPr/>
        </p:nvSpPr>
        <p:spPr>
          <a:xfrm>
            <a:off x="1131886" y="3448903"/>
            <a:ext cx="11455400" cy="2308324"/>
          </a:xfrm>
          <a:prstGeom prst="rect">
            <a:avLst/>
          </a:prstGeom>
        </p:spPr>
        <p:txBody>
          <a:bodyPr wrap="square">
            <a:spAutoFit/>
          </a:bodyPr>
          <a:lstStyle/>
          <a:p>
            <a:endParaRPr lang="en-US" dirty="0">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TestAdd</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AssertEqual</a:t>
            </a:r>
            <a:r>
              <a:rPr lang="en-US" dirty="0" smtClean="0">
                <a:solidFill>
                  <a:srgbClr val="000000"/>
                </a:solidFill>
                <a:latin typeface="Consolas" panose="020B0609020204030204" pitchFamily="49" charset="0"/>
              </a:rPr>
              <a:t>(addition(3,5</a:t>
            </a:r>
            <a:r>
              <a:rPr lang="en-US" dirty="0">
                <a:solidFill>
                  <a:srgbClr val="000000"/>
                </a:solidFill>
                <a:latin typeface="Consolas" panose="020B0609020204030204" pitchFamily="49" charset="0"/>
              </a:rPr>
              <a:t>),8,</a:t>
            </a:r>
            <a:r>
              <a:rPr lang="en-US" dirty="0">
                <a:solidFill>
                  <a:srgbClr val="2A00FF"/>
                </a:solidFill>
                <a:latin typeface="Consolas" panose="020B0609020204030204" pitchFamily="49" charset="0"/>
              </a:rPr>
              <a:t>"add 3+5</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endParaRPr lang="en-US" dirty="0">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TestSub</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AssertEqual</a:t>
            </a:r>
            <a:r>
              <a:rPr lang="en-US" dirty="0" smtClean="0">
                <a:solidFill>
                  <a:srgbClr val="000000"/>
                </a:solidFill>
                <a:latin typeface="Consolas" panose="020B0609020204030204" pitchFamily="49" charset="0"/>
              </a:rPr>
              <a:t>(subtraction(3,5</a:t>
            </a:r>
            <a:r>
              <a:rPr lang="en-US" dirty="0">
                <a:solidFill>
                  <a:srgbClr val="000000"/>
                </a:solidFill>
                <a:latin typeface="Consolas" panose="020B0609020204030204" pitchFamily="49" charset="0"/>
              </a:rPr>
              <a:t>),-2,</a:t>
            </a:r>
            <a:r>
              <a:rPr lang="en-US" dirty="0">
                <a:solidFill>
                  <a:srgbClr val="2A00FF"/>
                </a:solidFill>
                <a:latin typeface="Consolas" panose="020B0609020204030204" pitchFamily="49" charset="0"/>
              </a:rPr>
              <a:t>"sub 3-5</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endParaRPr lang="en-US" dirty="0">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TestMul</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AssertEqual</a:t>
            </a:r>
            <a:r>
              <a:rPr lang="en-US" dirty="0" smtClean="0">
                <a:solidFill>
                  <a:srgbClr val="000000"/>
                </a:solidFill>
                <a:latin typeface="Consolas" panose="020B0609020204030204" pitchFamily="49" charset="0"/>
              </a:rPr>
              <a:t>(multiplication(3,5</a:t>
            </a:r>
            <a:r>
              <a:rPr lang="en-US" dirty="0">
                <a:solidFill>
                  <a:srgbClr val="000000"/>
                </a:solidFill>
                <a:latin typeface="Consolas" panose="020B0609020204030204" pitchFamily="49" charset="0"/>
              </a:rPr>
              <a:t>),15,</a:t>
            </a:r>
            <a:r>
              <a:rPr lang="en-US" dirty="0">
                <a:solidFill>
                  <a:srgbClr val="2A00FF"/>
                </a:solidFill>
                <a:latin typeface="Consolas" panose="020B0609020204030204" pitchFamily="49" charset="0"/>
              </a:rPr>
              <a:t>"mul 3*5</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endParaRPr lang="en-US" dirty="0">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TestDiv</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AssertEqual</a:t>
            </a:r>
            <a:r>
              <a:rPr lang="en-US" dirty="0" smtClean="0">
                <a:solidFill>
                  <a:srgbClr val="000000"/>
                </a:solidFill>
                <a:latin typeface="Consolas" panose="020B0609020204030204" pitchFamily="49" charset="0"/>
              </a:rPr>
              <a:t>(division(3,5</a:t>
            </a:r>
            <a:r>
              <a:rPr lang="en-US" dirty="0">
                <a:solidFill>
                  <a:srgbClr val="000000"/>
                </a:solidFill>
                <a:latin typeface="Consolas" panose="020B0609020204030204" pitchFamily="49" charset="0"/>
              </a:rPr>
              <a:t>),0.6,</a:t>
            </a:r>
            <a:r>
              <a:rPr lang="en-US" dirty="0">
                <a:solidFill>
                  <a:srgbClr val="2A00FF"/>
                </a:solidFill>
                <a:latin typeface="Consolas" panose="020B0609020204030204" pitchFamily="49" charset="0"/>
              </a:rPr>
              <a:t>"div 3/5</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2654517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en-US" altLang="sv-SE" dirty="0">
                <a:solidFill>
                  <a:srgbClr val="203864"/>
                </a:solidFill>
              </a:rPr>
              <a:t>Unit-</a:t>
            </a:r>
            <a:r>
              <a:rPr lang="ru-RU" altLang="sv-SE" dirty="0">
                <a:solidFill>
                  <a:srgbClr val="203864"/>
                </a:solidFill>
              </a:rPr>
              <a:t>тесты</a:t>
            </a:r>
            <a:r>
              <a:rPr lang="en-US" altLang="sv-SE" dirty="0">
                <a:solidFill>
                  <a:srgbClr val="203864"/>
                </a:solidFill>
              </a:rPr>
              <a:t> </a:t>
            </a:r>
            <a:r>
              <a:rPr lang="ru-RU" altLang="sv-SE" dirty="0">
                <a:solidFill>
                  <a:srgbClr val="203864"/>
                </a:solidFill>
              </a:rPr>
              <a:t>с шаблонами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15</a:t>
            </a:fld>
            <a:endParaRPr lang="ru-RU" dirty="0"/>
          </a:p>
        </p:txBody>
      </p:sp>
      <p:sp>
        <p:nvSpPr>
          <p:cNvPr id="3" name="Rectangle 2"/>
          <p:cNvSpPr/>
          <p:nvPr/>
        </p:nvSpPr>
        <p:spPr>
          <a:xfrm>
            <a:off x="1131886" y="857240"/>
            <a:ext cx="9777413" cy="2585323"/>
          </a:xfrm>
          <a:prstGeom prst="rect">
            <a:avLst/>
          </a:prstGeom>
        </p:spPr>
        <p:txBody>
          <a:bodyPr wrap="square">
            <a:spAutoFit/>
          </a:bodyPr>
          <a:lstStyle/>
          <a:p>
            <a:r>
              <a:rPr lang="en-US" dirty="0" smtClean="0">
                <a:solidFill>
                  <a:srgbClr val="000000"/>
                </a:solidFill>
                <a:latin typeface="Consolas" panose="020B0609020204030204" pitchFamily="49" charset="0"/>
              </a:rPr>
              <a:t>   </a:t>
            </a:r>
            <a:r>
              <a:rPr lang="en-US" dirty="0" smtClean="0">
                <a:solidFill>
                  <a:srgbClr val="7F0055"/>
                </a:solidFill>
                <a:latin typeface="Consolas" panose="020B0609020204030204" pitchFamily="49" charset="0"/>
              </a:rPr>
              <a:t>template</a:t>
            </a:r>
            <a:r>
              <a:rPr lang="en-US" dirty="0" smtClean="0">
                <a:solidFill>
                  <a:srgbClr val="000000"/>
                </a:solidFill>
                <a:latin typeface="Consolas" panose="020B0609020204030204" pitchFamily="49" charset="0"/>
              </a:rPr>
              <a:t> &lt;</a:t>
            </a:r>
            <a:r>
              <a:rPr lang="en-US" dirty="0" smtClean="0">
                <a:solidFill>
                  <a:srgbClr val="7F0055"/>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644632"/>
                </a:solidFill>
                <a:latin typeface="Consolas" panose="020B0609020204030204" pitchFamily="49" charset="0"/>
              </a:rPr>
              <a:t>T</a:t>
            </a:r>
            <a:r>
              <a:rPr lang="en-US" dirty="0" smtClean="0">
                <a:solidFill>
                  <a:srgbClr val="000000"/>
                </a:solidFill>
                <a:latin typeface="Consolas" panose="020B0609020204030204" pitchFamily="49" charset="0"/>
              </a:rPr>
              <a:t>, </a:t>
            </a:r>
            <a:r>
              <a:rPr lang="en-US" dirty="0" smtClean="0">
                <a:solidFill>
                  <a:srgbClr val="7F0055"/>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644632"/>
                </a:solidFill>
                <a:latin typeface="Consolas" panose="020B0609020204030204" pitchFamily="49" charset="0"/>
              </a:rPr>
              <a:t>U</a:t>
            </a:r>
            <a:r>
              <a:rPr lang="en-US" dirty="0" smtClean="0">
                <a:solidFill>
                  <a:srgbClr val="000000"/>
                </a:solidFill>
                <a:latin typeface="Consolas" panose="020B0609020204030204" pitchFamily="49" charset="0"/>
              </a:rPr>
              <a:t>&gt;</a:t>
            </a:r>
          </a:p>
          <a:p>
            <a:r>
              <a:rPr lang="en-US" dirty="0" smtClean="0">
                <a:solidFill>
                  <a:srgbClr val="000000"/>
                </a:solidFill>
                <a:latin typeface="Consolas" panose="020B0609020204030204" pitchFamily="49" charset="0"/>
              </a:rPr>
              <a:t>   </a:t>
            </a:r>
            <a:r>
              <a:rPr lang="en-US" dirty="0" smtClean="0">
                <a:solidFill>
                  <a:srgbClr val="7F0055"/>
                </a:solidFill>
                <a:latin typeface="Consolas" panose="020B0609020204030204" pitchFamily="49" charset="0"/>
              </a:rPr>
              <a:t>void</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AssertEqual</a:t>
            </a:r>
            <a:r>
              <a:rPr lang="en-US" dirty="0" smtClean="0">
                <a:solidFill>
                  <a:srgbClr val="000000"/>
                </a:solidFill>
                <a:latin typeface="Consolas" panose="020B0609020204030204" pitchFamily="49" charset="0"/>
              </a:rPr>
              <a:t>(</a:t>
            </a:r>
            <a:r>
              <a:rPr lang="en-US" dirty="0" err="1" smtClean="0">
                <a:solidFill>
                  <a:srgbClr val="7F0055"/>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smtClean="0">
                <a:solidFill>
                  <a:srgbClr val="644632"/>
                </a:solidFill>
                <a:latin typeface="Consolas" panose="020B0609020204030204" pitchFamily="49" charset="0"/>
              </a:rPr>
              <a:t>T</a:t>
            </a:r>
            <a:r>
              <a:rPr lang="en-US" dirty="0" smtClean="0">
                <a:solidFill>
                  <a:srgbClr val="000000"/>
                </a:solidFill>
                <a:latin typeface="Consolas" panose="020B0609020204030204" pitchFamily="49" charset="0"/>
              </a:rPr>
              <a:t>&amp; t, </a:t>
            </a:r>
            <a:r>
              <a:rPr lang="en-US" dirty="0" err="1" smtClean="0">
                <a:solidFill>
                  <a:srgbClr val="7F0055"/>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smtClean="0">
                <a:solidFill>
                  <a:srgbClr val="644632"/>
                </a:solidFill>
                <a:latin typeface="Consolas" panose="020B0609020204030204" pitchFamily="49" charset="0"/>
              </a:rPr>
              <a:t>U</a:t>
            </a:r>
            <a:r>
              <a:rPr lang="en-US" dirty="0" smtClean="0">
                <a:solidFill>
                  <a:srgbClr val="000000"/>
                </a:solidFill>
                <a:latin typeface="Consolas" panose="020B0609020204030204" pitchFamily="49" charset="0"/>
              </a:rPr>
              <a:t>&amp; u, </a:t>
            </a:r>
            <a:r>
              <a:rPr lang="en-US" dirty="0" err="1" smtClean="0">
                <a:solidFill>
                  <a:srgbClr val="7F0055"/>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smtClean="0">
                <a:solidFill>
                  <a:srgbClr val="005032"/>
                </a:solidFill>
                <a:latin typeface="Consolas" panose="020B0609020204030204" pitchFamily="49" charset="0"/>
              </a:rPr>
              <a:t>string</a:t>
            </a:r>
            <a:r>
              <a:rPr lang="en-US" dirty="0" smtClean="0">
                <a:solidFill>
                  <a:srgbClr val="000000"/>
                </a:solidFill>
                <a:latin typeface="Consolas" panose="020B0609020204030204" pitchFamily="49" charset="0"/>
              </a:rPr>
              <a:t>&amp; hint) {</a:t>
            </a:r>
          </a:p>
          <a:p>
            <a:r>
              <a:rPr lang="en-US" dirty="0" smtClean="0">
                <a:solidFill>
                  <a:srgbClr val="000000"/>
                </a:solidFill>
                <a:latin typeface="Consolas" panose="020B0609020204030204" pitchFamily="49" charset="0"/>
              </a:rPr>
              <a:t>      </a:t>
            </a:r>
            <a:r>
              <a:rPr lang="en-US" dirty="0" smtClean="0">
                <a:solidFill>
                  <a:srgbClr val="7F0055"/>
                </a:solidFill>
                <a:latin typeface="Consolas" panose="020B0609020204030204" pitchFamily="49" charset="0"/>
              </a:rPr>
              <a:t>if</a:t>
            </a:r>
            <a:r>
              <a:rPr lang="en-US" dirty="0" smtClean="0">
                <a:solidFill>
                  <a:srgbClr val="000000"/>
                </a:solidFill>
                <a:latin typeface="Consolas" panose="020B0609020204030204" pitchFamily="49" charset="0"/>
              </a:rPr>
              <a:t> (t != u) {</a:t>
            </a:r>
          </a:p>
          <a:p>
            <a:r>
              <a:rPr lang="en-US" dirty="0" smtClean="0">
                <a:solidFill>
                  <a:srgbClr val="000000"/>
                </a:solidFill>
                <a:latin typeface="Consolas" panose="020B0609020204030204" pitchFamily="49" charset="0"/>
              </a:rPr>
              <a:t>         </a:t>
            </a:r>
            <a:r>
              <a:rPr lang="en-US" dirty="0" err="1" smtClean="0">
                <a:solidFill>
                  <a:srgbClr val="005032"/>
                </a:solidFill>
                <a:latin typeface="Consolas" panose="020B0609020204030204" pitchFamily="49" charset="0"/>
              </a:rPr>
              <a:t>ostringstream</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os</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os</a:t>
            </a:r>
            <a:r>
              <a:rPr lang="en-US" dirty="0" smtClean="0">
                <a:solidFill>
                  <a:srgbClr val="000000"/>
                </a:solidFill>
                <a:latin typeface="Consolas" panose="020B0609020204030204" pitchFamily="49" charset="0"/>
              </a:rPr>
              <a:t> &lt;&lt; </a:t>
            </a:r>
            <a:r>
              <a:rPr lang="en-US" dirty="0" smtClean="0">
                <a:solidFill>
                  <a:srgbClr val="2A00FF"/>
                </a:solidFill>
                <a:latin typeface="Consolas" panose="020B0609020204030204" pitchFamily="49" charset="0"/>
              </a:rPr>
              <a:t>"Assertion failed: "</a:t>
            </a:r>
            <a:r>
              <a:rPr lang="en-US" dirty="0" smtClean="0">
                <a:solidFill>
                  <a:srgbClr val="000000"/>
                </a:solidFill>
                <a:latin typeface="Consolas" panose="020B0609020204030204" pitchFamily="49" charset="0"/>
              </a:rPr>
              <a:t> &lt;&lt; t &lt;&lt; </a:t>
            </a:r>
            <a:r>
              <a:rPr lang="en-US" dirty="0" smtClean="0">
                <a:solidFill>
                  <a:srgbClr val="2A00FF"/>
                </a:solidFill>
                <a:latin typeface="Consolas" panose="020B0609020204030204" pitchFamily="49" charset="0"/>
              </a:rPr>
              <a:t>" != "</a:t>
            </a:r>
            <a:r>
              <a:rPr lang="en-US" dirty="0" smtClean="0">
                <a:solidFill>
                  <a:srgbClr val="000000"/>
                </a:solidFill>
                <a:latin typeface="Consolas" panose="020B0609020204030204" pitchFamily="49" charset="0"/>
              </a:rPr>
              <a:t> &lt;&lt; u</a:t>
            </a:r>
          </a:p>
          <a:p>
            <a:r>
              <a:rPr lang="en-US" dirty="0" smtClean="0">
                <a:solidFill>
                  <a:srgbClr val="000000"/>
                </a:solidFill>
                <a:latin typeface="Consolas" panose="020B0609020204030204" pitchFamily="49" charset="0"/>
              </a:rPr>
              <a:t>            &lt;&lt; </a:t>
            </a:r>
            <a:r>
              <a:rPr lang="en-US" dirty="0" smtClean="0">
                <a:solidFill>
                  <a:srgbClr val="2A00FF"/>
                </a:solidFill>
                <a:latin typeface="Consolas" panose="020B0609020204030204" pitchFamily="49" charset="0"/>
              </a:rPr>
              <a:t>" Hint: "</a:t>
            </a:r>
            <a:r>
              <a:rPr lang="en-US" dirty="0" smtClean="0">
                <a:solidFill>
                  <a:srgbClr val="000000"/>
                </a:solidFill>
                <a:latin typeface="Consolas" panose="020B0609020204030204" pitchFamily="49" charset="0"/>
              </a:rPr>
              <a:t> &lt;&lt; hint;</a:t>
            </a:r>
          </a:p>
          <a:p>
            <a:r>
              <a:rPr lang="en-US" dirty="0" smtClean="0">
                <a:solidFill>
                  <a:srgbClr val="000000"/>
                </a:solidFill>
                <a:latin typeface="Consolas" panose="020B0609020204030204" pitchFamily="49" charset="0"/>
              </a:rPr>
              <a:t>         </a:t>
            </a:r>
            <a:r>
              <a:rPr lang="en-US" dirty="0" smtClean="0">
                <a:solidFill>
                  <a:srgbClr val="7F0055"/>
                </a:solidFill>
                <a:latin typeface="Consolas" panose="020B0609020204030204" pitchFamily="49" charset="0"/>
              </a:rPr>
              <a:t>throw</a:t>
            </a:r>
            <a:r>
              <a:rPr lang="en-US" dirty="0" smtClean="0">
                <a:solidFill>
                  <a:srgbClr val="000000"/>
                </a:solidFill>
                <a:latin typeface="Consolas" panose="020B0609020204030204" pitchFamily="49" charset="0"/>
              </a:rPr>
              <a:t> </a:t>
            </a:r>
            <a:r>
              <a:rPr lang="en-US" dirty="0" err="1" smtClean="0">
                <a:solidFill>
                  <a:srgbClr val="005032"/>
                </a:solidFill>
                <a:latin typeface="Consolas" panose="020B0609020204030204" pitchFamily="49" charset="0"/>
              </a:rPr>
              <a:t>runtime_error</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os.str</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endParaRPr lang="en-US" dirty="0"/>
          </a:p>
        </p:txBody>
      </p:sp>
      <p:sp>
        <p:nvSpPr>
          <p:cNvPr id="8" name="Rectangle 7"/>
          <p:cNvSpPr/>
          <p:nvPr/>
        </p:nvSpPr>
        <p:spPr>
          <a:xfrm>
            <a:off x="1549400" y="3341027"/>
            <a:ext cx="9918700" cy="2862322"/>
          </a:xfrm>
          <a:prstGeom prst="rect">
            <a:avLst/>
          </a:prstGeom>
        </p:spPr>
        <p:txBody>
          <a:bodyPr wrap="square">
            <a:spAutoFit/>
          </a:bodyPr>
          <a:lstStyle/>
          <a:p>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TestAll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failed = 0;</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try</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TestAdd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catch</a:t>
            </a:r>
            <a:r>
              <a:rPr lang="en-US" dirty="0">
                <a:solidFill>
                  <a:srgbClr val="000000"/>
                </a:solidFill>
                <a:latin typeface="Consolas" panose="020B0609020204030204" pitchFamily="49" charset="0"/>
              </a:rPr>
              <a:t> (</a:t>
            </a:r>
            <a:r>
              <a:rPr lang="en-US" dirty="0" err="1">
                <a:solidFill>
                  <a:srgbClr val="005032"/>
                </a:solidFill>
                <a:latin typeface="Consolas" panose="020B0609020204030204" pitchFamily="49" charset="0"/>
              </a:rPr>
              <a:t>runtime_error</a:t>
            </a:r>
            <a:r>
              <a:rPr lang="en-US" dirty="0">
                <a:solidFill>
                  <a:srgbClr val="000000"/>
                </a:solidFill>
                <a:latin typeface="Consolas" panose="020B0609020204030204" pitchFamily="49" charset="0"/>
              </a:rPr>
              <a:t>&amp; e) {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a:t>
            </a:r>
            <a:r>
              <a:rPr lang="en-US" dirty="0" err="1">
                <a:solidFill>
                  <a:srgbClr val="642880"/>
                </a:solidFill>
                <a:latin typeface="Consolas" panose="020B0609020204030204" pitchFamily="49" charset="0"/>
              </a:rPr>
              <a:t>what</a:t>
            </a:r>
            <a:r>
              <a:rPr lang="en-US" dirty="0">
                <a:solidFill>
                  <a:srgbClr val="000000"/>
                </a:solidFill>
                <a:latin typeface="Consolas" panose="020B0609020204030204" pitchFamily="49" charset="0"/>
              </a:rPr>
              <a:t>() &lt;&lt; </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 ++failed</a:t>
            </a:r>
            <a:r>
              <a:rPr lang="en-US" dirty="0" smtClean="0">
                <a:solidFill>
                  <a:srgbClr val="000000"/>
                </a:solidFill>
                <a:latin typeface="Consolas" panose="020B0609020204030204" pitchFamily="49" charset="0"/>
              </a:rPr>
              <a:t>;}</a:t>
            </a:r>
          </a:p>
          <a:p>
            <a:r>
              <a:rPr lang="en-US" dirty="0">
                <a:solidFill>
                  <a:srgbClr val="3F7F5F"/>
                </a:solidFill>
                <a:latin typeface="Consolas" panose="020B0609020204030204" pitchFamily="49" charset="0"/>
              </a:rPr>
              <a:t>//...</a:t>
            </a:r>
            <a:endParaRPr lang="en-US" dirty="0"/>
          </a:p>
          <a:p>
            <a:r>
              <a:rPr lang="en-US" dirty="0" smtClean="0">
                <a:solidFill>
                  <a:srgbClr val="000000"/>
                </a:solidFill>
                <a:latin typeface="Consolas" panose="020B0609020204030204" pitchFamily="49" charset="0"/>
              </a:rPr>
              <a:t>   </a:t>
            </a:r>
            <a:r>
              <a:rPr lang="en-US" dirty="0">
                <a:solidFill>
                  <a:srgbClr val="7F0055"/>
                </a:solidFill>
                <a:latin typeface="Consolas" panose="020B0609020204030204" pitchFamily="49" charset="0"/>
              </a:rPr>
              <a:t>if</a:t>
            </a:r>
            <a:r>
              <a:rPr lang="en-US" dirty="0">
                <a:solidFill>
                  <a:srgbClr val="000000"/>
                </a:solidFill>
                <a:latin typeface="Consolas" panose="020B0609020204030204" pitchFamily="49" charset="0"/>
              </a:rPr>
              <a:t> (failed == 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TestAll</a:t>
            </a:r>
            <a:r>
              <a:rPr lang="en-US" dirty="0">
                <a:solidFill>
                  <a:srgbClr val="2A00FF"/>
                </a:solidFill>
                <a:latin typeface="Consolas" panose="020B0609020204030204" pitchFamily="49" charset="0"/>
              </a:rPr>
              <a:t> OK"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else</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TestAll</a:t>
            </a:r>
            <a:r>
              <a:rPr lang="en-US" dirty="0">
                <a:solidFill>
                  <a:srgbClr val="2A00FF"/>
                </a:solidFill>
                <a:latin typeface="Consolas" panose="020B0609020204030204" pitchFamily="49" charset="0"/>
              </a:rPr>
              <a:t> FAIL: "</a:t>
            </a:r>
            <a:r>
              <a:rPr lang="en-US" dirty="0">
                <a:solidFill>
                  <a:srgbClr val="000000"/>
                </a:solidFill>
                <a:latin typeface="Consolas" panose="020B0609020204030204" pitchFamily="49" charset="0"/>
              </a:rPr>
              <a:t> &lt;&lt; failed &lt;&lt; </a:t>
            </a:r>
            <a:r>
              <a:rPr lang="en-US" dirty="0">
                <a:solidFill>
                  <a:srgbClr val="2A00FF"/>
                </a:solidFill>
                <a:latin typeface="Consolas" panose="020B0609020204030204" pitchFamily="49" charset="0"/>
              </a:rPr>
              <a:t>" failed TCs.\n"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677554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en-US" altLang="sv-SE" dirty="0">
                <a:solidFill>
                  <a:srgbClr val="203864"/>
                </a:solidFill>
              </a:rPr>
              <a:t>Unit-</a:t>
            </a:r>
            <a:r>
              <a:rPr lang="ru-RU" altLang="sv-SE" dirty="0">
                <a:solidFill>
                  <a:srgbClr val="203864"/>
                </a:solidFill>
              </a:rPr>
              <a:t>тесты</a:t>
            </a:r>
            <a:r>
              <a:rPr lang="en-US" altLang="sv-SE" dirty="0">
                <a:solidFill>
                  <a:srgbClr val="203864"/>
                </a:solidFill>
              </a:rPr>
              <a:t> </a:t>
            </a:r>
            <a:r>
              <a:rPr lang="ru-RU" altLang="sv-SE" dirty="0">
                <a:solidFill>
                  <a:srgbClr val="203864"/>
                </a:solidFill>
              </a:rPr>
              <a:t>с шаблонами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16</a:t>
            </a:fld>
            <a:endParaRPr lang="ru-RU" dirty="0"/>
          </a:p>
        </p:txBody>
      </p:sp>
      <p:sp>
        <p:nvSpPr>
          <p:cNvPr id="4" name="Rectangle 3"/>
          <p:cNvSpPr/>
          <p:nvPr/>
        </p:nvSpPr>
        <p:spPr>
          <a:xfrm>
            <a:off x="1801906" y="778755"/>
            <a:ext cx="9144000" cy="3416320"/>
          </a:xfrm>
          <a:prstGeom prst="rect">
            <a:avLst/>
          </a:prstGeom>
        </p:spPr>
        <p:txBody>
          <a:bodyPr wrap="square">
            <a:spAutoFit/>
          </a:bodyPr>
          <a:lstStyle/>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644632"/>
                </a:solidFill>
                <a:latin typeface="Consolas" panose="020B0609020204030204" pitchFamily="49" charset="0"/>
              </a:rPr>
              <a:t>Func</a:t>
            </a:r>
            <a:r>
              <a:rPr lang="en-US" dirty="0">
                <a:solidFill>
                  <a:srgbClr val="000000"/>
                </a:solidFill>
                <a:latin typeface="Consolas" panose="020B0609020204030204" pitchFamily="49" charset="0"/>
              </a:rPr>
              <a:t>&gt;</a:t>
            </a:r>
          </a:p>
          <a:p>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RunTest</a:t>
            </a:r>
            <a:r>
              <a:rPr lang="en-US" dirty="0">
                <a:solidFill>
                  <a:srgbClr val="000000"/>
                </a:solidFill>
                <a:latin typeface="Consolas" panose="020B0609020204030204" pitchFamily="49" charset="0"/>
              </a:rPr>
              <a:t>(</a:t>
            </a:r>
            <a:r>
              <a:rPr lang="en-US" dirty="0" err="1">
                <a:solidFill>
                  <a:srgbClr val="644632"/>
                </a:solidFill>
                <a:latin typeface="Consolas" panose="020B0609020204030204" pitchFamily="49" charset="0"/>
              </a:rPr>
              <a:t>Func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test_name</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&amp; failed){</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try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cerr</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test_name</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 OK\n"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catch</a:t>
            </a:r>
            <a:r>
              <a:rPr lang="en-US" dirty="0">
                <a:solidFill>
                  <a:srgbClr val="000000"/>
                </a:solidFill>
                <a:latin typeface="Consolas" panose="020B0609020204030204" pitchFamily="49" charset="0"/>
              </a:rPr>
              <a:t> (</a:t>
            </a:r>
            <a:r>
              <a:rPr lang="en-US" dirty="0" err="1">
                <a:solidFill>
                  <a:srgbClr val="005032"/>
                </a:solidFill>
                <a:latin typeface="Consolas" panose="020B0609020204030204" pitchFamily="49" charset="0"/>
              </a:rPr>
              <a:t>runtime_error</a:t>
            </a:r>
            <a:r>
              <a:rPr lang="en-US" dirty="0">
                <a:solidFill>
                  <a:srgbClr val="000000"/>
                </a:solidFill>
                <a:latin typeface="Consolas" panose="020B0609020204030204" pitchFamily="49" charset="0"/>
              </a:rPr>
              <a:t>&amp; e) </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cerr</a:t>
            </a:r>
            <a:r>
              <a:rPr lang="en-US" dirty="0" smtClean="0">
                <a:solidFill>
                  <a:srgbClr val="000000"/>
                </a:solidFill>
                <a:latin typeface="Consolas" panose="020B0609020204030204" pitchFamily="49" charset="0"/>
              </a:rPr>
              <a:t> &lt;&lt; </a:t>
            </a:r>
            <a:r>
              <a:rPr lang="en-US" dirty="0" err="1" smtClean="0">
                <a:solidFill>
                  <a:srgbClr val="000000"/>
                </a:solidFill>
                <a:latin typeface="Consolas" panose="020B0609020204030204" pitchFamily="49" charset="0"/>
              </a:rPr>
              <a:t>test_name</a:t>
            </a:r>
            <a:r>
              <a:rPr lang="en-US" dirty="0" smtClean="0">
                <a:solidFill>
                  <a:srgbClr val="000000"/>
                </a:solidFill>
                <a:latin typeface="Consolas" panose="020B0609020204030204" pitchFamily="49" charset="0"/>
              </a:rPr>
              <a:t> &lt;&lt; </a:t>
            </a:r>
            <a:r>
              <a:rPr lang="en-US" dirty="0" smtClean="0">
                <a:solidFill>
                  <a:srgbClr val="2A00FF"/>
                </a:solidFill>
                <a:latin typeface="Consolas" panose="020B0609020204030204" pitchFamily="49" charset="0"/>
              </a:rPr>
              <a:t>" failed: "</a:t>
            </a:r>
          </a:p>
          <a:p>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err="1">
                <a:solidFill>
                  <a:srgbClr val="000000"/>
                </a:solidFill>
                <a:latin typeface="Consolas" panose="020B0609020204030204" pitchFamily="49" charset="0"/>
              </a:rPr>
              <a:t>e.</a:t>
            </a:r>
            <a:r>
              <a:rPr lang="en-US" dirty="0" err="1">
                <a:solidFill>
                  <a:srgbClr val="642880"/>
                </a:solidFill>
                <a:latin typeface="Consolas" panose="020B0609020204030204" pitchFamily="49" charset="0"/>
              </a:rPr>
              <a:t>what</a:t>
            </a:r>
            <a:r>
              <a:rPr lang="en-US" dirty="0">
                <a:solidFill>
                  <a:srgbClr val="000000"/>
                </a:solidFill>
                <a:latin typeface="Consolas" panose="020B0609020204030204" pitchFamily="49" charset="0"/>
              </a:rPr>
              <a:t>() &lt;&lt; </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failed++;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
        <p:nvSpPr>
          <p:cNvPr id="7" name="Rectangle 6"/>
          <p:cNvSpPr/>
          <p:nvPr/>
        </p:nvSpPr>
        <p:spPr>
          <a:xfrm>
            <a:off x="1801906" y="4260834"/>
            <a:ext cx="9042400" cy="2031325"/>
          </a:xfrm>
          <a:prstGeom prst="rect">
            <a:avLst/>
          </a:prstGeom>
        </p:spPr>
        <p:txBody>
          <a:bodyPr wrap="square">
            <a:spAutoFit/>
          </a:bodyPr>
          <a:lstStyle/>
          <a:p>
            <a:r>
              <a:rPr lang="en-US" dirty="0" smtClean="0">
                <a:solidFill>
                  <a:srgbClr val="7F0055"/>
                </a:solidFill>
                <a:latin typeface="Consolas" panose="020B0609020204030204" pitchFamily="49" charset="0"/>
              </a:rPr>
              <a:t>void</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TestAll</a:t>
            </a:r>
            <a:r>
              <a:rPr lang="en-US" dirty="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failed = 0;</a:t>
            </a:r>
          </a:p>
          <a:p>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RunTest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TestAdd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TestAdd</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failed</a:t>
            </a:r>
            <a:r>
              <a:rPr lang="en-US" dirty="0" smtClean="0">
                <a:solidFill>
                  <a:srgbClr val="000000"/>
                </a:solidFill>
                <a:latin typeface="Consolas" panose="020B0609020204030204" pitchFamily="49" charset="0"/>
              </a:rPr>
              <a:t>);</a:t>
            </a:r>
          </a:p>
          <a:p>
            <a:r>
              <a:rPr lang="en-US" dirty="0" smtClean="0">
                <a:solidFill>
                  <a:srgbClr val="3F7F5F"/>
                </a:solidFill>
                <a:latin typeface="Consolas" panose="020B0609020204030204" pitchFamily="49" charset="0"/>
              </a:rPr>
              <a:t>   //...</a:t>
            </a:r>
            <a:endParaRPr lang="en-US" dirty="0"/>
          </a:p>
          <a:p>
            <a:r>
              <a:rPr lang="en-US" dirty="0" smtClean="0">
                <a:solidFill>
                  <a:srgbClr val="000000"/>
                </a:solidFill>
                <a:latin typeface="Consolas" panose="020B0609020204030204" pitchFamily="49" charset="0"/>
              </a:rPr>
              <a:t>   </a:t>
            </a:r>
            <a:r>
              <a:rPr lang="en-US" dirty="0">
                <a:solidFill>
                  <a:srgbClr val="7F0055"/>
                </a:solidFill>
                <a:latin typeface="Consolas" panose="020B0609020204030204" pitchFamily="49" charset="0"/>
              </a:rPr>
              <a:t>if</a:t>
            </a:r>
            <a:r>
              <a:rPr lang="en-US" dirty="0">
                <a:solidFill>
                  <a:srgbClr val="000000"/>
                </a:solidFill>
                <a:latin typeface="Consolas" panose="020B0609020204030204" pitchFamily="49" charset="0"/>
              </a:rPr>
              <a:t> (failed == 0</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cerr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TestAll</a:t>
            </a:r>
            <a:r>
              <a:rPr lang="en-US" dirty="0">
                <a:solidFill>
                  <a:srgbClr val="2A00FF"/>
                </a:solidFill>
                <a:latin typeface="Consolas" panose="020B0609020204030204" pitchFamily="49" charset="0"/>
              </a:rPr>
              <a:t> OK"</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7F0055"/>
                </a:solidFill>
                <a:latin typeface="Consolas" panose="020B0609020204030204" pitchFamily="49" charset="0"/>
              </a:rPr>
              <a:t>else</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cerr</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TestAll</a:t>
            </a:r>
            <a:r>
              <a:rPr lang="en-US" dirty="0">
                <a:solidFill>
                  <a:srgbClr val="2A00FF"/>
                </a:solidFill>
                <a:latin typeface="Consolas" panose="020B0609020204030204" pitchFamily="49" charset="0"/>
              </a:rPr>
              <a:t> FAIL: "</a:t>
            </a:r>
            <a:r>
              <a:rPr lang="en-US" dirty="0">
                <a:solidFill>
                  <a:srgbClr val="000000"/>
                </a:solidFill>
                <a:latin typeface="Consolas" panose="020B0609020204030204" pitchFamily="49" charset="0"/>
              </a:rPr>
              <a:t> &lt;&lt; failed &lt;&lt; </a:t>
            </a:r>
            <a:r>
              <a:rPr lang="en-US" dirty="0">
                <a:solidFill>
                  <a:srgbClr val="2A00FF"/>
                </a:solidFill>
                <a:latin typeface="Consolas" panose="020B0609020204030204" pitchFamily="49" charset="0"/>
              </a:rPr>
              <a:t>" failed TCs.\n"</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374086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en-US" altLang="sv-SE" dirty="0">
                <a:solidFill>
                  <a:srgbClr val="203864"/>
                </a:solidFill>
              </a:rPr>
              <a:t>Unit-</a:t>
            </a:r>
            <a:r>
              <a:rPr lang="ru-RU" altLang="sv-SE" dirty="0">
                <a:solidFill>
                  <a:srgbClr val="203864"/>
                </a:solidFill>
              </a:rPr>
              <a:t>тесты</a:t>
            </a:r>
            <a:r>
              <a:rPr lang="en-US" altLang="sv-SE" dirty="0">
                <a:solidFill>
                  <a:srgbClr val="203864"/>
                </a:solidFill>
              </a:rPr>
              <a:t> </a:t>
            </a:r>
            <a:r>
              <a:rPr lang="ru-RU" altLang="sv-SE" dirty="0">
                <a:solidFill>
                  <a:srgbClr val="203864"/>
                </a:solidFill>
              </a:rPr>
              <a:t>с шаблонами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17</a:t>
            </a:fld>
            <a:endParaRPr lang="ru-RU" dirty="0"/>
          </a:p>
        </p:txBody>
      </p:sp>
      <p:sp>
        <p:nvSpPr>
          <p:cNvPr id="8" name="Rectangle 7"/>
          <p:cNvSpPr/>
          <p:nvPr/>
        </p:nvSpPr>
        <p:spPr>
          <a:xfrm>
            <a:off x="1416888" y="3667943"/>
            <a:ext cx="9975011" cy="1754326"/>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TestAddVector</a:t>
            </a:r>
            <a:r>
              <a:rPr lang="en-US" dirty="0">
                <a:solidFill>
                  <a:srgbClr val="000000"/>
                </a:solidFill>
                <a:latin typeface="Consolas" panose="020B0609020204030204" pitchFamily="49" charset="0"/>
              </a:rPr>
              <a:t>() {</a:t>
            </a:r>
          </a:p>
          <a:p>
            <a:r>
              <a:rPr lang="en-US" dirty="0" smtClean="0">
                <a:solidFill>
                  <a:srgbClr val="005032"/>
                </a:solidFill>
                <a:latin typeface="Consolas" panose="020B0609020204030204" pitchFamily="49" charset="0"/>
              </a:rPr>
              <a:t>    vector</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expect{3,5,7};</a:t>
            </a:r>
          </a:p>
          <a:p>
            <a:r>
              <a:rPr lang="en-US" dirty="0">
                <a:solidFill>
                  <a:srgbClr val="000000"/>
                </a:solidFill>
                <a:latin typeface="Consolas" panose="020B0609020204030204" pitchFamily="49" charset="0"/>
              </a:rPr>
              <a:t>    </a:t>
            </a:r>
            <a:r>
              <a:rPr lang="en-US" dirty="0" smtClean="0">
                <a:solidFill>
                  <a:srgbClr val="005032"/>
                </a:solidFill>
                <a:latin typeface="Consolas" panose="020B0609020204030204" pitchFamily="49" charset="0"/>
              </a:rPr>
              <a:t>vector</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v{1,2,3},v2{2,3,4};</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addVector</a:t>
            </a:r>
            <a:r>
              <a:rPr lang="en-US" dirty="0" smtClean="0">
                <a:solidFill>
                  <a:srgbClr val="000000"/>
                </a:solidFill>
                <a:latin typeface="Consolas" panose="020B0609020204030204" pitchFamily="49" charset="0"/>
              </a:rPr>
              <a:t>(v,v2</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AssertEqual</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v,expect</a:t>
            </a:r>
            <a:r>
              <a:rPr lang="en-US" dirty="0" smtClean="0">
                <a:solidFill>
                  <a:srgbClr val="000000"/>
                </a:solidFill>
                <a:latin typeface="Consolas" panose="020B0609020204030204" pitchFamily="49" charset="0"/>
              </a:rPr>
              <a:t>,</a:t>
            </a:r>
            <a:r>
              <a:rPr lang="en-US" dirty="0" smtClean="0">
                <a:solidFill>
                  <a:srgbClr val="2A00FF"/>
                </a:solidFill>
                <a:latin typeface="Consolas" panose="020B0609020204030204" pitchFamily="49" charset="0"/>
              </a:rPr>
              <a:t>"{1,2,3} + {2,3,4}"</a:t>
            </a:r>
            <a:r>
              <a:rPr lang="en-US" dirty="0" smtClean="0">
                <a:solidFill>
                  <a:srgbClr val="000000"/>
                </a:solidFill>
                <a:latin typeface="Consolas" panose="020B0609020204030204" pitchFamily="49" charset="0"/>
              </a:rPr>
              <a:t>); </a:t>
            </a:r>
            <a:r>
              <a:rPr lang="en-US" dirty="0" smtClean="0">
                <a:solidFill>
                  <a:srgbClr val="3F7F5F"/>
                </a:solidFill>
                <a:latin typeface="Consolas" panose="020B0609020204030204" pitchFamily="49" charset="0"/>
              </a:rPr>
              <a:t>// error of compilation</a:t>
            </a:r>
            <a:endParaRPr lang="en-US" dirty="0"/>
          </a:p>
          <a:p>
            <a:r>
              <a:rPr lang="en-US" dirty="0" smtClean="0">
                <a:solidFill>
                  <a:srgbClr val="000000"/>
                </a:solidFill>
                <a:latin typeface="Consolas" panose="020B0609020204030204" pitchFamily="49" charset="0"/>
              </a:rPr>
              <a:t> }</a:t>
            </a:r>
            <a:endParaRPr lang="en-US" dirty="0"/>
          </a:p>
        </p:txBody>
      </p:sp>
      <p:sp>
        <p:nvSpPr>
          <p:cNvPr id="9" name="Rectangle 8"/>
          <p:cNvSpPr/>
          <p:nvPr/>
        </p:nvSpPr>
        <p:spPr>
          <a:xfrm>
            <a:off x="1542302" y="1082620"/>
            <a:ext cx="9671797" cy="2031325"/>
          </a:xfrm>
          <a:prstGeom prst="rect">
            <a:avLst/>
          </a:prstGeom>
        </p:spPr>
        <p:txBody>
          <a:bodyPr wrap="square">
            <a:spAutoFit/>
          </a:bodyPr>
          <a:lstStyle/>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&gt;</a:t>
            </a:r>
          </a:p>
          <a:p>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addVector</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&gt;&amp; v1, </a:t>
            </a:r>
            <a:r>
              <a:rPr lang="en-US" dirty="0" err="1">
                <a:solidFill>
                  <a:srgbClr val="7F0055"/>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&gt;&amp; v2) {</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size = min(v1.size(),v2.size());</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0;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size;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v1[</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v2[</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887643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266950" y="175435"/>
            <a:ext cx="9515475" cy="428625"/>
          </a:xfrm>
        </p:spPr>
        <p:txBody>
          <a:bodyPr>
            <a:normAutofit fontScale="92500" lnSpcReduction="10000"/>
          </a:bodyPr>
          <a:lstStyle/>
          <a:p>
            <a:r>
              <a:rPr lang="en-US" altLang="sv-SE" dirty="0">
                <a:solidFill>
                  <a:srgbClr val="203864"/>
                </a:solidFill>
              </a:rPr>
              <a:t>Unit-</a:t>
            </a:r>
            <a:r>
              <a:rPr lang="ru-RU" altLang="sv-SE" dirty="0">
                <a:solidFill>
                  <a:srgbClr val="203864"/>
                </a:solidFill>
              </a:rPr>
              <a:t>тесты</a:t>
            </a:r>
            <a:r>
              <a:rPr lang="en-US" altLang="sv-SE" dirty="0">
                <a:solidFill>
                  <a:srgbClr val="203864"/>
                </a:solidFill>
              </a:rPr>
              <a:t> </a:t>
            </a:r>
            <a:r>
              <a:rPr lang="ru-RU" altLang="sv-SE" dirty="0">
                <a:solidFill>
                  <a:srgbClr val="203864"/>
                </a:solidFill>
              </a:rPr>
              <a:t>с шаблонами </a:t>
            </a:r>
            <a:r>
              <a:rPr lang="ru-RU" altLang="sv-SE" dirty="0" smtClean="0">
                <a:solidFill>
                  <a:srgbClr val="203864"/>
                </a:solidFill>
              </a:rPr>
              <a:t>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4CD2C03B-CC95-4684-9C59-95C59DF02DC4}" type="slidenum">
              <a:rPr lang="ru-RU" smtClean="0"/>
              <a:t>18</a:t>
            </a:fld>
            <a:endParaRPr lang="ru-RU" dirty="0"/>
          </a:p>
        </p:txBody>
      </p:sp>
      <p:sp>
        <p:nvSpPr>
          <p:cNvPr id="3" name="Rectangle 2"/>
          <p:cNvSpPr/>
          <p:nvPr/>
        </p:nvSpPr>
        <p:spPr>
          <a:xfrm>
            <a:off x="1801906" y="1171139"/>
            <a:ext cx="9539194" cy="2308324"/>
          </a:xfrm>
          <a:prstGeom prst="rect">
            <a:avLst/>
          </a:prstGeom>
        </p:spPr>
        <p:txBody>
          <a:bodyPr wrap="square">
            <a:spAutoFit/>
          </a:bodyPr>
          <a:lstStyle/>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&gt;</a:t>
            </a:r>
          </a:p>
          <a:p>
            <a:r>
              <a:rPr lang="pt-BR" dirty="0">
                <a:solidFill>
                  <a:srgbClr val="005032"/>
                </a:solidFill>
                <a:latin typeface="Consolas" panose="020B0609020204030204" pitchFamily="49" charset="0"/>
              </a:rPr>
              <a:t>ostream</a:t>
            </a:r>
            <a:r>
              <a:rPr lang="pt-BR" dirty="0">
                <a:solidFill>
                  <a:srgbClr val="000000"/>
                </a:solidFill>
                <a:latin typeface="Consolas" panose="020B0609020204030204" pitchFamily="49" charset="0"/>
              </a:rPr>
              <a:t>&amp; operator &lt;&lt; (</a:t>
            </a:r>
            <a:r>
              <a:rPr lang="pt-BR" dirty="0">
                <a:solidFill>
                  <a:srgbClr val="005032"/>
                </a:solidFill>
                <a:latin typeface="Consolas" panose="020B0609020204030204" pitchFamily="49" charset="0"/>
              </a:rPr>
              <a:t>ostream</a:t>
            </a:r>
            <a:r>
              <a:rPr lang="pt-BR" dirty="0">
                <a:solidFill>
                  <a:srgbClr val="000000"/>
                </a:solidFill>
                <a:latin typeface="Consolas" panose="020B0609020204030204" pitchFamily="49" charset="0"/>
              </a:rPr>
              <a:t>&amp; os, </a:t>
            </a:r>
            <a:r>
              <a:rPr lang="pt-BR" dirty="0">
                <a:solidFill>
                  <a:srgbClr val="7F0055"/>
                </a:solidFill>
                <a:latin typeface="Consolas" panose="020B0609020204030204" pitchFamily="49" charset="0"/>
              </a:rPr>
              <a:t>const</a:t>
            </a:r>
            <a:r>
              <a:rPr lang="pt-BR" dirty="0">
                <a:solidFill>
                  <a:srgbClr val="000000"/>
                </a:solidFill>
                <a:latin typeface="Consolas" panose="020B0609020204030204" pitchFamily="49" charset="0"/>
              </a:rPr>
              <a:t> </a:t>
            </a:r>
            <a:r>
              <a:rPr lang="pt-BR" dirty="0">
                <a:solidFill>
                  <a:srgbClr val="005032"/>
                </a:solidFill>
                <a:latin typeface="Consolas" panose="020B0609020204030204" pitchFamily="49" charset="0"/>
              </a:rPr>
              <a:t>vector</a:t>
            </a:r>
            <a:r>
              <a:rPr lang="pt-BR" dirty="0">
                <a:solidFill>
                  <a:srgbClr val="000000"/>
                </a:solidFill>
                <a:latin typeface="Consolas" panose="020B0609020204030204" pitchFamily="49" charset="0"/>
              </a:rPr>
              <a:t>&lt;</a:t>
            </a:r>
            <a:r>
              <a:rPr lang="pt-BR" dirty="0">
                <a:solidFill>
                  <a:srgbClr val="644632"/>
                </a:solidFill>
                <a:latin typeface="Consolas" panose="020B0609020204030204" pitchFamily="49" charset="0"/>
              </a:rPr>
              <a:t>T</a:t>
            </a:r>
            <a:r>
              <a:rPr lang="pt-BR" dirty="0">
                <a:solidFill>
                  <a:srgbClr val="000000"/>
                </a:solidFill>
                <a:latin typeface="Consolas" panose="020B0609020204030204" pitchFamily="49" charset="0"/>
              </a:rPr>
              <a:t>&gt;&amp; v)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 "</a:t>
            </a:r>
            <a:r>
              <a:rPr lang="en-US"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7F0055"/>
                </a:solidFill>
                <a:latin typeface="Consolas" panose="020B0609020204030204" pitchFamily="49" charset="0"/>
              </a:rPr>
              <a:t>for</a:t>
            </a:r>
            <a:r>
              <a:rPr lang="fr-FR" dirty="0">
                <a:solidFill>
                  <a:srgbClr val="000000"/>
                </a:solidFill>
                <a:latin typeface="Consolas" panose="020B0609020204030204" pitchFamily="49" charset="0"/>
              </a:rPr>
              <a:t> (</a:t>
            </a:r>
            <a:r>
              <a:rPr lang="fr-FR" dirty="0" err="1">
                <a:solidFill>
                  <a:srgbClr val="7F0055"/>
                </a:solidFill>
                <a:latin typeface="Consolas" panose="020B0609020204030204" pitchFamily="49" charset="0"/>
              </a:rPr>
              <a:t>const</a:t>
            </a:r>
            <a:r>
              <a:rPr lang="fr-FR" dirty="0">
                <a:solidFill>
                  <a:srgbClr val="000000"/>
                </a:solidFill>
                <a:latin typeface="Consolas" panose="020B0609020204030204" pitchFamily="49" charset="0"/>
              </a:rPr>
              <a:t> </a:t>
            </a:r>
            <a:r>
              <a:rPr lang="fr-FR" dirty="0">
                <a:solidFill>
                  <a:srgbClr val="644632"/>
                </a:solidFill>
                <a:latin typeface="Consolas" panose="020B0609020204030204" pitchFamily="49" charset="0"/>
              </a:rPr>
              <a:t>T</a:t>
            </a:r>
            <a:r>
              <a:rPr lang="fr-FR" dirty="0">
                <a:solidFill>
                  <a:srgbClr val="000000"/>
                </a:solidFill>
                <a:latin typeface="Consolas" panose="020B0609020204030204" pitchFamily="49" charset="0"/>
              </a:rPr>
              <a:t>&amp; t : v)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&lt;&lt; t &lt;&lt; </a:t>
            </a:r>
            <a:r>
              <a:rPr lang="en-US" dirty="0">
                <a:solidFill>
                  <a:srgbClr val="2A00FF"/>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4" name="Rectangle 3"/>
          <p:cNvSpPr/>
          <p:nvPr/>
        </p:nvSpPr>
        <p:spPr>
          <a:xfrm>
            <a:off x="1801906" y="3677210"/>
            <a:ext cx="6136616" cy="369332"/>
          </a:xfrm>
          <a:prstGeom prst="rect">
            <a:avLst/>
          </a:prstGeom>
        </p:spPr>
        <p:txBody>
          <a:bodyPr wrap="none">
            <a:spAutoFit/>
          </a:bodyPr>
          <a:lstStyle/>
          <a:p>
            <a:r>
              <a:rPr lang="en-US" dirty="0" err="1">
                <a:solidFill>
                  <a:srgbClr val="000000"/>
                </a:solidFill>
                <a:latin typeface="Consolas" panose="020B0609020204030204" pitchFamily="49" charset="0"/>
              </a:rPr>
              <a:t>RunTest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TestAddVector</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TestAddVector</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failed);</a:t>
            </a:r>
            <a:endParaRPr lang="en-US" dirty="0"/>
          </a:p>
        </p:txBody>
      </p:sp>
      <p:sp>
        <p:nvSpPr>
          <p:cNvPr id="7" name="Rectangle 6"/>
          <p:cNvSpPr/>
          <p:nvPr/>
        </p:nvSpPr>
        <p:spPr>
          <a:xfrm>
            <a:off x="1009414" y="4393029"/>
            <a:ext cx="11792186" cy="1754326"/>
          </a:xfrm>
          <a:prstGeom prst="rect">
            <a:avLst/>
          </a:prstGeom>
        </p:spPr>
        <p:txBody>
          <a:bodyPr wrap="square">
            <a:spAutoFit/>
          </a:bodyPr>
          <a:lstStyle/>
          <a:p>
            <a:r>
              <a:rPr lang="en-US" dirty="0" err="1">
                <a:solidFill>
                  <a:srgbClr val="FF0000"/>
                </a:solidFill>
                <a:latin typeface="Consolas" panose="020B0609020204030204" pitchFamily="49" charset="0"/>
              </a:rPr>
              <a:t>TestAdd</a:t>
            </a:r>
            <a:r>
              <a:rPr lang="en-US" dirty="0">
                <a:solidFill>
                  <a:srgbClr val="FF0000"/>
                </a:solidFill>
                <a:latin typeface="Consolas" panose="020B0609020204030204" pitchFamily="49" charset="0"/>
              </a:rPr>
              <a:t> OK</a:t>
            </a:r>
          </a:p>
          <a:p>
            <a:r>
              <a:rPr lang="en-US" dirty="0" err="1">
                <a:solidFill>
                  <a:srgbClr val="FF0000"/>
                </a:solidFill>
                <a:latin typeface="Consolas" panose="020B0609020204030204" pitchFamily="49" charset="0"/>
              </a:rPr>
              <a:t>TestSub</a:t>
            </a:r>
            <a:r>
              <a:rPr lang="en-US" dirty="0">
                <a:solidFill>
                  <a:srgbClr val="FF0000"/>
                </a:solidFill>
                <a:latin typeface="Consolas" panose="020B0609020204030204" pitchFamily="49" charset="0"/>
              </a:rPr>
              <a:t> OK</a:t>
            </a:r>
          </a:p>
          <a:p>
            <a:r>
              <a:rPr lang="en-US" dirty="0" err="1">
                <a:solidFill>
                  <a:srgbClr val="FF0000"/>
                </a:solidFill>
                <a:latin typeface="Consolas" panose="020B0609020204030204" pitchFamily="49" charset="0"/>
              </a:rPr>
              <a:t>TestMul</a:t>
            </a:r>
            <a:r>
              <a:rPr lang="en-US" dirty="0">
                <a:solidFill>
                  <a:srgbClr val="FF0000"/>
                </a:solidFill>
                <a:latin typeface="Consolas" panose="020B0609020204030204" pitchFamily="49" charset="0"/>
              </a:rPr>
              <a:t> OK</a:t>
            </a:r>
          </a:p>
          <a:p>
            <a:r>
              <a:rPr lang="en-US" dirty="0" err="1">
                <a:solidFill>
                  <a:srgbClr val="FF0000"/>
                </a:solidFill>
                <a:latin typeface="Consolas" panose="020B0609020204030204" pitchFamily="49" charset="0"/>
              </a:rPr>
              <a:t>TestDiv</a:t>
            </a:r>
            <a:r>
              <a:rPr lang="en-US" dirty="0">
                <a:solidFill>
                  <a:srgbClr val="FF0000"/>
                </a:solidFill>
                <a:latin typeface="Consolas" panose="020B0609020204030204" pitchFamily="49" charset="0"/>
              </a:rPr>
              <a:t> OK</a:t>
            </a:r>
          </a:p>
          <a:p>
            <a:r>
              <a:rPr lang="en-US" dirty="0" err="1">
                <a:solidFill>
                  <a:srgbClr val="FF0000"/>
                </a:solidFill>
                <a:latin typeface="Consolas" panose="020B0609020204030204" pitchFamily="49" charset="0"/>
              </a:rPr>
              <a:t>TestAddVector</a:t>
            </a:r>
            <a:r>
              <a:rPr lang="en-US" dirty="0">
                <a:solidFill>
                  <a:srgbClr val="FF0000"/>
                </a:solidFill>
                <a:latin typeface="Consolas" panose="020B0609020204030204" pitchFamily="49" charset="0"/>
              </a:rPr>
              <a:t> failed: Assertion failed: { 4 6 8 } != { 3 5 7 } Hint: {1,2,3} + {2,3,4}</a:t>
            </a:r>
          </a:p>
          <a:p>
            <a:r>
              <a:rPr lang="en-US" dirty="0" err="1">
                <a:solidFill>
                  <a:srgbClr val="FF0000"/>
                </a:solidFill>
                <a:latin typeface="Consolas" panose="020B0609020204030204" pitchFamily="49" charset="0"/>
              </a:rPr>
              <a:t>TestAll</a:t>
            </a:r>
            <a:r>
              <a:rPr lang="en-US" dirty="0">
                <a:solidFill>
                  <a:srgbClr val="FF0000"/>
                </a:solidFill>
                <a:latin typeface="Consolas" panose="020B0609020204030204" pitchFamily="49" charset="0"/>
              </a:rPr>
              <a:t> FAIL: 1 failed TCs.</a:t>
            </a:r>
            <a:endParaRPr lang="en-US" dirty="0"/>
          </a:p>
        </p:txBody>
      </p:sp>
    </p:spTree>
    <p:extLst>
      <p:ext uri="{BB962C8B-B14F-4D97-AF65-F5344CB8AC3E}">
        <p14:creationId xmlns:p14="http://schemas.microsoft.com/office/powerpoint/2010/main" val="8820307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Ключевое слово </a:t>
            </a:r>
            <a:r>
              <a:rPr lang="en-US" altLang="sv-SE" dirty="0" smtClean="0">
                <a:solidFill>
                  <a:srgbClr val="203864"/>
                </a:solidFill>
              </a:rPr>
              <a:t>mutable</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19</a:t>
            </a:fld>
            <a:endParaRPr lang="ru-RU" dirty="0"/>
          </a:p>
        </p:txBody>
      </p:sp>
      <p:sp>
        <p:nvSpPr>
          <p:cNvPr id="8" name="Rectangle 2"/>
          <p:cNvSpPr>
            <a:spLocks noGrp="1" noChangeArrowheads="1"/>
          </p:cNvSpPr>
          <p:nvPr>
            <p:ph type="body" idx="4294967295"/>
          </p:nvPr>
        </p:nvSpPr>
        <p:spPr>
          <a:xfrm>
            <a:off x="1647078" y="1150207"/>
            <a:ext cx="8928100" cy="5642085"/>
          </a:xfrm>
          <a:prstGeom prst="rect">
            <a:avLst/>
          </a:prstGeom>
        </p:spPr>
        <p:txBody>
          <a:bodyPr/>
          <a:lstStyle/>
          <a:p>
            <a:pPr marL="0" lvl="1" indent="0">
              <a:lnSpc>
                <a:spcPct val="100000"/>
              </a:lnSpc>
              <a:spcBef>
                <a:spcPts val="1000"/>
              </a:spcBef>
              <a:buClr>
                <a:srgbClr val="2196F3"/>
              </a:buClr>
              <a:buNone/>
            </a:pP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Ключевое слово </a:t>
            </a:r>
            <a:r>
              <a:rPr lang="en-US" altLang="sv-SE"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mutable</a:t>
            </a: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разрешает изменение члена класса, объявленного </a:t>
            </a:r>
            <a:r>
              <a:rPr lang="ru-RU" altLang="sv-SE"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mutable</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даже если содержащий объект объявлен как </a:t>
            </a:r>
            <a:r>
              <a:rPr lang="ru-RU" altLang="sv-SE"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const</a:t>
            </a: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342900" lvl="1" indent="-342900">
              <a:lnSpc>
                <a:spcPct val="100000"/>
              </a:lnSpc>
              <a:spcBef>
                <a:spcPts val="1000"/>
              </a:spcBef>
              <a:buClr>
                <a:srgbClr val="2196F3"/>
              </a:buClr>
              <a:buFont typeface="Wingdings" panose="05000000000000000000" pitchFamily="2" charset="2"/>
              <a:buChar char="§"/>
            </a:pPr>
            <a:endParaRPr lang="en-US"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18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3" name="Rectangle 2"/>
          <p:cNvSpPr/>
          <p:nvPr/>
        </p:nvSpPr>
        <p:spPr>
          <a:xfrm>
            <a:off x="1674422" y="2794880"/>
            <a:ext cx="8663378" cy="2862322"/>
          </a:xfrm>
          <a:prstGeom prst="rect">
            <a:avLst/>
          </a:prstGeom>
        </p:spPr>
        <p:txBody>
          <a:bodyPr wrap="square">
            <a:spAutoFit/>
          </a:bodyPr>
          <a:lstStyle/>
          <a:p>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smtClean="0">
                <a:solidFill>
                  <a:srgbClr val="005032"/>
                </a:solidFill>
                <a:latin typeface="Consolas" panose="020B0609020204030204" pitchFamily="49" charset="0"/>
              </a:rPr>
              <a:t>A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mutable</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C0"/>
                </a:solidFill>
                <a:latin typeface="Consolas" panose="020B0609020204030204" pitchFamily="49" charset="0"/>
              </a:rPr>
              <a:t>member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5032"/>
                </a:solidFill>
                <a:latin typeface="Consolas" panose="020B0609020204030204" pitchFamily="49" charset="0"/>
              </a:rPr>
              <a:t>A</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a.</a:t>
            </a:r>
            <a:r>
              <a:rPr lang="ru-RU" dirty="0" err="1">
                <a:solidFill>
                  <a:srgbClr val="0000C0"/>
                </a:solidFill>
                <a:latin typeface="Consolas" panose="020B0609020204030204" pitchFamily="49" charset="0"/>
              </a:rPr>
              <a:t>member</a:t>
            </a:r>
            <a:r>
              <a:rPr lang="ru-RU" dirty="0">
                <a:solidFill>
                  <a:srgbClr val="000000"/>
                </a:solidFill>
                <a:latin typeface="Consolas" panose="020B0609020204030204" pitchFamily="49" charset="0"/>
              </a:rPr>
              <a:t> = 10; </a:t>
            </a:r>
            <a:r>
              <a:rPr lang="ru-RU" dirty="0">
                <a:solidFill>
                  <a:srgbClr val="3F7F5F"/>
                </a:solidFill>
                <a:latin typeface="Consolas" panose="020B0609020204030204" pitchFamily="49" charset="0"/>
              </a:rPr>
              <a:t>//возможно потому, что </a:t>
            </a:r>
            <a:r>
              <a:rPr lang="ru-RU" dirty="0" err="1">
                <a:solidFill>
                  <a:srgbClr val="3F7F5F"/>
                </a:solidFill>
                <a:latin typeface="Consolas" panose="020B0609020204030204" pitchFamily="49" charset="0"/>
              </a:rPr>
              <a:t>member</a:t>
            </a:r>
            <a:r>
              <a:rPr lang="ru-RU" dirty="0">
                <a:solidFill>
                  <a:srgbClr val="3F7F5F"/>
                </a:solidFill>
                <a:latin typeface="Consolas" panose="020B0609020204030204" pitchFamily="49" charset="0"/>
              </a:rPr>
              <a:t> </a:t>
            </a:r>
            <a:r>
              <a:rPr lang="ru-RU" dirty="0" err="1">
                <a:solidFill>
                  <a:srgbClr val="3F7F5F"/>
                </a:solidFill>
                <a:latin typeface="Consolas" panose="020B0609020204030204" pitchFamily="49" charset="0"/>
              </a:rPr>
              <a:t>mutable</a:t>
            </a:r>
            <a:endParaRPr lang="ru-RU" dirty="0">
              <a:solidFill>
                <a:srgbClr val="3F7F5F"/>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701488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Шаблоны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2</a:t>
            </a:fld>
            <a:endParaRPr lang="ru-RU" dirty="0"/>
          </a:p>
        </p:txBody>
      </p:sp>
      <p:sp>
        <p:nvSpPr>
          <p:cNvPr id="8" name="Rectangle 2"/>
          <p:cNvSpPr>
            <a:spLocks noGrp="1" noChangeArrowheads="1"/>
          </p:cNvSpPr>
          <p:nvPr>
            <p:ph type="body" idx="4294967295"/>
          </p:nvPr>
        </p:nvSpPr>
        <p:spPr>
          <a:xfrm>
            <a:off x="598941" y="1092263"/>
            <a:ext cx="11024373" cy="4913375"/>
          </a:xfrm>
          <a:prstGeom prst="rect">
            <a:avLst/>
          </a:prstGeom>
        </p:spPr>
        <p:txBody>
          <a:bodyPr/>
          <a:lstStyle/>
          <a:p>
            <a:pPr marL="342900" lvl="1" indent="-342900">
              <a:lnSpc>
                <a:spcPct val="100000"/>
              </a:lnSpc>
              <a:spcBef>
                <a:spcPts val="1000"/>
              </a:spcBef>
              <a:buClr>
                <a:srgbClr val="2196F3"/>
              </a:buClr>
              <a:buFont typeface="Wingdings" panose="05000000000000000000" pitchFamily="2" charset="2"/>
              <a:buChar char="§"/>
            </a:pPr>
            <a:r>
              <a:rPr lang="ru-RU" altLang="sv-SE"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Шабло́ны</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 (англ. </a:t>
            </a:r>
            <a:r>
              <a:rPr lang="ru-RU" altLang="sv-SE"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template</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 — средство языка C++, предназначенное для кодирования обобщённых алгоритмов, без привязки к некоторым параметрам (например, типам данных, размерам буферов, значениям по умолчанию</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342900" lvl="1" indent="-342900">
              <a:lnSpc>
                <a:spcPct val="100000"/>
              </a:lnSpc>
              <a:spcBef>
                <a:spcPts val="1000"/>
              </a:spcBef>
              <a:buClr>
                <a:srgbClr val="2196F3"/>
              </a:buClr>
              <a:buFont typeface="Wingdings" panose="05000000000000000000" pitchFamily="2" charset="2"/>
              <a:buChar char="§"/>
            </a:pP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 </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C++ возможно создание шаблонов функций и классов. </a:t>
            </a:r>
            <a:endParaRPr lang="ru-RU" altLang="sv-SE" dirty="0" smtClean="0">
              <a:solidFill>
                <a:srgbClr val="FF0000"/>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4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4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136913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a:solidFill>
                  <a:srgbClr val="203864"/>
                </a:solidFill>
              </a:rPr>
              <a:t>Ключевое слово </a:t>
            </a:r>
            <a:r>
              <a:rPr lang="en-US" altLang="sv-SE" dirty="0" smtClean="0">
                <a:solidFill>
                  <a:srgbClr val="203864"/>
                </a:solidFill>
              </a:rPr>
              <a:t>auto </a:t>
            </a:r>
            <a:r>
              <a:rPr lang="ru-RU" altLang="sv-SE" dirty="0" smtClean="0">
                <a:solidFill>
                  <a:srgbClr val="203864"/>
                </a:solidFill>
              </a:rPr>
              <a:t>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20</a:t>
            </a:fld>
            <a:endParaRPr lang="ru-RU" dirty="0"/>
          </a:p>
        </p:txBody>
      </p:sp>
      <p:sp>
        <p:nvSpPr>
          <p:cNvPr id="8" name="Rectangle 2"/>
          <p:cNvSpPr>
            <a:spLocks noGrp="1" noChangeArrowheads="1"/>
          </p:cNvSpPr>
          <p:nvPr>
            <p:ph type="body" idx="4294967295"/>
          </p:nvPr>
        </p:nvSpPr>
        <p:spPr>
          <a:xfrm>
            <a:off x="1524000" y="1150207"/>
            <a:ext cx="10096500" cy="5642085"/>
          </a:xfrm>
          <a:prstGeom prst="rect">
            <a:avLst/>
          </a:prstGeom>
        </p:spPr>
        <p:txBody>
          <a:bodyPr/>
          <a:lstStyle/>
          <a:p>
            <a:pPr marL="0" lvl="1" indent="0">
              <a:lnSpc>
                <a:spcPct val="100000"/>
              </a:lnSpc>
              <a:spcBef>
                <a:spcPts val="1000"/>
              </a:spcBef>
              <a:buClr>
                <a:srgbClr val="2196F3"/>
              </a:buClr>
              <a:buNone/>
            </a:pP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Ключевое слово </a:t>
            </a:r>
            <a:r>
              <a:rPr lang="ru-RU" altLang="sv-SE"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auto</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сообщает компилятору, что тип переменной необходимо определять по выражению-инициализатору:</a:t>
            </a: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Будет автоматически заменено на:</a:t>
            </a:r>
          </a:p>
          <a:p>
            <a:pPr marL="0" lvl="1" indent="0">
              <a:lnSpc>
                <a:spcPct val="100000"/>
              </a:lnSpc>
              <a:spcBef>
                <a:spcPts val="1000"/>
              </a:spcBef>
              <a:buClr>
                <a:srgbClr val="2196F3"/>
              </a:buClr>
              <a:buNone/>
            </a:pPr>
            <a:endPar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18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4" name="Rectangle 3"/>
          <p:cNvSpPr/>
          <p:nvPr/>
        </p:nvSpPr>
        <p:spPr>
          <a:xfrm>
            <a:off x="3063128" y="2267635"/>
            <a:ext cx="6096000" cy="646331"/>
          </a:xfrm>
          <a:prstGeom prst="rect">
            <a:avLst/>
          </a:prstGeom>
        </p:spPr>
        <p:txBody>
          <a:bodyPr>
            <a:spAutoFit/>
          </a:bodyPr>
          <a:lstStyle/>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&gt; v;</a:t>
            </a:r>
          </a:p>
          <a:p>
            <a:r>
              <a:rPr lang="en-US" dirty="0">
                <a:solidFill>
                  <a:srgbClr val="7F0055"/>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it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v.begin</a:t>
            </a:r>
            <a:r>
              <a:rPr lang="en-US" dirty="0">
                <a:solidFill>
                  <a:srgbClr val="000000"/>
                </a:solidFill>
                <a:latin typeface="Consolas" panose="020B0609020204030204" pitchFamily="49" charset="0"/>
              </a:rPr>
              <a:t>();</a:t>
            </a:r>
            <a:endParaRPr lang="en-US" dirty="0"/>
          </a:p>
        </p:txBody>
      </p:sp>
      <p:sp>
        <p:nvSpPr>
          <p:cNvPr id="7" name="Rectangle 6"/>
          <p:cNvSpPr/>
          <p:nvPr/>
        </p:nvSpPr>
        <p:spPr>
          <a:xfrm>
            <a:off x="3063128" y="4108887"/>
            <a:ext cx="7672294" cy="646331"/>
          </a:xfrm>
          <a:prstGeom prst="rect">
            <a:avLst/>
          </a:prstGeom>
        </p:spPr>
        <p:txBody>
          <a:bodyPr wrap="square">
            <a:spAutoFit/>
          </a:bodyPr>
          <a:lstStyle/>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&gt; v;</a:t>
            </a: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&gt;::</a:t>
            </a:r>
            <a:r>
              <a:rPr lang="en-US" dirty="0">
                <a:solidFill>
                  <a:srgbClr val="005032"/>
                </a:solidFill>
                <a:latin typeface="Consolas" panose="020B0609020204030204" pitchFamily="49" charset="0"/>
              </a:rPr>
              <a:t>iterator</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it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v.begin</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753780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Операторы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21</a:t>
            </a:fld>
            <a:endParaRPr lang="ru-RU" dirty="0"/>
          </a:p>
        </p:txBody>
      </p:sp>
      <p:sp>
        <p:nvSpPr>
          <p:cNvPr id="8" name="Rectangle 2"/>
          <p:cNvSpPr>
            <a:spLocks noGrp="1" noChangeArrowheads="1"/>
          </p:cNvSpPr>
          <p:nvPr>
            <p:ph type="body" idx="4294967295"/>
          </p:nvPr>
        </p:nvSpPr>
        <p:spPr>
          <a:xfrm>
            <a:off x="2035448" y="838263"/>
            <a:ext cx="8151359" cy="5642085"/>
          </a:xfrm>
          <a:prstGeom prst="rect">
            <a:avLst/>
          </a:prstGeom>
        </p:spPr>
        <p:txBody>
          <a:bodyPr/>
          <a:lstStyle/>
          <a:p>
            <a:pPr marL="0" lvl="1" indent="0">
              <a:lnSpc>
                <a:spcPct val="100000"/>
              </a:lnSpc>
              <a:spcBef>
                <a:spcPts val="1000"/>
              </a:spcBef>
              <a:buClr>
                <a:srgbClr val="2196F3"/>
              </a:buClr>
              <a:buNone/>
            </a:pP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Другие операторы</a:t>
            </a:r>
          </a:p>
          <a:p>
            <a:pPr marL="342900" lvl="1" indent="-342900">
              <a:lnSpc>
                <a:spcPct val="100000"/>
              </a:lnSpc>
              <a:spcBef>
                <a:spcPts val="1000"/>
              </a:spcBef>
              <a:buClr>
                <a:srgbClr val="2196F3"/>
              </a:buClr>
              <a:buFont typeface="Wingdings" panose="05000000000000000000" pitchFamily="2" charset="2"/>
              <a:buChar char="§"/>
            </a:pPr>
            <a:r>
              <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Функтор</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a(a1, a2)</a:t>
            </a:r>
          </a:p>
          <a:p>
            <a:pPr marL="342900" lvl="1" indent="-342900">
              <a:lnSpc>
                <a:spcPct val="100000"/>
              </a:lnSpc>
              <a:spcBef>
                <a:spcPts val="1000"/>
              </a:spcBef>
              <a:buClr>
                <a:srgbClr val="2196F3"/>
              </a:buClr>
              <a:buFont typeface="Wingdings" panose="05000000000000000000" pitchFamily="2" charset="2"/>
              <a:buChar char="§"/>
            </a:pP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Оператор «запятая»: </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a, b</a:t>
            </a:r>
          </a:p>
          <a:p>
            <a:pPr marL="342900" lvl="1" indent="-342900">
              <a:lnSpc>
                <a:spcPct val="100000"/>
              </a:lnSpc>
              <a:spcBef>
                <a:spcPts val="1000"/>
              </a:spcBef>
              <a:buClr>
                <a:srgbClr val="2196F3"/>
              </a:buClr>
              <a:buFont typeface="Wingdings" panose="05000000000000000000" pitchFamily="2" charset="2"/>
              <a:buChar char="§"/>
            </a:pP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Тернарная условная операция: </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a ? b : c</a:t>
            </a:r>
          </a:p>
          <a:p>
            <a:pPr marL="342900" lvl="1" indent="-342900">
              <a:lnSpc>
                <a:spcPct val="100000"/>
              </a:lnSpc>
              <a:spcBef>
                <a:spcPts val="1000"/>
              </a:spcBef>
              <a:buClr>
                <a:srgbClr val="2196F3"/>
              </a:buClr>
              <a:buFont typeface="Wingdings" panose="05000000000000000000" pitchFamily="2" charset="2"/>
              <a:buChar char="§"/>
            </a:pP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Оператор расширения области видимости: </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a::b</a:t>
            </a:r>
          </a:p>
          <a:p>
            <a:pPr marL="342900" lvl="1" indent="-342900">
              <a:lnSpc>
                <a:spcPct val="100000"/>
              </a:lnSpc>
              <a:spcBef>
                <a:spcPts val="1000"/>
              </a:spcBef>
              <a:buClr>
                <a:srgbClr val="2196F3"/>
              </a:buClr>
              <a:buFont typeface="Wingdings" panose="05000000000000000000" pitchFamily="2" charset="2"/>
              <a:buChar char="§"/>
            </a:pP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Размер, </a:t>
            </a:r>
            <a:r>
              <a:rPr lang="en-US" altLang="sv-SE" sz="18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sizeof</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sz="18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sizeof</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(a), </a:t>
            </a:r>
            <a:r>
              <a:rPr lang="en-US" altLang="sv-SE" sz="18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sizeof</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(type)</a:t>
            </a:r>
          </a:p>
          <a:p>
            <a:pPr marL="342900" lvl="1" indent="-342900">
              <a:lnSpc>
                <a:spcPct val="100000"/>
              </a:lnSpc>
              <a:spcBef>
                <a:spcPts val="1000"/>
              </a:spcBef>
              <a:buClr>
                <a:srgbClr val="2196F3"/>
              </a:buClr>
              <a:buFont typeface="Wingdings" panose="05000000000000000000" pitchFamily="2" charset="2"/>
              <a:buChar char="§"/>
            </a:pP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Выравнивание, </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align-of: </a:t>
            </a:r>
            <a:r>
              <a:rPr lang="en-US" altLang="sv-SE" sz="18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alignof</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(type) </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или _</a:t>
            </a:r>
            <a:r>
              <a:rPr lang="en-US" altLang="sv-SE" sz="18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Alignof</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(type)</a:t>
            </a:r>
          </a:p>
          <a:p>
            <a:pPr marL="342900" lvl="1" indent="-342900">
              <a:lnSpc>
                <a:spcPct val="100000"/>
              </a:lnSpc>
              <a:spcBef>
                <a:spcPts val="1000"/>
              </a:spcBef>
              <a:buClr>
                <a:srgbClr val="2196F3"/>
              </a:buClr>
              <a:buFont typeface="Wingdings" panose="05000000000000000000" pitchFamily="2" charset="2"/>
              <a:buChar char="§"/>
            </a:pP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Интроспекция: </a:t>
            </a:r>
            <a:r>
              <a:rPr lang="en-US" altLang="sv-SE" sz="18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typeid</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(a), </a:t>
            </a:r>
            <a:r>
              <a:rPr lang="en-US" altLang="sv-SE" sz="18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typeid</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(type)</a:t>
            </a:r>
          </a:p>
          <a:p>
            <a:pPr marL="342900" lvl="1" indent="-342900">
              <a:lnSpc>
                <a:spcPct val="100000"/>
              </a:lnSpc>
              <a:spcBef>
                <a:spcPts val="1000"/>
              </a:spcBef>
              <a:buClr>
                <a:srgbClr val="2196F3"/>
              </a:buClr>
              <a:buFont typeface="Wingdings" panose="05000000000000000000" pitchFamily="2" charset="2"/>
              <a:buChar char="§"/>
            </a:pP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Приведение типа: (</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type) a</a:t>
            </a:r>
          </a:p>
          <a:p>
            <a:pPr marL="342900" lvl="1" indent="-342900">
              <a:lnSpc>
                <a:spcPct val="100000"/>
              </a:lnSpc>
              <a:spcBef>
                <a:spcPts val="1000"/>
              </a:spcBef>
              <a:buClr>
                <a:srgbClr val="2196F3"/>
              </a:buClr>
              <a:buFont typeface="Wingdings" panose="05000000000000000000" pitchFamily="2" charset="2"/>
              <a:buChar char="§"/>
            </a:pP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Выделение памяти: </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new type</a:t>
            </a:r>
          </a:p>
          <a:p>
            <a:pPr marL="342900" lvl="1" indent="-342900">
              <a:lnSpc>
                <a:spcPct val="100000"/>
              </a:lnSpc>
              <a:spcBef>
                <a:spcPts val="1000"/>
              </a:spcBef>
              <a:buClr>
                <a:srgbClr val="2196F3"/>
              </a:buClr>
              <a:buFont typeface="Wingdings" panose="05000000000000000000" pitchFamily="2" charset="2"/>
              <a:buChar char="§"/>
            </a:pP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Выделение памяти для массива: </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new type[n]</a:t>
            </a:r>
          </a:p>
          <a:p>
            <a:pPr marL="342900" lvl="1" indent="-342900">
              <a:lnSpc>
                <a:spcPct val="100000"/>
              </a:lnSpc>
              <a:spcBef>
                <a:spcPts val="1000"/>
              </a:spcBef>
              <a:buClr>
                <a:srgbClr val="2196F3"/>
              </a:buClr>
              <a:buFont typeface="Wingdings" panose="05000000000000000000" pitchFamily="2" charset="2"/>
              <a:buChar char="§"/>
            </a:pP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Освобождение памяти: </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delete a</a:t>
            </a:r>
          </a:p>
          <a:p>
            <a:pPr marL="342900" lvl="1" indent="-342900">
              <a:lnSpc>
                <a:spcPct val="100000"/>
              </a:lnSpc>
              <a:spcBef>
                <a:spcPts val="1000"/>
              </a:spcBef>
              <a:buClr>
                <a:srgbClr val="2196F3"/>
              </a:buClr>
              <a:buFont typeface="Wingdings" panose="05000000000000000000" pitchFamily="2" charset="2"/>
              <a:buChar char="§"/>
            </a:pP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Освобождение памяти, занятый массивом: </a:t>
            </a:r>
            <a:r>
              <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delete[] a </a:t>
            </a:r>
          </a:p>
          <a:p>
            <a:pPr marL="342900" lvl="1" indent="-342900">
              <a:lnSpc>
                <a:spcPct val="100000"/>
              </a:lnSpc>
              <a:spcBef>
                <a:spcPts val="1000"/>
              </a:spcBef>
              <a:buClr>
                <a:srgbClr val="2196F3"/>
              </a:buClr>
              <a:buFont typeface="Wingdings" panose="05000000000000000000" pitchFamily="2" charset="2"/>
              <a:buChar char="§"/>
            </a:pPr>
            <a:endPar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4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14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4068725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a:solidFill>
                  <a:srgbClr val="203864"/>
                </a:solidFill>
              </a:rPr>
              <a:t>Операторы приведения </a:t>
            </a:r>
            <a:r>
              <a:rPr lang="ru-RU" altLang="sv-SE" dirty="0" smtClean="0">
                <a:solidFill>
                  <a:srgbClr val="203864"/>
                </a:solidFill>
              </a:rPr>
              <a:t>типов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22</a:t>
            </a:fld>
            <a:endParaRPr lang="ru-RU" dirty="0"/>
          </a:p>
        </p:txBody>
      </p:sp>
      <p:sp>
        <p:nvSpPr>
          <p:cNvPr id="8" name="Rectangle 2"/>
          <p:cNvSpPr>
            <a:spLocks noGrp="1" noChangeArrowheads="1"/>
          </p:cNvSpPr>
          <p:nvPr>
            <p:ph type="body" idx="4294967295"/>
          </p:nvPr>
        </p:nvSpPr>
        <p:spPr>
          <a:xfrm>
            <a:off x="1003300" y="1163701"/>
            <a:ext cx="10629900" cy="5642085"/>
          </a:xfrm>
          <a:prstGeom prst="rect">
            <a:avLst/>
          </a:prstGeom>
        </p:spPr>
        <p:txBody>
          <a:bodyPr/>
          <a:lstStyle/>
          <a:p>
            <a:pPr marL="0" lvl="1" indent="0">
              <a:lnSpc>
                <a:spcPct val="100000"/>
              </a:lnSpc>
              <a:spcBef>
                <a:spcPts val="1000"/>
              </a:spcBef>
              <a:buClr>
                <a:srgbClr val="2196F3"/>
              </a:buClr>
              <a:buNone/>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Операция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static_cast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доступна только в языке C++.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static_cast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может быть использована для преобразования одного типа в другой, но она не должна быть использована для выполнения недопустимого преобразования, например, преобразование значения в указатель или наоборот. Рекомендуется пользоваться операцией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static_cast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нежели </a:t>
            </a:r>
            <a:r>
              <a:rPr lang="ru-RU"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Cи</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-стилем приведения, потому что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static_cast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ограничивает недопустимое приведение типов и, следовательно — безопаснее</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DataType</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тип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данных, к которому необходимо преобразовать значение </a:t>
            </a:r>
            <a:r>
              <a:rPr lang="ru-RU" altLang="sv-SE" sz="2000"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value</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Пример ниже приводит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int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к типу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double</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для того, чтобы при делении 13-ти на 7 избежать усечения результата из-за целочисленного деления.</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6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16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3" name="Rectangle 2"/>
          <p:cNvSpPr/>
          <p:nvPr/>
        </p:nvSpPr>
        <p:spPr>
          <a:xfrm>
            <a:off x="3173506" y="3261280"/>
            <a:ext cx="4110421" cy="369332"/>
          </a:xfrm>
          <a:prstGeom prst="rect">
            <a:avLst/>
          </a:prstGeom>
        </p:spPr>
        <p:txBody>
          <a:bodyPr wrap="none">
            <a:spAutoFit/>
          </a:bodyPr>
          <a:lstStyle/>
          <a:p>
            <a:r>
              <a:rPr lang="en-US" dirty="0" err="1" smtClean="0">
                <a:solidFill>
                  <a:srgbClr val="7F0055"/>
                </a:solidFill>
                <a:latin typeface="Consolas" panose="020B0609020204030204" pitchFamily="49" charset="0"/>
              </a:rPr>
              <a:t>static_cast</a:t>
            </a:r>
            <a:r>
              <a:rPr lang="en-US" dirty="0" smtClean="0">
                <a:solidFill>
                  <a:srgbClr val="7F0055"/>
                </a:solidFill>
                <a:latin typeface="Consolas" panose="020B0609020204030204" pitchFamily="49" charset="0"/>
              </a:rPr>
              <a:t> </a:t>
            </a:r>
            <a:r>
              <a:rPr lang="en-US" dirty="0" smtClean="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D</a:t>
            </a:r>
            <a:r>
              <a:rPr lang="en-US" dirty="0" err="1" smtClean="0">
                <a:solidFill>
                  <a:srgbClr val="000000"/>
                </a:solidFill>
                <a:latin typeface="Consolas" panose="020B0609020204030204" pitchFamily="49" charset="0"/>
              </a:rPr>
              <a:t>ataType</a:t>
            </a:r>
            <a:r>
              <a:rPr lang="en-US" dirty="0" smtClean="0">
                <a:solidFill>
                  <a:srgbClr val="000000"/>
                </a:solidFill>
                <a:latin typeface="Consolas" panose="020B0609020204030204" pitchFamily="49" charset="0"/>
              </a:rPr>
              <a:t>&gt; (</a:t>
            </a:r>
            <a:r>
              <a:rPr lang="en-US" dirty="0">
                <a:solidFill>
                  <a:srgbClr val="000000"/>
                </a:solidFill>
                <a:latin typeface="Consolas" panose="020B0609020204030204" pitchFamily="49" charset="0"/>
              </a:rPr>
              <a:t>value);</a:t>
            </a:r>
            <a:endParaRPr lang="en-US" dirty="0"/>
          </a:p>
        </p:txBody>
      </p:sp>
      <p:sp>
        <p:nvSpPr>
          <p:cNvPr id="10" name="Rectangle 9"/>
          <p:cNvSpPr/>
          <p:nvPr/>
        </p:nvSpPr>
        <p:spPr>
          <a:xfrm>
            <a:off x="3173506" y="5363192"/>
            <a:ext cx="5123518" cy="369332"/>
          </a:xfrm>
          <a:prstGeom prst="rect">
            <a:avLst/>
          </a:prstGeom>
        </p:spPr>
        <p:txBody>
          <a:bodyPr wrap="none">
            <a:spAutoFit/>
          </a:bodyPr>
          <a:lstStyle/>
          <a:p>
            <a:r>
              <a:rPr lang="en-US" dirty="0">
                <a:solidFill>
                  <a:srgbClr val="7F0055"/>
                </a:solidFill>
                <a:latin typeface="Consolas" panose="020B0609020204030204" pitchFamily="49" charset="0"/>
              </a:rPr>
              <a:t>double</a:t>
            </a:r>
            <a:r>
              <a:rPr lang="en-US" dirty="0">
                <a:solidFill>
                  <a:srgbClr val="000000"/>
                </a:solidFill>
                <a:latin typeface="Consolas" panose="020B0609020204030204" pitchFamily="49" charset="0"/>
              </a:rPr>
              <a:t> res = </a:t>
            </a:r>
            <a:r>
              <a:rPr lang="en-US" dirty="0" err="1">
                <a:solidFill>
                  <a:srgbClr val="7F0055"/>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7F0055"/>
                </a:solidFill>
                <a:latin typeface="Consolas" panose="020B0609020204030204" pitchFamily="49" charset="0"/>
              </a:rPr>
              <a:t>double</a:t>
            </a:r>
            <a:r>
              <a:rPr lang="en-US" dirty="0">
                <a:solidFill>
                  <a:srgbClr val="000000"/>
                </a:solidFill>
                <a:latin typeface="Consolas" panose="020B0609020204030204" pitchFamily="49" charset="0"/>
              </a:rPr>
              <a:t>&gt;(13)/7;</a:t>
            </a:r>
            <a:endParaRPr lang="en-US" dirty="0"/>
          </a:p>
        </p:txBody>
      </p:sp>
    </p:spTree>
    <p:extLst>
      <p:ext uri="{BB962C8B-B14F-4D97-AF65-F5344CB8AC3E}">
        <p14:creationId xmlns:p14="http://schemas.microsoft.com/office/powerpoint/2010/main" val="360922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a:solidFill>
                  <a:srgbClr val="203864"/>
                </a:solidFill>
              </a:rPr>
              <a:t>Операторы приведения </a:t>
            </a:r>
            <a:r>
              <a:rPr lang="ru-RU" altLang="sv-SE" dirty="0" smtClean="0">
                <a:solidFill>
                  <a:srgbClr val="203864"/>
                </a:solidFill>
              </a:rPr>
              <a:t>типов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23</a:t>
            </a:fld>
            <a:endParaRPr lang="ru-RU" dirty="0"/>
          </a:p>
        </p:txBody>
      </p:sp>
      <p:sp>
        <p:nvSpPr>
          <p:cNvPr id="8" name="Rectangle 2"/>
          <p:cNvSpPr>
            <a:spLocks noGrp="1" noChangeArrowheads="1"/>
          </p:cNvSpPr>
          <p:nvPr>
            <p:ph type="body" idx="4294967295"/>
          </p:nvPr>
        </p:nvSpPr>
        <p:spPr>
          <a:xfrm>
            <a:off x="622300" y="838263"/>
            <a:ext cx="11341100" cy="5642085"/>
          </a:xfrm>
          <a:prstGeom prst="rect">
            <a:avLst/>
          </a:prstGeom>
        </p:spPr>
        <p:txBody>
          <a:bodyPr>
            <a:normAutofit lnSpcReduction="10000"/>
          </a:bodyPr>
          <a:lstStyle/>
          <a:p>
            <a:pPr marL="0" lvl="1" indent="0">
              <a:lnSpc>
                <a:spcPct val="100000"/>
              </a:lnSpc>
              <a:spcBef>
                <a:spcPts val="1000"/>
              </a:spcBef>
              <a:buClr>
                <a:srgbClr val="2196F3"/>
              </a:buClr>
              <a:buNone/>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Операция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dynamic_cast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имеет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смысл только, применительно к членам класса иерархии «полиморфных типов». Динамическое приведение типов данных может быть использовано для безопасного приведения указателя (или ссылки) на суперкласс, в указатель (или ссылку) на подкласс в иерархии классов. Если динамическое приведение типов — недопустимо, так как реальный тип объекта, указывает не на тот тип подкласса, приведение типов не выполнится</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При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приведении указателя, в случае неудачи,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dynamic_cast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возвращает нулевой указатель NULL.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Такое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поведение обеспечивает быстрый способ определения, является ли данный объект частностью динамического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типа.</a:t>
            </a:r>
          </a:p>
          <a:p>
            <a:pPr marL="0" lvl="1" indent="0">
              <a:lnSpc>
                <a:spcPct val="100000"/>
              </a:lnSpc>
              <a:spcBef>
                <a:spcPts val="1000"/>
              </a:spcBef>
              <a:buClr>
                <a:srgbClr val="2196F3"/>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При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приведении ссылочной переменной, не возможно вернуть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указатель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в случае неудачи. Поэтому будет вызвано исключение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std</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bad_cast</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(из заголовочного файла </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&lt;</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typeinfo</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&gt;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0" lvl="1" indent="0">
              <a:lnSpc>
                <a:spcPct val="100000"/>
              </a:lnSpc>
              <a:spcBef>
                <a:spcPts val="1000"/>
              </a:spcBef>
              <a:buClr>
                <a:srgbClr val="2196F3"/>
              </a:buClr>
              <a:buNone/>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Чтобы безопасно пользоваться динамическим приведением, все вызовы</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ru-RU"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dynamic_cast</a:t>
            </a:r>
            <a:r>
              <a:rPr lang="ru-RU"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должны быть обрамлены в блок </a:t>
            </a:r>
            <a:r>
              <a:rPr lang="en-US" altLang="sv-SE" sz="20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t</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ry</a:t>
            </a:r>
            <a:r>
              <a:rPr lang="ru-RU" altLang="sv-SE" sz="2000"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sz="20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c</a:t>
            </a:r>
            <a:r>
              <a:rPr lang="ru-RU" altLang="sv-SE" sz="2000"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atch</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6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16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4" name="Rectangle 3"/>
          <p:cNvSpPr/>
          <p:nvPr/>
        </p:nvSpPr>
        <p:spPr>
          <a:xfrm>
            <a:off x="2792506" y="2829225"/>
            <a:ext cx="7658100" cy="369332"/>
          </a:xfrm>
          <a:prstGeom prst="rect">
            <a:avLst/>
          </a:prstGeom>
        </p:spPr>
        <p:txBody>
          <a:bodyPr wrap="square">
            <a:spAutoFit/>
          </a:bodyPr>
          <a:lstStyle/>
          <a:p>
            <a:r>
              <a:rPr lang="en-US" dirty="0">
                <a:solidFill>
                  <a:srgbClr val="000000"/>
                </a:solidFill>
                <a:latin typeface="Consolas" panose="020B0609020204030204" pitchFamily="49" charset="0"/>
              </a:rPr>
              <a:t>type *sub</a:t>
            </a:r>
            <a:r>
              <a:rPr lang="ru-RU" dirty="0">
                <a:solidFill>
                  <a:srgbClr val="000000"/>
                </a:solidFill>
                <a:latin typeface="Consolas" panose="020B0609020204030204" pitchFamily="49" charset="0"/>
              </a:rPr>
              <a:t>С</a:t>
            </a:r>
            <a:r>
              <a:rPr lang="en-US" dirty="0">
                <a:solidFill>
                  <a:srgbClr val="000000"/>
                </a:solidFill>
                <a:latin typeface="Consolas" panose="020B0609020204030204" pitchFamily="49" charset="0"/>
              </a:rPr>
              <a:t>lass = </a:t>
            </a:r>
            <a:r>
              <a:rPr lang="en-US" dirty="0" err="1">
                <a:solidFill>
                  <a:srgbClr val="7F0055"/>
                </a:solidFill>
                <a:latin typeface="Consolas" panose="020B0609020204030204" pitchFamily="49" charset="0"/>
              </a:rPr>
              <a:t>dynamic_cast</a:t>
            </a:r>
            <a:r>
              <a:rPr lang="en-US" dirty="0">
                <a:solidFill>
                  <a:srgbClr val="000000"/>
                </a:solidFill>
                <a:latin typeface="Consolas" panose="020B0609020204030204" pitchFamily="49" charset="0"/>
              </a:rPr>
              <a:t>&lt;type *&gt;( </a:t>
            </a:r>
            <a:r>
              <a:rPr lang="en-US" dirty="0" err="1">
                <a:solidFill>
                  <a:srgbClr val="000000"/>
                </a:solidFill>
                <a:latin typeface="Consolas" panose="020B0609020204030204" pitchFamily="49" charset="0"/>
              </a:rPr>
              <a:t>objPtr</a:t>
            </a:r>
            <a:r>
              <a:rPr lang="en-US" dirty="0">
                <a:solidFill>
                  <a:srgbClr val="000000"/>
                </a:solidFill>
                <a:latin typeface="Consolas" panose="020B0609020204030204" pitchFamily="49" charset="0"/>
              </a:rPr>
              <a:t> );</a:t>
            </a:r>
            <a:endParaRPr lang="en-US" dirty="0"/>
          </a:p>
        </p:txBody>
      </p:sp>
      <p:sp>
        <p:nvSpPr>
          <p:cNvPr id="9" name="Rectangle 8"/>
          <p:cNvSpPr/>
          <p:nvPr/>
        </p:nvSpPr>
        <p:spPr>
          <a:xfrm>
            <a:off x="2792506" y="5189519"/>
            <a:ext cx="9575800" cy="369332"/>
          </a:xfrm>
          <a:prstGeom prst="rect">
            <a:avLst/>
          </a:prstGeom>
        </p:spPr>
        <p:txBody>
          <a:bodyPr wrap="square">
            <a:spAutoFit/>
          </a:bodyPr>
          <a:lstStyle/>
          <a:p>
            <a:r>
              <a:rPr lang="en-US" dirty="0">
                <a:solidFill>
                  <a:srgbClr val="000000"/>
                </a:solidFill>
                <a:latin typeface="Consolas" panose="020B0609020204030204" pitchFamily="49" charset="0"/>
              </a:rPr>
              <a:t>type sub</a:t>
            </a:r>
            <a:r>
              <a:rPr lang="ru-RU" dirty="0">
                <a:solidFill>
                  <a:srgbClr val="000000"/>
                </a:solidFill>
                <a:latin typeface="Consolas" panose="020B0609020204030204" pitchFamily="49" charset="0"/>
              </a:rPr>
              <a:t>С</a:t>
            </a:r>
            <a:r>
              <a:rPr lang="en-US" dirty="0">
                <a:solidFill>
                  <a:srgbClr val="000000"/>
                </a:solidFill>
                <a:latin typeface="Consolas" panose="020B0609020204030204" pitchFamily="49" charset="0"/>
              </a:rPr>
              <a:t>lass = </a:t>
            </a:r>
            <a:r>
              <a:rPr lang="en-US" dirty="0" err="1">
                <a:solidFill>
                  <a:srgbClr val="7F0055"/>
                </a:solidFill>
                <a:latin typeface="Consolas" panose="020B0609020204030204" pitchFamily="49" charset="0"/>
              </a:rPr>
              <a:t>dynamic_cast</a:t>
            </a:r>
            <a:r>
              <a:rPr lang="en-US" dirty="0">
                <a:solidFill>
                  <a:srgbClr val="000000"/>
                </a:solidFill>
                <a:latin typeface="Consolas" panose="020B0609020204030204" pitchFamily="49" charset="0"/>
              </a:rPr>
              <a:t>&lt;type &amp;&gt;( </a:t>
            </a:r>
            <a:r>
              <a:rPr lang="en-US" dirty="0" err="1">
                <a:solidFill>
                  <a:srgbClr val="000000"/>
                </a:solidFill>
                <a:latin typeface="Consolas" panose="020B0609020204030204" pitchFamily="49" charset="0"/>
              </a:rPr>
              <a:t>objReference</a:t>
            </a:r>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240988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a:solidFill>
                  <a:srgbClr val="203864"/>
                </a:solidFill>
              </a:rPr>
              <a:t>Операторы приведения </a:t>
            </a:r>
            <a:r>
              <a:rPr lang="ru-RU" altLang="sv-SE" dirty="0" smtClean="0">
                <a:solidFill>
                  <a:srgbClr val="203864"/>
                </a:solidFill>
              </a:rPr>
              <a:t>типов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24</a:t>
            </a:fld>
            <a:endParaRPr lang="ru-RU" dirty="0"/>
          </a:p>
        </p:txBody>
      </p:sp>
      <p:sp>
        <p:nvSpPr>
          <p:cNvPr id="8" name="Rectangle 2"/>
          <p:cNvSpPr>
            <a:spLocks noGrp="1" noChangeArrowheads="1"/>
          </p:cNvSpPr>
          <p:nvPr>
            <p:ph type="body" idx="4294967295"/>
          </p:nvPr>
        </p:nvSpPr>
        <p:spPr>
          <a:xfrm>
            <a:off x="622300" y="838263"/>
            <a:ext cx="11341100" cy="5642085"/>
          </a:xfrm>
          <a:prstGeom prst="rect">
            <a:avLst/>
          </a:prstGeom>
        </p:spPr>
        <p:txBody>
          <a:bodyPr/>
          <a:lstStyle/>
          <a:p>
            <a:pPr marL="0" lvl="1" indent="0">
              <a:lnSpc>
                <a:spcPct val="100000"/>
              </a:lnSpc>
              <a:spcBef>
                <a:spcPts val="1000"/>
              </a:spcBef>
              <a:buClr>
                <a:srgbClr val="2196F3"/>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Операция </a:t>
            </a:r>
            <a:r>
              <a:rPr lang="ru-RU" altLang="sv-SE"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const_cast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используются для того, чтобы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константную переменную преобразовать в </a:t>
            </a:r>
            <a:r>
              <a:rPr lang="ru-RU"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неконстантную</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При этом, константным становится возвращаемое значение операции </a:t>
            </a:r>
            <a:r>
              <a:rPr lang="ru-RU" altLang="sv-SE"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const_cast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а не сама переменная.</a:t>
            </a: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Следующий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пример преобразует константный указатель на символьную строку в </a:t>
            </a:r>
            <a:r>
              <a:rPr lang="ru-RU"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неконстантный</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указатель на эту же строку</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p>
          <a:p>
            <a:pPr marL="0" lvl="1" indent="0">
              <a:lnSpc>
                <a:spcPct val="100000"/>
              </a:lnSpc>
              <a:spcBef>
                <a:spcPts val="1000"/>
              </a:spcBef>
              <a:buClr>
                <a:srgbClr val="2196F3"/>
              </a:buClr>
              <a:buNone/>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6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16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3" name="Rectangle 2"/>
          <p:cNvSpPr/>
          <p:nvPr/>
        </p:nvSpPr>
        <p:spPr>
          <a:xfrm>
            <a:off x="3173506" y="2118978"/>
            <a:ext cx="3730508" cy="369332"/>
          </a:xfrm>
          <a:prstGeom prst="rect">
            <a:avLst/>
          </a:prstGeom>
        </p:spPr>
        <p:txBody>
          <a:bodyPr wrap="none">
            <a:spAutoFit/>
          </a:bodyPr>
          <a:lstStyle/>
          <a:p>
            <a:r>
              <a:rPr lang="en-US" dirty="0" err="1">
                <a:solidFill>
                  <a:srgbClr val="7F0055"/>
                </a:solidFill>
                <a:latin typeface="Consolas" panose="020B0609020204030204" pitchFamily="49" charset="0"/>
              </a:rPr>
              <a:t>const_cast</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dataType</a:t>
            </a:r>
            <a:r>
              <a:rPr lang="en-US" dirty="0">
                <a:solidFill>
                  <a:srgbClr val="000000"/>
                </a:solidFill>
                <a:latin typeface="Consolas" panose="020B0609020204030204" pitchFamily="49" charset="0"/>
              </a:rPr>
              <a:t>&gt;(</a:t>
            </a:r>
            <a:r>
              <a:rPr lang="en-US" dirty="0" smtClean="0">
                <a:solidFill>
                  <a:srgbClr val="000000"/>
                </a:solidFill>
                <a:latin typeface="Consolas" panose="020B0609020204030204" pitchFamily="49" charset="0"/>
              </a:rPr>
              <a:t>value);</a:t>
            </a:r>
            <a:endParaRPr lang="en-US" dirty="0"/>
          </a:p>
        </p:txBody>
      </p:sp>
      <p:sp>
        <p:nvSpPr>
          <p:cNvPr id="7" name="Rectangle 6"/>
          <p:cNvSpPr/>
          <p:nvPr/>
        </p:nvSpPr>
        <p:spPr>
          <a:xfrm>
            <a:off x="2451100" y="3947982"/>
            <a:ext cx="10502900" cy="1477328"/>
          </a:xfrm>
          <a:prstGeom prst="rect">
            <a:avLst/>
          </a:prstGeom>
        </p:spPr>
        <p:txBody>
          <a:bodyPr wrap="square">
            <a:spAutoFit/>
          </a:bodyPr>
          <a:lstStyle/>
          <a:p>
            <a:r>
              <a:rPr lang="ru-RU" dirty="0" err="1">
                <a:solidFill>
                  <a:srgbClr val="7F0055"/>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function</a:t>
            </a:r>
            <a:r>
              <a:rPr lang="ru-RU" dirty="0">
                <a:solidFill>
                  <a:srgbClr val="000000"/>
                </a:solidFill>
                <a:latin typeface="Consolas" panose="020B0609020204030204" pitchFamily="49" charset="0"/>
              </a:rPr>
              <a:t>(</a:t>
            </a:r>
            <a:r>
              <a:rPr lang="ru-RU" dirty="0" err="1">
                <a:solidFill>
                  <a:srgbClr val="7F0055"/>
                </a:solidFill>
                <a:latin typeface="Consolas" panose="020B0609020204030204" pitchFamily="49" charset="0"/>
              </a:rPr>
              <a:t>char</a:t>
            </a:r>
            <a:r>
              <a:rPr lang="ru-RU" dirty="0">
                <a:solidFill>
                  <a:srgbClr val="000000"/>
                </a:solidFill>
                <a:latin typeface="Consolas" panose="020B0609020204030204" pitchFamily="49" charset="0"/>
              </a:rPr>
              <a:t> *); </a:t>
            </a:r>
            <a:r>
              <a:rPr lang="ru-RU" dirty="0">
                <a:solidFill>
                  <a:srgbClr val="3F7F5F"/>
                </a:solidFill>
                <a:latin typeface="Consolas" panose="020B0609020204030204" pitchFamily="49" charset="0"/>
              </a:rPr>
              <a:t>// прототип функции с </a:t>
            </a:r>
            <a:r>
              <a:rPr lang="ru-RU" dirty="0" err="1">
                <a:solidFill>
                  <a:srgbClr val="3F7F5F"/>
                </a:solidFill>
                <a:latin typeface="Consolas" panose="020B0609020204030204" pitchFamily="49" charset="0"/>
              </a:rPr>
              <a:t>неконстантным</a:t>
            </a:r>
            <a:r>
              <a:rPr lang="ru-RU" dirty="0">
                <a:solidFill>
                  <a:srgbClr val="3F7F5F"/>
                </a:solidFill>
                <a:latin typeface="Consolas" panose="020B0609020204030204" pitchFamily="49" charset="0"/>
              </a:rPr>
              <a:t> параметром</a:t>
            </a:r>
          </a:p>
          <a:p>
            <a:r>
              <a:rPr lang="en-US" dirty="0">
                <a:solidFill>
                  <a:srgbClr val="000000"/>
                </a:solidFill>
                <a:latin typeface="Consolas" panose="020B0609020204030204" pitchFamily="49" charset="0"/>
              </a:rPr>
              <a:t> </a:t>
            </a:r>
          </a:p>
          <a:p>
            <a:r>
              <a:rPr lang="en-US" dirty="0" err="1">
                <a:solidFill>
                  <a:srgbClr val="7F0055"/>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char</a:t>
            </a:r>
            <a:r>
              <a:rPr lang="en-US" dirty="0">
                <a:solidFill>
                  <a:srgbClr val="000000"/>
                </a:solidFill>
                <a:latin typeface="Consolas" panose="020B0609020204030204" pitchFamily="49" charset="0"/>
              </a:rPr>
              <a:t> *string = </a:t>
            </a:r>
            <a:r>
              <a:rPr lang="en-US" dirty="0">
                <a:solidFill>
                  <a:srgbClr val="2A00FF"/>
                </a:solidFill>
                <a:latin typeface="Consolas" panose="020B0609020204030204" pitchFamily="49" charset="0"/>
              </a:rPr>
              <a:t>"some string"</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a:t>
            </a:r>
            <a:r>
              <a:rPr lang="ru-RU" dirty="0">
                <a:solidFill>
                  <a:srgbClr val="3F7F5F"/>
                </a:solidFill>
                <a:latin typeface="Consolas" panose="020B0609020204030204" pitchFamily="49" charset="0"/>
              </a:rPr>
              <a:t>константная </a:t>
            </a:r>
            <a:r>
              <a:rPr lang="ru-RU" dirty="0" smtClean="0">
                <a:solidFill>
                  <a:srgbClr val="3F7F5F"/>
                </a:solidFill>
                <a:latin typeface="Consolas" panose="020B0609020204030204" pitchFamily="49" charset="0"/>
              </a:rPr>
              <a:t>строка</a:t>
            </a:r>
            <a:endParaRPr lang="en-US" dirty="0" smtClean="0">
              <a:solidFill>
                <a:srgbClr val="3F7F5F"/>
              </a:solidFill>
              <a:latin typeface="Consolas" panose="020B0609020204030204" pitchFamily="49" charset="0"/>
            </a:endParaRPr>
          </a:p>
          <a:p>
            <a:endParaRPr lang="ru-RU" dirty="0">
              <a:solidFill>
                <a:srgbClr val="3F7F5F"/>
              </a:solidFill>
              <a:latin typeface="Consolas" panose="020B0609020204030204" pitchFamily="49" charset="0"/>
            </a:endParaRPr>
          </a:p>
          <a:p>
            <a:r>
              <a:rPr lang="en-US" dirty="0">
                <a:solidFill>
                  <a:srgbClr val="000000"/>
                </a:solidFill>
                <a:latin typeface="Consolas" panose="020B0609020204030204" pitchFamily="49" charset="0"/>
              </a:rPr>
              <a:t>function(</a:t>
            </a:r>
            <a:r>
              <a:rPr lang="en-US" dirty="0" err="1">
                <a:solidFill>
                  <a:srgbClr val="7F0055"/>
                </a:solidFill>
                <a:latin typeface="Consolas" panose="020B0609020204030204" pitchFamily="49" charset="0"/>
              </a:rPr>
              <a:t>const_cast</a:t>
            </a:r>
            <a:r>
              <a:rPr lang="en-US" dirty="0">
                <a:solidFill>
                  <a:srgbClr val="000000"/>
                </a:solidFill>
                <a:latin typeface="Consolas" panose="020B0609020204030204" pitchFamily="49" charset="0"/>
              </a:rPr>
              <a:t>&lt;</a:t>
            </a:r>
            <a:r>
              <a:rPr lang="en-US" dirty="0">
                <a:solidFill>
                  <a:srgbClr val="7F0055"/>
                </a:solidFill>
                <a:latin typeface="Consolas" panose="020B0609020204030204" pitchFamily="49" charset="0"/>
              </a:rPr>
              <a:t>char</a:t>
            </a:r>
            <a:r>
              <a:rPr lang="en-US" dirty="0">
                <a:solidFill>
                  <a:srgbClr val="000000"/>
                </a:solidFill>
                <a:latin typeface="Consolas" panose="020B0609020204030204" pitchFamily="49" charset="0"/>
              </a:rPr>
              <a:t> *&gt;(string));</a:t>
            </a:r>
          </a:p>
        </p:txBody>
      </p:sp>
    </p:spTree>
    <p:extLst>
      <p:ext uri="{BB962C8B-B14F-4D97-AF65-F5344CB8AC3E}">
        <p14:creationId xmlns:p14="http://schemas.microsoft.com/office/powerpoint/2010/main" val="4048428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a:solidFill>
                  <a:srgbClr val="203864"/>
                </a:solidFill>
              </a:rPr>
              <a:t>Операторы приведения </a:t>
            </a:r>
            <a:r>
              <a:rPr lang="ru-RU" altLang="sv-SE" dirty="0" smtClean="0">
                <a:solidFill>
                  <a:srgbClr val="203864"/>
                </a:solidFill>
              </a:rPr>
              <a:t>типов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25</a:t>
            </a:fld>
            <a:endParaRPr lang="ru-RU" dirty="0"/>
          </a:p>
        </p:txBody>
      </p:sp>
      <p:sp>
        <p:nvSpPr>
          <p:cNvPr id="8" name="Rectangle 2"/>
          <p:cNvSpPr>
            <a:spLocks noGrp="1" noChangeArrowheads="1"/>
          </p:cNvSpPr>
          <p:nvPr>
            <p:ph type="body" idx="4294967295"/>
          </p:nvPr>
        </p:nvSpPr>
        <p:spPr>
          <a:xfrm>
            <a:off x="923926" y="838263"/>
            <a:ext cx="10858500" cy="5642085"/>
          </a:xfrm>
          <a:prstGeom prst="rect">
            <a:avLst/>
          </a:prstGeom>
        </p:spPr>
        <p:txBody>
          <a:bodyPr/>
          <a:lstStyle/>
          <a:p>
            <a:pPr marL="0" lvl="1" indent="0">
              <a:lnSpc>
                <a:spcPct val="100000"/>
              </a:lnSpc>
              <a:spcBef>
                <a:spcPts val="1000"/>
              </a:spcBef>
              <a:buClr>
                <a:srgbClr val="2196F3"/>
              </a:buClr>
              <a:buNone/>
            </a:pP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Операция </a:t>
            </a:r>
            <a:r>
              <a:rPr lang="en-US" altLang="sv-SE"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reinterpret</a:t>
            </a:r>
            <a:r>
              <a:rPr lang="ru-RU" altLang="sv-SE"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_</a:t>
            </a:r>
            <a:r>
              <a:rPr lang="ru-RU" altLang="sv-SE"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cast</a:t>
            </a:r>
            <a:r>
              <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назначение ячейке памяти другого типа (не обязательно совместимого с данным) с сохранением битового представления.</a:t>
            </a:r>
          </a:p>
          <a:p>
            <a:pPr marL="0" lvl="1" indent="0">
              <a:lnSpc>
                <a:spcPct val="100000"/>
              </a:lnSpc>
              <a:spcBef>
                <a:spcPts val="1000"/>
              </a:spcBef>
              <a:buClr>
                <a:srgbClr val="2196F3"/>
              </a:buClr>
              <a:buNone/>
            </a:pP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Она позволяет интерпретировать значение в другой тип данных. </a:t>
            </a:r>
            <a:r>
              <a:rPr lang="ru-RU" altLang="sv-SE" sz="2000" dirty="0" err="1">
                <a:solidFill>
                  <a:schemeClr val="accent5">
                    <a:lumMod val="50000"/>
                  </a:schemeClr>
                </a:solidFill>
                <a:latin typeface="Segoe UI" panose="020B0502040204020203" pitchFamily="34" charset="0"/>
                <a:ea typeface="Verdana" pitchFamily="34" charset="0"/>
                <a:cs typeface="Segoe UI" panose="020B0502040204020203" pitchFamily="34" charset="0"/>
              </a:rPr>
              <a:t>reinterpret_cast</a:t>
            </a:r>
            <a:r>
              <a:rPr lang="ru-RU"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rPr>
              <a:t> не должна быть использована для приведения иерархии классов или преобразования константных переменных.</a:t>
            </a:r>
          </a:p>
          <a:p>
            <a:pPr marL="0" lvl="1" indent="0">
              <a:lnSpc>
                <a:spcPct val="100000"/>
              </a:lnSpc>
              <a:spcBef>
                <a:spcPts val="1000"/>
              </a:spcBef>
              <a:buClr>
                <a:srgbClr val="2196F3"/>
              </a:buClr>
              <a:buNone/>
            </a:pPr>
            <a: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20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20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6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16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3" name="Rectangle 2"/>
          <p:cNvSpPr/>
          <p:nvPr/>
        </p:nvSpPr>
        <p:spPr>
          <a:xfrm>
            <a:off x="3173506" y="2708278"/>
            <a:ext cx="4490332" cy="369332"/>
          </a:xfrm>
          <a:prstGeom prst="rect">
            <a:avLst/>
          </a:prstGeom>
        </p:spPr>
        <p:txBody>
          <a:bodyPr wrap="none">
            <a:spAutoFit/>
          </a:bodyPr>
          <a:lstStyle/>
          <a:p>
            <a:r>
              <a:rPr lang="en-US" dirty="0" err="1" smtClean="0">
                <a:solidFill>
                  <a:srgbClr val="7F0055"/>
                </a:solidFill>
                <a:latin typeface="Consolas" panose="020B0609020204030204" pitchFamily="49" charset="0"/>
              </a:rPr>
              <a:t>reinterpret_cast</a:t>
            </a:r>
            <a:r>
              <a:rPr lang="en-US" dirty="0" smtClean="0">
                <a:solidFill>
                  <a:srgbClr val="000000"/>
                </a:solidFill>
                <a:latin typeface="Consolas" panose="020B0609020204030204" pitchFamily="49" charset="0"/>
              </a:rPr>
              <a:t>&lt;</a:t>
            </a:r>
            <a:r>
              <a:rPr lang="en-US" dirty="0" err="1" smtClean="0">
                <a:solidFill>
                  <a:srgbClr val="000000"/>
                </a:solidFill>
                <a:latin typeface="Consolas" panose="020B0609020204030204" pitchFamily="49" charset="0"/>
              </a:rPr>
              <a:t>dataType</a:t>
            </a:r>
            <a:r>
              <a:rPr lang="en-US" dirty="0">
                <a:solidFill>
                  <a:srgbClr val="000000"/>
                </a:solidFill>
                <a:latin typeface="Consolas" panose="020B0609020204030204" pitchFamily="49" charset="0"/>
              </a:rPr>
              <a:t>&gt;(</a:t>
            </a:r>
            <a:r>
              <a:rPr lang="en-US" dirty="0" smtClean="0">
                <a:solidFill>
                  <a:srgbClr val="000000"/>
                </a:solidFill>
                <a:latin typeface="Consolas" panose="020B0609020204030204" pitchFamily="49" charset="0"/>
              </a:rPr>
              <a:t>value);</a:t>
            </a:r>
            <a:endParaRPr lang="en-US" dirty="0"/>
          </a:p>
        </p:txBody>
      </p:sp>
      <p:sp>
        <p:nvSpPr>
          <p:cNvPr id="4" name="Rectangle 3"/>
          <p:cNvSpPr/>
          <p:nvPr/>
        </p:nvSpPr>
        <p:spPr>
          <a:xfrm>
            <a:off x="3173506" y="3659305"/>
            <a:ext cx="6096000" cy="1477328"/>
          </a:xfrm>
          <a:prstGeom prst="rect">
            <a:avLst/>
          </a:prstGeom>
        </p:spPr>
        <p:txBody>
          <a:bodyPr>
            <a:spAutoFit/>
          </a:bodyPr>
          <a:lstStyle/>
          <a:p>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005032"/>
                </a:solidFill>
                <a:latin typeface="Consolas" panose="020B0609020204030204" pitchFamily="49" charset="0"/>
              </a:rPr>
              <a:t>A</a:t>
            </a:r>
            <a:r>
              <a:rPr lang="en-US" dirty="0">
                <a:solidFill>
                  <a:srgbClr val="000000"/>
                </a:solidFill>
                <a:latin typeface="Consolas" panose="020B0609020204030204" pitchFamily="49" charset="0"/>
              </a:rPr>
              <a:t> { </a:t>
            </a:r>
            <a:r>
              <a:rPr lang="en-US" dirty="0">
                <a:solidFill>
                  <a:srgbClr val="3F7F5F"/>
                </a:solidFill>
                <a:latin typeface="Consolas" panose="020B0609020204030204" pitchFamily="49" charset="0"/>
              </a:rPr>
              <a:t>/* ... */</a:t>
            </a:r>
            <a:r>
              <a:rPr lang="en-US" dirty="0">
                <a:solidFill>
                  <a:srgbClr val="000000"/>
                </a:solidFill>
                <a:latin typeface="Consolas" panose="020B0609020204030204" pitchFamily="49" charset="0"/>
              </a:rPr>
              <a:t> };</a:t>
            </a:r>
          </a:p>
          <a:p>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005032"/>
                </a:solidFill>
                <a:latin typeface="Consolas" panose="020B0609020204030204" pitchFamily="49" charset="0"/>
              </a:rPr>
              <a:t>B</a:t>
            </a:r>
            <a:r>
              <a:rPr lang="en-US" dirty="0">
                <a:solidFill>
                  <a:srgbClr val="000000"/>
                </a:solidFill>
                <a:latin typeface="Consolas" panose="020B0609020204030204" pitchFamily="49" charset="0"/>
              </a:rPr>
              <a:t> { </a:t>
            </a:r>
            <a:r>
              <a:rPr lang="en-US" dirty="0">
                <a:solidFill>
                  <a:srgbClr val="3F7F5F"/>
                </a:solidFill>
                <a:latin typeface="Consolas" panose="020B0609020204030204" pitchFamily="49" charset="0"/>
              </a:rPr>
              <a:t>/* ... */</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ru-RU" dirty="0" smtClean="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5032"/>
                </a:solidFill>
                <a:latin typeface="Consolas" panose="020B0609020204030204" pitchFamily="49" charset="0"/>
              </a:rPr>
              <a:t>A</a:t>
            </a:r>
            <a:r>
              <a:rPr lang="en-US" dirty="0">
                <a:solidFill>
                  <a:srgbClr val="000000"/>
                </a:solidFill>
                <a:latin typeface="Consolas" panose="020B0609020204030204" pitchFamily="49" charset="0"/>
              </a:rPr>
              <a:t> * a = </a:t>
            </a:r>
            <a:r>
              <a:rPr lang="en-US" dirty="0">
                <a:solidFill>
                  <a:srgbClr val="7F0055"/>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5032"/>
                </a:solidFill>
                <a:latin typeface="Consolas" panose="020B0609020204030204" pitchFamily="49" charset="0"/>
              </a:rPr>
              <a:t>A</a:t>
            </a:r>
            <a:r>
              <a:rPr lang="en-US" dirty="0">
                <a:solidFill>
                  <a:srgbClr val="000000"/>
                </a:solidFill>
                <a:latin typeface="Consolas" panose="020B0609020204030204" pitchFamily="49" charset="0"/>
              </a:rPr>
              <a:t>;</a:t>
            </a:r>
          </a:p>
          <a:p>
            <a:r>
              <a:rPr lang="en-US" dirty="0">
                <a:solidFill>
                  <a:srgbClr val="005032"/>
                </a:solidFill>
                <a:latin typeface="Consolas" panose="020B0609020204030204" pitchFamily="49" charset="0"/>
              </a:rPr>
              <a:t>B</a:t>
            </a:r>
            <a:r>
              <a:rPr lang="en-US" dirty="0">
                <a:solidFill>
                  <a:srgbClr val="000000"/>
                </a:solidFill>
                <a:latin typeface="Consolas" panose="020B0609020204030204" pitchFamily="49" charset="0"/>
              </a:rPr>
              <a:t> * b = </a:t>
            </a:r>
            <a:r>
              <a:rPr lang="en-US" dirty="0" err="1">
                <a:solidFill>
                  <a:srgbClr val="7F0055"/>
                </a:solidFill>
                <a:latin typeface="Consolas" panose="020B0609020204030204" pitchFamily="49" charset="0"/>
              </a:rPr>
              <a:t>reinterpret_cast</a:t>
            </a:r>
            <a:r>
              <a:rPr lang="en-US" dirty="0">
                <a:solidFill>
                  <a:srgbClr val="000000"/>
                </a:solidFill>
                <a:latin typeface="Consolas" panose="020B0609020204030204" pitchFamily="49" charset="0"/>
              </a:rPr>
              <a:t>&lt;</a:t>
            </a:r>
            <a:r>
              <a:rPr lang="en-US" dirty="0">
                <a:solidFill>
                  <a:srgbClr val="005032"/>
                </a:solidFill>
                <a:latin typeface="Consolas" panose="020B0609020204030204" pitchFamily="49" charset="0"/>
              </a:rPr>
              <a:t>B</a:t>
            </a:r>
            <a:r>
              <a:rPr lang="en-US" dirty="0">
                <a:solidFill>
                  <a:srgbClr val="000000"/>
                </a:solidFill>
                <a:latin typeface="Consolas" panose="020B0609020204030204" pitchFamily="49" charset="0"/>
              </a:rPr>
              <a:t>*&gt;(a);</a:t>
            </a:r>
          </a:p>
        </p:txBody>
      </p:sp>
    </p:spTree>
    <p:extLst>
      <p:ext uri="{BB962C8B-B14F-4D97-AF65-F5344CB8AC3E}">
        <p14:creationId xmlns:p14="http://schemas.microsoft.com/office/powerpoint/2010/main" val="39642715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Приоритет операторов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26</a:t>
            </a:fld>
            <a:endParaRPr lang="ru-RU" dirty="0"/>
          </a:p>
        </p:txBody>
      </p:sp>
      <p:graphicFrame>
        <p:nvGraphicFramePr>
          <p:cNvPr id="9" name="Content Placeholder 5"/>
          <p:cNvGraphicFramePr>
            <a:graphicFrameLocks/>
          </p:cNvGraphicFramePr>
          <p:nvPr>
            <p:extLst/>
          </p:nvPr>
        </p:nvGraphicFramePr>
        <p:xfrm>
          <a:off x="1707603" y="882091"/>
          <a:ext cx="8807049" cy="5516600"/>
        </p:xfrm>
        <a:graphic>
          <a:graphicData uri="http://schemas.openxmlformats.org/drawingml/2006/table">
            <a:tbl>
              <a:tblPr firstRow="1" bandRow="1">
                <a:tableStyleId>{5C22544A-7EE6-4342-B048-85BDC9FD1C3A}</a:tableStyleId>
              </a:tblPr>
              <a:tblGrid>
                <a:gridCol w="1044863">
                  <a:extLst>
                    <a:ext uri="{9D8B030D-6E8A-4147-A177-3AD203B41FA5}">
                      <a16:colId xmlns:a16="http://schemas.microsoft.com/office/drawing/2014/main" val="20000"/>
                    </a:ext>
                  </a:extLst>
                </a:gridCol>
                <a:gridCol w="1213328">
                  <a:extLst>
                    <a:ext uri="{9D8B030D-6E8A-4147-A177-3AD203B41FA5}">
                      <a16:colId xmlns:a16="http://schemas.microsoft.com/office/drawing/2014/main" val="20001"/>
                    </a:ext>
                  </a:extLst>
                </a:gridCol>
                <a:gridCol w="4965700">
                  <a:extLst>
                    <a:ext uri="{9D8B030D-6E8A-4147-A177-3AD203B41FA5}">
                      <a16:colId xmlns:a16="http://schemas.microsoft.com/office/drawing/2014/main" val="20002"/>
                    </a:ext>
                  </a:extLst>
                </a:gridCol>
                <a:gridCol w="1583158">
                  <a:extLst>
                    <a:ext uri="{9D8B030D-6E8A-4147-A177-3AD203B41FA5}">
                      <a16:colId xmlns:a16="http://schemas.microsoft.com/office/drawing/2014/main" val="20003"/>
                    </a:ext>
                  </a:extLst>
                </a:gridCol>
              </a:tblGrid>
              <a:tr h="231837">
                <a:tc>
                  <a:txBody>
                    <a:bodyPr/>
                    <a:lstStyle/>
                    <a:p>
                      <a:r>
                        <a:rPr lang="ru-RU" sz="1400" dirty="0" smtClean="0"/>
                        <a:t>Приоритет</a:t>
                      </a:r>
                      <a:endParaRPr lang="en-US" sz="1400" dirty="0"/>
                    </a:p>
                  </a:txBody>
                  <a:tcPr marL="91425" marR="91425" marT="45713" marB="45713"/>
                </a:tc>
                <a:tc>
                  <a:txBody>
                    <a:bodyPr/>
                    <a:lstStyle/>
                    <a:p>
                      <a:r>
                        <a:rPr lang="ru-RU" sz="1400" dirty="0" smtClean="0"/>
                        <a:t>Оператор</a:t>
                      </a:r>
                      <a:endParaRPr lang="en-US" sz="1400" dirty="0"/>
                    </a:p>
                  </a:txBody>
                  <a:tcPr marL="91425" marR="91425" marT="45713" marB="45713"/>
                </a:tc>
                <a:tc>
                  <a:txBody>
                    <a:bodyPr/>
                    <a:lstStyle/>
                    <a:p>
                      <a:r>
                        <a:rPr lang="ru-RU" sz="1400" dirty="0" smtClean="0"/>
                        <a:t>Описание</a:t>
                      </a:r>
                      <a:endParaRPr lang="en-US" sz="1400" dirty="0"/>
                    </a:p>
                  </a:txBody>
                  <a:tcPr marL="91425" marR="91425" marT="45713" marB="45713"/>
                </a:tc>
                <a:tc>
                  <a:txBody>
                    <a:bodyPr/>
                    <a:lstStyle/>
                    <a:p>
                      <a:r>
                        <a:rPr lang="ru-RU" sz="1400" dirty="0" smtClean="0"/>
                        <a:t>Ассоциативность</a:t>
                      </a:r>
                      <a:endParaRPr lang="en-US" sz="1400" dirty="0"/>
                    </a:p>
                  </a:txBody>
                  <a:tcPr marL="91425" marR="91425" marT="45713" marB="45713"/>
                </a:tc>
                <a:extLst>
                  <a:ext uri="{0D108BD9-81ED-4DB2-BD59-A6C34878D82A}">
                    <a16:rowId xmlns:a16="http://schemas.microsoft.com/office/drawing/2014/main" val="10000"/>
                  </a:ext>
                </a:extLst>
              </a:tr>
              <a:tr h="274304">
                <a:tc>
                  <a:txBody>
                    <a:bodyPr/>
                    <a:lstStyle/>
                    <a:p>
                      <a:pPr algn="ctr"/>
                      <a:r>
                        <a:rPr lang="ru-RU" sz="1200" dirty="0" smtClean="0"/>
                        <a:t>1</a:t>
                      </a:r>
                      <a:endParaRPr lang="en-US" sz="1200" dirty="0"/>
                    </a:p>
                  </a:txBody>
                  <a:tcPr marL="91425" marR="91425" marT="45713" marB="45713"/>
                </a:tc>
                <a:tc>
                  <a:txBody>
                    <a:bodyPr/>
                    <a:lstStyle/>
                    <a:p>
                      <a:r>
                        <a:rPr lang="ru-RU" sz="1200" dirty="0" smtClean="0"/>
                        <a:t>::</a:t>
                      </a:r>
                      <a:endParaRPr lang="en-US" sz="1200" dirty="0"/>
                    </a:p>
                  </a:txBody>
                  <a:tcPr marL="91425" marR="91425" marT="45713" marB="45713"/>
                </a:tc>
                <a:tc>
                  <a:txBody>
                    <a:bodyPr/>
                    <a:lstStyle/>
                    <a:p>
                      <a:r>
                        <a:rPr lang="ru-RU" sz="1200" dirty="0" smtClean="0"/>
                        <a:t>Раскрытие области видимости</a:t>
                      </a:r>
                      <a:endParaRPr lang="en-US" sz="1200" dirty="0"/>
                    </a:p>
                  </a:txBody>
                  <a:tcPr marL="91425" marR="91425" marT="45713" marB="45713"/>
                </a:tc>
                <a:tc>
                  <a:txBody>
                    <a:bodyPr/>
                    <a:lstStyle/>
                    <a:p>
                      <a:r>
                        <a:rPr lang="ru-RU" sz="1200" dirty="0" smtClean="0"/>
                        <a:t>Нет</a:t>
                      </a:r>
                      <a:endParaRPr lang="en-US" sz="1200" dirty="0"/>
                    </a:p>
                  </a:txBody>
                  <a:tcPr marL="91425" marR="91425" marT="45713" marB="45713"/>
                </a:tc>
                <a:extLst>
                  <a:ext uri="{0D108BD9-81ED-4DB2-BD59-A6C34878D82A}">
                    <a16:rowId xmlns:a16="http://schemas.microsoft.com/office/drawing/2014/main" val="10001"/>
                  </a:ext>
                </a:extLst>
              </a:tr>
              <a:tr h="274304">
                <a:tc rowSpan="11">
                  <a:txBody>
                    <a:bodyPr/>
                    <a:lstStyle/>
                    <a:p>
                      <a:pPr algn="ctr"/>
                      <a:r>
                        <a:rPr lang="ru-RU" sz="1200" dirty="0" smtClean="0"/>
                        <a:t>2</a:t>
                      </a:r>
                      <a:endParaRPr lang="en-US" sz="1200" dirty="0"/>
                    </a:p>
                  </a:txBody>
                  <a:tcPr marL="91425" marR="91425" marT="45713" marB="45713"/>
                </a:tc>
                <a:tc>
                  <a:txBody>
                    <a:bodyPr/>
                    <a:lstStyle/>
                    <a:p>
                      <a:r>
                        <a:rPr lang="en-US" sz="1200" dirty="0" smtClean="0"/>
                        <a:t>++</a:t>
                      </a:r>
                      <a:endParaRPr lang="en-US" sz="1200" dirty="0"/>
                    </a:p>
                  </a:txBody>
                  <a:tcPr marL="91425" marR="91425" marT="45713" marB="45713"/>
                </a:tc>
                <a:tc>
                  <a:txBody>
                    <a:bodyPr/>
                    <a:lstStyle/>
                    <a:p>
                      <a:r>
                        <a:rPr lang="ru-RU" sz="1200" dirty="0" err="1" smtClean="0"/>
                        <a:t>Суффиксный</a:t>
                      </a:r>
                      <a:r>
                        <a:rPr lang="ru-RU" sz="1200" dirty="0" smtClean="0"/>
                        <a:t> инкремент</a:t>
                      </a:r>
                      <a:endParaRPr lang="en-US" sz="1200" dirty="0"/>
                    </a:p>
                  </a:txBody>
                  <a:tcPr marL="91425" marR="91425" marT="45713" marB="45713"/>
                </a:tc>
                <a:tc rowSpan="11">
                  <a:txBody>
                    <a:bodyPr/>
                    <a:lstStyle/>
                    <a:p>
                      <a:r>
                        <a:rPr lang="ru-RU" sz="1200" dirty="0" smtClean="0"/>
                        <a:t>Слева направо</a:t>
                      </a:r>
                      <a:endParaRPr lang="en-US" sz="1200" dirty="0"/>
                    </a:p>
                  </a:txBody>
                  <a:tcPr marL="91425" marR="91425" marT="45713" marB="45713"/>
                </a:tc>
                <a:extLst>
                  <a:ext uri="{0D108BD9-81ED-4DB2-BD59-A6C34878D82A}">
                    <a16:rowId xmlns:a16="http://schemas.microsoft.com/office/drawing/2014/main" val="10002"/>
                  </a:ext>
                </a:extLst>
              </a:tr>
              <a:tr h="274304">
                <a:tc vMerge="1">
                  <a:txBody>
                    <a:bodyPr/>
                    <a:lstStyle/>
                    <a:p>
                      <a:endParaRPr lang="en-US" sz="1200"/>
                    </a:p>
                  </a:txBody>
                  <a:tcPr/>
                </a:tc>
                <a:tc>
                  <a:txBody>
                    <a:bodyPr/>
                    <a:lstStyle/>
                    <a:p>
                      <a:r>
                        <a:rPr lang="en-US" sz="1200" dirty="0" smtClean="0"/>
                        <a:t>-</a:t>
                      </a:r>
                      <a:r>
                        <a:rPr lang="ru-RU" sz="1200" dirty="0" smtClean="0"/>
                        <a:t> </a:t>
                      </a:r>
                      <a:r>
                        <a:rPr lang="en-US" sz="1200" dirty="0" smtClean="0"/>
                        <a:t>-</a:t>
                      </a:r>
                      <a:endParaRPr lang="en-US" sz="1200" dirty="0"/>
                    </a:p>
                  </a:txBody>
                  <a:tcPr marL="91425" marR="91425" marT="45713" marB="45713"/>
                </a:tc>
                <a:tc>
                  <a:txBody>
                    <a:bodyPr/>
                    <a:lstStyle/>
                    <a:p>
                      <a:r>
                        <a:rPr lang="ru-RU" sz="1200" dirty="0" err="1" smtClean="0"/>
                        <a:t>Суффиксный</a:t>
                      </a:r>
                      <a:r>
                        <a:rPr lang="ru-RU" sz="1200" dirty="0" smtClean="0"/>
                        <a:t> декремент</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03"/>
                  </a:ext>
                </a:extLst>
              </a:tr>
              <a:tr h="274304">
                <a:tc vMerge="1">
                  <a:txBody>
                    <a:bodyPr/>
                    <a:lstStyle/>
                    <a:p>
                      <a:endParaRPr lang="en-US" sz="1200"/>
                    </a:p>
                  </a:txBody>
                  <a:tcPr/>
                </a:tc>
                <a:tc>
                  <a:txBody>
                    <a:bodyPr/>
                    <a:lstStyle/>
                    <a:p>
                      <a:r>
                        <a:rPr lang="en-US" sz="1200" dirty="0" smtClean="0"/>
                        <a:t>()</a:t>
                      </a:r>
                      <a:endParaRPr lang="en-US" sz="1200" dirty="0"/>
                    </a:p>
                  </a:txBody>
                  <a:tcPr marL="91425" marR="91425" marT="45713" marB="45713"/>
                </a:tc>
                <a:tc>
                  <a:txBody>
                    <a:bodyPr/>
                    <a:lstStyle/>
                    <a:p>
                      <a:r>
                        <a:rPr lang="ru-RU" sz="1200" dirty="0" smtClean="0"/>
                        <a:t>Вызов функции</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04"/>
                  </a:ext>
                </a:extLst>
              </a:tr>
              <a:tr h="274304">
                <a:tc vMerge="1">
                  <a:txBody>
                    <a:bodyPr/>
                    <a:lstStyle/>
                    <a:p>
                      <a:endParaRPr lang="en-US" sz="1200"/>
                    </a:p>
                  </a:txBody>
                  <a:tcPr/>
                </a:tc>
                <a:tc>
                  <a:txBody>
                    <a:bodyPr/>
                    <a:lstStyle/>
                    <a:p>
                      <a:r>
                        <a:rPr lang="en-US" sz="1200" dirty="0" smtClean="0"/>
                        <a:t>[]</a:t>
                      </a:r>
                      <a:endParaRPr lang="en-US" sz="1200" dirty="0"/>
                    </a:p>
                  </a:txBody>
                  <a:tcPr marL="91425" marR="91425" marT="45713" marB="45713"/>
                </a:tc>
                <a:tc>
                  <a:txBody>
                    <a:bodyPr/>
                    <a:lstStyle/>
                    <a:p>
                      <a:r>
                        <a:rPr lang="ru-RU" sz="1200" dirty="0" smtClean="0"/>
                        <a:t>Взятие элемента массива</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05"/>
                  </a:ext>
                </a:extLst>
              </a:tr>
              <a:tr h="274304">
                <a:tc vMerge="1">
                  <a:txBody>
                    <a:bodyPr/>
                    <a:lstStyle/>
                    <a:p>
                      <a:endParaRPr lang="en-US" sz="1200"/>
                    </a:p>
                  </a:txBody>
                  <a:tcPr/>
                </a:tc>
                <a:tc>
                  <a:txBody>
                    <a:bodyPr/>
                    <a:lstStyle/>
                    <a:p>
                      <a:r>
                        <a:rPr lang="en-US" sz="1200" dirty="0" smtClean="0"/>
                        <a:t>.</a:t>
                      </a:r>
                      <a:endParaRPr lang="en-US" sz="1200" dirty="0"/>
                    </a:p>
                  </a:txBody>
                  <a:tcPr marL="91425" marR="91425" marT="45713" marB="45713"/>
                </a:tc>
                <a:tc>
                  <a:txBody>
                    <a:bodyPr/>
                    <a:lstStyle/>
                    <a:p>
                      <a:r>
                        <a:rPr lang="ru-RU" sz="1200" dirty="0" smtClean="0"/>
                        <a:t>Выбор элемента по ссылке</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06"/>
                  </a:ext>
                </a:extLst>
              </a:tr>
              <a:tr h="274304">
                <a:tc vMerge="1">
                  <a:txBody>
                    <a:bodyPr/>
                    <a:lstStyle/>
                    <a:p>
                      <a:endParaRPr lang="en-US" sz="1200"/>
                    </a:p>
                  </a:txBody>
                  <a:tcPr/>
                </a:tc>
                <a:tc>
                  <a:txBody>
                    <a:bodyPr/>
                    <a:lstStyle/>
                    <a:p>
                      <a:r>
                        <a:rPr lang="en-US" sz="1200" dirty="0" smtClean="0"/>
                        <a:t>-&gt;</a:t>
                      </a:r>
                      <a:endParaRPr lang="en-US" sz="1200" dirty="0"/>
                    </a:p>
                  </a:txBody>
                  <a:tcPr marL="91425" marR="91425" marT="45713" marB="45713"/>
                </a:tc>
                <a:tc>
                  <a:txBody>
                    <a:bodyPr/>
                    <a:lstStyle/>
                    <a:p>
                      <a:r>
                        <a:rPr lang="ru-RU" sz="1200" dirty="0" smtClean="0"/>
                        <a:t>Выбор элемента по указателю</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07"/>
                  </a:ext>
                </a:extLst>
              </a:tr>
              <a:tr h="274304">
                <a:tc vMerge="1">
                  <a:txBody>
                    <a:bodyPr/>
                    <a:lstStyle/>
                    <a:p>
                      <a:endParaRPr lang="en-US" sz="1200"/>
                    </a:p>
                  </a:txBody>
                  <a:tcPr/>
                </a:tc>
                <a:tc>
                  <a:txBody>
                    <a:bodyPr/>
                    <a:lstStyle/>
                    <a:p>
                      <a:r>
                        <a:rPr lang="en-US" sz="1200" dirty="0" err="1" smtClean="0"/>
                        <a:t>typeid</a:t>
                      </a:r>
                      <a:r>
                        <a:rPr lang="en-US" sz="1200" dirty="0" smtClean="0"/>
                        <a:t>()</a:t>
                      </a:r>
                      <a:endParaRPr lang="en-US" sz="1200" dirty="0"/>
                    </a:p>
                  </a:txBody>
                  <a:tcPr marL="91425" marR="91425" marT="45713" marB="45713"/>
                </a:tc>
                <a:tc>
                  <a:txBody>
                    <a:bodyPr/>
                    <a:lstStyle/>
                    <a:p>
                      <a:r>
                        <a:rPr lang="en-US" sz="1200" dirty="0" smtClean="0"/>
                        <a:t>RTTI</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08"/>
                  </a:ext>
                </a:extLst>
              </a:tr>
              <a:tr h="274304">
                <a:tc vMerge="1">
                  <a:txBody>
                    <a:bodyPr/>
                    <a:lstStyle/>
                    <a:p>
                      <a:endParaRPr lang="en-US" sz="1200"/>
                    </a:p>
                  </a:txBody>
                  <a:tcPr/>
                </a:tc>
                <a:tc>
                  <a:txBody>
                    <a:bodyPr/>
                    <a:lstStyle/>
                    <a:p>
                      <a:r>
                        <a:rPr lang="en-US" sz="1200" dirty="0" err="1" smtClean="0"/>
                        <a:t>const_cast</a:t>
                      </a:r>
                      <a:endParaRPr lang="en-US" sz="1200" dirty="0"/>
                    </a:p>
                  </a:txBody>
                  <a:tcPr marL="91425" marR="91425" marT="45713" marB="45713"/>
                </a:tc>
                <a:tc>
                  <a:txBody>
                    <a:bodyPr/>
                    <a:lstStyle/>
                    <a:p>
                      <a:r>
                        <a:rPr lang="ru-RU" sz="1200" dirty="0" smtClean="0"/>
                        <a:t>Приведение типа</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09"/>
                  </a:ext>
                </a:extLst>
              </a:tr>
              <a:tr h="274304">
                <a:tc vMerge="1">
                  <a:txBody>
                    <a:bodyPr/>
                    <a:lstStyle/>
                    <a:p>
                      <a:endParaRPr lang="en-US" sz="1200"/>
                    </a:p>
                  </a:txBody>
                  <a:tcPr/>
                </a:tc>
                <a:tc>
                  <a:txBody>
                    <a:bodyPr/>
                    <a:lstStyle/>
                    <a:p>
                      <a:r>
                        <a:rPr lang="en-US" sz="1200" dirty="0" err="1" smtClean="0"/>
                        <a:t>dynamic_cast</a:t>
                      </a:r>
                      <a:endParaRPr lang="en-US" sz="1200" dirty="0"/>
                    </a:p>
                  </a:txBody>
                  <a:tcPr marL="91425" marR="91425" marT="45713" marB="45713"/>
                </a:tc>
                <a:tc>
                  <a:txBody>
                    <a:bodyPr/>
                    <a:lstStyle/>
                    <a:p>
                      <a:r>
                        <a:rPr lang="ru-RU" sz="1200" dirty="0" smtClean="0"/>
                        <a:t>Приведение типа</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10"/>
                  </a:ext>
                </a:extLst>
              </a:tr>
              <a:tr h="274304">
                <a:tc vMerge="1">
                  <a:txBody>
                    <a:bodyPr/>
                    <a:lstStyle/>
                    <a:p>
                      <a:endParaRPr lang="en-US" sz="1200"/>
                    </a:p>
                  </a:txBody>
                  <a:tcPr/>
                </a:tc>
                <a:tc>
                  <a:txBody>
                    <a:bodyPr/>
                    <a:lstStyle/>
                    <a:p>
                      <a:r>
                        <a:rPr lang="en-US" sz="1200" dirty="0" smtClean="0"/>
                        <a:t>reinterpret_cast</a:t>
                      </a:r>
                      <a:endParaRPr lang="en-US" sz="1200" dirty="0"/>
                    </a:p>
                  </a:txBody>
                  <a:tcPr marL="91425" marR="91425" marT="45713" marB="45713"/>
                </a:tc>
                <a:tc>
                  <a:txBody>
                    <a:bodyPr/>
                    <a:lstStyle/>
                    <a:p>
                      <a:r>
                        <a:rPr lang="ru-RU" sz="1200" dirty="0" smtClean="0"/>
                        <a:t>Приведение типа</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11"/>
                  </a:ext>
                </a:extLst>
              </a:tr>
              <a:tr h="274304">
                <a:tc vMerge="1">
                  <a:txBody>
                    <a:bodyPr/>
                    <a:lstStyle/>
                    <a:p>
                      <a:endParaRPr lang="en-US" sz="1200" dirty="0"/>
                    </a:p>
                  </a:txBody>
                  <a:tcPr/>
                </a:tc>
                <a:tc>
                  <a:txBody>
                    <a:bodyPr/>
                    <a:lstStyle/>
                    <a:p>
                      <a:r>
                        <a:rPr lang="en-US" sz="1200" dirty="0" err="1" smtClean="0"/>
                        <a:t>static_cast</a:t>
                      </a:r>
                      <a:endParaRPr lang="en-US" sz="1200" dirty="0"/>
                    </a:p>
                  </a:txBody>
                  <a:tcPr marL="91425" marR="91425" marT="45713" marB="45713"/>
                </a:tc>
                <a:tc>
                  <a:txBody>
                    <a:bodyPr/>
                    <a:lstStyle/>
                    <a:p>
                      <a:r>
                        <a:rPr lang="ru-RU" sz="1200" dirty="0" smtClean="0"/>
                        <a:t>Приведение типа</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12"/>
                  </a:ext>
                </a:extLst>
              </a:tr>
              <a:tr h="274304">
                <a:tc rowSpan="7">
                  <a:txBody>
                    <a:bodyPr/>
                    <a:lstStyle/>
                    <a:p>
                      <a:pPr algn="ctr"/>
                      <a:r>
                        <a:rPr lang="ru-RU" sz="1200" dirty="0" smtClean="0"/>
                        <a:t>3</a:t>
                      </a:r>
                      <a:endParaRPr lang="en-US" sz="1200" dirty="0"/>
                    </a:p>
                  </a:txBody>
                  <a:tcPr marL="91425" marR="91425" marT="45713" marB="45713"/>
                </a:tc>
                <a:tc>
                  <a:txBody>
                    <a:bodyPr/>
                    <a:lstStyle/>
                    <a:p>
                      <a:r>
                        <a:rPr lang="en-US" sz="1200" dirty="0" smtClean="0"/>
                        <a:t>++</a:t>
                      </a:r>
                      <a:endParaRPr lang="en-US" sz="1200" dirty="0"/>
                    </a:p>
                  </a:txBody>
                  <a:tcPr marL="91425" marR="91425" marT="45713" marB="45713"/>
                </a:tc>
                <a:tc>
                  <a:txBody>
                    <a:bodyPr/>
                    <a:lstStyle/>
                    <a:p>
                      <a:r>
                        <a:rPr lang="ru-RU" sz="1200" dirty="0" smtClean="0"/>
                        <a:t>Префиксный инкремент</a:t>
                      </a:r>
                      <a:endParaRPr lang="en-US" sz="1200" dirty="0"/>
                    </a:p>
                  </a:txBody>
                  <a:tcPr marL="91425" marR="91425" marT="45713" marB="45713"/>
                </a:tc>
                <a:tc rowSpan="7">
                  <a:txBody>
                    <a:bodyPr/>
                    <a:lstStyle/>
                    <a:p>
                      <a:r>
                        <a:rPr lang="ru-RU" sz="1200" dirty="0" smtClean="0"/>
                        <a:t>Справа налево</a:t>
                      </a:r>
                      <a:endParaRPr lang="en-US" sz="1200" dirty="0"/>
                    </a:p>
                  </a:txBody>
                  <a:tcPr marL="91425" marR="91425" marT="45713" marB="45713"/>
                </a:tc>
                <a:extLst>
                  <a:ext uri="{0D108BD9-81ED-4DB2-BD59-A6C34878D82A}">
                    <a16:rowId xmlns:a16="http://schemas.microsoft.com/office/drawing/2014/main" val="10013"/>
                  </a:ext>
                </a:extLst>
              </a:tr>
              <a:tr h="274304">
                <a:tc vMerge="1">
                  <a:txBody>
                    <a:bodyPr/>
                    <a:lstStyle/>
                    <a:p>
                      <a:endParaRPr lang="en-US" sz="1200" dirty="0"/>
                    </a:p>
                  </a:txBody>
                  <a:tcPr/>
                </a:tc>
                <a:tc>
                  <a:txBody>
                    <a:bodyPr/>
                    <a:lstStyle/>
                    <a:p>
                      <a:r>
                        <a:rPr lang="en-US" sz="1200" dirty="0" smtClean="0"/>
                        <a:t>-</a:t>
                      </a:r>
                      <a:r>
                        <a:rPr lang="ru-RU" sz="1200" dirty="0" smtClean="0"/>
                        <a:t> </a:t>
                      </a:r>
                      <a:r>
                        <a:rPr lang="en-US" sz="1200" dirty="0" smtClean="0"/>
                        <a:t>-</a:t>
                      </a:r>
                      <a:endParaRPr lang="en-US" sz="1200" dirty="0"/>
                    </a:p>
                  </a:txBody>
                  <a:tcPr marL="91425" marR="91425" marT="45713" marB="45713"/>
                </a:tc>
                <a:tc>
                  <a:txBody>
                    <a:bodyPr/>
                    <a:lstStyle/>
                    <a:p>
                      <a:r>
                        <a:rPr lang="ru-RU" sz="1200" dirty="0" smtClean="0"/>
                        <a:t>Префиксный декремент</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14"/>
                  </a:ext>
                </a:extLst>
              </a:tr>
              <a:tr h="274304">
                <a:tc vMerge="1">
                  <a:txBody>
                    <a:bodyPr/>
                    <a:lstStyle/>
                    <a:p>
                      <a:endParaRPr lang="en-US" sz="1200" dirty="0"/>
                    </a:p>
                  </a:txBody>
                  <a:tcPr/>
                </a:tc>
                <a:tc>
                  <a:txBody>
                    <a:bodyPr/>
                    <a:lstStyle/>
                    <a:p>
                      <a:r>
                        <a:rPr lang="en-US" sz="1200" dirty="0" smtClean="0"/>
                        <a:t>+</a:t>
                      </a:r>
                      <a:endParaRPr lang="en-US" sz="1200" dirty="0"/>
                    </a:p>
                  </a:txBody>
                  <a:tcPr marL="91425" marR="91425" marT="45713" marB="45713"/>
                </a:tc>
                <a:tc>
                  <a:txBody>
                    <a:bodyPr/>
                    <a:lstStyle/>
                    <a:p>
                      <a:r>
                        <a:rPr lang="ru-RU" sz="1200" dirty="0" smtClean="0"/>
                        <a:t>Унарный плюс</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15"/>
                  </a:ext>
                </a:extLst>
              </a:tr>
              <a:tr h="274304">
                <a:tc vMerge="1">
                  <a:txBody>
                    <a:bodyPr/>
                    <a:lstStyle/>
                    <a:p>
                      <a:endParaRPr lang="en-US" sz="1200" dirty="0"/>
                    </a:p>
                  </a:txBody>
                  <a:tcPr/>
                </a:tc>
                <a:tc>
                  <a:txBody>
                    <a:bodyPr/>
                    <a:lstStyle/>
                    <a:p>
                      <a:r>
                        <a:rPr lang="en-US" sz="1200" dirty="0" smtClean="0"/>
                        <a:t>-</a:t>
                      </a:r>
                      <a:endParaRPr lang="en-US" sz="1200" dirty="0"/>
                    </a:p>
                  </a:txBody>
                  <a:tcPr marL="91425" marR="91425" marT="45713" marB="45713"/>
                </a:tc>
                <a:tc>
                  <a:txBody>
                    <a:bodyPr/>
                    <a:lstStyle/>
                    <a:p>
                      <a:r>
                        <a:rPr lang="ru-RU" sz="1200" dirty="0" smtClean="0"/>
                        <a:t>Унарный минус</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16"/>
                  </a:ext>
                </a:extLst>
              </a:tr>
              <a:tr h="274304">
                <a:tc vMerge="1">
                  <a:txBody>
                    <a:bodyPr/>
                    <a:lstStyle/>
                    <a:p>
                      <a:endParaRPr lang="en-US" sz="1200" dirty="0"/>
                    </a:p>
                  </a:txBody>
                  <a:tcPr/>
                </a:tc>
                <a:tc>
                  <a:txBody>
                    <a:bodyPr/>
                    <a:lstStyle/>
                    <a:p>
                      <a:r>
                        <a:rPr lang="en-US" sz="1200" dirty="0" smtClean="0"/>
                        <a:t>!</a:t>
                      </a:r>
                      <a:endParaRPr lang="en-US" sz="1200" dirty="0"/>
                    </a:p>
                  </a:txBody>
                  <a:tcPr marL="91425" marR="91425" marT="45713" marB="45713"/>
                </a:tc>
                <a:tc>
                  <a:txBody>
                    <a:bodyPr/>
                    <a:lstStyle/>
                    <a:p>
                      <a:r>
                        <a:rPr lang="ru-RU" sz="1200" dirty="0" smtClean="0"/>
                        <a:t>Логическое НЕ</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17"/>
                  </a:ext>
                </a:extLst>
              </a:tr>
              <a:tr h="274304">
                <a:tc vMerge="1">
                  <a:txBody>
                    <a:bodyPr/>
                    <a:lstStyle/>
                    <a:p>
                      <a:endParaRPr lang="en-US" sz="1200" dirty="0"/>
                    </a:p>
                  </a:txBody>
                  <a:tcPr/>
                </a:tc>
                <a:tc>
                  <a:txBody>
                    <a:bodyPr/>
                    <a:lstStyle/>
                    <a:p>
                      <a:r>
                        <a:rPr lang="en-US" sz="1200" dirty="0" smtClean="0"/>
                        <a:t>~</a:t>
                      </a:r>
                      <a:endParaRPr lang="en-US" sz="1200" dirty="0"/>
                    </a:p>
                  </a:txBody>
                  <a:tcPr marL="91425" marR="91425" marT="45713" marB="45713"/>
                </a:tc>
                <a:tc>
                  <a:txBody>
                    <a:bodyPr/>
                    <a:lstStyle/>
                    <a:p>
                      <a:r>
                        <a:rPr lang="ru-RU" sz="1200" dirty="0" smtClean="0"/>
                        <a:t>Побитовое НЕ</a:t>
                      </a:r>
                      <a:endParaRPr lang="en-US" sz="1200" dirty="0"/>
                    </a:p>
                  </a:txBody>
                  <a:tcPr marL="91425" marR="91425" marT="45713" marB="45713"/>
                </a:tc>
                <a:tc vMerge="1">
                  <a:txBody>
                    <a:bodyPr/>
                    <a:lstStyle/>
                    <a:p>
                      <a:endParaRPr lang="en-US" sz="1200"/>
                    </a:p>
                  </a:txBody>
                  <a:tcPr/>
                </a:tc>
                <a:extLst>
                  <a:ext uri="{0D108BD9-81ED-4DB2-BD59-A6C34878D82A}">
                    <a16:rowId xmlns:a16="http://schemas.microsoft.com/office/drawing/2014/main" val="10018"/>
                  </a:ext>
                </a:extLst>
              </a:tr>
              <a:tr h="274304">
                <a:tc vMerge="1">
                  <a:txBody>
                    <a:bodyPr/>
                    <a:lstStyle/>
                    <a:p>
                      <a:endParaRPr lang="en-US" sz="1200" dirty="0"/>
                    </a:p>
                  </a:txBody>
                  <a:tcPr/>
                </a:tc>
                <a:tc>
                  <a:txBody>
                    <a:bodyPr/>
                    <a:lstStyle/>
                    <a:p>
                      <a:r>
                        <a:rPr lang="en-US" sz="1200" dirty="0" smtClean="0"/>
                        <a:t>(type)</a:t>
                      </a:r>
                      <a:endParaRPr lang="en-US" sz="1200" dirty="0"/>
                    </a:p>
                  </a:txBody>
                  <a:tcPr marL="91425" marR="91425" marT="45713" marB="45713"/>
                </a:tc>
                <a:tc>
                  <a:txBody>
                    <a:bodyPr/>
                    <a:lstStyle/>
                    <a:p>
                      <a:r>
                        <a:rPr lang="ru-RU" sz="1200" dirty="0" smtClean="0"/>
                        <a:t>Приведение типа</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1496966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Приоритет операторов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27</a:t>
            </a:fld>
            <a:endParaRPr lang="ru-RU" dirty="0"/>
          </a:p>
        </p:txBody>
      </p:sp>
      <p:graphicFrame>
        <p:nvGraphicFramePr>
          <p:cNvPr id="10" name="Content Placeholder 5"/>
          <p:cNvGraphicFramePr>
            <a:graphicFrameLocks/>
          </p:cNvGraphicFramePr>
          <p:nvPr>
            <p:extLst/>
          </p:nvPr>
        </p:nvGraphicFramePr>
        <p:xfrm>
          <a:off x="1707603" y="882091"/>
          <a:ext cx="8807049" cy="5516600"/>
        </p:xfrm>
        <a:graphic>
          <a:graphicData uri="http://schemas.openxmlformats.org/drawingml/2006/table">
            <a:tbl>
              <a:tblPr firstRow="1" bandRow="1">
                <a:tableStyleId>{5C22544A-7EE6-4342-B048-85BDC9FD1C3A}</a:tableStyleId>
              </a:tblPr>
              <a:tblGrid>
                <a:gridCol w="1039823">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4960620">
                  <a:extLst>
                    <a:ext uri="{9D8B030D-6E8A-4147-A177-3AD203B41FA5}">
                      <a16:colId xmlns:a16="http://schemas.microsoft.com/office/drawing/2014/main" val="20002"/>
                    </a:ext>
                  </a:extLst>
                </a:gridCol>
                <a:gridCol w="1587406">
                  <a:extLst>
                    <a:ext uri="{9D8B030D-6E8A-4147-A177-3AD203B41FA5}">
                      <a16:colId xmlns:a16="http://schemas.microsoft.com/office/drawing/2014/main" val="20003"/>
                    </a:ext>
                  </a:extLst>
                </a:gridCol>
              </a:tblGrid>
              <a:tr h="304784">
                <a:tc>
                  <a:txBody>
                    <a:bodyPr/>
                    <a:lstStyle/>
                    <a:p>
                      <a:r>
                        <a:rPr lang="ru-RU" sz="1400" dirty="0" smtClean="0"/>
                        <a:t>Приоритет</a:t>
                      </a:r>
                      <a:endParaRPr lang="en-US" sz="1400" dirty="0"/>
                    </a:p>
                  </a:txBody>
                  <a:tcPr marL="91425" marR="91425" marT="45713" marB="45713"/>
                </a:tc>
                <a:tc>
                  <a:txBody>
                    <a:bodyPr/>
                    <a:lstStyle/>
                    <a:p>
                      <a:r>
                        <a:rPr lang="ru-RU" sz="1400" dirty="0" smtClean="0"/>
                        <a:t>Оператор</a:t>
                      </a:r>
                      <a:endParaRPr lang="en-US" sz="1400" dirty="0"/>
                    </a:p>
                  </a:txBody>
                  <a:tcPr marL="91425" marR="91425" marT="45713" marB="45713"/>
                </a:tc>
                <a:tc>
                  <a:txBody>
                    <a:bodyPr/>
                    <a:lstStyle/>
                    <a:p>
                      <a:r>
                        <a:rPr lang="ru-RU" sz="1400" dirty="0" smtClean="0"/>
                        <a:t>Описание</a:t>
                      </a:r>
                      <a:endParaRPr lang="en-US" sz="1400" dirty="0"/>
                    </a:p>
                  </a:txBody>
                  <a:tcPr marL="91425" marR="91425" marT="45713" marB="45713"/>
                </a:tc>
                <a:tc>
                  <a:txBody>
                    <a:bodyPr/>
                    <a:lstStyle/>
                    <a:p>
                      <a:r>
                        <a:rPr lang="ru-RU" sz="1400" dirty="0" smtClean="0"/>
                        <a:t>Ассоциативность</a:t>
                      </a:r>
                      <a:endParaRPr lang="en-US" sz="1400" dirty="0"/>
                    </a:p>
                  </a:txBody>
                  <a:tcPr marL="91425" marR="91425" marT="45713" marB="45713"/>
                </a:tc>
                <a:extLst>
                  <a:ext uri="{0D108BD9-81ED-4DB2-BD59-A6C34878D82A}">
                    <a16:rowId xmlns:a16="http://schemas.microsoft.com/office/drawing/2014/main" val="10000"/>
                  </a:ext>
                </a:extLst>
              </a:tr>
              <a:tr h="274304">
                <a:tc rowSpan="5">
                  <a:txBody>
                    <a:bodyPr/>
                    <a:lstStyle/>
                    <a:p>
                      <a:pPr algn="ctr"/>
                      <a:r>
                        <a:rPr lang="ru-RU" sz="1200" dirty="0" smtClean="0"/>
                        <a:t>3</a:t>
                      </a:r>
                      <a:endParaRPr lang="en-US" sz="1200" dirty="0"/>
                    </a:p>
                  </a:txBody>
                  <a:tcPr marL="91425" marR="91425" marT="45713" marB="45713"/>
                </a:tc>
                <a:tc>
                  <a:txBody>
                    <a:bodyPr/>
                    <a:lstStyle/>
                    <a:p>
                      <a:r>
                        <a:rPr lang="en-US" sz="1200" dirty="0" smtClean="0"/>
                        <a:t>*</a:t>
                      </a:r>
                      <a:endParaRPr lang="en-US" sz="1200" dirty="0"/>
                    </a:p>
                  </a:txBody>
                  <a:tcPr marL="91425" marR="91425" marT="45713" marB="45713"/>
                </a:tc>
                <a:tc>
                  <a:txBody>
                    <a:bodyPr/>
                    <a:lstStyle/>
                    <a:p>
                      <a:r>
                        <a:rPr lang="ru-RU" sz="1200" dirty="0" smtClean="0"/>
                        <a:t>Разыменование указателя</a:t>
                      </a:r>
                      <a:endParaRPr lang="en-US" sz="1200" dirty="0"/>
                    </a:p>
                  </a:txBody>
                  <a:tcPr marL="91425" marR="91425" marT="45713" marB="45713"/>
                </a:tc>
                <a:tc rowSpan="5">
                  <a:txBody>
                    <a:bodyPr/>
                    <a:lstStyle/>
                    <a:p>
                      <a:r>
                        <a:rPr lang="ru-RU" sz="1200" dirty="0" smtClean="0"/>
                        <a:t>Справа налево</a:t>
                      </a:r>
                      <a:endParaRPr lang="en-US" sz="1200" dirty="0"/>
                    </a:p>
                  </a:txBody>
                  <a:tcPr marL="91425" marR="91425" marT="45713" marB="45713"/>
                </a:tc>
                <a:extLst>
                  <a:ext uri="{0D108BD9-81ED-4DB2-BD59-A6C34878D82A}">
                    <a16:rowId xmlns:a16="http://schemas.microsoft.com/office/drawing/2014/main" val="10001"/>
                  </a:ext>
                </a:extLst>
              </a:tr>
              <a:tr h="274304">
                <a:tc vMerge="1">
                  <a:txBody>
                    <a:bodyPr/>
                    <a:lstStyle/>
                    <a:p>
                      <a:pPr algn="ctr"/>
                      <a:endParaRPr lang="en-US" sz="1200" dirty="0"/>
                    </a:p>
                  </a:txBody>
                  <a:tcPr/>
                </a:tc>
                <a:tc>
                  <a:txBody>
                    <a:bodyPr/>
                    <a:lstStyle/>
                    <a:p>
                      <a:r>
                        <a:rPr lang="en-US" sz="1200" dirty="0" smtClean="0"/>
                        <a:t>&amp;</a:t>
                      </a:r>
                      <a:endParaRPr lang="en-US" sz="1200" dirty="0"/>
                    </a:p>
                  </a:txBody>
                  <a:tcPr marL="91425" marR="91425" marT="45713" marB="45713"/>
                </a:tc>
                <a:tc>
                  <a:txBody>
                    <a:bodyPr/>
                    <a:lstStyle/>
                    <a:p>
                      <a:r>
                        <a:rPr lang="ru-RU" sz="1200" dirty="0" smtClean="0"/>
                        <a:t>Взятие адреса объекта</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02"/>
                  </a:ext>
                </a:extLst>
              </a:tr>
              <a:tr h="274304">
                <a:tc vMerge="1">
                  <a:txBody>
                    <a:bodyPr/>
                    <a:lstStyle/>
                    <a:p>
                      <a:pPr algn="ctr"/>
                      <a:endParaRPr lang="en-US" sz="1200" dirty="0"/>
                    </a:p>
                  </a:txBody>
                  <a:tcPr/>
                </a:tc>
                <a:tc>
                  <a:txBody>
                    <a:bodyPr/>
                    <a:lstStyle/>
                    <a:p>
                      <a:r>
                        <a:rPr lang="en-US" sz="1200" dirty="0" err="1" smtClean="0"/>
                        <a:t>sizeof</a:t>
                      </a:r>
                      <a:endParaRPr lang="en-US" sz="1200" dirty="0"/>
                    </a:p>
                  </a:txBody>
                  <a:tcPr marL="91425" marR="91425" marT="45713" marB="45713"/>
                </a:tc>
                <a:tc>
                  <a:txBody>
                    <a:bodyPr/>
                    <a:lstStyle/>
                    <a:p>
                      <a:r>
                        <a:rPr lang="en-US" sz="1200" dirty="0" smtClean="0"/>
                        <a:t>Size-of (</a:t>
                      </a:r>
                      <a:r>
                        <a:rPr lang="ru-RU" sz="1200" dirty="0" smtClean="0"/>
                        <a:t>размер)</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03"/>
                  </a:ext>
                </a:extLst>
              </a:tr>
              <a:tr h="274304">
                <a:tc vMerge="1">
                  <a:txBody>
                    <a:bodyPr/>
                    <a:lstStyle/>
                    <a:p>
                      <a:pPr algn="ctr"/>
                      <a:endParaRPr lang="en-US" sz="1200" dirty="0"/>
                    </a:p>
                  </a:txBody>
                  <a:tcPr/>
                </a:tc>
                <a:tc>
                  <a:txBody>
                    <a:bodyPr/>
                    <a:lstStyle/>
                    <a:p>
                      <a:r>
                        <a:rPr lang="en-US" sz="1200" dirty="0" smtClean="0"/>
                        <a:t>new, new[]</a:t>
                      </a:r>
                      <a:endParaRPr lang="en-US" sz="1200" dirty="0"/>
                    </a:p>
                  </a:txBody>
                  <a:tcPr marL="91425" marR="91425" marT="45713" marB="45713"/>
                </a:tc>
                <a:tc>
                  <a:txBody>
                    <a:bodyPr/>
                    <a:lstStyle/>
                    <a:p>
                      <a:r>
                        <a:rPr lang="ru-RU" sz="1200" dirty="0" smtClean="0"/>
                        <a:t>Выделение динамической памяти</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04"/>
                  </a:ext>
                </a:extLst>
              </a:tr>
              <a:tr h="274304">
                <a:tc vMerge="1">
                  <a:txBody>
                    <a:bodyPr/>
                    <a:lstStyle/>
                    <a:p>
                      <a:pPr algn="ctr"/>
                      <a:endParaRPr lang="en-US" sz="1200" dirty="0"/>
                    </a:p>
                  </a:txBody>
                  <a:tcPr/>
                </a:tc>
                <a:tc>
                  <a:txBody>
                    <a:bodyPr/>
                    <a:lstStyle/>
                    <a:p>
                      <a:r>
                        <a:rPr lang="en-US" sz="1200" dirty="0" smtClean="0"/>
                        <a:t>delete, delete[]</a:t>
                      </a:r>
                      <a:endParaRPr lang="en-US" sz="1200" dirty="0"/>
                    </a:p>
                  </a:txBody>
                  <a:tcPr marL="91425" marR="91425" marT="45713" marB="45713"/>
                </a:tc>
                <a:tc>
                  <a:txBody>
                    <a:bodyPr/>
                    <a:lstStyle/>
                    <a:p>
                      <a:r>
                        <a:rPr lang="ru-RU" sz="1200" dirty="0" smtClean="0"/>
                        <a:t>Освобождение динамической памяти</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05"/>
                  </a:ext>
                </a:extLst>
              </a:tr>
              <a:tr h="274304">
                <a:tc rowSpan="2">
                  <a:txBody>
                    <a:bodyPr/>
                    <a:lstStyle/>
                    <a:p>
                      <a:pPr algn="ctr"/>
                      <a:r>
                        <a:rPr lang="ru-RU" sz="1200" dirty="0" smtClean="0"/>
                        <a:t>4</a:t>
                      </a:r>
                      <a:endParaRPr lang="en-US" sz="1200" dirty="0"/>
                    </a:p>
                  </a:txBody>
                  <a:tcPr marL="91425" marR="91425" marT="45713" marB="45713"/>
                </a:tc>
                <a:tc>
                  <a:txBody>
                    <a:bodyPr/>
                    <a:lstStyle/>
                    <a:p>
                      <a:r>
                        <a:rPr lang="en-US" sz="1200" dirty="0" smtClean="0"/>
                        <a:t>.*</a:t>
                      </a:r>
                      <a:endParaRPr lang="en-US" sz="1200" dirty="0"/>
                    </a:p>
                  </a:txBody>
                  <a:tcPr marL="91425" marR="91425" marT="45713" marB="45713"/>
                </a:tc>
                <a:tc>
                  <a:txBody>
                    <a:bodyPr/>
                    <a:lstStyle/>
                    <a:p>
                      <a:r>
                        <a:rPr lang="ru-RU" sz="1200" dirty="0" smtClean="0"/>
                        <a:t>Указатель на член</a:t>
                      </a:r>
                      <a:endParaRPr lang="en-US" sz="1200" dirty="0"/>
                    </a:p>
                  </a:txBody>
                  <a:tcPr marL="91425" marR="91425" marT="45713" marB="45713"/>
                </a:tc>
                <a:tc rowSpan="14">
                  <a:txBody>
                    <a:bodyPr/>
                    <a:lstStyle/>
                    <a:p>
                      <a:r>
                        <a:rPr lang="ru-RU" sz="1200" dirty="0" smtClean="0"/>
                        <a:t>Слева направо</a:t>
                      </a:r>
                      <a:endParaRPr lang="en-US" sz="1200" dirty="0"/>
                    </a:p>
                  </a:txBody>
                  <a:tcPr marL="91425" marR="91425" marT="45713" marB="45713"/>
                </a:tc>
                <a:extLst>
                  <a:ext uri="{0D108BD9-81ED-4DB2-BD59-A6C34878D82A}">
                    <a16:rowId xmlns:a16="http://schemas.microsoft.com/office/drawing/2014/main" val="10006"/>
                  </a:ext>
                </a:extLst>
              </a:tr>
              <a:tr h="274304">
                <a:tc vMerge="1">
                  <a:txBody>
                    <a:bodyPr/>
                    <a:lstStyle/>
                    <a:p>
                      <a:pPr algn="ctr"/>
                      <a:endParaRPr lang="en-US" sz="1200" dirty="0"/>
                    </a:p>
                  </a:txBody>
                  <a:tcPr/>
                </a:tc>
                <a:tc>
                  <a:txBody>
                    <a:bodyPr/>
                    <a:lstStyle/>
                    <a:p>
                      <a:r>
                        <a:rPr lang="en-US" sz="1200" dirty="0" smtClean="0"/>
                        <a:t>-&gt;*</a:t>
                      </a:r>
                      <a:endParaRPr lang="en-US" sz="1200" dirty="0"/>
                    </a:p>
                  </a:txBody>
                  <a:tcPr marL="91425" marR="91425" marT="45713" marB="45713"/>
                </a:tc>
                <a:tc>
                  <a:txBody>
                    <a:bodyPr/>
                    <a:lstStyle/>
                    <a:p>
                      <a:r>
                        <a:rPr lang="ru-RU" sz="1200" dirty="0" smtClean="0"/>
                        <a:t>Указатель на член</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07"/>
                  </a:ext>
                </a:extLst>
              </a:tr>
              <a:tr h="274304">
                <a:tc rowSpan="3">
                  <a:txBody>
                    <a:bodyPr/>
                    <a:lstStyle/>
                    <a:p>
                      <a:pPr algn="ctr"/>
                      <a:r>
                        <a:rPr lang="ru-RU" sz="1200" dirty="0" smtClean="0"/>
                        <a:t>5</a:t>
                      </a:r>
                      <a:endParaRPr lang="en-US" sz="1200" dirty="0"/>
                    </a:p>
                  </a:txBody>
                  <a:tcPr marL="91425" marR="91425" marT="45713" marB="45713"/>
                </a:tc>
                <a:tc>
                  <a:txBody>
                    <a:bodyPr/>
                    <a:lstStyle/>
                    <a:p>
                      <a:r>
                        <a:rPr lang="en-US" sz="1200" dirty="0" smtClean="0"/>
                        <a:t>*</a:t>
                      </a:r>
                      <a:endParaRPr lang="en-US" sz="1200" dirty="0"/>
                    </a:p>
                  </a:txBody>
                  <a:tcPr marL="91425" marR="91425" marT="45713" marB="45713"/>
                </a:tc>
                <a:tc>
                  <a:txBody>
                    <a:bodyPr/>
                    <a:lstStyle/>
                    <a:p>
                      <a:r>
                        <a:rPr lang="ru-RU" sz="1200" dirty="0" smtClean="0"/>
                        <a:t>Умножение</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08"/>
                  </a:ext>
                </a:extLst>
              </a:tr>
              <a:tr h="274304">
                <a:tc vMerge="1">
                  <a:txBody>
                    <a:bodyPr/>
                    <a:lstStyle/>
                    <a:p>
                      <a:pPr algn="ctr"/>
                      <a:endParaRPr lang="en-US" sz="1200" dirty="0"/>
                    </a:p>
                  </a:txBody>
                  <a:tcPr/>
                </a:tc>
                <a:tc>
                  <a:txBody>
                    <a:bodyPr/>
                    <a:lstStyle/>
                    <a:p>
                      <a:r>
                        <a:rPr lang="en-US" sz="1200" dirty="0" smtClean="0"/>
                        <a:t>/</a:t>
                      </a:r>
                      <a:endParaRPr lang="en-US" sz="1200" dirty="0"/>
                    </a:p>
                  </a:txBody>
                  <a:tcPr marL="91425" marR="91425" marT="45713" marB="45713"/>
                </a:tc>
                <a:tc>
                  <a:txBody>
                    <a:bodyPr/>
                    <a:lstStyle/>
                    <a:p>
                      <a:r>
                        <a:rPr lang="ru-RU" sz="1200" dirty="0" smtClean="0"/>
                        <a:t>Деление</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09"/>
                  </a:ext>
                </a:extLst>
              </a:tr>
              <a:tr h="274304">
                <a:tc vMerge="1">
                  <a:txBody>
                    <a:bodyPr/>
                    <a:lstStyle/>
                    <a:p>
                      <a:pPr algn="ctr"/>
                      <a:endParaRPr lang="en-US" sz="1200" dirty="0"/>
                    </a:p>
                  </a:txBody>
                  <a:tcPr/>
                </a:tc>
                <a:tc>
                  <a:txBody>
                    <a:bodyPr/>
                    <a:lstStyle/>
                    <a:p>
                      <a:r>
                        <a:rPr lang="en-US" sz="1200" dirty="0" smtClean="0"/>
                        <a:t>%</a:t>
                      </a:r>
                      <a:endParaRPr lang="en-US" sz="1200" dirty="0"/>
                    </a:p>
                  </a:txBody>
                  <a:tcPr marL="91425" marR="91425" marT="45713" marB="45713"/>
                </a:tc>
                <a:tc>
                  <a:txBody>
                    <a:bodyPr/>
                    <a:lstStyle/>
                    <a:p>
                      <a:r>
                        <a:rPr lang="ru-RU" sz="1200" dirty="0" smtClean="0"/>
                        <a:t>Получение остатка от деления</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10"/>
                  </a:ext>
                </a:extLst>
              </a:tr>
              <a:tr h="274304">
                <a:tc rowSpan="2">
                  <a:txBody>
                    <a:bodyPr/>
                    <a:lstStyle/>
                    <a:p>
                      <a:pPr algn="ctr"/>
                      <a:r>
                        <a:rPr lang="ru-RU" sz="1200" dirty="0" smtClean="0"/>
                        <a:t>6</a:t>
                      </a:r>
                      <a:endParaRPr lang="en-US" sz="1200" dirty="0"/>
                    </a:p>
                  </a:txBody>
                  <a:tcPr marL="91425" marR="91425" marT="45713" marB="45713"/>
                </a:tc>
                <a:tc>
                  <a:txBody>
                    <a:bodyPr/>
                    <a:lstStyle/>
                    <a:p>
                      <a:r>
                        <a:rPr lang="en-US" sz="1200" dirty="0" smtClean="0"/>
                        <a:t>+</a:t>
                      </a:r>
                      <a:endParaRPr lang="en-US" sz="1200" dirty="0"/>
                    </a:p>
                  </a:txBody>
                  <a:tcPr marL="91425" marR="91425" marT="45713" marB="45713"/>
                </a:tc>
                <a:tc>
                  <a:txBody>
                    <a:bodyPr/>
                    <a:lstStyle/>
                    <a:p>
                      <a:r>
                        <a:rPr lang="ru-RU" sz="1200" dirty="0" smtClean="0"/>
                        <a:t>Сложение</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11"/>
                  </a:ext>
                </a:extLst>
              </a:tr>
              <a:tr h="274304">
                <a:tc vMerge="1">
                  <a:txBody>
                    <a:bodyPr/>
                    <a:lstStyle/>
                    <a:p>
                      <a:pPr algn="ctr"/>
                      <a:endParaRPr lang="en-US" sz="1200" dirty="0"/>
                    </a:p>
                  </a:txBody>
                  <a:tcPr/>
                </a:tc>
                <a:tc>
                  <a:txBody>
                    <a:bodyPr/>
                    <a:lstStyle/>
                    <a:p>
                      <a:r>
                        <a:rPr lang="en-US" sz="1200" dirty="0" smtClean="0"/>
                        <a:t>-</a:t>
                      </a:r>
                      <a:endParaRPr lang="en-US" sz="1200" dirty="0"/>
                    </a:p>
                  </a:txBody>
                  <a:tcPr marL="91425" marR="91425" marT="45713" marB="45713"/>
                </a:tc>
                <a:tc>
                  <a:txBody>
                    <a:bodyPr/>
                    <a:lstStyle/>
                    <a:p>
                      <a:r>
                        <a:rPr lang="ru-RU" sz="1200" dirty="0" smtClean="0"/>
                        <a:t>Вычитание</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12"/>
                  </a:ext>
                </a:extLst>
              </a:tr>
              <a:tr h="274304">
                <a:tc rowSpan="2">
                  <a:txBody>
                    <a:bodyPr/>
                    <a:lstStyle/>
                    <a:p>
                      <a:pPr algn="ctr"/>
                      <a:r>
                        <a:rPr lang="ru-RU" sz="1200" dirty="0" smtClean="0"/>
                        <a:t>7</a:t>
                      </a:r>
                      <a:endParaRPr lang="en-US" sz="1200" dirty="0"/>
                    </a:p>
                  </a:txBody>
                  <a:tcPr marL="91425" marR="91425" marT="45713" marB="45713"/>
                </a:tc>
                <a:tc>
                  <a:txBody>
                    <a:bodyPr/>
                    <a:lstStyle/>
                    <a:p>
                      <a:r>
                        <a:rPr lang="en-US" sz="1200" dirty="0" smtClean="0"/>
                        <a:t>&lt;&lt;</a:t>
                      </a:r>
                      <a:endParaRPr lang="en-US" sz="1200" dirty="0"/>
                    </a:p>
                  </a:txBody>
                  <a:tcPr marL="91425" marR="91425" marT="45713" marB="45713"/>
                </a:tc>
                <a:tc>
                  <a:txBody>
                    <a:bodyPr/>
                    <a:lstStyle/>
                    <a:p>
                      <a:r>
                        <a:rPr lang="ru-RU" sz="1200" dirty="0" smtClean="0"/>
                        <a:t>Побитовый сдвиг влево</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13"/>
                  </a:ext>
                </a:extLst>
              </a:tr>
              <a:tr h="274304">
                <a:tc vMerge="1">
                  <a:txBody>
                    <a:bodyPr/>
                    <a:lstStyle/>
                    <a:p>
                      <a:pPr algn="ctr"/>
                      <a:endParaRPr lang="en-US" sz="1200" dirty="0"/>
                    </a:p>
                  </a:txBody>
                  <a:tcPr/>
                </a:tc>
                <a:tc>
                  <a:txBody>
                    <a:bodyPr/>
                    <a:lstStyle/>
                    <a:p>
                      <a:r>
                        <a:rPr lang="en-US" sz="1200" dirty="0" smtClean="0"/>
                        <a:t>&gt;&gt;</a:t>
                      </a:r>
                      <a:endParaRPr lang="en-US" sz="1200" dirty="0"/>
                    </a:p>
                  </a:txBody>
                  <a:tcPr marL="91425" marR="91425" marT="45713" marB="45713"/>
                </a:tc>
                <a:tc>
                  <a:txBody>
                    <a:bodyPr/>
                    <a:lstStyle/>
                    <a:p>
                      <a:r>
                        <a:rPr lang="ru-RU" sz="1200" dirty="0" smtClean="0"/>
                        <a:t>Побитовый сдвиг вправо</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14"/>
                  </a:ext>
                </a:extLst>
              </a:tr>
              <a:tr h="274304">
                <a:tc rowSpan="4">
                  <a:txBody>
                    <a:bodyPr/>
                    <a:lstStyle/>
                    <a:p>
                      <a:pPr algn="ctr"/>
                      <a:r>
                        <a:rPr lang="ru-RU" sz="1200" dirty="0" smtClean="0"/>
                        <a:t>8</a:t>
                      </a:r>
                      <a:endParaRPr lang="en-US" sz="1200" dirty="0"/>
                    </a:p>
                  </a:txBody>
                  <a:tcPr marL="91425" marR="91425" marT="45713" marB="45713"/>
                </a:tc>
                <a:tc>
                  <a:txBody>
                    <a:bodyPr/>
                    <a:lstStyle/>
                    <a:p>
                      <a:r>
                        <a:rPr lang="en-US" sz="1200" dirty="0" smtClean="0"/>
                        <a:t>&lt;</a:t>
                      </a:r>
                      <a:endParaRPr lang="en-US" sz="1200" dirty="0"/>
                    </a:p>
                  </a:txBody>
                  <a:tcPr marL="91425" marR="91425" marT="45713" marB="45713"/>
                </a:tc>
                <a:tc>
                  <a:txBody>
                    <a:bodyPr/>
                    <a:lstStyle/>
                    <a:p>
                      <a:r>
                        <a:rPr lang="ru-RU" sz="1200" dirty="0" smtClean="0"/>
                        <a:t>Меньше</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15"/>
                  </a:ext>
                </a:extLst>
              </a:tr>
              <a:tr h="274304">
                <a:tc vMerge="1">
                  <a:txBody>
                    <a:bodyPr/>
                    <a:lstStyle/>
                    <a:p>
                      <a:pPr algn="ctr"/>
                      <a:endParaRPr lang="en-US" sz="1200" dirty="0"/>
                    </a:p>
                  </a:txBody>
                  <a:tcPr/>
                </a:tc>
                <a:tc>
                  <a:txBody>
                    <a:bodyPr/>
                    <a:lstStyle/>
                    <a:p>
                      <a:r>
                        <a:rPr lang="en-US" sz="1200" dirty="0" smtClean="0"/>
                        <a:t>&lt;=</a:t>
                      </a:r>
                      <a:endParaRPr lang="en-US" sz="1200" dirty="0"/>
                    </a:p>
                  </a:txBody>
                  <a:tcPr marL="91425" marR="91425" marT="45713" marB="45713"/>
                </a:tc>
                <a:tc>
                  <a:txBody>
                    <a:bodyPr/>
                    <a:lstStyle/>
                    <a:p>
                      <a:r>
                        <a:rPr lang="ru-RU" sz="1200" dirty="0" smtClean="0"/>
                        <a:t>Меньше или равно</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16"/>
                  </a:ext>
                </a:extLst>
              </a:tr>
              <a:tr h="274304">
                <a:tc vMerge="1">
                  <a:txBody>
                    <a:bodyPr/>
                    <a:lstStyle/>
                    <a:p>
                      <a:pPr algn="ctr"/>
                      <a:endParaRPr lang="en-US" sz="1200" dirty="0"/>
                    </a:p>
                  </a:txBody>
                  <a:tcPr/>
                </a:tc>
                <a:tc>
                  <a:txBody>
                    <a:bodyPr/>
                    <a:lstStyle/>
                    <a:p>
                      <a:r>
                        <a:rPr lang="en-US" sz="1200" dirty="0" smtClean="0"/>
                        <a:t>&gt;</a:t>
                      </a:r>
                      <a:endParaRPr lang="en-US" sz="1200" dirty="0"/>
                    </a:p>
                  </a:txBody>
                  <a:tcPr marL="91425" marR="91425" marT="45713" marB="45713"/>
                </a:tc>
                <a:tc>
                  <a:txBody>
                    <a:bodyPr/>
                    <a:lstStyle/>
                    <a:p>
                      <a:r>
                        <a:rPr lang="ru-RU" sz="1200" dirty="0" smtClean="0"/>
                        <a:t>Больше</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17"/>
                  </a:ext>
                </a:extLst>
              </a:tr>
              <a:tr h="274304">
                <a:tc vMerge="1">
                  <a:txBody>
                    <a:bodyPr/>
                    <a:lstStyle/>
                    <a:p>
                      <a:pPr algn="ctr"/>
                      <a:endParaRPr lang="en-US" sz="1200" dirty="0"/>
                    </a:p>
                  </a:txBody>
                  <a:tcPr/>
                </a:tc>
                <a:tc>
                  <a:txBody>
                    <a:bodyPr/>
                    <a:lstStyle/>
                    <a:p>
                      <a:r>
                        <a:rPr lang="en-US" sz="1200" dirty="0" smtClean="0"/>
                        <a:t>&gt;=</a:t>
                      </a:r>
                      <a:endParaRPr lang="en-US" sz="1200" dirty="0"/>
                    </a:p>
                  </a:txBody>
                  <a:tcPr marL="91425" marR="91425" marT="45713" marB="45713"/>
                </a:tc>
                <a:tc>
                  <a:txBody>
                    <a:bodyPr/>
                    <a:lstStyle/>
                    <a:p>
                      <a:r>
                        <a:rPr lang="ru-RU" sz="1200" dirty="0" smtClean="0"/>
                        <a:t>Больше или равно</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18"/>
                  </a:ext>
                </a:extLst>
              </a:tr>
              <a:tr h="274304">
                <a:tc>
                  <a:txBody>
                    <a:bodyPr/>
                    <a:lstStyle/>
                    <a:p>
                      <a:pPr algn="ctr"/>
                      <a:r>
                        <a:rPr lang="ru-RU" sz="1200" dirty="0" smtClean="0"/>
                        <a:t>9</a:t>
                      </a:r>
                      <a:endParaRPr lang="en-US" sz="1200" dirty="0"/>
                    </a:p>
                  </a:txBody>
                  <a:tcPr marL="91425" marR="91425" marT="45713" marB="45713"/>
                </a:tc>
                <a:tc>
                  <a:txBody>
                    <a:bodyPr/>
                    <a:lstStyle/>
                    <a:p>
                      <a:r>
                        <a:rPr lang="en-US" sz="1200" dirty="0" smtClean="0"/>
                        <a:t>==</a:t>
                      </a:r>
                      <a:endParaRPr lang="en-US" sz="1200" dirty="0"/>
                    </a:p>
                  </a:txBody>
                  <a:tcPr marL="91425" marR="91425" marT="45713" marB="45713"/>
                </a:tc>
                <a:tc>
                  <a:txBody>
                    <a:bodyPr/>
                    <a:lstStyle/>
                    <a:p>
                      <a:r>
                        <a:rPr lang="ru-RU" sz="1200" dirty="0" smtClean="0"/>
                        <a:t>Равенство</a:t>
                      </a:r>
                      <a:endParaRPr lang="en-US" sz="1200" dirty="0"/>
                    </a:p>
                  </a:txBody>
                  <a:tcPr marL="91425" marR="91425" marT="45713" marB="45713"/>
                </a:tc>
                <a:tc vMerge="1">
                  <a:txBody>
                    <a:bodyPr/>
                    <a:lstStyle/>
                    <a:p>
                      <a:endParaRPr lang="en-US" sz="1200" dirty="0"/>
                    </a:p>
                  </a:txBody>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351614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Приоритет операторов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28</a:t>
            </a:fld>
            <a:endParaRPr lang="ru-RU" dirty="0"/>
          </a:p>
        </p:txBody>
      </p:sp>
      <p:graphicFrame>
        <p:nvGraphicFramePr>
          <p:cNvPr id="10" name="Content Placeholder 5"/>
          <p:cNvGraphicFramePr>
            <a:graphicFrameLocks/>
          </p:cNvGraphicFramePr>
          <p:nvPr>
            <p:extLst/>
          </p:nvPr>
        </p:nvGraphicFramePr>
        <p:xfrm>
          <a:off x="1707602" y="881951"/>
          <a:ext cx="8807048" cy="5516880"/>
        </p:xfrm>
        <a:graphic>
          <a:graphicData uri="http://schemas.openxmlformats.org/drawingml/2006/table">
            <a:tbl>
              <a:tblPr firstRow="1" bandRow="1">
                <a:tableStyleId>{5C22544A-7EE6-4342-B048-85BDC9FD1C3A}</a:tableStyleId>
              </a:tblPr>
              <a:tblGrid>
                <a:gridCol w="1043218">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gridCol w="1591630">
                  <a:extLst>
                    <a:ext uri="{9D8B030D-6E8A-4147-A177-3AD203B41FA5}">
                      <a16:colId xmlns:a16="http://schemas.microsoft.com/office/drawing/2014/main" val="20003"/>
                    </a:ext>
                  </a:extLst>
                </a:gridCol>
              </a:tblGrid>
              <a:tr h="259228">
                <a:tc>
                  <a:txBody>
                    <a:bodyPr/>
                    <a:lstStyle/>
                    <a:p>
                      <a:r>
                        <a:rPr lang="ru-RU" sz="1400" dirty="0" smtClean="0"/>
                        <a:t>Приоритет</a:t>
                      </a:r>
                      <a:endParaRPr lang="en-US" sz="1400" dirty="0"/>
                    </a:p>
                  </a:txBody>
                  <a:tcPr marL="91425" marR="91425"/>
                </a:tc>
                <a:tc>
                  <a:txBody>
                    <a:bodyPr/>
                    <a:lstStyle/>
                    <a:p>
                      <a:r>
                        <a:rPr lang="ru-RU" sz="1400" dirty="0" smtClean="0"/>
                        <a:t>Оператор</a:t>
                      </a:r>
                      <a:endParaRPr lang="en-US" sz="1400" dirty="0"/>
                    </a:p>
                  </a:txBody>
                  <a:tcPr marL="91425" marR="91425"/>
                </a:tc>
                <a:tc>
                  <a:txBody>
                    <a:bodyPr/>
                    <a:lstStyle/>
                    <a:p>
                      <a:r>
                        <a:rPr lang="ru-RU" sz="1400" dirty="0" smtClean="0"/>
                        <a:t>Описание</a:t>
                      </a:r>
                      <a:endParaRPr lang="en-US" sz="1400" dirty="0"/>
                    </a:p>
                  </a:txBody>
                  <a:tcPr marL="91425" marR="91425"/>
                </a:tc>
                <a:tc>
                  <a:txBody>
                    <a:bodyPr/>
                    <a:lstStyle/>
                    <a:p>
                      <a:r>
                        <a:rPr lang="ru-RU" sz="1400" dirty="0" smtClean="0"/>
                        <a:t>Ассоциативность</a:t>
                      </a:r>
                      <a:endParaRPr lang="en-US" sz="1400" dirty="0"/>
                    </a:p>
                  </a:txBody>
                  <a:tcPr marL="91425" marR="91425"/>
                </a:tc>
                <a:extLst>
                  <a:ext uri="{0D108BD9-81ED-4DB2-BD59-A6C34878D82A}">
                    <a16:rowId xmlns:a16="http://schemas.microsoft.com/office/drawing/2014/main" val="10000"/>
                  </a:ext>
                </a:extLst>
              </a:tr>
              <a:tr h="259228">
                <a:tc>
                  <a:txBody>
                    <a:bodyPr/>
                    <a:lstStyle/>
                    <a:p>
                      <a:pPr algn="ctr"/>
                      <a:r>
                        <a:rPr lang="ru-RU" sz="1200" dirty="0" smtClean="0"/>
                        <a:t>9</a:t>
                      </a:r>
                      <a:endParaRPr lang="en-US" sz="1200" dirty="0"/>
                    </a:p>
                  </a:txBody>
                  <a:tcPr marL="91425" marR="91425"/>
                </a:tc>
                <a:tc>
                  <a:txBody>
                    <a:bodyPr/>
                    <a:lstStyle/>
                    <a:p>
                      <a:r>
                        <a:rPr lang="en-US" sz="1200" dirty="0" smtClean="0"/>
                        <a:t>!=</a:t>
                      </a:r>
                      <a:endParaRPr lang="en-US" sz="1200" dirty="0"/>
                    </a:p>
                  </a:txBody>
                  <a:tcPr marL="91425" marR="91425"/>
                </a:tc>
                <a:tc>
                  <a:txBody>
                    <a:bodyPr/>
                    <a:lstStyle/>
                    <a:p>
                      <a:r>
                        <a:rPr lang="ru-RU" sz="1200" dirty="0" smtClean="0"/>
                        <a:t>Неравенство</a:t>
                      </a:r>
                      <a:endParaRPr lang="en-US" sz="1200" dirty="0"/>
                    </a:p>
                  </a:txBody>
                  <a:tcPr marL="91425" marR="91425"/>
                </a:tc>
                <a:tc rowSpan="6">
                  <a:txBody>
                    <a:bodyPr/>
                    <a:lstStyle/>
                    <a:p>
                      <a:r>
                        <a:rPr lang="ru-RU" sz="1200" dirty="0" smtClean="0"/>
                        <a:t>Слева направо</a:t>
                      </a:r>
                      <a:endParaRPr lang="en-US" sz="1200" dirty="0"/>
                    </a:p>
                  </a:txBody>
                  <a:tcPr marL="91425" marR="91425"/>
                </a:tc>
                <a:extLst>
                  <a:ext uri="{0D108BD9-81ED-4DB2-BD59-A6C34878D82A}">
                    <a16:rowId xmlns:a16="http://schemas.microsoft.com/office/drawing/2014/main" val="10001"/>
                  </a:ext>
                </a:extLst>
              </a:tr>
              <a:tr h="259228">
                <a:tc>
                  <a:txBody>
                    <a:bodyPr/>
                    <a:lstStyle/>
                    <a:p>
                      <a:pPr algn="ctr"/>
                      <a:r>
                        <a:rPr lang="ru-RU" sz="1200" dirty="0" smtClean="0"/>
                        <a:t>10</a:t>
                      </a:r>
                      <a:endParaRPr lang="en-US" sz="1200" dirty="0"/>
                    </a:p>
                  </a:txBody>
                  <a:tcPr marL="91425" marR="91425"/>
                </a:tc>
                <a:tc>
                  <a:txBody>
                    <a:bodyPr/>
                    <a:lstStyle/>
                    <a:p>
                      <a:r>
                        <a:rPr lang="en-US" sz="1200" dirty="0" smtClean="0"/>
                        <a:t>&amp;</a:t>
                      </a:r>
                      <a:endParaRPr lang="en-US" sz="1200" dirty="0"/>
                    </a:p>
                  </a:txBody>
                  <a:tcPr marL="91425" marR="91425"/>
                </a:tc>
                <a:tc>
                  <a:txBody>
                    <a:bodyPr/>
                    <a:lstStyle/>
                    <a:p>
                      <a:r>
                        <a:rPr lang="ru-RU" sz="1200" dirty="0" smtClean="0"/>
                        <a:t>Побитовое И (</a:t>
                      </a:r>
                      <a:r>
                        <a:rPr lang="en-US" sz="1200" dirty="0" smtClean="0"/>
                        <a:t>and)</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02"/>
                  </a:ext>
                </a:extLst>
              </a:tr>
              <a:tr h="259228">
                <a:tc>
                  <a:txBody>
                    <a:bodyPr/>
                    <a:lstStyle/>
                    <a:p>
                      <a:pPr algn="ctr"/>
                      <a:r>
                        <a:rPr lang="ru-RU" sz="1200" dirty="0" smtClean="0"/>
                        <a:t>11</a:t>
                      </a:r>
                      <a:endParaRPr lang="en-US" sz="1200" dirty="0"/>
                    </a:p>
                  </a:txBody>
                  <a:tcPr marL="91425" marR="91425"/>
                </a:tc>
                <a:tc>
                  <a:txBody>
                    <a:bodyPr/>
                    <a:lstStyle/>
                    <a:p>
                      <a:r>
                        <a:rPr lang="en-US" sz="1200" dirty="0" smtClean="0"/>
                        <a:t>^</a:t>
                      </a:r>
                      <a:endParaRPr lang="en-US" sz="1200" dirty="0"/>
                    </a:p>
                  </a:txBody>
                  <a:tcPr marL="91425" marR="91425"/>
                </a:tc>
                <a:tc>
                  <a:txBody>
                    <a:bodyPr/>
                    <a:lstStyle/>
                    <a:p>
                      <a:r>
                        <a:rPr lang="ru-RU" sz="1200" dirty="0" smtClean="0"/>
                        <a:t>Побитовое исключающее ИЛИ (</a:t>
                      </a:r>
                      <a:r>
                        <a:rPr lang="en-US" sz="1200" dirty="0" err="1" smtClean="0"/>
                        <a:t>xor</a:t>
                      </a:r>
                      <a:r>
                        <a:rPr lang="en-US" sz="1200" dirty="0" smtClean="0"/>
                        <a:t>)</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03"/>
                  </a:ext>
                </a:extLst>
              </a:tr>
              <a:tr h="259228">
                <a:tc>
                  <a:txBody>
                    <a:bodyPr/>
                    <a:lstStyle/>
                    <a:p>
                      <a:pPr algn="ctr"/>
                      <a:r>
                        <a:rPr lang="ru-RU" sz="1200" dirty="0" smtClean="0"/>
                        <a:t>12</a:t>
                      </a:r>
                      <a:endParaRPr lang="en-US" sz="1200" dirty="0"/>
                    </a:p>
                  </a:txBody>
                  <a:tcPr marL="91425" marR="91425"/>
                </a:tc>
                <a:tc>
                  <a:txBody>
                    <a:bodyPr/>
                    <a:lstStyle/>
                    <a:p>
                      <a:r>
                        <a:rPr lang="en-US" sz="1200" dirty="0" smtClean="0"/>
                        <a:t>|</a:t>
                      </a:r>
                      <a:endParaRPr lang="en-US" sz="1200" dirty="0"/>
                    </a:p>
                  </a:txBody>
                  <a:tcPr marL="91425" marR="91425"/>
                </a:tc>
                <a:tc>
                  <a:txBody>
                    <a:bodyPr/>
                    <a:lstStyle/>
                    <a:p>
                      <a:r>
                        <a:rPr lang="ru-RU" sz="1200" dirty="0" smtClean="0"/>
                        <a:t>Побитовое ИЛИ (</a:t>
                      </a:r>
                      <a:r>
                        <a:rPr lang="en-US" sz="1200" dirty="0" smtClean="0"/>
                        <a:t>or)</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04"/>
                  </a:ext>
                </a:extLst>
              </a:tr>
              <a:tr h="259228">
                <a:tc>
                  <a:txBody>
                    <a:bodyPr/>
                    <a:lstStyle/>
                    <a:p>
                      <a:pPr algn="ctr"/>
                      <a:r>
                        <a:rPr lang="ru-RU" sz="1200" dirty="0" smtClean="0"/>
                        <a:t>13</a:t>
                      </a:r>
                      <a:endParaRPr lang="en-US" sz="1200" dirty="0"/>
                    </a:p>
                  </a:txBody>
                  <a:tcPr marL="91425" marR="91425"/>
                </a:tc>
                <a:tc>
                  <a:txBody>
                    <a:bodyPr/>
                    <a:lstStyle/>
                    <a:p>
                      <a:r>
                        <a:rPr lang="en-US" sz="1200" dirty="0" smtClean="0"/>
                        <a:t>&amp;&amp;</a:t>
                      </a:r>
                      <a:endParaRPr lang="en-US" sz="1200" dirty="0"/>
                    </a:p>
                  </a:txBody>
                  <a:tcPr marL="91425" marR="91425"/>
                </a:tc>
                <a:tc>
                  <a:txBody>
                    <a:bodyPr/>
                    <a:lstStyle/>
                    <a:p>
                      <a:r>
                        <a:rPr lang="ru-RU" sz="1200" dirty="0" smtClean="0"/>
                        <a:t>Логическое И</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05"/>
                  </a:ext>
                </a:extLst>
              </a:tr>
              <a:tr h="259228">
                <a:tc>
                  <a:txBody>
                    <a:bodyPr/>
                    <a:lstStyle/>
                    <a:p>
                      <a:pPr algn="ctr"/>
                      <a:r>
                        <a:rPr lang="ru-RU" sz="1200" dirty="0" smtClean="0"/>
                        <a:t>14</a:t>
                      </a:r>
                      <a:endParaRPr lang="en-US" sz="1200" dirty="0"/>
                    </a:p>
                  </a:txBody>
                  <a:tcPr marL="91425" marR="91425"/>
                </a:tc>
                <a:tc>
                  <a:txBody>
                    <a:bodyPr/>
                    <a:lstStyle/>
                    <a:p>
                      <a:r>
                        <a:rPr lang="en-US" sz="1200" dirty="0" smtClean="0"/>
                        <a:t>||</a:t>
                      </a:r>
                      <a:endParaRPr lang="en-US" sz="1200" dirty="0"/>
                    </a:p>
                  </a:txBody>
                  <a:tcPr marL="91425" marR="91425"/>
                </a:tc>
                <a:tc>
                  <a:txBody>
                    <a:bodyPr/>
                    <a:lstStyle/>
                    <a:p>
                      <a:r>
                        <a:rPr lang="ru-RU" sz="1200" dirty="0" smtClean="0"/>
                        <a:t>Логическое ИЛИ</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06"/>
                  </a:ext>
                </a:extLst>
              </a:tr>
              <a:tr h="259228">
                <a:tc>
                  <a:txBody>
                    <a:bodyPr/>
                    <a:lstStyle/>
                    <a:p>
                      <a:pPr algn="ctr"/>
                      <a:r>
                        <a:rPr lang="ru-RU" sz="1200" dirty="0" smtClean="0"/>
                        <a:t>15</a:t>
                      </a:r>
                      <a:endParaRPr lang="en-US" sz="1200" dirty="0"/>
                    </a:p>
                  </a:txBody>
                  <a:tcPr marL="91425" marR="91425"/>
                </a:tc>
                <a:tc>
                  <a:txBody>
                    <a:bodyPr/>
                    <a:lstStyle/>
                    <a:p>
                      <a:r>
                        <a:rPr lang="en-US" sz="1200" dirty="0" smtClean="0"/>
                        <a:t>?:</a:t>
                      </a:r>
                      <a:endParaRPr lang="en-US" sz="1200" dirty="0"/>
                    </a:p>
                  </a:txBody>
                  <a:tcPr marL="91425" marR="91425"/>
                </a:tc>
                <a:tc>
                  <a:txBody>
                    <a:bodyPr/>
                    <a:lstStyle/>
                    <a:p>
                      <a:r>
                        <a:rPr lang="ru-RU" sz="1200" dirty="0" smtClean="0"/>
                        <a:t>Тернарная условная операция</a:t>
                      </a:r>
                      <a:endParaRPr lang="en-US" sz="1200" dirty="0"/>
                    </a:p>
                  </a:txBody>
                  <a:tcPr marL="91425" marR="91425"/>
                </a:tc>
                <a:tc rowSpan="12">
                  <a:txBody>
                    <a:bodyPr/>
                    <a:lstStyle/>
                    <a:p>
                      <a:r>
                        <a:rPr lang="ru-RU" sz="1200" dirty="0" smtClean="0"/>
                        <a:t>Справа налево</a:t>
                      </a:r>
                      <a:endParaRPr lang="en-US" sz="1200" dirty="0"/>
                    </a:p>
                  </a:txBody>
                  <a:tcPr marL="91425" marR="91425"/>
                </a:tc>
                <a:extLst>
                  <a:ext uri="{0D108BD9-81ED-4DB2-BD59-A6C34878D82A}">
                    <a16:rowId xmlns:a16="http://schemas.microsoft.com/office/drawing/2014/main" val="10007"/>
                  </a:ext>
                </a:extLst>
              </a:tr>
              <a:tr h="259228">
                <a:tc rowSpan="11">
                  <a:txBody>
                    <a:bodyPr/>
                    <a:lstStyle/>
                    <a:p>
                      <a:pPr algn="ctr"/>
                      <a:r>
                        <a:rPr lang="ru-RU" sz="1200" dirty="0" smtClean="0"/>
                        <a:t>16</a:t>
                      </a:r>
                      <a:endParaRPr lang="en-US" sz="1200" dirty="0"/>
                    </a:p>
                  </a:txBody>
                  <a:tcPr marL="91425" marR="91425"/>
                </a:tc>
                <a:tc>
                  <a:txBody>
                    <a:bodyPr/>
                    <a:lstStyle/>
                    <a:p>
                      <a:r>
                        <a:rPr lang="en-US" sz="1200" dirty="0" smtClean="0"/>
                        <a:t>=</a:t>
                      </a:r>
                      <a:endParaRPr lang="en-US" sz="1200" dirty="0"/>
                    </a:p>
                  </a:txBody>
                  <a:tcPr marL="91425" marR="91425"/>
                </a:tc>
                <a:tc>
                  <a:txBody>
                    <a:bodyPr/>
                    <a:lstStyle/>
                    <a:p>
                      <a:r>
                        <a:rPr lang="ru-RU" sz="1200" dirty="0" smtClean="0"/>
                        <a:t>Присваивание</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08"/>
                  </a:ext>
                </a:extLst>
              </a:tr>
              <a:tr h="259228">
                <a:tc vMerge="1">
                  <a:txBody>
                    <a:bodyPr/>
                    <a:lstStyle/>
                    <a:p>
                      <a:pPr algn="ctr"/>
                      <a:endParaRPr lang="en-US" sz="1200" dirty="0"/>
                    </a:p>
                  </a:txBody>
                  <a:tcPr/>
                </a:tc>
                <a:tc>
                  <a:txBody>
                    <a:bodyPr/>
                    <a:lstStyle/>
                    <a:p>
                      <a:r>
                        <a:rPr lang="en-US" sz="1200" dirty="0" smtClean="0"/>
                        <a:t>+=</a:t>
                      </a:r>
                      <a:endParaRPr lang="en-US" sz="1200" dirty="0"/>
                    </a:p>
                  </a:txBody>
                  <a:tcPr marL="91425" marR="91425"/>
                </a:tc>
                <a:tc>
                  <a:txBody>
                    <a:bodyPr/>
                    <a:lstStyle/>
                    <a:p>
                      <a:r>
                        <a:rPr lang="ru-RU" sz="1200" dirty="0" smtClean="0"/>
                        <a:t>Сложение, совмещённое с присваиванием</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09"/>
                  </a:ext>
                </a:extLst>
              </a:tr>
              <a:tr h="259228">
                <a:tc vMerge="1">
                  <a:txBody>
                    <a:bodyPr/>
                    <a:lstStyle/>
                    <a:p>
                      <a:pPr algn="ctr"/>
                      <a:endParaRPr lang="en-US" sz="1200" dirty="0"/>
                    </a:p>
                  </a:txBody>
                  <a:tcPr/>
                </a:tc>
                <a:tc>
                  <a:txBody>
                    <a:bodyPr/>
                    <a:lstStyle/>
                    <a:p>
                      <a:r>
                        <a:rPr lang="en-US" sz="1200" dirty="0" smtClean="0"/>
                        <a:t>-=</a:t>
                      </a:r>
                      <a:endParaRPr lang="en-US" sz="1200" dirty="0"/>
                    </a:p>
                  </a:txBody>
                  <a:tcPr marL="91425" marR="91425"/>
                </a:tc>
                <a:tc>
                  <a:txBody>
                    <a:bodyPr/>
                    <a:lstStyle/>
                    <a:p>
                      <a:r>
                        <a:rPr lang="ru-RU" sz="1200" dirty="0" smtClean="0"/>
                        <a:t>Вычитание, совмещённое с присваиванием</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10"/>
                  </a:ext>
                </a:extLst>
              </a:tr>
              <a:tr h="259228">
                <a:tc vMerge="1">
                  <a:txBody>
                    <a:bodyPr/>
                    <a:lstStyle/>
                    <a:p>
                      <a:pPr algn="ctr"/>
                      <a:endParaRPr lang="en-US" sz="1200" dirty="0"/>
                    </a:p>
                  </a:txBody>
                  <a:tcPr/>
                </a:tc>
                <a:tc>
                  <a:txBody>
                    <a:bodyPr/>
                    <a:lstStyle/>
                    <a:p>
                      <a:r>
                        <a:rPr lang="en-US" sz="1200" dirty="0" smtClean="0"/>
                        <a:t>*=</a:t>
                      </a:r>
                      <a:endParaRPr lang="en-US" sz="1200" dirty="0"/>
                    </a:p>
                  </a:txBody>
                  <a:tcPr marL="91425" marR="91425"/>
                </a:tc>
                <a:tc>
                  <a:txBody>
                    <a:bodyPr/>
                    <a:lstStyle/>
                    <a:p>
                      <a:r>
                        <a:rPr lang="ru-RU" sz="1200" dirty="0" smtClean="0"/>
                        <a:t>Умножение, совмещённое с присваиванием</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11"/>
                  </a:ext>
                </a:extLst>
              </a:tr>
              <a:tr h="259228">
                <a:tc vMerge="1">
                  <a:txBody>
                    <a:bodyPr/>
                    <a:lstStyle/>
                    <a:p>
                      <a:pPr algn="ctr"/>
                      <a:endParaRPr lang="en-US" sz="1200" dirty="0"/>
                    </a:p>
                  </a:txBody>
                  <a:tcPr/>
                </a:tc>
                <a:tc>
                  <a:txBody>
                    <a:bodyPr/>
                    <a:lstStyle/>
                    <a:p>
                      <a:r>
                        <a:rPr lang="en-US" sz="1200" dirty="0" smtClean="0"/>
                        <a:t>/=</a:t>
                      </a:r>
                      <a:endParaRPr lang="en-US" sz="1200" dirty="0"/>
                    </a:p>
                  </a:txBody>
                  <a:tcPr marL="91425" marR="91425"/>
                </a:tc>
                <a:tc>
                  <a:txBody>
                    <a:bodyPr/>
                    <a:lstStyle/>
                    <a:p>
                      <a:r>
                        <a:rPr lang="ru-RU" sz="1200" dirty="0" smtClean="0"/>
                        <a:t>Деление, совмещённое с присваиванием</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12"/>
                  </a:ext>
                </a:extLst>
              </a:tr>
              <a:tr h="259228">
                <a:tc vMerge="1">
                  <a:txBody>
                    <a:bodyPr/>
                    <a:lstStyle/>
                    <a:p>
                      <a:pPr algn="ctr"/>
                      <a:endParaRPr lang="en-US" sz="1200" dirty="0"/>
                    </a:p>
                  </a:txBody>
                  <a:tcPr/>
                </a:tc>
                <a:tc>
                  <a:txBody>
                    <a:bodyPr/>
                    <a:lstStyle/>
                    <a:p>
                      <a:r>
                        <a:rPr lang="en-US" sz="1200" dirty="0" smtClean="0"/>
                        <a:t>%=</a:t>
                      </a:r>
                      <a:endParaRPr lang="en-US" sz="1200" dirty="0"/>
                    </a:p>
                  </a:txBody>
                  <a:tcPr marL="91425" marR="91425"/>
                </a:tc>
                <a:tc>
                  <a:txBody>
                    <a:bodyPr/>
                    <a:lstStyle/>
                    <a:p>
                      <a:r>
                        <a:rPr lang="ru-RU" sz="1200" dirty="0" smtClean="0"/>
                        <a:t>Вычисление остатка от деления, совмещённое с присваиванием</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13"/>
                  </a:ext>
                </a:extLst>
              </a:tr>
              <a:tr h="259228">
                <a:tc vMerge="1">
                  <a:txBody>
                    <a:bodyPr/>
                    <a:lstStyle/>
                    <a:p>
                      <a:pPr algn="ctr"/>
                      <a:endParaRPr lang="en-US" sz="1200" dirty="0"/>
                    </a:p>
                  </a:txBody>
                  <a:tcPr/>
                </a:tc>
                <a:tc>
                  <a:txBody>
                    <a:bodyPr/>
                    <a:lstStyle/>
                    <a:p>
                      <a:r>
                        <a:rPr lang="en-US" sz="1200" dirty="0" smtClean="0"/>
                        <a:t>&lt;&lt;=</a:t>
                      </a:r>
                      <a:endParaRPr lang="en-US" sz="1200" dirty="0"/>
                    </a:p>
                  </a:txBody>
                  <a:tcPr marL="91425" marR="91425"/>
                </a:tc>
                <a:tc>
                  <a:txBody>
                    <a:bodyPr/>
                    <a:lstStyle/>
                    <a:p>
                      <a:r>
                        <a:rPr lang="ru-RU" sz="1200" dirty="0" smtClean="0"/>
                        <a:t>Побитовый сдвиг влево, совмещённый с присваиванием</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14"/>
                  </a:ext>
                </a:extLst>
              </a:tr>
              <a:tr h="259228">
                <a:tc vMerge="1">
                  <a:txBody>
                    <a:bodyPr/>
                    <a:lstStyle/>
                    <a:p>
                      <a:pPr algn="ctr"/>
                      <a:endParaRPr lang="en-US" sz="1200" dirty="0"/>
                    </a:p>
                  </a:txBody>
                  <a:tcPr/>
                </a:tc>
                <a:tc>
                  <a:txBody>
                    <a:bodyPr/>
                    <a:lstStyle/>
                    <a:p>
                      <a:r>
                        <a:rPr lang="en-US" sz="1200" dirty="0" smtClean="0"/>
                        <a:t>&gt;&gt;=</a:t>
                      </a:r>
                      <a:endParaRPr lang="en-US" sz="1200" dirty="0"/>
                    </a:p>
                  </a:txBody>
                  <a:tcPr marL="91425" marR="91425"/>
                </a:tc>
                <a:tc>
                  <a:txBody>
                    <a:bodyPr/>
                    <a:lstStyle/>
                    <a:p>
                      <a:r>
                        <a:rPr lang="ru-RU" sz="1200" dirty="0" smtClean="0"/>
                        <a:t>Побитовый сдвиг вправо, совмещённый с присваиванием</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15"/>
                  </a:ext>
                </a:extLst>
              </a:tr>
              <a:tr h="259228">
                <a:tc vMerge="1">
                  <a:txBody>
                    <a:bodyPr/>
                    <a:lstStyle/>
                    <a:p>
                      <a:pPr algn="ctr"/>
                      <a:endParaRPr lang="en-US" sz="1200" dirty="0"/>
                    </a:p>
                  </a:txBody>
                  <a:tcPr/>
                </a:tc>
                <a:tc>
                  <a:txBody>
                    <a:bodyPr/>
                    <a:lstStyle/>
                    <a:p>
                      <a:r>
                        <a:rPr lang="en-US" sz="1200" dirty="0" smtClean="0"/>
                        <a:t>&amp;=</a:t>
                      </a:r>
                      <a:endParaRPr lang="en-US" sz="1200" dirty="0"/>
                    </a:p>
                  </a:txBody>
                  <a:tcPr marL="91425" marR="91425"/>
                </a:tc>
                <a:tc>
                  <a:txBody>
                    <a:bodyPr/>
                    <a:lstStyle/>
                    <a:p>
                      <a:r>
                        <a:rPr lang="ru-RU" sz="1200" dirty="0" smtClean="0"/>
                        <a:t>Побитовое «И», совмещённое с присваиванием</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16"/>
                  </a:ext>
                </a:extLst>
              </a:tr>
              <a:tr h="259228">
                <a:tc vMerge="1">
                  <a:txBody>
                    <a:bodyPr/>
                    <a:lstStyle/>
                    <a:p>
                      <a:pPr algn="ctr"/>
                      <a:endParaRPr lang="en-US" sz="1200" dirty="0"/>
                    </a:p>
                  </a:txBody>
                  <a:tcPr/>
                </a:tc>
                <a:tc>
                  <a:txBody>
                    <a:bodyPr/>
                    <a:lstStyle/>
                    <a:p>
                      <a:r>
                        <a:rPr lang="en-US" sz="1200" dirty="0" smtClean="0"/>
                        <a:t>|=</a:t>
                      </a:r>
                      <a:endParaRPr lang="en-US" sz="1200" dirty="0"/>
                    </a:p>
                  </a:txBody>
                  <a:tcPr marL="91425" marR="91425"/>
                </a:tc>
                <a:tc>
                  <a:txBody>
                    <a:bodyPr/>
                    <a:lstStyle/>
                    <a:p>
                      <a:r>
                        <a:rPr lang="ru-RU" sz="1200" dirty="0" smtClean="0"/>
                        <a:t>Побитовое «ИЛИ», совмещённое с присваиванием</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17"/>
                  </a:ext>
                </a:extLst>
              </a:tr>
              <a:tr h="259228">
                <a:tc vMerge="1">
                  <a:txBody>
                    <a:bodyPr/>
                    <a:lstStyle/>
                    <a:p>
                      <a:pPr algn="ctr"/>
                      <a:endParaRPr lang="en-US" sz="1200" dirty="0"/>
                    </a:p>
                  </a:txBody>
                  <a:tcPr/>
                </a:tc>
                <a:tc>
                  <a:txBody>
                    <a:bodyPr/>
                    <a:lstStyle/>
                    <a:p>
                      <a:r>
                        <a:rPr lang="en-US" sz="1200" dirty="0" smtClean="0"/>
                        <a:t>^=</a:t>
                      </a:r>
                      <a:endParaRPr lang="en-US" sz="1200" dirty="0"/>
                    </a:p>
                  </a:txBody>
                  <a:tcPr marL="91425" marR="91425"/>
                </a:tc>
                <a:tc>
                  <a:txBody>
                    <a:bodyPr/>
                    <a:lstStyle/>
                    <a:p>
                      <a:r>
                        <a:rPr lang="ru-RU" sz="1200" dirty="0" smtClean="0"/>
                        <a:t>Побитовое «исключающее ИЛИ», совмещённое с присваиванием</a:t>
                      </a:r>
                      <a:endParaRPr lang="en-US" sz="1200" dirty="0"/>
                    </a:p>
                  </a:txBody>
                  <a:tcPr marL="91425" marR="91425"/>
                </a:tc>
                <a:tc vMerge="1">
                  <a:txBody>
                    <a:bodyPr/>
                    <a:lstStyle/>
                    <a:p>
                      <a:endParaRPr lang="en-US" sz="1200" dirty="0"/>
                    </a:p>
                  </a:txBody>
                  <a:tcPr/>
                </a:tc>
                <a:extLst>
                  <a:ext uri="{0D108BD9-81ED-4DB2-BD59-A6C34878D82A}">
                    <a16:rowId xmlns:a16="http://schemas.microsoft.com/office/drawing/2014/main" val="10018"/>
                  </a:ext>
                </a:extLst>
              </a:tr>
              <a:tr h="259228">
                <a:tc>
                  <a:txBody>
                    <a:bodyPr/>
                    <a:lstStyle/>
                    <a:p>
                      <a:pPr algn="ctr"/>
                      <a:r>
                        <a:rPr lang="ru-RU" sz="1200" dirty="0" smtClean="0"/>
                        <a:t>17</a:t>
                      </a:r>
                      <a:endParaRPr lang="en-US" sz="1200" dirty="0"/>
                    </a:p>
                  </a:txBody>
                  <a:tcPr marL="91425" marR="91425"/>
                </a:tc>
                <a:tc>
                  <a:txBody>
                    <a:bodyPr/>
                    <a:lstStyle/>
                    <a:p>
                      <a:r>
                        <a:rPr lang="en-US" sz="1200" dirty="0" smtClean="0"/>
                        <a:t>,</a:t>
                      </a:r>
                      <a:endParaRPr lang="en-US" sz="1200" dirty="0"/>
                    </a:p>
                  </a:txBody>
                  <a:tcPr marL="91425" marR="91425"/>
                </a:tc>
                <a:tc>
                  <a:txBody>
                    <a:bodyPr/>
                    <a:lstStyle/>
                    <a:p>
                      <a:r>
                        <a:rPr lang="ru-RU" sz="1200" dirty="0" smtClean="0"/>
                        <a:t>Оператор «запятая»</a:t>
                      </a:r>
                      <a:endParaRPr lang="en-US" sz="1200" dirty="0"/>
                    </a:p>
                  </a:txBody>
                  <a:tcPr marL="91425" marR="91425"/>
                </a:tc>
                <a:tc>
                  <a:txBody>
                    <a:bodyPr/>
                    <a:lstStyle/>
                    <a:p>
                      <a:r>
                        <a:rPr lang="ru-RU" sz="1200" dirty="0" smtClean="0"/>
                        <a:t>Слева направо</a:t>
                      </a:r>
                      <a:endParaRPr lang="en-US" sz="1200" dirty="0"/>
                    </a:p>
                  </a:txBody>
                  <a:tcPr marL="91425" marR="91425"/>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25994192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Ключевые слова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29</a:t>
            </a:fld>
            <a:endParaRPr lang="ru-RU" dirty="0"/>
          </a:p>
        </p:txBody>
      </p:sp>
      <p:graphicFrame>
        <p:nvGraphicFramePr>
          <p:cNvPr id="4" name="Table 3"/>
          <p:cNvGraphicFramePr>
            <a:graphicFrameLocks noGrp="1"/>
          </p:cNvGraphicFramePr>
          <p:nvPr>
            <p:extLst/>
          </p:nvPr>
        </p:nvGraphicFramePr>
        <p:xfrm>
          <a:off x="1663753" y="1020857"/>
          <a:ext cx="9221961" cy="5029200"/>
        </p:xfrm>
        <a:graphic>
          <a:graphicData uri="http://schemas.openxmlformats.org/drawingml/2006/table">
            <a:tbl>
              <a:tblPr>
                <a:tableStyleId>{5C22544A-7EE6-4342-B048-85BDC9FD1C3A}</a:tableStyleId>
              </a:tblPr>
              <a:tblGrid>
                <a:gridCol w="2470764">
                  <a:extLst>
                    <a:ext uri="{9D8B030D-6E8A-4147-A177-3AD203B41FA5}">
                      <a16:colId xmlns:a16="http://schemas.microsoft.com/office/drawing/2014/main" val="1541616822"/>
                    </a:ext>
                  </a:extLst>
                </a:gridCol>
                <a:gridCol w="2161917">
                  <a:extLst>
                    <a:ext uri="{9D8B030D-6E8A-4147-A177-3AD203B41FA5}">
                      <a16:colId xmlns:a16="http://schemas.microsoft.com/office/drawing/2014/main" val="683676893"/>
                    </a:ext>
                  </a:extLst>
                </a:gridCol>
                <a:gridCol w="2779609">
                  <a:extLst>
                    <a:ext uri="{9D8B030D-6E8A-4147-A177-3AD203B41FA5}">
                      <a16:colId xmlns:a16="http://schemas.microsoft.com/office/drawing/2014/main" val="3010073586"/>
                    </a:ext>
                  </a:extLst>
                </a:gridCol>
                <a:gridCol w="1809671">
                  <a:extLst>
                    <a:ext uri="{9D8B030D-6E8A-4147-A177-3AD203B41FA5}">
                      <a16:colId xmlns:a16="http://schemas.microsoft.com/office/drawing/2014/main" val="2081489394"/>
                    </a:ext>
                  </a:extLst>
                </a:gridCol>
              </a:tblGrid>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asm</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dirty="0">
                          <a:effectLst/>
                          <a:latin typeface="Courier New" panose="02070309020205020404" pitchFamily="49" charset="0"/>
                          <a:cs typeface="Courier New" panose="02070309020205020404" pitchFamily="49" charset="0"/>
                        </a:rPr>
                        <a:t>else</a:t>
                      </a:r>
                      <a:endParaRPr lang="en-US" sz="20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new</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this</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2960395438"/>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auto</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enum</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operator</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throw</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3432166572"/>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bool</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explicit</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private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TRUE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1234915669"/>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break</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export</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protected</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try</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110954005"/>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case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extern</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public</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typedef</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2755890683"/>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catch</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FALSE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register</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typeid</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1482560028"/>
                  </a:ext>
                </a:extLst>
              </a:tr>
              <a:tr h="202440">
                <a:tc>
                  <a:txBody>
                    <a:bodyPr/>
                    <a:lstStyle/>
                    <a:p>
                      <a:pPr algn="l" rtl="0" fontAlgn="ctr"/>
                      <a:r>
                        <a:rPr lang="en-US" sz="2000" u="none" strike="noStrike">
                          <a:effectLst/>
                          <a:latin typeface="Courier New" panose="02070309020205020404" pitchFamily="49" charset="0"/>
                          <a:cs typeface="Courier New" panose="02070309020205020404" pitchFamily="49" charset="0"/>
                        </a:rPr>
                        <a:t>char</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float</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dirty="0">
                          <a:effectLst/>
                          <a:latin typeface="Courier New" panose="02070309020205020404" pitchFamily="49" charset="0"/>
                          <a:cs typeface="Courier New" panose="02070309020205020404" pitchFamily="49" charset="0"/>
                        </a:rPr>
                        <a:t>reinterpret_cast</a:t>
                      </a:r>
                      <a:endParaRPr lang="en-US" sz="20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typename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3230085068"/>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class</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for</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return</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union</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1779611627"/>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const</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friend</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short</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unsigned</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3772050630"/>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const_cast</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goto</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signed</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using</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1175109844"/>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continue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if</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sizeof</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virtual</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2530480941"/>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default</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inline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static</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void</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503765146"/>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delete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int</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static_cast</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volatile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2016979630"/>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do</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long</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struct</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wchar_t</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2879223527"/>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double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mutable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switch</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while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4091595420"/>
                  </a:ext>
                </a:extLst>
              </a:tr>
              <a:tr h="280925">
                <a:tc>
                  <a:txBody>
                    <a:bodyPr/>
                    <a:lstStyle/>
                    <a:p>
                      <a:pPr algn="l" rtl="0" fontAlgn="ctr"/>
                      <a:r>
                        <a:rPr lang="en-US" sz="2000" u="none" strike="noStrike">
                          <a:effectLst/>
                          <a:latin typeface="Courier New" panose="02070309020205020404" pitchFamily="49" charset="0"/>
                          <a:cs typeface="Courier New" panose="02070309020205020404" pitchFamily="49" charset="0"/>
                        </a:rPr>
                        <a:t>dynamic_cast</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namespace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rtl="0" fontAlgn="ctr"/>
                      <a:r>
                        <a:rPr lang="en-US" sz="2000" u="none" strike="noStrike">
                          <a:effectLst/>
                          <a:latin typeface="Courier New" panose="02070309020205020404" pitchFamily="49" charset="0"/>
                          <a:cs typeface="Courier New" panose="02070309020205020404" pitchFamily="49" charset="0"/>
                        </a:rPr>
                        <a:t>template</a:t>
                      </a:r>
                      <a:endParaRPr lang="en-US" sz="2000" b="0"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l" fontAlgn="b"/>
                      <a:endParaRPr lang="en-US" sz="18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b"/>
                </a:tc>
                <a:extLst>
                  <a:ext uri="{0D108BD9-81ED-4DB2-BD59-A6C34878D82A}">
                    <a16:rowId xmlns:a16="http://schemas.microsoft.com/office/drawing/2014/main" val="1304440911"/>
                  </a:ext>
                </a:extLst>
              </a:tr>
            </a:tbl>
          </a:graphicData>
        </a:graphic>
      </p:graphicFrame>
    </p:spTree>
    <p:extLst>
      <p:ext uri="{BB962C8B-B14F-4D97-AF65-F5344CB8AC3E}">
        <p14:creationId xmlns:p14="http://schemas.microsoft.com/office/powerpoint/2010/main" val="568966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Шаблоны функций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3</a:t>
            </a:fld>
            <a:endParaRPr lang="ru-RU" dirty="0"/>
          </a:p>
        </p:txBody>
      </p:sp>
      <p:sp>
        <p:nvSpPr>
          <p:cNvPr id="8" name="Rectangle 2"/>
          <p:cNvSpPr>
            <a:spLocks noGrp="1" noChangeArrowheads="1"/>
          </p:cNvSpPr>
          <p:nvPr>
            <p:ph type="body" idx="4294967295"/>
          </p:nvPr>
        </p:nvSpPr>
        <p:spPr>
          <a:xfrm>
            <a:off x="598941" y="1092263"/>
            <a:ext cx="11024373" cy="4913375"/>
          </a:xfrm>
          <a:prstGeom prst="rect">
            <a:avLst/>
          </a:prstGeom>
        </p:spPr>
        <p:txBody>
          <a:bodyPr/>
          <a:lstStyle/>
          <a:p>
            <a:pPr marL="342900" lvl="1" indent="-342900">
              <a:lnSpc>
                <a:spcPct val="100000"/>
              </a:lnSpc>
              <a:spcBef>
                <a:spcPts val="1000"/>
              </a:spcBef>
              <a:buClr>
                <a:srgbClr val="2196F3"/>
              </a:buClr>
              <a:buFont typeface="Wingdings" panose="05000000000000000000" pitchFamily="2" charset="2"/>
              <a:buChar char="§"/>
            </a:pP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Шаблон функции начинается с ключевого слова </a:t>
            </a:r>
            <a:r>
              <a:rPr lang="ru-RU" altLang="sv-SE"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template</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 за которым в угловых скобках следует список параметров. </a:t>
            </a: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Затем </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следует </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определение функции</a:t>
            </a:r>
            <a:endPar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Стандарт допускает использование </a:t>
            </a:r>
            <a:r>
              <a:rPr lang="ru-RU" altLang="sv-SE"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class</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 вместо </a:t>
            </a:r>
            <a:r>
              <a:rPr lang="ru-RU" altLang="sv-SE"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typename</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Вместо </a:t>
            </a:r>
            <a:r>
              <a:rPr lang="en-US" dirty="0">
                <a:solidFill>
                  <a:srgbClr val="644632"/>
                </a:solidFill>
                <a:latin typeface="Consolas" panose="020B0609020204030204" pitchFamily="49" charset="0"/>
              </a:rPr>
              <a:t>Type</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допустим любой другой идентификатор.</a:t>
            </a:r>
            <a:endPar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4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14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10" name="Rectangle 9"/>
          <p:cNvSpPr/>
          <p:nvPr/>
        </p:nvSpPr>
        <p:spPr>
          <a:xfrm>
            <a:off x="1801906" y="2968536"/>
            <a:ext cx="10947400" cy="923330"/>
          </a:xfrm>
          <a:prstGeom prst="rect">
            <a:avLst/>
          </a:prstGeom>
        </p:spPr>
        <p:txBody>
          <a:bodyPr wrap="square">
            <a:spAutoFit/>
          </a:bodyPr>
          <a:lstStyle/>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&lt; </a:t>
            </a:r>
            <a:r>
              <a:rPr lang="en-US" dirty="0" err="1" smtClean="0">
                <a:solidFill>
                  <a:srgbClr val="7F0055"/>
                </a:solidFill>
                <a:latin typeface="Consolas" panose="020B0609020204030204" pitchFamily="49" charset="0"/>
              </a:rPr>
              <a:t>typename</a:t>
            </a:r>
            <a:r>
              <a:rPr lang="en-US" dirty="0" smtClean="0">
                <a:solidFill>
                  <a:srgbClr val="000000"/>
                </a:solidFill>
                <a:latin typeface="Consolas" panose="020B0609020204030204" pitchFamily="49" charset="0"/>
              </a:rPr>
              <a:t> </a:t>
            </a:r>
            <a:r>
              <a:rPr lang="en-US" dirty="0" smtClean="0">
                <a:solidFill>
                  <a:srgbClr val="644632"/>
                </a:solidFill>
                <a:latin typeface="Consolas" panose="020B0609020204030204" pitchFamily="49" charset="0"/>
              </a:rPr>
              <a:t>Type</a:t>
            </a:r>
            <a:r>
              <a:rPr lang="en-US" dirty="0" smtClean="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return_type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function_name</a:t>
            </a:r>
            <a:r>
              <a:rPr lang="en-US" dirty="0">
                <a:solidFill>
                  <a:srgbClr val="000000"/>
                </a:solidFill>
                <a:latin typeface="Consolas" panose="020B0609020204030204" pitchFamily="49" charset="0"/>
              </a:rPr>
              <a:t>(arguments) {</a:t>
            </a:r>
          </a:p>
          <a:p>
            <a:r>
              <a:rPr lang="ru-RU" dirty="0" smtClean="0">
                <a:solidFill>
                  <a:srgbClr val="3F7F5F"/>
                </a:solidFill>
                <a:latin typeface="Consolas" panose="020B0609020204030204" pitchFamily="49" charset="0"/>
              </a:rPr>
              <a:t>   // </a:t>
            </a:r>
            <a:r>
              <a:rPr lang="ru-RU" dirty="0">
                <a:solidFill>
                  <a:srgbClr val="3F7F5F"/>
                </a:solidFill>
                <a:latin typeface="Consolas" panose="020B0609020204030204" pitchFamily="49" charset="0"/>
              </a:rPr>
              <a:t>тело функции</a:t>
            </a:r>
          </a:p>
          <a:p>
            <a:r>
              <a:rPr lang="en-US" dirty="0">
                <a:solidFill>
                  <a:srgbClr val="000000"/>
                </a:solidFill>
                <a:latin typeface="Consolas" panose="020B0609020204030204" pitchFamily="49" charset="0"/>
              </a:rPr>
              <a:t>}</a:t>
            </a:r>
            <a:endParaRPr lang="en-US" dirty="0"/>
          </a:p>
        </p:txBody>
      </p:sp>
      <p:sp>
        <p:nvSpPr>
          <p:cNvPr id="4" name="Rectangle 3"/>
          <p:cNvSpPr/>
          <p:nvPr/>
        </p:nvSpPr>
        <p:spPr>
          <a:xfrm>
            <a:off x="1801906" y="4764086"/>
            <a:ext cx="2970685" cy="369332"/>
          </a:xfrm>
          <a:prstGeom prst="rect">
            <a:avLst/>
          </a:prstGeom>
        </p:spPr>
        <p:txBody>
          <a:bodyPr wrap="none">
            <a:spAutoFit/>
          </a:bodyPr>
          <a:lstStyle/>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&lt; </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Type</a:t>
            </a:r>
            <a:r>
              <a:rPr lang="en-US" dirty="0">
                <a:solidFill>
                  <a:srgbClr val="000000"/>
                </a:solidFill>
                <a:latin typeface="Consolas" panose="020B0609020204030204" pitchFamily="49" charset="0"/>
              </a:rPr>
              <a:t> &gt;</a:t>
            </a:r>
            <a:endParaRPr lang="en-US" dirty="0"/>
          </a:p>
        </p:txBody>
      </p:sp>
    </p:spTree>
    <p:extLst>
      <p:ext uri="{BB962C8B-B14F-4D97-AF65-F5344CB8AC3E}">
        <p14:creationId xmlns:p14="http://schemas.microsoft.com/office/powerpoint/2010/main" val="33644107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en-US" altLang="sv-SE" dirty="0" smtClean="0">
                <a:solidFill>
                  <a:srgbClr val="203864"/>
                </a:solidFill>
              </a:rPr>
              <a:t>Standard 2011</a:t>
            </a:r>
            <a:r>
              <a:rPr lang="ru-RU" altLang="sv-SE" dirty="0" smtClean="0">
                <a:solidFill>
                  <a:srgbClr val="203864"/>
                </a:solidFill>
              </a:rPr>
              <a:t> С++</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30</a:t>
            </a:fld>
            <a:endParaRPr lang="ru-RU" dirty="0"/>
          </a:p>
        </p:txBody>
      </p:sp>
      <p:sp>
        <p:nvSpPr>
          <p:cNvPr id="9" name="Rectangle 2"/>
          <p:cNvSpPr>
            <a:spLocks noGrp="1" noChangeArrowheads="1"/>
          </p:cNvSpPr>
          <p:nvPr>
            <p:ph type="body" idx="4294967295"/>
          </p:nvPr>
        </p:nvSpPr>
        <p:spPr>
          <a:xfrm>
            <a:off x="598941" y="838263"/>
            <a:ext cx="11024373" cy="4913375"/>
          </a:xfrm>
          <a:prstGeom prst="rect">
            <a:avLst/>
          </a:prstGeom>
        </p:spPr>
        <p:txBody>
          <a:bodyPr/>
          <a:lstStyle/>
          <a:p>
            <a:pPr marL="342900" lvl="1" indent="-342900">
              <a:lnSpc>
                <a:spcPct val="100000"/>
              </a:lnSpc>
              <a:spcBef>
                <a:spcPts val="1000"/>
              </a:spcBef>
              <a:buClr>
                <a:srgbClr val="2196F3"/>
              </a:buClr>
              <a:buFont typeface="Wingdings" panose="05000000000000000000" pitchFamily="2" charset="2"/>
              <a:buChar char="§"/>
            </a:pPr>
            <a:r>
              <a:rPr lang="en-US" altLang="sv-SE"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auto</a:t>
            </a:r>
          </a:p>
          <a:p>
            <a:pPr marL="342900" lvl="1" indent="-342900">
              <a:lnSpc>
                <a:spcPct val="100000"/>
              </a:lnSpc>
              <a:spcBef>
                <a:spcPts val="1000"/>
              </a:spcBef>
              <a:buClr>
                <a:srgbClr val="2196F3"/>
              </a:buClr>
              <a:buFont typeface="Wingdings" panose="05000000000000000000" pitchFamily="2" charset="2"/>
              <a:buChar char="§"/>
            </a:pPr>
            <a:r>
              <a:rPr lang="en-US" altLang="sv-SE"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nullptr</a:t>
            </a:r>
            <a:endParaRPr lang="en-US" altLang="sv-SE" dirty="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342900" lvl="1" indent="-342900">
              <a:lnSpc>
                <a:spcPct val="100000"/>
              </a:lnSpc>
              <a:spcBef>
                <a:spcPts val="1000"/>
              </a:spcBef>
              <a:buClr>
                <a:srgbClr val="2196F3"/>
              </a:buClr>
              <a:buFont typeface="Wingdings" panose="05000000000000000000" pitchFamily="2" charset="2"/>
              <a:buChar char="§"/>
            </a:pPr>
            <a:r>
              <a:rPr lang="en-US" altLang="sv-SE"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range-based</a:t>
            </a:r>
            <a:r>
              <a:rPr lang="en-US"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циклы</a:t>
            </a:r>
          </a:p>
          <a:p>
            <a:pPr marL="342900" lvl="1" indent="-342900">
              <a:lnSpc>
                <a:spcPct val="100000"/>
              </a:lnSpc>
              <a:spcBef>
                <a:spcPts val="1000"/>
              </a:spcBef>
              <a:buClr>
                <a:srgbClr val="2196F3"/>
              </a:buClr>
              <a:buFont typeface="Wingdings" panose="05000000000000000000" pitchFamily="2" charset="2"/>
              <a:buChar char="§"/>
            </a:pPr>
            <a:r>
              <a:rPr lang="en-US" altLang="sv-SE"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override</a:t>
            </a:r>
            <a:r>
              <a:rPr lang="en-US"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и </a:t>
            </a:r>
            <a:r>
              <a:rPr lang="en-US" altLang="sv-SE"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final</a:t>
            </a:r>
          </a:p>
          <a:p>
            <a:pPr marL="342900" lvl="1" indent="-342900">
              <a:lnSpc>
                <a:spcPct val="100000"/>
              </a:lnSpc>
              <a:spcBef>
                <a:spcPts val="1000"/>
              </a:spcBef>
              <a:buClr>
                <a:srgbClr val="2196F3"/>
              </a:buClr>
              <a:buFont typeface="Wingdings" panose="05000000000000000000" pitchFamily="2" charset="2"/>
              <a:buChar char="§"/>
            </a:pP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строго-типизированный </a:t>
            </a:r>
            <a:r>
              <a:rPr lang="en-US" altLang="sv-SE"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enum</a:t>
            </a:r>
            <a:endParaRPr lang="en-US" altLang="sv-SE" dirty="0">
              <a:solidFill>
                <a:schemeClr val="accent5">
                  <a:lumMod val="50000"/>
                </a:schemeClr>
              </a:solidFill>
              <a:latin typeface="Courier New" panose="02070309020205020404" pitchFamily="49" charset="0"/>
              <a:ea typeface="Verdana" pitchFamily="34" charset="0"/>
              <a:cs typeface="Courier New" panose="02070309020205020404" pitchFamily="49" charset="0"/>
            </a:endParaRPr>
          </a:p>
          <a:p>
            <a:pPr marL="342900" lvl="1" indent="-342900">
              <a:lnSpc>
                <a:spcPct val="100000"/>
              </a:lnSpc>
              <a:spcBef>
                <a:spcPts val="1000"/>
              </a:spcBef>
              <a:buClr>
                <a:srgbClr val="2196F3"/>
              </a:buClr>
              <a:buFont typeface="Wingdings" panose="05000000000000000000" pitchFamily="2" charset="2"/>
              <a:buChar char="§"/>
            </a:pP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интеллектуальные указатели</a:t>
            </a:r>
          </a:p>
          <a:p>
            <a:pPr marL="342900" lvl="1" indent="-342900">
              <a:lnSpc>
                <a:spcPct val="100000"/>
              </a:lnSpc>
              <a:spcBef>
                <a:spcPts val="1000"/>
              </a:spcBef>
              <a:buClr>
                <a:srgbClr val="2196F3"/>
              </a:buClr>
              <a:buFont typeface="Wingdings" panose="05000000000000000000" pitchFamily="2" charset="2"/>
              <a:buChar char="§"/>
            </a:pP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лямбды</a:t>
            </a:r>
          </a:p>
          <a:p>
            <a:pPr marL="342900" lvl="1" indent="-342900">
              <a:lnSpc>
                <a:spcPct val="100000"/>
              </a:lnSpc>
              <a:spcBef>
                <a:spcPts val="1000"/>
              </a:spcBef>
              <a:buClr>
                <a:srgbClr val="2196F3"/>
              </a:buClr>
              <a:buFont typeface="Wingdings" panose="05000000000000000000" pitchFamily="2" charset="2"/>
              <a:buChar char="§"/>
            </a:pPr>
            <a:r>
              <a:rPr lang="en-US" altLang="sv-SE"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non-member</a:t>
            </a:r>
            <a:r>
              <a:rPr lang="en-US"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begin</a:t>
            </a:r>
            <a:r>
              <a:rPr lang="en-US" altLang="sv-SE"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r>
              <a:rPr lang="en-US"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a:t>
            </a: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end</a:t>
            </a:r>
            <a:r>
              <a:rPr lang="en-US" altLang="sv-SE"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a:t>
            </a:r>
          </a:p>
          <a:p>
            <a:pPr marL="342900" lvl="1" indent="-342900">
              <a:lnSpc>
                <a:spcPct val="100000"/>
              </a:lnSpc>
              <a:spcBef>
                <a:spcPts val="1000"/>
              </a:spcBef>
              <a:buClr>
                <a:srgbClr val="2196F3"/>
              </a:buClr>
              <a:buFont typeface="Wingdings" panose="05000000000000000000" pitchFamily="2" charset="2"/>
              <a:buChar char="§"/>
            </a:pPr>
            <a:r>
              <a:rPr lang="en-US" altLang="sv-SE"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static_assert</a:t>
            </a:r>
            <a:r>
              <a:rPr lang="en-US"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и классы свойств</a:t>
            </a:r>
          </a:p>
          <a:p>
            <a:pPr marL="342900" lvl="1" indent="-342900">
              <a:lnSpc>
                <a:spcPct val="100000"/>
              </a:lnSpc>
              <a:spcBef>
                <a:spcPts val="1000"/>
              </a:spcBef>
              <a:buClr>
                <a:srgbClr val="2196F3"/>
              </a:buClr>
              <a:buFont typeface="Wingdings" panose="05000000000000000000" pitchFamily="2" charset="2"/>
              <a:buChar char="§"/>
            </a:pP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семантика </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перемещения</a:t>
            </a: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en-US" altLang="sv-SE"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move</a:t>
            </a: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endPar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4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14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Tree>
    <p:extLst>
      <p:ext uri="{BB962C8B-B14F-4D97-AF65-F5344CB8AC3E}">
        <p14:creationId xmlns:p14="http://schemas.microsoft.com/office/powerpoint/2010/main" val="2430533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a:solidFill>
                  <a:srgbClr val="203864"/>
                </a:solidFill>
              </a:rPr>
              <a:t>Шаблоны: </a:t>
            </a:r>
            <a:r>
              <a:rPr lang="en-US" altLang="sv-SE" dirty="0" err="1">
                <a:solidFill>
                  <a:srgbClr val="203864"/>
                </a:solidFill>
              </a:rPr>
              <a:t>typename</a:t>
            </a:r>
            <a:r>
              <a:rPr lang="en-US" altLang="sv-SE" dirty="0">
                <a:solidFill>
                  <a:srgbClr val="203864"/>
                </a:solidFill>
              </a:rPr>
              <a:t> &amp; </a:t>
            </a:r>
            <a:r>
              <a:rPr lang="en-US" altLang="sv-SE" dirty="0" smtClean="0">
                <a:solidFill>
                  <a:srgbClr val="203864"/>
                </a:solidFill>
              </a:rPr>
              <a:t>class </a:t>
            </a:r>
            <a:r>
              <a:rPr lang="ru-RU" altLang="sv-SE" dirty="0" smtClean="0">
                <a:solidFill>
                  <a:srgbClr val="203864"/>
                </a:solidFill>
              </a:rPr>
              <a:t>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4</a:t>
            </a:fld>
            <a:endParaRPr lang="ru-RU" dirty="0"/>
          </a:p>
        </p:txBody>
      </p:sp>
      <p:sp>
        <p:nvSpPr>
          <p:cNvPr id="8" name="Rectangle 2"/>
          <p:cNvSpPr>
            <a:spLocks noGrp="1" noChangeArrowheads="1"/>
          </p:cNvSpPr>
          <p:nvPr>
            <p:ph type="body" idx="4294967295"/>
          </p:nvPr>
        </p:nvSpPr>
        <p:spPr>
          <a:xfrm>
            <a:off x="598941" y="838263"/>
            <a:ext cx="11024373" cy="5642085"/>
          </a:xfrm>
          <a:prstGeom prst="rect">
            <a:avLst/>
          </a:prstGeom>
        </p:spPr>
        <p:txBody>
          <a:bodyPr/>
          <a:lstStyle/>
          <a:p>
            <a:pPr marL="342900" lvl="1" indent="-342900">
              <a:lnSpc>
                <a:spcPct val="100000"/>
              </a:lnSpc>
              <a:spcBef>
                <a:spcPts val="1000"/>
              </a:spcBef>
              <a:buClr>
                <a:srgbClr val="2196F3"/>
              </a:buClr>
              <a:buFont typeface="Wingdings" panose="05000000000000000000" pitchFamily="2" charset="2"/>
              <a:buChar char="§"/>
            </a:pPr>
            <a:r>
              <a:rPr lang="ru-RU" altLang="sv-SE" dirty="0" err="1"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typename</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нужен для облегчения задачи компилятору при </a:t>
            </a:r>
            <a:r>
              <a:rPr lang="ru-RU" altLang="sv-SE" dirty="0" err="1" smtClean="0">
                <a:solidFill>
                  <a:schemeClr val="accent5">
                    <a:lumMod val="50000"/>
                  </a:schemeClr>
                </a:solidFill>
                <a:latin typeface="Segoe UI" panose="020B0502040204020203" pitchFamily="34" charset="0"/>
                <a:ea typeface="Verdana" pitchFamily="34" charset="0"/>
                <a:cs typeface="Segoe UI" panose="020B0502040204020203" pitchFamily="34" charset="0"/>
              </a:rPr>
              <a:t>парсинге</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загадочных выражений вроде следующего:</a:t>
            </a: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Выражение </a:t>
            </a:r>
            <a:r>
              <a:rPr lang="ru-RU" altLang="sv-SE" dirty="0" smtClean="0">
                <a:solidFill>
                  <a:schemeClr val="accent5">
                    <a:lumMod val="50000"/>
                  </a:schemeClr>
                </a:solidFill>
                <a:latin typeface="Courier New" panose="02070309020205020404" pitchFamily="49" charset="0"/>
                <a:ea typeface="Verdana" pitchFamily="34" charset="0"/>
                <a:cs typeface="Courier New" panose="02070309020205020404" pitchFamily="49" charset="0"/>
              </a:rPr>
              <a:t>T::x * p </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может означать две вещи</a:t>
            </a: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x - это имя некого типа, а все выражение есть объявление указателя p. </a:t>
            </a:r>
            <a: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r>
            <a:br>
              <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x - это статическая переменная, а * - это знак умножения. Тогда p - это тоже какая-то переменная.</a:t>
            </a:r>
            <a:endPar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Ключевое слово </a:t>
            </a:r>
            <a:r>
              <a:rPr lang="ru-RU" altLang="sv-SE"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typename</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 разрешит это недоразумение, явно сказав компилятору, что речь идет о типе.</a:t>
            </a:r>
          </a:p>
          <a:p>
            <a:pPr marL="342900" lvl="1" indent="-342900">
              <a:lnSpc>
                <a:spcPct val="100000"/>
              </a:lnSpc>
              <a:spcBef>
                <a:spcPts val="1000"/>
              </a:spcBef>
              <a:buClr>
                <a:srgbClr val="2196F3"/>
              </a:buClr>
              <a:buFont typeface="Wingdings" panose="05000000000000000000" pitchFamily="2" charset="2"/>
              <a:buChar char="§"/>
            </a:pPr>
            <a:endPar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Также </a:t>
            </a:r>
            <a:r>
              <a:rPr lang="ru-RU" altLang="sv-SE" sz="18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typename</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можно использовать вместо </a:t>
            </a:r>
            <a:r>
              <a:rPr lang="ru-RU" altLang="sv-SE" sz="18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class</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при описании шаблона. То есть вместо </a:t>
            </a:r>
            <a:r>
              <a:rPr lang="ru-RU" altLang="sv-SE" sz="18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template</a:t>
            </a:r>
            <a:r>
              <a:rPr lang="ru-RU" altLang="sv-SE" sz="18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&lt;</a:t>
            </a:r>
            <a:r>
              <a:rPr lang="ru-RU" altLang="sv-SE" sz="18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class</a:t>
            </a:r>
            <a:r>
              <a:rPr lang="ru-RU" altLang="sv-SE" sz="18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 T&gt;</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можно написать </a:t>
            </a:r>
            <a:r>
              <a:rPr lang="ru-RU" altLang="sv-SE" sz="18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template</a:t>
            </a:r>
            <a:r>
              <a:rPr lang="ru-RU" altLang="sv-SE" sz="18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&lt;</a:t>
            </a:r>
            <a:r>
              <a:rPr lang="ru-RU" altLang="sv-SE" sz="18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typename</a:t>
            </a:r>
            <a:r>
              <a:rPr lang="ru-RU" altLang="sv-SE" sz="1800" dirty="0">
                <a:solidFill>
                  <a:schemeClr val="accent5">
                    <a:lumMod val="50000"/>
                  </a:schemeClr>
                </a:solidFill>
                <a:latin typeface="Courier New" panose="02070309020205020404" pitchFamily="49" charset="0"/>
                <a:ea typeface="Verdana" pitchFamily="34" charset="0"/>
                <a:cs typeface="Courier New" panose="02070309020205020404" pitchFamily="49" charset="0"/>
              </a:rPr>
              <a:t> T&gt;</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разницы никакой нет. Но исторически так сложилось, что </a:t>
            </a:r>
            <a:r>
              <a:rPr lang="ru-RU" altLang="sv-SE" sz="1800" dirty="0" err="1">
                <a:solidFill>
                  <a:schemeClr val="accent5">
                    <a:lumMod val="50000"/>
                  </a:schemeClr>
                </a:solidFill>
                <a:latin typeface="Courier New" panose="02070309020205020404" pitchFamily="49" charset="0"/>
                <a:ea typeface="Verdana" pitchFamily="34" charset="0"/>
                <a:cs typeface="Courier New" panose="02070309020205020404" pitchFamily="49" charset="0"/>
              </a:rPr>
              <a:t>class</a:t>
            </a:r>
            <a:r>
              <a:rPr lang="ru-RU"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rPr>
              <a:t> употребляется чаще.</a:t>
            </a:r>
          </a:p>
          <a:p>
            <a:pPr marL="342900" lvl="1" indent="-342900">
              <a:lnSpc>
                <a:spcPct val="100000"/>
              </a:lnSpc>
              <a:spcBef>
                <a:spcPts val="1000"/>
              </a:spcBef>
              <a:buClr>
                <a:srgbClr val="2196F3"/>
              </a:buClr>
              <a:buFont typeface="Wingdings" panose="05000000000000000000" pitchFamily="2" charset="2"/>
              <a:buChar char="§"/>
            </a:pPr>
            <a:endPar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4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14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3" name="Rectangle 2"/>
          <p:cNvSpPr/>
          <p:nvPr/>
        </p:nvSpPr>
        <p:spPr>
          <a:xfrm>
            <a:off x="2425700" y="1669534"/>
            <a:ext cx="5883342" cy="369332"/>
          </a:xfrm>
          <a:prstGeom prst="rect">
            <a:avLst/>
          </a:prstGeom>
        </p:spPr>
        <p:txBody>
          <a:bodyPr wrap="none">
            <a:spAutoFit/>
          </a:bodyPr>
          <a:lstStyle/>
          <a:p>
            <a:r>
              <a:rPr lang="fr-FR" dirty="0" err="1">
                <a:solidFill>
                  <a:srgbClr val="7F0055"/>
                </a:solidFill>
                <a:latin typeface="Consolas" panose="020B0609020204030204" pitchFamily="49" charset="0"/>
              </a:rPr>
              <a:t>template</a:t>
            </a:r>
            <a:r>
              <a:rPr lang="fr-FR" dirty="0">
                <a:solidFill>
                  <a:srgbClr val="000000"/>
                </a:solidFill>
                <a:latin typeface="Consolas" panose="020B0609020204030204" pitchFamily="49" charset="0"/>
              </a:rPr>
              <a:t>&lt;</a:t>
            </a:r>
            <a:r>
              <a:rPr lang="fr-FR" dirty="0">
                <a:solidFill>
                  <a:srgbClr val="7F0055"/>
                </a:solidFill>
                <a:latin typeface="Consolas" panose="020B0609020204030204" pitchFamily="49" charset="0"/>
              </a:rPr>
              <a:t>class</a:t>
            </a:r>
            <a:r>
              <a:rPr lang="fr-FR" dirty="0">
                <a:solidFill>
                  <a:srgbClr val="000000"/>
                </a:solidFill>
                <a:latin typeface="Consolas" panose="020B0609020204030204" pitchFamily="49" charset="0"/>
              </a:rPr>
              <a:t> </a:t>
            </a:r>
            <a:r>
              <a:rPr lang="fr-FR" dirty="0">
                <a:solidFill>
                  <a:srgbClr val="644632"/>
                </a:solidFill>
                <a:latin typeface="Consolas" panose="020B0609020204030204" pitchFamily="49" charset="0"/>
              </a:rPr>
              <a:t>T</a:t>
            </a:r>
            <a:r>
              <a:rPr lang="fr-FR" dirty="0">
                <a:solidFill>
                  <a:srgbClr val="000000"/>
                </a:solidFill>
                <a:latin typeface="Consolas" panose="020B0609020204030204" pitchFamily="49" charset="0"/>
              </a:rPr>
              <a:t>&gt; </a:t>
            </a:r>
            <a:r>
              <a:rPr lang="fr-FR" dirty="0" err="1">
                <a:solidFill>
                  <a:srgbClr val="7F0055"/>
                </a:solidFill>
                <a:latin typeface="Consolas" panose="020B0609020204030204" pitchFamily="49" charset="0"/>
              </a:rPr>
              <a:t>void</a:t>
            </a:r>
            <a:r>
              <a:rPr lang="fr-FR" dirty="0">
                <a:solidFill>
                  <a:srgbClr val="000000"/>
                </a:solidFill>
                <a:latin typeface="Consolas" panose="020B0609020204030204" pitchFamily="49" charset="0"/>
              </a:rPr>
              <a:t> f() { </a:t>
            </a:r>
            <a:r>
              <a:rPr lang="fr-FR" dirty="0">
                <a:solidFill>
                  <a:srgbClr val="644632"/>
                </a:solidFill>
                <a:latin typeface="Consolas" panose="020B0609020204030204" pitchFamily="49" charset="0"/>
              </a:rPr>
              <a:t>T</a:t>
            </a:r>
            <a:r>
              <a:rPr lang="fr-FR" dirty="0">
                <a:solidFill>
                  <a:srgbClr val="000000"/>
                </a:solidFill>
                <a:latin typeface="Consolas" panose="020B0609020204030204" pitchFamily="49" charset="0"/>
              </a:rPr>
              <a:t>::</a:t>
            </a:r>
            <a:r>
              <a:rPr lang="fr-FR" dirty="0">
                <a:solidFill>
                  <a:srgbClr val="0000C0"/>
                </a:solidFill>
                <a:latin typeface="Consolas" panose="020B0609020204030204" pitchFamily="49" charset="0"/>
              </a:rPr>
              <a:t>x</a:t>
            </a:r>
            <a:r>
              <a:rPr lang="fr-FR" dirty="0">
                <a:solidFill>
                  <a:srgbClr val="000000"/>
                </a:solidFill>
                <a:latin typeface="Consolas" panose="020B0609020204030204" pitchFamily="49" charset="0"/>
              </a:rPr>
              <a:t> * p; ... } </a:t>
            </a:r>
            <a:endParaRPr lang="en-US" dirty="0"/>
          </a:p>
        </p:txBody>
      </p:sp>
      <p:sp>
        <p:nvSpPr>
          <p:cNvPr id="7" name="Rectangle 6"/>
          <p:cNvSpPr/>
          <p:nvPr/>
        </p:nvSpPr>
        <p:spPr>
          <a:xfrm>
            <a:off x="2425700" y="4782235"/>
            <a:ext cx="6858000" cy="369332"/>
          </a:xfrm>
          <a:prstGeom prst="rect">
            <a:avLst/>
          </a:prstGeom>
        </p:spPr>
        <p:txBody>
          <a:bodyPr wrap="square">
            <a:spAutoFit/>
          </a:bodyPr>
          <a:lstStyle/>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&gt;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f() { </a:t>
            </a:r>
            <a:r>
              <a:rPr lang="en-US" dirty="0" err="1">
                <a:solidFill>
                  <a:srgbClr val="7F0055"/>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a:t>
            </a:r>
            <a:r>
              <a:rPr lang="en-US" dirty="0">
                <a:solidFill>
                  <a:srgbClr val="005032"/>
                </a:solidFill>
                <a:latin typeface="Consolas" panose="020B0609020204030204" pitchFamily="49" charset="0"/>
              </a:rPr>
              <a:t>x</a:t>
            </a:r>
            <a:r>
              <a:rPr lang="en-US" dirty="0">
                <a:solidFill>
                  <a:srgbClr val="000000"/>
                </a:solidFill>
                <a:latin typeface="Consolas" panose="020B0609020204030204" pitchFamily="49" charset="0"/>
              </a:rPr>
              <a:t> * p; ... }</a:t>
            </a:r>
            <a:endParaRPr lang="en-US" dirty="0"/>
          </a:p>
        </p:txBody>
      </p:sp>
    </p:spTree>
    <p:extLst>
      <p:ext uri="{BB962C8B-B14F-4D97-AF65-F5344CB8AC3E}">
        <p14:creationId xmlns:p14="http://schemas.microsoft.com/office/powerpoint/2010/main" val="915402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Шаблоны функций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5</a:t>
            </a:fld>
            <a:endParaRPr lang="ru-RU" dirty="0"/>
          </a:p>
        </p:txBody>
      </p:sp>
      <p:sp>
        <p:nvSpPr>
          <p:cNvPr id="3" name="Rectangle 2"/>
          <p:cNvSpPr/>
          <p:nvPr/>
        </p:nvSpPr>
        <p:spPr>
          <a:xfrm>
            <a:off x="430306" y="882001"/>
            <a:ext cx="6135594" cy="5078313"/>
          </a:xfrm>
          <a:prstGeom prst="rect">
            <a:avLst/>
          </a:prstGeom>
        </p:spPr>
        <p:txBody>
          <a:bodyPr wrap="square">
            <a:spAutoFit/>
          </a:bodyPr>
          <a:lstStyle/>
          <a:p>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printArray</a:t>
            </a:r>
            <a:r>
              <a:rPr lang="en-US" dirty="0">
                <a:solidFill>
                  <a:srgbClr val="000000"/>
                </a:solidFill>
                <a:latin typeface="Consolas" panose="020B0609020204030204" pitchFamily="49" charset="0"/>
              </a:rPr>
              <a:t>(</a:t>
            </a:r>
            <a:r>
              <a:rPr lang="en-US" dirty="0" err="1">
                <a:solidFill>
                  <a:srgbClr val="7F0055"/>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 array,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size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0; </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 size</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smtClean="0">
                <a:solidFill>
                  <a:srgbClr val="000000"/>
                </a:solidFill>
                <a:latin typeface="Consolas" panose="020B0609020204030204" pitchFamily="49" charset="0"/>
              </a:rPr>
              <a:t>array[</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a:solidFill>
                  <a:srgbClr val="2A00FF"/>
                </a:solidFill>
                <a:latin typeface="Consolas" panose="020B0609020204030204" pitchFamily="49" charset="0"/>
              </a:rPr>
              <a:t>" </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printArray</a:t>
            </a:r>
            <a:r>
              <a:rPr lang="en-US" dirty="0">
                <a:solidFill>
                  <a:srgbClr val="000000"/>
                </a:solidFill>
                <a:latin typeface="Consolas" panose="020B0609020204030204" pitchFamily="49" charset="0"/>
              </a:rPr>
              <a:t>(</a:t>
            </a:r>
            <a:r>
              <a:rPr lang="en-US" dirty="0" err="1">
                <a:solidFill>
                  <a:srgbClr val="7F0055"/>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float</a:t>
            </a:r>
            <a:r>
              <a:rPr lang="en-US" dirty="0">
                <a:solidFill>
                  <a:srgbClr val="000000"/>
                </a:solidFill>
                <a:latin typeface="Consolas" panose="020B0609020204030204" pitchFamily="49" charset="0"/>
              </a:rPr>
              <a:t> * array,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size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0; </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 size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ix++)</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smtClean="0">
                <a:solidFill>
                  <a:srgbClr val="000000"/>
                </a:solidFill>
                <a:latin typeface="Consolas" panose="020B0609020204030204" pitchFamily="49" charset="0"/>
              </a:rPr>
              <a:t>array[</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a:solidFill>
                  <a:srgbClr val="2A00FF"/>
                </a:solidFill>
                <a:latin typeface="Consolas" panose="020B0609020204030204" pitchFamily="49" charset="0"/>
              </a:rPr>
              <a:t>" </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printArray</a:t>
            </a:r>
            <a:r>
              <a:rPr lang="en-US" dirty="0">
                <a:solidFill>
                  <a:srgbClr val="000000"/>
                </a:solidFill>
                <a:latin typeface="Consolas" panose="020B0609020204030204" pitchFamily="49" charset="0"/>
              </a:rPr>
              <a:t>(</a:t>
            </a:r>
            <a:r>
              <a:rPr lang="en-US" dirty="0" err="1">
                <a:solidFill>
                  <a:srgbClr val="7F0055"/>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char</a:t>
            </a:r>
            <a:r>
              <a:rPr lang="en-US" dirty="0">
                <a:solidFill>
                  <a:srgbClr val="000000"/>
                </a:solidFill>
                <a:latin typeface="Consolas" panose="020B0609020204030204" pitchFamily="49" charset="0"/>
              </a:rPr>
              <a:t> * array,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size)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0; </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 size</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smtClean="0">
                <a:solidFill>
                  <a:srgbClr val="000000"/>
                </a:solidFill>
                <a:latin typeface="Consolas" panose="020B0609020204030204" pitchFamily="49" charset="0"/>
              </a:rPr>
              <a:t>array[</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a:solidFill>
                  <a:srgbClr val="2A00FF"/>
                </a:solidFill>
                <a:latin typeface="Consolas" panose="020B0609020204030204" pitchFamily="49" charset="0"/>
              </a:rPr>
              <a:t>" </a:t>
            </a:r>
            <a:r>
              <a:rPr lang="en-US" dirty="0" smtClean="0">
                <a:solidFill>
                  <a:srgbClr val="2A00FF"/>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7" name="Rectangle 6"/>
          <p:cNvSpPr/>
          <p:nvPr/>
        </p:nvSpPr>
        <p:spPr>
          <a:xfrm>
            <a:off x="6565900" y="875002"/>
            <a:ext cx="7226300" cy="923330"/>
          </a:xfrm>
          <a:prstGeom prst="rect">
            <a:avLst/>
          </a:prstGeom>
        </p:spPr>
        <p:txBody>
          <a:bodyPr wrap="square">
            <a:spAutoFit/>
          </a:bodyPr>
          <a:lstStyle/>
          <a:p>
            <a:r>
              <a:rPr lang="en-US" dirty="0" err="1" smtClean="0">
                <a:solidFill>
                  <a:srgbClr val="7F0055"/>
                </a:solidFill>
                <a:latin typeface="Consolas" panose="020B0609020204030204" pitchFamily="49" charset="0"/>
              </a:rPr>
              <a:t>int</a:t>
            </a:r>
            <a:r>
              <a:rPr lang="en-US" dirty="0" smtClean="0">
                <a:solidFill>
                  <a:srgbClr val="7F0055"/>
                </a:solidFill>
                <a:latin typeface="Consolas" panose="020B0609020204030204" pitchFamily="49" charset="0"/>
              </a:rPr>
              <a:t>   </a:t>
            </a:r>
            <a:r>
              <a:rPr lang="en-US" dirty="0" err="1" smtClean="0">
                <a:solidFill>
                  <a:srgbClr val="000000"/>
                </a:solidFill>
                <a:latin typeface="Consolas" panose="020B0609020204030204" pitchFamily="49" charset="0"/>
              </a:rPr>
              <a:t>iArray</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smtClean="0">
                <a:solidFill>
                  <a:srgbClr val="000000"/>
                </a:solidFill>
                <a:latin typeface="Consolas" panose="020B0609020204030204" pitchFamily="49" charset="0"/>
              </a:rPr>
              <a:t>1,2,3,4,5,6,7,8,9,10</a:t>
            </a:r>
            <a:r>
              <a:rPr lang="en-US" dirty="0">
                <a:solidFill>
                  <a:srgbClr val="000000"/>
                </a:solidFill>
                <a:latin typeface="Consolas" panose="020B0609020204030204" pitchFamily="49" charset="0"/>
              </a:rPr>
              <a:t>};</a:t>
            </a:r>
          </a:p>
          <a:p>
            <a:r>
              <a:rPr lang="en-US" dirty="0" smtClean="0">
                <a:solidFill>
                  <a:srgbClr val="7F0055"/>
                </a:solidFill>
                <a:latin typeface="Consolas" panose="020B0609020204030204" pitchFamily="49" charset="0"/>
              </a:rPr>
              <a:t>Float </a:t>
            </a:r>
            <a:r>
              <a:rPr lang="en-US" dirty="0" err="1" smtClean="0">
                <a:solidFill>
                  <a:srgbClr val="000000"/>
                </a:solidFill>
                <a:latin typeface="Consolas" panose="020B0609020204030204" pitchFamily="49" charset="0"/>
              </a:rPr>
              <a:t>fArray</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={1.34,2.37,3.23,4.8,5.89};</a:t>
            </a:r>
            <a:endParaRPr lang="en-US" dirty="0">
              <a:solidFill>
                <a:srgbClr val="000000"/>
              </a:solidFill>
              <a:latin typeface="Consolas" panose="020B0609020204030204" pitchFamily="49" charset="0"/>
            </a:endParaRPr>
          </a:p>
          <a:p>
            <a:r>
              <a:rPr lang="en-US" dirty="0" smtClean="0">
                <a:solidFill>
                  <a:srgbClr val="7F0055"/>
                </a:solidFill>
                <a:latin typeface="Consolas" panose="020B0609020204030204" pitchFamily="49" charset="0"/>
              </a:rPr>
              <a:t>char</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cArray</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"MARS"</a:t>
            </a:r>
            <a:r>
              <a:rPr lang="en-US" dirty="0">
                <a:solidFill>
                  <a:srgbClr val="000000"/>
                </a:solidFill>
                <a:latin typeface="Consolas" panose="020B0609020204030204" pitchFamily="49" charset="0"/>
              </a:rPr>
              <a:t>};</a:t>
            </a:r>
            <a:endParaRPr lang="en-US" dirty="0"/>
          </a:p>
        </p:txBody>
      </p:sp>
      <p:sp>
        <p:nvSpPr>
          <p:cNvPr id="9" name="Rectangle 8"/>
          <p:cNvSpPr/>
          <p:nvPr/>
        </p:nvSpPr>
        <p:spPr>
          <a:xfrm>
            <a:off x="6565900" y="2883153"/>
            <a:ext cx="4826000" cy="2308324"/>
          </a:xfrm>
          <a:prstGeom prst="rect">
            <a:avLst/>
          </a:prstGeom>
        </p:spPr>
        <p:txBody>
          <a:bodyPr wrap="square">
            <a:spAutoFit/>
          </a:bodyPr>
          <a:lstStyle/>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"\n</a:t>
            </a:r>
            <a:r>
              <a:rPr lang="ru-RU" dirty="0">
                <a:solidFill>
                  <a:srgbClr val="2A00FF"/>
                </a:solidFill>
                <a:latin typeface="Consolas" panose="020B0609020204030204" pitchFamily="49" charset="0"/>
              </a:rPr>
              <a:t>Массив типа </a:t>
            </a:r>
            <a:r>
              <a:rPr lang="en-US" dirty="0" err="1">
                <a:solidFill>
                  <a:srgbClr val="2A00FF"/>
                </a:solidFill>
                <a:latin typeface="Consolas" panose="020B0609020204030204" pitchFamily="49" charset="0"/>
              </a:rPr>
              <a:t>int</a:t>
            </a:r>
            <a:r>
              <a:rPr lang="en-US" dirty="0">
                <a:solidFill>
                  <a:srgbClr val="2A00FF"/>
                </a:solidFill>
                <a:latin typeface="Consolas" panose="020B0609020204030204" pitchFamily="49" charset="0"/>
              </a:rPr>
              <a:t>:\n"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printArray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iArray</a:t>
            </a:r>
            <a:r>
              <a:rPr lang="en-US" dirty="0">
                <a:solidFill>
                  <a:srgbClr val="000000"/>
                </a:solidFill>
                <a:latin typeface="Consolas" panose="020B0609020204030204" pitchFamily="49" charset="0"/>
              </a:rPr>
              <a:t>, 10</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smtClean="0">
                <a:solidFill>
                  <a:srgbClr val="00000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a:solidFill>
                  <a:srgbClr val="2A00FF"/>
                </a:solidFill>
                <a:latin typeface="Consolas" panose="020B0609020204030204" pitchFamily="49" charset="0"/>
              </a:rPr>
              <a:t>"\n</a:t>
            </a:r>
            <a:r>
              <a:rPr lang="ru-RU" dirty="0">
                <a:solidFill>
                  <a:srgbClr val="2A00FF"/>
                </a:solidFill>
                <a:latin typeface="Consolas" panose="020B0609020204030204" pitchFamily="49" charset="0"/>
              </a:rPr>
              <a:t>Массив типа </a:t>
            </a:r>
            <a:r>
              <a:rPr lang="en-US" dirty="0">
                <a:solidFill>
                  <a:srgbClr val="2A00FF"/>
                </a:solidFill>
                <a:latin typeface="Consolas" panose="020B0609020204030204" pitchFamily="49" charset="0"/>
              </a:rPr>
              <a:t>float:\n"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printArray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fArray</a:t>
            </a:r>
            <a:r>
              <a:rPr lang="en-US" dirty="0">
                <a:solidFill>
                  <a:srgbClr val="000000"/>
                </a:solidFill>
                <a:latin typeface="Consolas" panose="020B0609020204030204" pitchFamily="49" charset="0"/>
              </a:rPr>
              <a:t>, 5</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smtClean="0">
                <a:solidFill>
                  <a:srgbClr val="00000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a:solidFill>
                  <a:srgbClr val="2A00FF"/>
                </a:solidFill>
                <a:latin typeface="Consolas" panose="020B0609020204030204" pitchFamily="49" charset="0"/>
              </a:rPr>
              <a:t>"\n</a:t>
            </a:r>
            <a:r>
              <a:rPr lang="ru-RU" dirty="0">
                <a:solidFill>
                  <a:srgbClr val="2A00FF"/>
                </a:solidFill>
                <a:latin typeface="Consolas" panose="020B0609020204030204" pitchFamily="49" charset="0"/>
              </a:rPr>
              <a:t>Массив типа </a:t>
            </a:r>
            <a:r>
              <a:rPr lang="en-US" dirty="0">
                <a:solidFill>
                  <a:srgbClr val="2A00FF"/>
                </a:solidFill>
                <a:latin typeface="Consolas" panose="020B0609020204030204" pitchFamily="49" charset="0"/>
              </a:rPr>
              <a:t>char:\n"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printArray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cArray</a:t>
            </a:r>
            <a:r>
              <a:rPr lang="en-US" dirty="0">
                <a:solidFill>
                  <a:srgbClr val="000000"/>
                </a:solidFill>
                <a:latin typeface="Consolas" panose="020B0609020204030204" pitchFamily="49" charset="0"/>
              </a:rPr>
              <a:t>, 4</a:t>
            </a:r>
            <a:r>
              <a:rPr lang="en-US" dirty="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4177254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Шаблоны функций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6</a:t>
            </a:fld>
            <a:endParaRPr lang="ru-RU" dirty="0"/>
          </a:p>
        </p:txBody>
      </p:sp>
      <p:sp>
        <p:nvSpPr>
          <p:cNvPr id="7" name="Rectangle 6"/>
          <p:cNvSpPr/>
          <p:nvPr/>
        </p:nvSpPr>
        <p:spPr>
          <a:xfrm>
            <a:off x="2232624" y="3265204"/>
            <a:ext cx="7226300" cy="923330"/>
          </a:xfrm>
          <a:prstGeom prst="rect">
            <a:avLst/>
          </a:prstGeom>
        </p:spPr>
        <p:txBody>
          <a:bodyPr wrap="square">
            <a:spAutoFit/>
          </a:bodyPr>
          <a:lstStyle/>
          <a:p>
            <a:r>
              <a:rPr lang="en-US" dirty="0" err="1" smtClean="0">
                <a:solidFill>
                  <a:srgbClr val="7F0055"/>
                </a:solidFill>
                <a:latin typeface="Consolas" panose="020B0609020204030204" pitchFamily="49" charset="0"/>
              </a:rPr>
              <a:t>int</a:t>
            </a:r>
            <a:r>
              <a:rPr lang="en-US" dirty="0" smtClean="0">
                <a:solidFill>
                  <a:srgbClr val="7F0055"/>
                </a:solidFill>
                <a:latin typeface="Consolas" panose="020B0609020204030204" pitchFamily="49" charset="0"/>
              </a:rPr>
              <a:t>   </a:t>
            </a:r>
            <a:r>
              <a:rPr lang="en-US" dirty="0" err="1" smtClean="0">
                <a:solidFill>
                  <a:srgbClr val="000000"/>
                </a:solidFill>
                <a:latin typeface="Consolas" panose="020B0609020204030204" pitchFamily="49" charset="0"/>
              </a:rPr>
              <a:t>iArray</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smtClean="0">
                <a:solidFill>
                  <a:srgbClr val="000000"/>
                </a:solidFill>
                <a:latin typeface="Consolas" panose="020B0609020204030204" pitchFamily="49" charset="0"/>
              </a:rPr>
              <a:t>1,2,3,4,5,6,7,8,9,10</a:t>
            </a:r>
            <a:r>
              <a:rPr lang="en-US" dirty="0">
                <a:solidFill>
                  <a:srgbClr val="000000"/>
                </a:solidFill>
                <a:latin typeface="Consolas" panose="020B0609020204030204" pitchFamily="49" charset="0"/>
              </a:rPr>
              <a:t>};</a:t>
            </a:r>
          </a:p>
          <a:p>
            <a:r>
              <a:rPr lang="en-US" dirty="0" smtClean="0">
                <a:solidFill>
                  <a:srgbClr val="7F0055"/>
                </a:solidFill>
                <a:latin typeface="Consolas" panose="020B0609020204030204" pitchFamily="49" charset="0"/>
              </a:rPr>
              <a:t>Float </a:t>
            </a:r>
            <a:r>
              <a:rPr lang="en-US" dirty="0" err="1" smtClean="0">
                <a:solidFill>
                  <a:srgbClr val="000000"/>
                </a:solidFill>
                <a:latin typeface="Consolas" panose="020B0609020204030204" pitchFamily="49" charset="0"/>
              </a:rPr>
              <a:t>fArray</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{1.34, 2.37, 3.23, 4.8, 5.89};</a:t>
            </a:r>
            <a:endParaRPr lang="en-US" dirty="0">
              <a:solidFill>
                <a:srgbClr val="000000"/>
              </a:solidFill>
              <a:latin typeface="Consolas" panose="020B0609020204030204" pitchFamily="49" charset="0"/>
            </a:endParaRPr>
          </a:p>
          <a:p>
            <a:r>
              <a:rPr lang="en-US" dirty="0" smtClean="0">
                <a:solidFill>
                  <a:srgbClr val="7F0055"/>
                </a:solidFill>
                <a:latin typeface="Consolas" panose="020B0609020204030204" pitchFamily="49" charset="0"/>
              </a:rPr>
              <a:t>char</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cArray</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"MARS"</a:t>
            </a:r>
            <a:r>
              <a:rPr lang="en-US" dirty="0">
                <a:solidFill>
                  <a:srgbClr val="000000"/>
                </a:solidFill>
                <a:latin typeface="Consolas" panose="020B0609020204030204" pitchFamily="49" charset="0"/>
              </a:rPr>
              <a:t>};</a:t>
            </a:r>
            <a:endParaRPr lang="en-US" dirty="0"/>
          </a:p>
        </p:txBody>
      </p:sp>
      <p:sp>
        <p:nvSpPr>
          <p:cNvPr id="9" name="Rectangle 8"/>
          <p:cNvSpPr/>
          <p:nvPr/>
        </p:nvSpPr>
        <p:spPr>
          <a:xfrm>
            <a:off x="2181824" y="4547412"/>
            <a:ext cx="9093200" cy="1477328"/>
          </a:xfrm>
          <a:prstGeom prst="rect">
            <a:avLst/>
          </a:prstGeom>
        </p:spPr>
        <p:txBody>
          <a:bodyPr wrap="square">
            <a:spAutoFit/>
          </a:bodyPr>
          <a:lstStyle/>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2A00FF"/>
                </a:solidFill>
                <a:latin typeface="Consolas" panose="020B0609020204030204" pitchFamily="49" charset="0"/>
              </a:rPr>
              <a:t>"\n</a:t>
            </a:r>
            <a:r>
              <a:rPr lang="ru-RU" dirty="0">
                <a:solidFill>
                  <a:srgbClr val="2A00FF"/>
                </a:solidFill>
                <a:latin typeface="Consolas" panose="020B0609020204030204" pitchFamily="49" charset="0"/>
              </a:rPr>
              <a:t>Массив типа </a:t>
            </a:r>
            <a:r>
              <a:rPr lang="en-US" dirty="0" err="1">
                <a:solidFill>
                  <a:srgbClr val="2A00FF"/>
                </a:solidFill>
                <a:latin typeface="Consolas" panose="020B0609020204030204" pitchFamily="49" charset="0"/>
              </a:rPr>
              <a:t>int</a:t>
            </a:r>
            <a:r>
              <a:rPr lang="en-US" dirty="0">
                <a:solidFill>
                  <a:srgbClr val="2A00FF"/>
                </a:solidFill>
                <a:latin typeface="Consolas" panose="020B0609020204030204" pitchFamily="49" charset="0"/>
              </a:rPr>
              <a:t>:\n"</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printArrayT</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smtClean="0">
                <a:solidFill>
                  <a:srgbClr val="000000"/>
                </a:solidFill>
                <a:latin typeface="Consolas" panose="020B0609020204030204" pitchFamily="49" charset="0"/>
              </a:rPr>
              <a:t>&gt;(</a:t>
            </a:r>
            <a:r>
              <a:rPr lang="en-US" dirty="0" err="1" smtClean="0">
                <a:solidFill>
                  <a:srgbClr val="000000"/>
                </a:solidFill>
                <a:latin typeface="Consolas" panose="020B0609020204030204" pitchFamily="49" charset="0"/>
              </a:rPr>
              <a:t>iArray</a:t>
            </a:r>
            <a:r>
              <a:rPr lang="en-US" dirty="0">
                <a:solidFill>
                  <a:srgbClr val="000000"/>
                </a:solidFill>
                <a:latin typeface="Consolas" panose="020B0609020204030204" pitchFamily="49" charset="0"/>
              </a:rPr>
              <a:t>, 10</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smtClean="0">
                <a:solidFill>
                  <a:srgbClr val="00000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a:solidFill>
                  <a:srgbClr val="2A00FF"/>
                </a:solidFill>
                <a:latin typeface="Consolas" panose="020B0609020204030204" pitchFamily="49" charset="0"/>
              </a:rPr>
              <a:t>"\n</a:t>
            </a:r>
            <a:r>
              <a:rPr lang="ru-RU" dirty="0">
                <a:solidFill>
                  <a:srgbClr val="2A00FF"/>
                </a:solidFill>
                <a:latin typeface="Consolas" panose="020B0609020204030204" pitchFamily="49" charset="0"/>
              </a:rPr>
              <a:t>Массив типа </a:t>
            </a:r>
            <a:r>
              <a:rPr lang="en-US" dirty="0">
                <a:solidFill>
                  <a:srgbClr val="2A00FF"/>
                </a:solidFill>
                <a:latin typeface="Consolas" panose="020B0609020204030204" pitchFamily="49" charset="0"/>
              </a:rPr>
              <a:t>float:\n"</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printArrayT</a:t>
            </a:r>
            <a:r>
              <a:rPr lang="en-US" dirty="0" smtClean="0">
                <a:solidFill>
                  <a:srgbClr val="000000"/>
                </a:solidFill>
                <a:latin typeface="Consolas" panose="020B0609020204030204" pitchFamily="49" charset="0"/>
              </a:rPr>
              <a:t>&lt;</a:t>
            </a:r>
            <a:r>
              <a:rPr lang="en-US" dirty="0" smtClean="0">
                <a:solidFill>
                  <a:srgbClr val="7F0055"/>
                </a:solidFill>
                <a:latin typeface="Consolas" panose="020B0609020204030204" pitchFamily="49" charset="0"/>
              </a:rPr>
              <a:t>float</a:t>
            </a:r>
            <a:r>
              <a:rPr lang="en-US" dirty="0" smtClean="0">
                <a:solidFill>
                  <a:srgbClr val="000000"/>
                </a:solidFill>
                <a:latin typeface="Consolas" panose="020B0609020204030204" pitchFamily="49" charset="0"/>
              </a:rPr>
              <a:t>&gt;(</a:t>
            </a:r>
            <a:r>
              <a:rPr lang="en-US" dirty="0" err="1" smtClean="0">
                <a:solidFill>
                  <a:srgbClr val="000000"/>
                </a:solidFill>
                <a:latin typeface="Consolas" panose="020B0609020204030204" pitchFamily="49" charset="0"/>
              </a:rPr>
              <a:t>fArray</a:t>
            </a:r>
            <a:r>
              <a:rPr lang="en-US" dirty="0">
                <a:solidFill>
                  <a:srgbClr val="000000"/>
                </a:solidFill>
                <a:latin typeface="Consolas" panose="020B0609020204030204" pitchFamily="49" charset="0"/>
              </a:rPr>
              <a:t>, 5</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smtClean="0">
                <a:solidFill>
                  <a:srgbClr val="00000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a:solidFill>
                  <a:srgbClr val="2A00FF"/>
                </a:solidFill>
                <a:latin typeface="Consolas" panose="020B0609020204030204" pitchFamily="49" charset="0"/>
              </a:rPr>
              <a:t>"\n</a:t>
            </a:r>
            <a:r>
              <a:rPr lang="ru-RU" dirty="0">
                <a:solidFill>
                  <a:srgbClr val="2A00FF"/>
                </a:solidFill>
                <a:latin typeface="Consolas" panose="020B0609020204030204" pitchFamily="49" charset="0"/>
              </a:rPr>
              <a:t>Массив типа </a:t>
            </a:r>
            <a:r>
              <a:rPr lang="en-US" dirty="0">
                <a:solidFill>
                  <a:srgbClr val="2A00FF"/>
                </a:solidFill>
                <a:latin typeface="Consolas" panose="020B0609020204030204" pitchFamily="49" charset="0"/>
              </a:rPr>
              <a:t>char:\n"</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printArrayT</a:t>
            </a:r>
            <a:r>
              <a:rPr lang="en-US" dirty="0" smtClean="0">
                <a:solidFill>
                  <a:srgbClr val="000000"/>
                </a:solidFill>
                <a:latin typeface="Consolas" panose="020B0609020204030204" pitchFamily="49" charset="0"/>
              </a:rPr>
              <a:t>&lt;</a:t>
            </a:r>
            <a:r>
              <a:rPr lang="en-US" dirty="0" smtClean="0">
                <a:solidFill>
                  <a:srgbClr val="7F0055"/>
                </a:solidFill>
                <a:latin typeface="Consolas" panose="020B0609020204030204" pitchFamily="49" charset="0"/>
              </a:rPr>
              <a:t>char</a:t>
            </a:r>
            <a:r>
              <a:rPr lang="en-US" dirty="0" smtClean="0">
                <a:solidFill>
                  <a:srgbClr val="000000"/>
                </a:solidFill>
                <a:latin typeface="Consolas" panose="020B0609020204030204" pitchFamily="49" charset="0"/>
              </a:rPr>
              <a:t>&gt;(</a:t>
            </a:r>
            <a:r>
              <a:rPr lang="en-US" dirty="0" err="1" smtClean="0">
                <a:solidFill>
                  <a:srgbClr val="000000"/>
                </a:solidFill>
                <a:latin typeface="Consolas" panose="020B0609020204030204" pitchFamily="49" charset="0"/>
              </a:rPr>
              <a:t>cArray</a:t>
            </a:r>
            <a:r>
              <a:rPr lang="en-US" dirty="0">
                <a:solidFill>
                  <a:srgbClr val="000000"/>
                </a:solidFill>
                <a:latin typeface="Consolas" panose="020B0609020204030204" pitchFamily="49" charset="0"/>
              </a:rPr>
              <a:t>, 4</a:t>
            </a:r>
            <a:r>
              <a:rPr lang="en-US" dirty="0" smtClean="0">
                <a:solidFill>
                  <a:srgbClr val="000000"/>
                </a:solidFill>
                <a:latin typeface="Consolas" panose="020B0609020204030204" pitchFamily="49" charset="0"/>
              </a:rPr>
              <a:t>);</a:t>
            </a:r>
          </a:p>
        </p:txBody>
      </p:sp>
      <p:sp>
        <p:nvSpPr>
          <p:cNvPr id="4" name="Rectangle 3"/>
          <p:cNvSpPr/>
          <p:nvPr/>
        </p:nvSpPr>
        <p:spPr>
          <a:xfrm>
            <a:off x="2181824" y="875002"/>
            <a:ext cx="6096000" cy="2031325"/>
          </a:xfrm>
          <a:prstGeom prst="rect">
            <a:avLst/>
          </a:prstGeom>
        </p:spPr>
        <p:txBody>
          <a:bodyPr>
            <a:spAutoFit/>
          </a:bodyPr>
          <a:lstStyle/>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err="1">
                <a:solidFill>
                  <a:srgbClr val="7F0055"/>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&gt;</a:t>
            </a:r>
          </a:p>
          <a:p>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printArrayT</a:t>
            </a:r>
            <a:r>
              <a:rPr lang="en-US" dirty="0">
                <a:solidFill>
                  <a:srgbClr val="000000"/>
                </a:solidFill>
                <a:latin typeface="Consolas" panose="020B0609020204030204" pitchFamily="49" charset="0"/>
              </a:rPr>
              <a:t>(</a:t>
            </a:r>
            <a:r>
              <a:rPr lang="en-US" dirty="0" err="1">
                <a:solidFill>
                  <a:srgbClr val="7F0055"/>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 array,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size)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0; </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 </a:t>
            </a:r>
            <a:r>
              <a:rPr lang="en-US" dirty="0" smtClean="0">
                <a:solidFill>
                  <a:srgbClr val="000000"/>
                </a:solidFill>
                <a:latin typeface="Consolas" panose="020B0609020204030204" pitchFamily="49" charset="0"/>
              </a:rPr>
              <a:t>size; ++</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smtClean="0">
                <a:solidFill>
                  <a:srgbClr val="000000"/>
                </a:solidFill>
                <a:latin typeface="Consolas" panose="020B0609020204030204" pitchFamily="49" charset="0"/>
              </a:rPr>
              <a:t>array[</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a:solidFill>
                  <a:srgbClr val="2A00FF"/>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64288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075366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Шаблоны функций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7</a:t>
            </a:fld>
            <a:endParaRPr lang="ru-RU" dirty="0"/>
          </a:p>
        </p:txBody>
      </p:sp>
      <p:sp>
        <p:nvSpPr>
          <p:cNvPr id="8" name="Rectangle 2"/>
          <p:cNvSpPr>
            <a:spLocks noGrp="1" noChangeArrowheads="1"/>
          </p:cNvSpPr>
          <p:nvPr>
            <p:ph type="body" idx="4294967295"/>
          </p:nvPr>
        </p:nvSpPr>
        <p:spPr>
          <a:xfrm>
            <a:off x="598941" y="1092263"/>
            <a:ext cx="11024373" cy="4913375"/>
          </a:xfrm>
          <a:prstGeom prst="rect">
            <a:avLst/>
          </a:prstGeom>
        </p:spPr>
        <p:txBody>
          <a:bodyPr/>
          <a:lstStyle/>
          <a:p>
            <a:pPr marL="342900" lvl="1" indent="-342900">
              <a:lnSpc>
                <a:spcPct val="100000"/>
              </a:lnSpc>
              <a:spcBef>
                <a:spcPts val="1000"/>
              </a:spcBef>
              <a:buClr>
                <a:srgbClr val="2196F3"/>
              </a:buClr>
              <a:buFont typeface="Wingdings" panose="05000000000000000000" pitchFamily="2" charset="2"/>
              <a:buChar char="§"/>
            </a:pP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Еще одним простейшим наглядным примером </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служит определение минимума из двух </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величин:</a:t>
            </a:r>
            <a:b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b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r>
              <a:rPr lang="ru-RU" i="1" dirty="0" smtClean="0"/>
              <a:t>Если </a:t>
            </a:r>
            <a:r>
              <a:rPr lang="ru-RU" i="1" dirty="0"/>
              <a:t>a меньше b то вернуть а, иначе — вернуть b</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a:t>
            </a:r>
            <a:endPar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     Для </a:t>
            </a: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вызова этой функции можно просто использовать её </a:t>
            </a:r>
            <a:r>
              <a:rPr lang="ru-RU"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rPr>
              <a:t>имя</a:t>
            </a:r>
          </a:p>
          <a:p>
            <a:pPr marL="342900" lvl="1" indent="-342900">
              <a:lnSpc>
                <a:spcPct val="100000"/>
              </a:lnSpc>
              <a:spcBef>
                <a:spcPts val="1000"/>
              </a:spcBef>
              <a:buClr>
                <a:srgbClr val="2196F3"/>
              </a:buClr>
              <a:buFont typeface="Wingdings" panose="05000000000000000000" pitchFamily="2" charset="2"/>
              <a:buChar char="§"/>
            </a:pPr>
            <a:endPar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4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14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3" name="Rectangle 2"/>
          <p:cNvSpPr/>
          <p:nvPr/>
        </p:nvSpPr>
        <p:spPr>
          <a:xfrm>
            <a:off x="2132106" y="2626836"/>
            <a:ext cx="6096000" cy="1477328"/>
          </a:xfrm>
          <a:prstGeom prst="rect">
            <a:avLst/>
          </a:prstGeom>
        </p:spPr>
        <p:txBody>
          <a:bodyPr>
            <a:spAutoFit/>
          </a:bodyPr>
          <a:lstStyle/>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&lt; </a:t>
            </a:r>
            <a:r>
              <a:rPr lang="en-US" dirty="0" err="1">
                <a:solidFill>
                  <a:srgbClr val="7F0055"/>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&gt;</a:t>
            </a:r>
          </a:p>
          <a:p>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Min</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b </a:t>
            </a:r>
            <a:r>
              <a:rPr lang="en-US" dirty="0" smtClean="0">
                <a:solidFill>
                  <a:srgbClr val="000000"/>
                </a:solidFill>
                <a:latin typeface="Consolas" panose="020B0609020204030204" pitchFamily="49" charset="0"/>
              </a:rPr>
              <a:t>)</a:t>
            </a:r>
            <a:r>
              <a:rPr lang="ru-RU"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a &lt; b ? a : b;</a:t>
            </a:r>
          </a:p>
          <a:p>
            <a:r>
              <a:rPr lang="en-US" dirty="0">
                <a:solidFill>
                  <a:srgbClr val="000000"/>
                </a:solidFill>
                <a:latin typeface="Consolas" panose="020B0609020204030204" pitchFamily="49" charset="0"/>
              </a:rPr>
              <a:t>}</a:t>
            </a:r>
            <a:endParaRPr lang="en-US" dirty="0"/>
          </a:p>
        </p:txBody>
      </p:sp>
      <p:sp>
        <p:nvSpPr>
          <p:cNvPr id="10" name="Rectangle 9"/>
          <p:cNvSpPr/>
          <p:nvPr/>
        </p:nvSpPr>
        <p:spPr>
          <a:xfrm>
            <a:off x="2132106" y="4851251"/>
            <a:ext cx="6096000" cy="923330"/>
          </a:xfrm>
          <a:prstGeom prst="rect">
            <a:avLst/>
          </a:prstGeom>
        </p:spPr>
        <p:txBody>
          <a:bodyPr>
            <a:spAutoFit/>
          </a:bodyPr>
          <a:lstStyle/>
          <a:p>
            <a:r>
              <a:rPr lang="en-US" dirty="0" smtClean="0">
                <a:solidFill>
                  <a:srgbClr val="000000"/>
                </a:solidFill>
                <a:latin typeface="Consolas" panose="020B0609020204030204" pitchFamily="49" charset="0"/>
              </a:rPr>
              <a:t>Min</a:t>
            </a:r>
            <a:r>
              <a:rPr lang="en-US" dirty="0">
                <a:solidFill>
                  <a:srgbClr val="000000"/>
                </a:solidFill>
                <a:latin typeface="Consolas" panose="020B0609020204030204" pitchFamily="49" charset="0"/>
              </a:rPr>
              <a:t>( 1, 2 );</a:t>
            </a:r>
          </a:p>
          <a:p>
            <a:r>
              <a:rPr lang="en-US" dirty="0">
                <a:solidFill>
                  <a:srgbClr val="000000"/>
                </a:solidFill>
                <a:latin typeface="Consolas" panose="020B0609020204030204" pitchFamily="49" charset="0"/>
              </a:rPr>
              <a:t>M</a:t>
            </a:r>
            <a:r>
              <a:rPr lang="en-US" dirty="0" smtClean="0">
                <a:solidFill>
                  <a:srgbClr val="000000"/>
                </a:solidFill>
                <a:latin typeface="Consolas" panose="020B0609020204030204" pitchFamily="49" charset="0"/>
              </a:rPr>
              <a:t>in</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'b'</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M</a:t>
            </a:r>
            <a:r>
              <a:rPr lang="en-US" dirty="0" smtClean="0">
                <a:solidFill>
                  <a:srgbClr val="000000"/>
                </a:solidFill>
                <a:latin typeface="Consolas" panose="020B0609020204030204" pitchFamily="49" charset="0"/>
              </a:rPr>
              <a:t>in</a:t>
            </a:r>
            <a:r>
              <a:rPr lang="en-US" dirty="0">
                <a:solidFill>
                  <a:srgbClr val="000000"/>
                </a:solidFill>
                <a:latin typeface="Consolas" panose="020B0609020204030204" pitchFamily="49" charset="0"/>
              </a:rPr>
              <a:t>( </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abc</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 </a:t>
            </a:r>
            <a:r>
              <a:rPr lang="en-US" dirty="0">
                <a:solidFill>
                  <a:srgbClr val="005032"/>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cde</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 );</a:t>
            </a:r>
            <a:endParaRPr lang="en-US" dirty="0"/>
          </a:p>
        </p:txBody>
      </p:sp>
    </p:spTree>
    <p:extLst>
      <p:ext uri="{BB962C8B-B14F-4D97-AF65-F5344CB8AC3E}">
        <p14:creationId xmlns:p14="http://schemas.microsoft.com/office/powerpoint/2010/main" val="946261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Шаблоны классов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8</a:t>
            </a:fld>
            <a:endParaRPr lang="ru-RU" dirty="0"/>
          </a:p>
        </p:txBody>
      </p:sp>
      <p:sp>
        <p:nvSpPr>
          <p:cNvPr id="8" name="Rectangle 2"/>
          <p:cNvSpPr>
            <a:spLocks noGrp="1" noChangeArrowheads="1"/>
          </p:cNvSpPr>
          <p:nvPr>
            <p:ph type="body" idx="4294967295"/>
          </p:nvPr>
        </p:nvSpPr>
        <p:spPr>
          <a:xfrm>
            <a:off x="598941" y="838263"/>
            <a:ext cx="11024373" cy="4913375"/>
          </a:xfrm>
          <a:prstGeom prst="rect">
            <a:avLst/>
          </a:prstGeom>
        </p:spPr>
        <p:txBody>
          <a:bodyPr/>
          <a:lstStyle/>
          <a:p>
            <a:pPr marL="342900" lvl="1" indent="-342900">
              <a:lnSpc>
                <a:spcPct val="100000"/>
              </a:lnSpc>
              <a:spcBef>
                <a:spcPts val="1000"/>
              </a:spcBef>
              <a:buClr>
                <a:srgbClr val="2196F3"/>
              </a:buClr>
              <a:buFont typeface="Wingdings" panose="05000000000000000000" pitchFamily="2" charset="2"/>
              <a:buChar char="§"/>
            </a:pP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Шаблоны класса можно использовать для создания семейства классов, воздействующих на тип. Шаблоны класса являются параметризованными типами. Они подразумевают, что для каждого мыслимого значения передаваемых параметров (известных как аргументы шаблона) можно создать отдельный класс.</a:t>
            </a:r>
          </a:p>
          <a:p>
            <a:pPr marL="342900" lvl="1" indent="-342900">
              <a:lnSpc>
                <a:spcPct val="100000"/>
              </a:lnSpc>
              <a:spcBef>
                <a:spcPts val="1000"/>
              </a:spcBef>
              <a:buClr>
                <a:srgbClr val="2196F3"/>
              </a:buClr>
              <a:buFont typeface="Wingdings" panose="05000000000000000000" pitchFamily="2" charset="2"/>
              <a:buChar char="§"/>
            </a:pPr>
            <a:r>
              <a:rPr lang="ru-RU" altLang="sv-SE" dirty="0">
                <a:solidFill>
                  <a:schemeClr val="accent5">
                    <a:lumMod val="50000"/>
                  </a:schemeClr>
                </a:solidFill>
                <a:latin typeface="Segoe UI" panose="020B0502040204020203" pitchFamily="34" charset="0"/>
                <a:ea typeface="Verdana" pitchFamily="34" charset="0"/>
                <a:cs typeface="Segoe UI" panose="020B0502040204020203" pitchFamily="34" charset="0"/>
              </a:rPr>
              <a:t>Аргументы шаблона могут быть типами или константными значениями указанного типа. Например:</a:t>
            </a:r>
          </a:p>
          <a:p>
            <a:pPr marL="342900" lvl="1" indent="-342900">
              <a:lnSpc>
                <a:spcPct val="100000"/>
              </a:lnSpc>
              <a:spcBef>
                <a:spcPts val="1000"/>
              </a:spcBef>
              <a:buClr>
                <a:srgbClr val="2196F3"/>
              </a:buClr>
              <a:buFont typeface="Wingdings" panose="05000000000000000000" pitchFamily="2" charset="2"/>
              <a:buChar char="§"/>
            </a:pP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en-US" altLang="sv-SE" sz="18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800" dirty="0" smtClean="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342900" lvl="1" indent="-342900">
              <a:lnSpc>
                <a:spcPct val="100000"/>
              </a:lnSpc>
              <a:spcBef>
                <a:spcPts val="1000"/>
              </a:spcBef>
              <a:buClr>
                <a:srgbClr val="2196F3"/>
              </a:buClr>
              <a:buFont typeface="Wingdings" panose="05000000000000000000" pitchFamily="2" charset="2"/>
              <a:buChar char="§"/>
            </a:pPr>
            <a:endParaRPr lang="ru-RU" altLang="sv-SE" sz="1400"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a:p>
            <a:pPr marL="0" lvl="1" indent="0">
              <a:lnSpc>
                <a:spcPct val="100000"/>
              </a:lnSpc>
              <a:spcBef>
                <a:spcPts val="1000"/>
              </a:spcBef>
              <a:buClr>
                <a:srgbClr val="2196F3"/>
              </a:buClr>
              <a:buNone/>
            </a:pPr>
            <a:endParaRPr lang="ru-RU" altLang="sv-SE" sz="1400" b="1" dirty="0">
              <a:solidFill>
                <a:schemeClr val="accent5">
                  <a:lumMod val="50000"/>
                </a:schemeClr>
              </a:solidFill>
              <a:latin typeface="Segoe UI" panose="020B0502040204020203" pitchFamily="34" charset="0"/>
              <a:ea typeface="Verdana" pitchFamily="34" charset="0"/>
              <a:cs typeface="Segoe UI" panose="020B0502040204020203" pitchFamily="34" charset="0"/>
            </a:endParaRPr>
          </a:p>
        </p:txBody>
      </p:sp>
      <p:sp>
        <p:nvSpPr>
          <p:cNvPr id="4" name="Rectangle 3"/>
          <p:cNvSpPr/>
          <p:nvPr/>
        </p:nvSpPr>
        <p:spPr>
          <a:xfrm>
            <a:off x="2425700" y="3792478"/>
            <a:ext cx="6096000" cy="2585323"/>
          </a:xfrm>
          <a:prstGeom prst="rect">
            <a:avLst/>
          </a:prstGeom>
        </p:spPr>
        <p:txBody>
          <a:bodyPr>
            <a:spAutoFit/>
          </a:bodyPr>
          <a:lstStyle/>
          <a:p>
            <a:r>
              <a:rPr lang="en-US" dirty="0">
                <a:solidFill>
                  <a:srgbClr val="7F0055"/>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644632"/>
                </a:solidFill>
                <a:latin typeface="Consolas" panose="020B0609020204030204" pitchFamily="49" charset="0"/>
              </a:rPr>
              <a:t>i</a:t>
            </a:r>
            <a:r>
              <a:rPr lang="en-US" dirty="0">
                <a:solidFill>
                  <a:srgbClr val="000000"/>
                </a:solidFill>
                <a:latin typeface="Consolas" panose="020B0609020204030204" pitchFamily="49" charset="0"/>
              </a:rPr>
              <a:t>&gt; </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smtClean="0">
                <a:solidFill>
                  <a:srgbClr val="005032"/>
                </a:solidFill>
                <a:latin typeface="Consolas" panose="020B0609020204030204" pitchFamily="49" charset="0"/>
              </a:rPr>
              <a:t>TempClass</a:t>
            </a:r>
            <a:r>
              <a:rPr lang="ru-RU" dirty="0" smtClean="0">
                <a:solidFill>
                  <a:srgbClr val="005032"/>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TempClass</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TempClass</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MemberSet</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b );</a:t>
            </a:r>
          </a:p>
          <a:p>
            <a:r>
              <a:rPr lang="en-US" dirty="0">
                <a:solidFill>
                  <a:srgbClr val="7F0055"/>
                </a:solidFill>
                <a:latin typeface="Consolas" panose="020B0609020204030204" pitchFamily="49" charset="0"/>
              </a:rPr>
              <a:t>private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0000C0"/>
                </a:solidFill>
                <a:latin typeface="Consolas" panose="020B0609020204030204" pitchFamily="49" charset="0"/>
              </a:rPr>
              <a:t>Tarray</a:t>
            </a:r>
            <a:r>
              <a:rPr lang="en-US" dirty="0">
                <a:solidFill>
                  <a:srgbClr val="000000"/>
                </a:solidFill>
                <a:latin typeface="Consolas" panose="020B0609020204030204" pitchFamily="49" charset="0"/>
              </a:rPr>
              <a:t>[</a:t>
            </a:r>
            <a:r>
              <a:rPr lang="en-US" dirty="0" err="1">
                <a:solidFill>
                  <a:srgbClr val="644632"/>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C0"/>
                </a:solidFill>
                <a:latin typeface="Consolas" panose="020B0609020204030204" pitchFamily="49" charset="0"/>
              </a:rPr>
              <a:t>arraysize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130319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674422" y="175435"/>
            <a:ext cx="10108004" cy="428625"/>
          </a:xfrm>
        </p:spPr>
        <p:txBody>
          <a:bodyPr>
            <a:normAutofit fontScale="92500" lnSpcReduction="10000"/>
          </a:bodyPr>
          <a:lstStyle/>
          <a:p>
            <a:r>
              <a:rPr lang="ru-RU" altLang="sv-SE" dirty="0" smtClean="0">
                <a:solidFill>
                  <a:srgbClr val="203864"/>
                </a:solidFill>
              </a:rPr>
              <a:t>Шаблоны классов С</a:t>
            </a:r>
            <a:r>
              <a:rPr lang="ru-RU" altLang="sv-SE" dirty="0">
                <a:solidFill>
                  <a:srgbClr val="203864"/>
                </a:solidFill>
              </a:rPr>
              <a:t>++</a:t>
            </a:r>
            <a:endParaRPr lang="ru-RU" dirty="0">
              <a:solidFill>
                <a:srgbClr val="203864"/>
              </a:solidFill>
            </a:endParaRPr>
          </a:p>
        </p:txBody>
      </p:sp>
      <p:sp>
        <p:nvSpPr>
          <p:cNvPr id="5" name="Текст 4"/>
          <p:cNvSpPr>
            <a:spLocks noGrp="1"/>
          </p:cNvSpPr>
          <p:nvPr>
            <p:ph type="body" sz="quarter" idx="16"/>
          </p:nvPr>
        </p:nvSpPr>
        <p:spPr/>
        <p:txBody>
          <a:bodyPr/>
          <a:lstStyle/>
          <a:p>
            <a:endParaRPr lang="ru-RU" dirty="0"/>
          </a:p>
        </p:txBody>
      </p:sp>
      <p:sp>
        <p:nvSpPr>
          <p:cNvPr id="6" name="Текст 5"/>
          <p:cNvSpPr>
            <a:spLocks noGrp="1"/>
          </p:cNvSpPr>
          <p:nvPr>
            <p:ph type="body" sz="quarter" idx="17"/>
          </p:nvPr>
        </p:nvSpPr>
        <p:spPr/>
        <p:txBody>
          <a:bodyPr/>
          <a:lstStyle/>
          <a:p>
            <a:fld id="{D2CF00E2-B377-4DAD-A958-C31E0DCE81AE}" type="slidenum">
              <a:rPr lang="ru-RU" smtClean="0"/>
              <a:t>9</a:t>
            </a:fld>
            <a:endParaRPr lang="ru-RU" dirty="0"/>
          </a:p>
        </p:txBody>
      </p:sp>
      <p:sp>
        <p:nvSpPr>
          <p:cNvPr id="10" name="Rectangle 9"/>
          <p:cNvSpPr/>
          <p:nvPr/>
        </p:nvSpPr>
        <p:spPr>
          <a:xfrm>
            <a:off x="1890322" y="1167175"/>
            <a:ext cx="6096000" cy="2585323"/>
          </a:xfrm>
          <a:prstGeom prst="rect">
            <a:avLst/>
          </a:prstGeom>
        </p:spPr>
        <p:txBody>
          <a:bodyPr>
            <a:spAutoFit/>
          </a:bodyPr>
          <a:lstStyle/>
          <a:p>
            <a:r>
              <a:rPr lang="en-US" dirty="0" smtClean="0">
                <a:solidFill>
                  <a:srgbClr val="7F0055"/>
                </a:solidFill>
                <a:latin typeface="Consolas" panose="020B0609020204030204" pitchFamily="49" charset="0"/>
              </a:rPr>
              <a:t>template</a:t>
            </a:r>
            <a:r>
              <a:rPr lang="en-US" dirty="0" smtClean="0">
                <a:solidFill>
                  <a:srgbClr val="000000"/>
                </a:solidFill>
                <a:latin typeface="Consolas" panose="020B0609020204030204" pitchFamily="49" charset="0"/>
              </a:rPr>
              <a:t> &lt;</a:t>
            </a:r>
            <a:r>
              <a:rPr lang="en-US" dirty="0" smtClean="0">
                <a:solidFill>
                  <a:srgbClr val="7F0055"/>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644632"/>
                </a:solidFill>
                <a:latin typeface="Consolas" panose="020B0609020204030204" pitchFamily="49" charset="0"/>
              </a:rPr>
              <a:t>T</a:t>
            </a:r>
            <a:r>
              <a:rPr lang="en-US" dirty="0" smtClean="0">
                <a:solidFill>
                  <a:srgbClr val="000000"/>
                </a:solidFill>
                <a:latin typeface="Consolas" panose="020B0609020204030204" pitchFamily="49" charset="0"/>
              </a:rPr>
              <a:t>&gt;</a:t>
            </a:r>
          </a:p>
          <a:p>
            <a:r>
              <a:rPr lang="en-US" dirty="0" smtClean="0">
                <a:solidFill>
                  <a:srgbClr val="7F0055"/>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err="1" smtClean="0">
                <a:solidFill>
                  <a:srgbClr val="005032"/>
                </a:solidFill>
                <a:latin typeface="Consolas" panose="020B0609020204030204" pitchFamily="49" charset="0"/>
              </a:rPr>
              <a:t>mypair</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dirty="0" smtClean="0">
                <a:solidFill>
                  <a:srgbClr val="644632"/>
                </a:solidFill>
                <a:latin typeface="Consolas" panose="020B0609020204030204" pitchFamily="49" charset="0"/>
              </a:rPr>
              <a:t>T</a:t>
            </a:r>
            <a:r>
              <a:rPr lang="en-US" dirty="0" smtClean="0">
                <a:solidFill>
                  <a:srgbClr val="000000"/>
                </a:solidFill>
                <a:latin typeface="Consolas" panose="020B0609020204030204" pitchFamily="49" charset="0"/>
              </a:rPr>
              <a:t> </a:t>
            </a:r>
            <a:r>
              <a:rPr lang="en-US" dirty="0" smtClean="0">
                <a:solidFill>
                  <a:srgbClr val="0000C0"/>
                </a:solidFill>
                <a:latin typeface="Consolas" panose="020B0609020204030204" pitchFamily="49" charset="0"/>
              </a:rPr>
              <a:t>a</a:t>
            </a:r>
            <a:r>
              <a:rPr lang="en-US" dirty="0" smtClean="0">
                <a:solidFill>
                  <a:srgbClr val="000000"/>
                </a:solidFill>
                <a:latin typeface="Consolas" panose="020B0609020204030204" pitchFamily="49" charset="0"/>
              </a:rPr>
              <a:t>, </a:t>
            </a:r>
            <a:r>
              <a:rPr lang="en-US" dirty="0" smtClean="0">
                <a:solidFill>
                  <a:srgbClr val="0000C0"/>
                </a:solidFill>
                <a:latin typeface="Consolas" panose="020B0609020204030204" pitchFamily="49" charset="0"/>
              </a:rPr>
              <a:t>b</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7F0055"/>
                </a:solidFill>
                <a:latin typeface="Consolas" panose="020B0609020204030204" pitchFamily="49" charset="0"/>
              </a:rPr>
              <a:t>public</a:t>
            </a:r>
            <a:r>
              <a:rPr lang="en-US" dirty="0" smtClean="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    </a:t>
            </a:r>
            <a:r>
              <a:rPr lang="fr-FR" dirty="0" err="1" smtClean="0">
                <a:solidFill>
                  <a:srgbClr val="000000"/>
                </a:solidFill>
                <a:latin typeface="Consolas" panose="020B0609020204030204" pitchFamily="49" charset="0"/>
              </a:rPr>
              <a:t>mypair</a:t>
            </a:r>
            <a:r>
              <a:rPr lang="fr-FR" dirty="0" smtClean="0">
                <a:solidFill>
                  <a:srgbClr val="000000"/>
                </a:solidFill>
                <a:latin typeface="Consolas" panose="020B0609020204030204" pitchFamily="49" charset="0"/>
              </a:rPr>
              <a:t> (</a:t>
            </a:r>
            <a:r>
              <a:rPr lang="fr-FR" dirty="0" smtClean="0">
                <a:solidFill>
                  <a:srgbClr val="644632"/>
                </a:solidFill>
                <a:latin typeface="Consolas" panose="020B0609020204030204" pitchFamily="49" charset="0"/>
              </a:rPr>
              <a:t>T</a:t>
            </a:r>
            <a:r>
              <a:rPr lang="fr-FR" dirty="0" smtClean="0">
                <a:solidFill>
                  <a:srgbClr val="000000"/>
                </a:solidFill>
                <a:latin typeface="Consolas" panose="020B0609020204030204" pitchFamily="49" charset="0"/>
              </a:rPr>
              <a:t> first, </a:t>
            </a:r>
            <a:r>
              <a:rPr lang="fr-FR" dirty="0" smtClean="0">
                <a:solidFill>
                  <a:srgbClr val="644632"/>
                </a:solidFill>
                <a:latin typeface="Consolas" panose="020B0609020204030204" pitchFamily="49" charset="0"/>
              </a:rPr>
              <a:t>T</a:t>
            </a:r>
            <a:r>
              <a:rPr lang="fr-FR" dirty="0" smtClean="0">
                <a:solidFill>
                  <a:srgbClr val="000000"/>
                </a:solidFill>
                <a:latin typeface="Consolas" panose="020B0609020204030204" pitchFamily="49" charset="0"/>
              </a:rPr>
              <a:t> second) {</a:t>
            </a:r>
          </a:p>
          <a:p>
            <a:r>
              <a:rPr lang="en-US" dirty="0" smtClean="0">
                <a:solidFill>
                  <a:srgbClr val="000000"/>
                </a:solidFill>
                <a:latin typeface="Consolas" panose="020B0609020204030204" pitchFamily="49" charset="0"/>
              </a:rPr>
              <a:t>      </a:t>
            </a:r>
            <a:r>
              <a:rPr lang="en-US" dirty="0" smtClean="0">
                <a:solidFill>
                  <a:srgbClr val="0000C0"/>
                </a:solidFill>
                <a:latin typeface="Consolas" panose="020B0609020204030204" pitchFamily="49" charset="0"/>
              </a:rPr>
              <a:t>a</a:t>
            </a:r>
            <a:r>
              <a:rPr lang="en-US" dirty="0" smtClean="0">
                <a:solidFill>
                  <a:srgbClr val="000000"/>
                </a:solidFill>
                <a:latin typeface="Consolas" panose="020B0609020204030204" pitchFamily="49" charset="0"/>
              </a:rPr>
              <a:t>=first; </a:t>
            </a:r>
            <a:r>
              <a:rPr lang="en-US" dirty="0" smtClean="0">
                <a:solidFill>
                  <a:srgbClr val="0000C0"/>
                </a:solidFill>
                <a:latin typeface="Consolas" panose="020B0609020204030204" pitchFamily="49" charset="0"/>
              </a:rPr>
              <a:t>b</a:t>
            </a:r>
            <a:r>
              <a:rPr lang="en-US" dirty="0" smtClean="0">
                <a:solidFill>
                  <a:srgbClr val="000000"/>
                </a:solidFill>
                <a:latin typeface="Consolas" panose="020B0609020204030204" pitchFamily="49" charset="0"/>
              </a:rPr>
              <a:t>=second;</a:t>
            </a:r>
          </a:p>
          <a:p>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dirty="0" smtClean="0">
                <a:solidFill>
                  <a:srgbClr val="644632"/>
                </a:solidFill>
                <a:latin typeface="Consolas" panose="020B0609020204030204" pitchFamily="49" charset="0"/>
              </a:rPr>
              <a:t>T</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getmax</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11" name="Rectangle 10"/>
          <p:cNvSpPr/>
          <p:nvPr/>
        </p:nvSpPr>
        <p:spPr>
          <a:xfrm>
            <a:off x="6728424" y="1213678"/>
            <a:ext cx="6096000" cy="2031325"/>
          </a:xfrm>
          <a:prstGeom prst="rect">
            <a:avLst/>
          </a:prstGeom>
        </p:spPr>
        <p:txBody>
          <a:bodyPr>
            <a:spAutoFit/>
          </a:bodyPr>
          <a:lstStyle/>
          <a:p>
            <a:r>
              <a:rPr lang="en-US" dirty="0">
                <a:solidFill>
                  <a:srgbClr val="000000"/>
                </a:solidFill>
                <a:latin typeface="Consolas" panose="020B0609020204030204" pitchFamily="49" charset="0"/>
              </a:rPr>
              <a:t> </a:t>
            </a:r>
            <a:r>
              <a:rPr lang="en-US"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main () {</a:t>
            </a:r>
          </a:p>
          <a:p>
            <a:r>
              <a:rPr lang="ru-RU" dirty="0" smtClean="0">
                <a:solidFill>
                  <a:srgbClr val="005032"/>
                </a:solidFill>
                <a:latin typeface="Consolas" panose="020B0609020204030204" pitchFamily="49" charset="0"/>
              </a:rPr>
              <a:t>   </a:t>
            </a:r>
            <a:r>
              <a:rPr lang="en-US" dirty="0" err="1" smtClean="0">
                <a:solidFill>
                  <a:srgbClr val="005032"/>
                </a:solidFill>
                <a:latin typeface="Consolas" panose="020B0609020204030204" pitchFamily="49" charset="0"/>
              </a:rPr>
              <a:t>mypair</a:t>
            </a:r>
            <a:r>
              <a:rPr lang="en-US" dirty="0" smtClean="0">
                <a:solidFill>
                  <a:srgbClr val="000000"/>
                </a:solidFill>
                <a:latin typeface="Consolas" panose="020B0609020204030204" pitchFamily="49" charset="0"/>
              </a:rPr>
              <a:t>&lt;</a:t>
            </a:r>
            <a:r>
              <a:rPr lang="en-US" dirty="0" err="1" smtClean="0">
                <a:solidFill>
                  <a:srgbClr val="7F0055"/>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myobject</a:t>
            </a:r>
            <a:r>
              <a:rPr lang="en-US" dirty="0">
                <a:solidFill>
                  <a:srgbClr val="000000"/>
                </a:solidFill>
                <a:latin typeface="Consolas" panose="020B0609020204030204" pitchFamily="49" charset="0"/>
              </a:rPr>
              <a:t> (115, 36);</a:t>
            </a:r>
          </a:p>
          <a:p>
            <a:r>
              <a:rPr lang="en-US"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en-US" dirty="0" err="1" smtClean="0">
                <a:solidFill>
                  <a:srgbClr val="005032"/>
                </a:solidFill>
                <a:latin typeface="Consolas" panose="020B0609020204030204" pitchFamily="49" charset="0"/>
              </a:rPr>
              <a:t>mypair</a:t>
            </a:r>
            <a:r>
              <a:rPr lang="en-US" dirty="0" smtClean="0">
                <a:solidFill>
                  <a:srgbClr val="000000"/>
                </a:solidFill>
                <a:latin typeface="Consolas" panose="020B0609020204030204" pitchFamily="49" charset="0"/>
              </a:rPr>
              <a:t>&lt;</a:t>
            </a:r>
            <a:r>
              <a:rPr lang="en-US" dirty="0" smtClean="0">
                <a:solidFill>
                  <a:srgbClr val="7F0055"/>
                </a:solidFill>
                <a:latin typeface="Consolas" panose="020B0609020204030204" pitchFamily="49" charset="0"/>
              </a:rPr>
              <a:t>double</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myfloats</a:t>
            </a:r>
            <a:r>
              <a:rPr lang="en-US" dirty="0">
                <a:solidFill>
                  <a:srgbClr val="000000"/>
                </a:solidFill>
                <a:latin typeface="Consolas" panose="020B0609020204030204" pitchFamily="49" charset="0"/>
              </a:rPr>
              <a:t> (3.0, 2.18);</a:t>
            </a:r>
          </a:p>
          <a:p>
            <a:r>
              <a:rPr lang="en-US"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&lt;&lt; </a:t>
            </a:r>
            <a:r>
              <a:rPr lang="en-US" dirty="0" err="1">
                <a:solidFill>
                  <a:srgbClr val="000000"/>
                </a:solidFill>
                <a:latin typeface="Consolas" panose="020B0609020204030204" pitchFamily="49" charset="0"/>
              </a:rPr>
              <a:t>myobject.getmax</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0;</a:t>
            </a:r>
          </a:p>
          <a:p>
            <a:r>
              <a:rPr lang="en-US" dirty="0">
                <a:solidFill>
                  <a:srgbClr val="000000"/>
                </a:solidFill>
                <a:latin typeface="Consolas" panose="020B0609020204030204" pitchFamily="49" charset="0"/>
              </a:rPr>
              <a:t>}</a:t>
            </a:r>
          </a:p>
          <a:p>
            <a:endParaRPr lang="en-US" dirty="0"/>
          </a:p>
        </p:txBody>
      </p:sp>
      <p:sp>
        <p:nvSpPr>
          <p:cNvPr id="12" name="Rectangle 11"/>
          <p:cNvSpPr/>
          <p:nvPr/>
        </p:nvSpPr>
        <p:spPr>
          <a:xfrm>
            <a:off x="1890322" y="4116404"/>
            <a:ext cx="6096000" cy="1754326"/>
          </a:xfrm>
          <a:prstGeom prst="rect">
            <a:avLst/>
          </a:prstGeom>
        </p:spPr>
        <p:txBody>
          <a:bodyPr>
            <a:spAutoFit/>
          </a:bodyPr>
          <a:lstStyle/>
          <a:p>
            <a:r>
              <a:rPr lang="en-US" dirty="0" smtClean="0">
                <a:solidFill>
                  <a:srgbClr val="7F0055"/>
                </a:solidFill>
                <a:latin typeface="Consolas" panose="020B0609020204030204" pitchFamily="49" charset="0"/>
              </a:rPr>
              <a:t>template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&gt;</a:t>
            </a:r>
          </a:p>
          <a:p>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mypair</a:t>
            </a:r>
            <a:r>
              <a:rPr lang="en-US" dirty="0">
                <a:solidFill>
                  <a:srgbClr val="000000"/>
                </a:solidFill>
                <a:latin typeface="Consolas" panose="020B0609020204030204" pitchFamily="49" charset="0"/>
              </a:rPr>
              <a:t>&lt;T&gt;::</a:t>
            </a:r>
            <a:r>
              <a:rPr lang="en-US" dirty="0" err="1">
                <a:solidFill>
                  <a:srgbClr val="000000"/>
                </a:solidFill>
                <a:latin typeface="Consolas" panose="020B0609020204030204" pitchFamily="49" charset="0"/>
              </a:rPr>
              <a:t>getmax</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644632"/>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retval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retval</a:t>
            </a:r>
            <a:r>
              <a:rPr lang="en-US" dirty="0">
                <a:solidFill>
                  <a:srgbClr val="000000"/>
                </a:solidFill>
                <a:latin typeface="Consolas" panose="020B0609020204030204" pitchFamily="49" charset="0"/>
              </a:rPr>
              <a:t> = </a:t>
            </a:r>
            <a:r>
              <a:rPr lang="en-US" dirty="0">
                <a:solidFill>
                  <a:srgbClr val="0000C0"/>
                </a:solidFill>
                <a:latin typeface="Consolas" panose="020B0609020204030204" pitchFamily="49" charset="0"/>
              </a:rPr>
              <a:t>a</a:t>
            </a:r>
            <a:r>
              <a:rPr lang="en-US" dirty="0">
                <a:solidFill>
                  <a:srgbClr val="000000"/>
                </a:solidFill>
                <a:latin typeface="Consolas" panose="020B0609020204030204" pitchFamily="49" charset="0"/>
              </a:rPr>
              <a:t>&gt;</a:t>
            </a:r>
            <a:r>
              <a:rPr lang="en-US" dirty="0">
                <a:solidFill>
                  <a:srgbClr val="0000C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0000C0"/>
                </a:solidFill>
                <a:latin typeface="Consolas" panose="020B0609020204030204" pitchFamily="49" charset="0"/>
              </a:rPr>
              <a:t>a</a:t>
            </a:r>
            <a:r>
              <a:rPr lang="en-US" dirty="0">
                <a:solidFill>
                  <a:srgbClr val="000000"/>
                </a:solidFill>
                <a:latin typeface="Consolas" panose="020B0609020204030204" pitchFamily="49" charset="0"/>
              </a:rPr>
              <a:t> : </a:t>
            </a:r>
            <a:r>
              <a:rPr lang="en-US" dirty="0">
                <a:solidFill>
                  <a:srgbClr val="0000C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retval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913031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7832</Words>
  <Application>Microsoft Office PowerPoint</Application>
  <PresentationFormat>Widescreen</PresentationFormat>
  <Paragraphs>1612</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Consolas</vt:lpstr>
      <vt:lpstr>Courier New</vt:lpstr>
      <vt:lpstr>Segoe UI</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Epolsoft OOO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Aliaksandr Burtsau</dc:creator>
  <cp:lastModifiedBy>Aliaksandr Burtsau</cp:lastModifiedBy>
  <cp:revision>1</cp:revision>
  <dcterms:created xsi:type="dcterms:W3CDTF">2020-03-12T07:51:43Z</dcterms:created>
  <dcterms:modified xsi:type="dcterms:W3CDTF">2020-03-12T07:52:35Z</dcterms:modified>
</cp:coreProperties>
</file>