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9" autoAdjust="0"/>
    <p:restoredTop sz="94660"/>
  </p:normalViewPr>
  <p:slideViewPr>
    <p:cSldViewPr snapToGrid="0">
      <p:cViewPr varScale="1">
        <p:scale>
          <a:sx n="98" d="100"/>
          <a:sy n="98" d="100"/>
        </p:scale>
        <p:origin x="40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CCBCB0-F97A-4DD7-B5B0-4EA2F99FB3E7}" type="datetimeFigureOut">
              <a:rPr lang="en-US" smtClean="0"/>
              <a:t>27.02.2020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5278D2-B4C9-4673-B5B6-821EE62E5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769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364DBE-E3B1-4133-B555-71372D05869D}" type="slidenum">
              <a:rPr lang="ru-RU" smtClean="0"/>
              <a:pPr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95927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b="0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364DBE-E3B1-4133-B555-71372D05869D}" type="slidenum">
              <a:rPr lang="ru-RU" smtClean="0"/>
              <a:pPr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845141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b="0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364DBE-E3B1-4133-B555-71372D05869D}" type="slidenum">
              <a:rPr lang="ru-RU" smtClean="0"/>
              <a:pPr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416856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b="0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364DBE-E3B1-4133-B555-71372D05869D}" type="slidenum">
              <a:rPr lang="ru-RU" smtClean="0"/>
              <a:pPr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934863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b="0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364DBE-E3B1-4133-B555-71372D05869D}" type="slidenum">
              <a:rPr lang="ru-RU" smtClean="0"/>
              <a:pPr/>
              <a:t>13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471790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</a:t>
            </a:r>
            <a:r>
              <a:rPr lang="ru-RU" sz="1200" b="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пример обработки простого исключения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#include &lt;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iostream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namespace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std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main() {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cout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&lt;&lt; "Start\n";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try { // </a:t>
            </a:r>
            <a:r>
              <a:rPr lang="ru-RU" sz="1200" b="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начало блока </a:t>
            </a:r>
            <a:r>
              <a:rPr lang="en-US" sz="1200" b="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try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cout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&lt;&lt; "Inside try block\n";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throw 100; // </a:t>
            </a:r>
            <a:r>
              <a:rPr lang="ru-RU" sz="1200" b="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генерация ошибки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cout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&lt;&lt; "This will not execute";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}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catch (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{ // </a:t>
            </a:r>
            <a:r>
              <a:rPr lang="ru-RU" sz="1200" b="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перехват ошибки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cout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&lt;&lt; "Caught an exception -- value is: ";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cout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&lt;&lt;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&lt;&lt; " \n";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}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cout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&lt;&lt; "End";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return 0;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ru-RU" b="0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364DBE-E3B1-4133-B555-71372D05869D}" type="slidenum">
              <a:rPr lang="ru-RU" smtClean="0"/>
              <a:pPr/>
              <a:t>14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34910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</a:t>
            </a:r>
            <a:r>
              <a:rPr lang="ru-RU" sz="1200" b="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пример обработки простого исключения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#include &lt;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iostream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namespace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std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main() {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cout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&lt;&lt; "Start\n";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try { // </a:t>
            </a:r>
            <a:r>
              <a:rPr lang="ru-RU" sz="1200" b="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начало блока </a:t>
            </a:r>
            <a:r>
              <a:rPr lang="en-US" sz="1200" b="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try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cout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&lt;&lt; "Inside try block\n";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throw 100; // </a:t>
            </a:r>
            <a:r>
              <a:rPr lang="ru-RU" sz="1200" b="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генерация ошибки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cout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&lt;&lt; "This will not execute";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}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catch (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{ // </a:t>
            </a:r>
            <a:r>
              <a:rPr lang="ru-RU" sz="1200" b="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перехват ошибки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cout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&lt;&lt; "Caught an exception -- value is: ";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cout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&lt;&lt;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&lt;&lt; " \n";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}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cout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&lt;&lt; "End";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return 0;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ru-RU" b="0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364DBE-E3B1-4133-B555-71372D05869D}" type="slidenum">
              <a:rPr lang="ru-RU" smtClean="0"/>
              <a:pPr/>
              <a:t>15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794584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#include &lt;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iostream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#include &lt;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cassert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namespace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std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addition(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a,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b) {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return a + b;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subtraction (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a,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b) {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return a - b;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multiplication (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a, 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b) {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return a * b;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double division(double a, double b) {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return a / b;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TestAdd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{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assert(addition(3,5) == 8);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cout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&lt;&lt; "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TestAdd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OK\n";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TestSub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{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assert(subtraction);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cout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&lt;&lt; "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TestSub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OK\n";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TestMul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{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assert(multiplication(3,5) == 15);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cout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&lt;&lt; "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TestMul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OK\n";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TestDiv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{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assert(division(3,5) == 0.6l);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cout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&lt;&lt; "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TestDiv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OK\n";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main() {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TestAdd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TestSub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TestMul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TestDiv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return 0;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ru-RU" b="0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364DBE-E3B1-4133-B555-71372D05869D}" type="slidenum">
              <a:rPr lang="ru-RU" smtClean="0"/>
              <a:pPr/>
              <a:t>16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021387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#include &lt;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iostream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namespace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std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addition(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a,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b) {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return ++a + b;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subtraction (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a,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b) {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return ++a - b;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multiplication (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a, 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b) {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return ++a * b;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double division(double a, double b) {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return ++a / b;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TestAdd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{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if (addition(3,5) != 8)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throw "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TestAdd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failed addition(3,5) != 8";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cout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&lt;&lt; "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TestAdd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OK\n";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TestSub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{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if (subtraction(3,5) != -2)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throw "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TestSub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failed subtraction(3,5) != -2";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cout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&lt;&lt; "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TestSub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OK\n";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TestMul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{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if (multiplication(3,5) != 15)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throw "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TetsMul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failed multiplication(3,5) != 15";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cout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&lt;&lt; "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TestMul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OK\n";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TestDiv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{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if (division(3,5) != 0.6l)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throw "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TestDiv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failed division(3,5) != 0.6l";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cout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&lt;&lt; "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TestDiv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OK\n";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TestAll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{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failed = 0;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try {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TestAdd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 }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catch (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const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char *err) {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cout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&lt;&lt; err &lt;&lt;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endl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 ++failed;}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try {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TestSub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 }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catch (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const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char *err) {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cout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&lt;&lt; err &lt;&lt;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endl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 ++failed;}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try {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TestMul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 }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catch (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const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char *err) {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cout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&lt;&lt; err &lt;&lt;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endl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 ++failed;}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try {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TestDiv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 }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catch (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const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char *err) {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cout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&lt;&lt; err &lt;&lt;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endl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 ++failed;}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if (failed == 0)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cout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&lt;&lt; "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TestAll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OK";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else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cout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&lt;&lt; "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TestAll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FAIL: " &lt;&lt; failed &lt;&lt; " failed TCs.\n";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main() {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TestAll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return 0;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ru-RU" b="0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364DBE-E3B1-4133-B555-71372D05869D}" type="slidenum">
              <a:rPr lang="ru-RU" smtClean="0"/>
              <a:pPr/>
              <a:t>17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204880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b="0" baseline="0" dirty="0" smtClean="0"/>
          </a:p>
          <a:p>
            <a:r>
              <a:rPr lang="en-US" b="0" baseline="0" dirty="0" smtClean="0"/>
              <a:t>#include &lt;</a:t>
            </a:r>
            <a:r>
              <a:rPr lang="en-US" b="0" baseline="0" dirty="0" err="1" smtClean="0"/>
              <a:t>iostream</a:t>
            </a:r>
            <a:r>
              <a:rPr lang="en-US" b="0" baseline="0" dirty="0" smtClean="0"/>
              <a:t>&gt;</a:t>
            </a:r>
          </a:p>
          <a:p>
            <a:endParaRPr lang="en-US" b="0" baseline="0" dirty="0" smtClean="0"/>
          </a:p>
          <a:p>
            <a:r>
              <a:rPr lang="en-US" b="0" baseline="0" dirty="0" smtClean="0"/>
              <a:t>using namespace </a:t>
            </a:r>
            <a:r>
              <a:rPr lang="en-US" b="0" baseline="0" dirty="0" err="1" smtClean="0"/>
              <a:t>std</a:t>
            </a:r>
            <a:r>
              <a:rPr lang="en-US" b="0" baseline="0" dirty="0" smtClean="0"/>
              <a:t>;</a:t>
            </a:r>
          </a:p>
          <a:p>
            <a:endParaRPr lang="en-US" b="0" baseline="0" dirty="0" smtClean="0"/>
          </a:p>
          <a:p>
            <a:r>
              <a:rPr lang="en-US" b="0" baseline="0" dirty="0" err="1" smtClean="0"/>
              <a:t>enum</a:t>
            </a:r>
            <a:r>
              <a:rPr lang="en-US" b="0" baseline="0" dirty="0" smtClean="0"/>
              <a:t> color {</a:t>
            </a:r>
          </a:p>
          <a:p>
            <a:r>
              <a:rPr lang="en-US" b="0" baseline="0" dirty="0" smtClean="0"/>
              <a:t>   red,</a:t>
            </a:r>
          </a:p>
          <a:p>
            <a:r>
              <a:rPr lang="en-US" b="0" baseline="0" dirty="0" smtClean="0"/>
              <a:t>   yellow,</a:t>
            </a:r>
          </a:p>
          <a:p>
            <a:r>
              <a:rPr lang="en-US" b="0" baseline="0" dirty="0" smtClean="0"/>
              <a:t>   green = 20,</a:t>
            </a:r>
          </a:p>
          <a:p>
            <a:r>
              <a:rPr lang="en-US" b="0" baseline="0" dirty="0" smtClean="0"/>
              <a:t>   blue</a:t>
            </a:r>
          </a:p>
          <a:p>
            <a:r>
              <a:rPr lang="en-US" b="0" baseline="0" dirty="0" smtClean="0"/>
              <a:t>};</a:t>
            </a:r>
          </a:p>
          <a:p>
            <a:endParaRPr lang="en-US" b="0" baseline="0" dirty="0" smtClean="0"/>
          </a:p>
          <a:p>
            <a:r>
              <a:rPr lang="en-US" b="0" baseline="0" dirty="0" err="1" smtClean="0"/>
              <a:t>enum</a:t>
            </a:r>
            <a:r>
              <a:rPr lang="en-US" b="0" baseline="0" dirty="0" smtClean="0"/>
              <a:t> class answer : char {</a:t>
            </a:r>
          </a:p>
          <a:p>
            <a:r>
              <a:rPr lang="en-US" b="0" baseline="0" dirty="0" smtClean="0"/>
              <a:t>   yes='y',</a:t>
            </a:r>
          </a:p>
          <a:p>
            <a:r>
              <a:rPr lang="en-US" b="0" baseline="0" dirty="0" smtClean="0"/>
              <a:t>   no='n'</a:t>
            </a:r>
          </a:p>
          <a:p>
            <a:r>
              <a:rPr lang="en-US" b="0" baseline="0" dirty="0" smtClean="0"/>
              <a:t>};</a:t>
            </a:r>
          </a:p>
          <a:p>
            <a:endParaRPr lang="en-US" b="0" baseline="0" dirty="0" smtClean="0"/>
          </a:p>
          <a:p>
            <a:r>
              <a:rPr lang="en-US" b="0" baseline="0" dirty="0" err="1" smtClean="0"/>
              <a:t>enum</a:t>
            </a:r>
            <a:r>
              <a:rPr lang="en-US" b="0" baseline="0" dirty="0" smtClean="0"/>
              <a:t> { d, e, f=e+2 };</a:t>
            </a:r>
          </a:p>
          <a:p>
            <a:endParaRPr lang="en-US" b="0" baseline="0" dirty="0" smtClean="0"/>
          </a:p>
          <a:p>
            <a:r>
              <a:rPr lang="en-US" b="0" baseline="0" dirty="0" err="1" smtClean="0"/>
              <a:t>int</a:t>
            </a:r>
            <a:r>
              <a:rPr lang="en-US" b="0" baseline="0" dirty="0" smtClean="0"/>
              <a:t> main()</a:t>
            </a:r>
          </a:p>
          <a:p>
            <a:r>
              <a:rPr lang="en-US" b="0" baseline="0" dirty="0" smtClean="0"/>
              <a:t>{</a:t>
            </a:r>
          </a:p>
          <a:p>
            <a:r>
              <a:rPr lang="en-US" b="0" baseline="0" dirty="0" smtClean="0"/>
              <a:t>   color col = red;</a:t>
            </a:r>
          </a:p>
          <a:p>
            <a:r>
              <a:rPr lang="en-US" b="0" baseline="0" dirty="0" smtClean="0"/>
              <a:t>   answer a;</a:t>
            </a:r>
          </a:p>
          <a:p>
            <a:r>
              <a:rPr lang="en-US" b="0" baseline="0" dirty="0" smtClean="0"/>
              <a:t>   a = answer::yes;</a:t>
            </a:r>
          </a:p>
          <a:p>
            <a:r>
              <a:rPr lang="en-US" b="0" baseline="0" dirty="0" smtClean="0"/>
              <a:t>   </a:t>
            </a:r>
            <a:r>
              <a:rPr lang="en-US" b="0" baseline="0" dirty="0" err="1" smtClean="0"/>
              <a:t>std</a:t>
            </a:r>
            <a:r>
              <a:rPr lang="en-US" b="0" baseline="0" dirty="0" smtClean="0"/>
              <a:t>::</a:t>
            </a:r>
            <a:r>
              <a:rPr lang="en-US" b="0" baseline="0" dirty="0" err="1" smtClean="0"/>
              <a:t>cout</a:t>
            </a:r>
            <a:r>
              <a:rPr lang="en-US" b="0" baseline="0" dirty="0" smtClean="0"/>
              <a:t> &lt;&lt; "red = " &lt;&lt; col &lt;&lt; " blue = " &lt;&lt; blue &lt;&lt; '\n'</a:t>
            </a:r>
          </a:p>
          <a:p>
            <a:r>
              <a:rPr lang="en-US" b="0" baseline="0" dirty="0" smtClean="0"/>
              <a:t>                 &lt;&lt; "a = " &lt;&lt; (char)a &lt;&lt; '\n'</a:t>
            </a:r>
          </a:p>
          <a:p>
            <a:r>
              <a:rPr lang="en-US" b="0" baseline="0" dirty="0" smtClean="0"/>
              <a:t>                 &lt;&lt; "f = " &lt;&lt; f &lt;&lt; '\n';</a:t>
            </a:r>
          </a:p>
          <a:p>
            <a:r>
              <a:rPr lang="en-US" b="0" baseline="0" dirty="0" smtClean="0"/>
              <a:t>   return 0;</a:t>
            </a:r>
          </a:p>
          <a:p>
            <a:r>
              <a:rPr lang="en-US" b="0" baseline="0" dirty="0" smtClean="0"/>
              <a:t>}</a:t>
            </a:r>
            <a:endParaRPr lang="ru-RU" b="0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364DBE-E3B1-4133-B555-71372D05869D}" type="slidenum">
              <a:rPr lang="ru-RU" smtClean="0"/>
              <a:pPr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062178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#include &lt;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iostream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namespace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std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union foo {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signed char y;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x;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};</a:t>
            </a:r>
          </a:p>
          <a:p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main()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foo f;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f.x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1024;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f.y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1;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cout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&lt;&lt;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f.x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&lt;&lt;" - "&lt;&lt; (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f.y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return 0;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ru-RU" b="0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364DBE-E3B1-4133-B555-71372D05869D}" type="slidenum">
              <a:rPr lang="ru-RU" smtClean="0"/>
              <a:pPr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96661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b="0" baseline="0" dirty="0" smtClean="0"/>
          </a:p>
          <a:p>
            <a:r>
              <a:rPr lang="en-US" b="0" baseline="0" dirty="0" smtClean="0"/>
              <a:t>#include &lt;</a:t>
            </a:r>
            <a:r>
              <a:rPr lang="en-US" b="0" baseline="0" dirty="0" err="1" smtClean="0"/>
              <a:t>iostream</a:t>
            </a:r>
            <a:r>
              <a:rPr lang="en-US" b="0" baseline="0" dirty="0" smtClean="0"/>
              <a:t>&gt;</a:t>
            </a:r>
          </a:p>
          <a:p>
            <a:endParaRPr lang="en-US" b="0" baseline="0" dirty="0" smtClean="0"/>
          </a:p>
          <a:p>
            <a:r>
              <a:rPr lang="en-US" b="0" baseline="0" dirty="0" smtClean="0"/>
              <a:t>using namespace </a:t>
            </a:r>
            <a:r>
              <a:rPr lang="en-US" b="0" baseline="0" dirty="0" err="1" smtClean="0"/>
              <a:t>std</a:t>
            </a:r>
            <a:r>
              <a:rPr lang="en-US" b="0" baseline="0" dirty="0" smtClean="0"/>
              <a:t>;</a:t>
            </a:r>
          </a:p>
          <a:p>
            <a:endParaRPr lang="en-US" b="0" baseline="0" dirty="0" smtClean="0"/>
          </a:p>
          <a:p>
            <a:r>
              <a:rPr lang="en-US" b="0" baseline="0" dirty="0" err="1" smtClean="0"/>
              <a:t>enum</a:t>
            </a:r>
            <a:r>
              <a:rPr lang="en-US" b="0" baseline="0" dirty="0" smtClean="0"/>
              <a:t> color {</a:t>
            </a:r>
          </a:p>
          <a:p>
            <a:r>
              <a:rPr lang="en-US" b="0" baseline="0" dirty="0" smtClean="0"/>
              <a:t>   red,</a:t>
            </a:r>
          </a:p>
          <a:p>
            <a:r>
              <a:rPr lang="en-US" b="0" baseline="0" dirty="0" smtClean="0"/>
              <a:t>   yellow,</a:t>
            </a:r>
          </a:p>
          <a:p>
            <a:r>
              <a:rPr lang="en-US" b="0" baseline="0" dirty="0" smtClean="0"/>
              <a:t>   green = 20,</a:t>
            </a:r>
          </a:p>
          <a:p>
            <a:r>
              <a:rPr lang="en-US" b="0" baseline="0" dirty="0" smtClean="0"/>
              <a:t>   blue</a:t>
            </a:r>
          </a:p>
          <a:p>
            <a:r>
              <a:rPr lang="en-US" b="0" baseline="0" dirty="0" smtClean="0"/>
              <a:t>};</a:t>
            </a:r>
          </a:p>
          <a:p>
            <a:endParaRPr lang="en-US" b="0" baseline="0" dirty="0" smtClean="0"/>
          </a:p>
          <a:p>
            <a:r>
              <a:rPr lang="en-US" b="0" baseline="0" dirty="0" err="1" smtClean="0"/>
              <a:t>enum</a:t>
            </a:r>
            <a:r>
              <a:rPr lang="en-US" b="0" baseline="0" dirty="0" smtClean="0"/>
              <a:t> class answer : char {</a:t>
            </a:r>
          </a:p>
          <a:p>
            <a:r>
              <a:rPr lang="en-US" b="0" baseline="0" dirty="0" smtClean="0"/>
              <a:t>   yes='y',</a:t>
            </a:r>
          </a:p>
          <a:p>
            <a:r>
              <a:rPr lang="en-US" b="0" baseline="0" dirty="0" smtClean="0"/>
              <a:t>   no='n'</a:t>
            </a:r>
          </a:p>
          <a:p>
            <a:r>
              <a:rPr lang="en-US" b="0" baseline="0" dirty="0" smtClean="0"/>
              <a:t>};</a:t>
            </a:r>
          </a:p>
          <a:p>
            <a:endParaRPr lang="en-US" b="0" baseline="0" dirty="0" smtClean="0"/>
          </a:p>
          <a:p>
            <a:r>
              <a:rPr lang="en-US" b="0" baseline="0" dirty="0" err="1" smtClean="0"/>
              <a:t>enum</a:t>
            </a:r>
            <a:r>
              <a:rPr lang="en-US" b="0" baseline="0" dirty="0" smtClean="0"/>
              <a:t> { d, e, f=e+2 };</a:t>
            </a:r>
          </a:p>
          <a:p>
            <a:endParaRPr lang="en-US" b="0" baseline="0" dirty="0" smtClean="0"/>
          </a:p>
          <a:p>
            <a:r>
              <a:rPr lang="en-US" b="0" baseline="0" dirty="0" err="1" smtClean="0"/>
              <a:t>int</a:t>
            </a:r>
            <a:r>
              <a:rPr lang="en-US" b="0" baseline="0" dirty="0" smtClean="0"/>
              <a:t> main()</a:t>
            </a:r>
          </a:p>
          <a:p>
            <a:r>
              <a:rPr lang="en-US" b="0" baseline="0" dirty="0" smtClean="0"/>
              <a:t>{</a:t>
            </a:r>
          </a:p>
          <a:p>
            <a:r>
              <a:rPr lang="en-US" b="0" baseline="0" dirty="0" smtClean="0"/>
              <a:t>   color col = red;</a:t>
            </a:r>
          </a:p>
          <a:p>
            <a:r>
              <a:rPr lang="en-US" b="0" baseline="0" dirty="0" smtClean="0"/>
              <a:t>   answer a;</a:t>
            </a:r>
          </a:p>
          <a:p>
            <a:r>
              <a:rPr lang="en-US" b="0" baseline="0" dirty="0" smtClean="0"/>
              <a:t>   a = answer::yes;</a:t>
            </a:r>
          </a:p>
          <a:p>
            <a:r>
              <a:rPr lang="en-US" b="0" baseline="0" dirty="0" smtClean="0"/>
              <a:t>   </a:t>
            </a:r>
            <a:r>
              <a:rPr lang="en-US" b="0" baseline="0" dirty="0" err="1" smtClean="0"/>
              <a:t>std</a:t>
            </a:r>
            <a:r>
              <a:rPr lang="en-US" b="0" baseline="0" dirty="0" smtClean="0"/>
              <a:t>::</a:t>
            </a:r>
            <a:r>
              <a:rPr lang="en-US" b="0" baseline="0" dirty="0" err="1" smtClean="0"/>
              <a:t>cout</a:t>
            </a:r>
            <a:r>
              <a:rPr lang="en-US" b="0" baseline="0" dirty="0" smtClean="0"/>
              <a:t> &lt;&lt; "red = " &lt;&lt; col &lt;&lt; " blue = " &lt;&lt; blue &lt;&lt; '\n'</a:t>
            </a:r>
          </a:p>
          <a:p>
            <a:r>
              <a:rPr lang="en-US" b="0" baseline="0" dirty="0" smtClean="0"/>
              <a:t>                 &lt;&lt; "a = " &lt;&lt; (char)a &lt;&lt; '\n'</a:t>
            </a:r>
          </a:p>
          <a:p>
            <a:r>
              <a:rPr lang="en-US" b="0" baseline="0" dirty="0" smtClean="0"/>
              <a:t>                 &lt;&lt; "f = " &lt;&lt; f &lt;&lt; '\n';</a:t>
            </a:r>
          </a:p>
          <a:p>
            <a:r>
              <a:rPr lang="en-US" b="0" baseline="0" dirty="0" smtClean="0"/>
              <a:t>   return 0;</a:t>
            </a:r>
          </a:p>
          <a:p>
            <a:r>
              <a:rPr lang="en-US" b="0" baseline="0" dirty="0" smtClean="0"/>
              <a:t>}</a:t>
            </a:r>
            <a:endParaRPr lang="ru-RU" b="0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364DBE-E3B1-4133-B555-71372D05869D}" type="slidenum">
              <a:rPr lang="ru-RU" smtClean="0"/>
              <a:pPr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396180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#include &lt;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iostream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namespace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std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struct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addr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{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const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char* name;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const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char* street;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const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char* city;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const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char* building;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const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char* country;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unsigned long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zip;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};</a:t>
            </a:r>
          </a:p>
          <a:p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main()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addr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addr_info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               // </a:t>
            </a:r>
            <a:r>
              <a:rPr lang="ru-RU" sz="1200" b="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переменная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</a:t>
            </a:r>
            <a:r>
              <a:rPr lang="ru-RU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addr</a:t>
            </a:r>
            <a:r>
              <a:rPr lang="ru-RU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* </a:t>
            </a:r>
            <a:r>
              <a:rPr lang="ru-RU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ptr_adr</a:t>
            </a:r>
            <a:r>
              <a:rPr lang="ru-RU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&amp;</a:t>
            </a:r>
            <a:r>
              <a:rPr lang="ru-RU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addr_info</a:t>
            </a:r>
            <a:r>
              <a:rPr lang="ru-RU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   // </a:t>
            </a:r>
            <a:r>
              <a:rPr lang="ru-RU" sz="1200" b="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указатель на структуру</a:t>
            </a:r>
          </a:p>
          <a:p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addr_info.name ="</a:t>
            </a:r>
            <a:r>
              <a:rPr lang="en-US" sz="1200" b="0" u="sng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Epol</a:t>
            </a:r>
            <a:r>
              <a:rPr lang="en-US" sz="1200" b="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Soft";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addr_info.street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"</a:t>
            </a:r>
            <a:r>
              <a:rPr lang="en-US" sz="1200" b="0" u="sng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Dzerzhinskogo</a:t>
            </a:r>
            <a:r>
              <a:rPr lang="en-US" sz="1200" b="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addr_info.city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"</a:t>
            </a:r>
            <a:r>
              <a:rPr lang="en-US" sz="1200" b="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Brest";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addr_info.building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"52-6";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ptr_adr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-&gt;country = "</a:t>
            </a:r>
            <a:r>
              <a:rPr lang="en-US" sz="1200" b="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Belarus";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ptr_adr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-&gt;zip = 224030;</a:t>
            </a:r>
          </a:p>
          <a:p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cout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&lt;&lt; addr_info.name &lt;&lt;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endl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&lt;&lt;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addr_info.street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&lt;&lt; " </a:t>
            </a:r>
            <a:r>
              <a:rPr lang="en-US" sz="1200" b="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str. "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&lt;&lt;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addr_info.building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&lt;&lt; ", " &lt;&lt;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ptr_adr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-&gt;zip &lt;&lt; " "&lt;&lt;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ptr_adr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-&gt;city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&lt;&lt; ", " &lt;&lt;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ptr_adr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-&gt;country;</a:t>
            </a:r>
          </a:p>
          <a:p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return 0;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ru-RU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ru-RU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dirty="0" smtClean="0">
                <a:solidFill>
                  <a:srgbClr val="7F0055"/>
                </a:solidFill>
                <a:latin typeface="Consolas" panose="020B0609020204030204" pitchFamily="49" charset="0"/>
              </a:rPr>
              <a:t>#include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2A00FF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iostream</a:t>
            </a:r>
            <a:r>
              <a:rPr lang="en-US" dirty="0" smtClean="0">
                <a:solidFill>
                  <a:srgbClr val="2A00FF"/>
                </a:solidFill>
                <a:latin typeface="Consolas" panose="020B0609020204030204" pitchFamily="49" charset="0"/>
              </a:rPr>
              <a:t>&gt;</a:t>
            </a:r>
          </a:p>
          <a:p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7F0055"/>
                </a:solidFill>
                <a:latin typeface="Consolas" panose="020B0609020204030204" pitchFamily="49" charset="0"/>
              </a:rPr>
              <a:t>using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7F0055"/>
                </a:solidFill>
                <a:latin typeface="Consolas" panose="020B0609020204030204" pitchFamily="49" charset="0"/>
              </a:rPr>
              <a:t>namespace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struct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5032"/>
                </a:solidFill>
                <a:latin typeface="Consolas" panose="020B0609020204030204" pitchFamily="49" charset="0"/>
              </a:rPr>
              <a:t>product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C0"/>
                </a:solidFill>
                <a:latin typeface="Consolas" panose="020B0609020204030204" pitchFamily="49" charset="0"/>
              </a:rPr>
              <a:t>weight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C0"/>
                </a:solidFill>
                <a:latin typeface="Consolas" panose="020B0609020204030204" pitchFamily="49" charset="0"/>
              </a:rPr>
              <a:t>price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ru-RU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apple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                  </a:t>
            </a:r>
            <a:r>
              <a:rPr lang="ru-RU" dirty="0" smtClean="0">
                <a:solidFill>
                  <a:srgbClr val="3F7F5F"/>
                </a:solidFill>
                <a:latin typeface="Consolas" panose="020B0609020204030204" pitchFamily="49" charset="0"/>
              </a:rPr>
              <a:t>//объявляем переменную </a:t>
            </a:r>
            <a:r>
              <a:rPr lang="ru-RU" dirty="0" err="1" smtClean="0">
                <a:solidFill>
                  <a:srgbClr val="3F7F5F"/>
                </a:solidFill>
                <a:latin typeface="Consolas" panose="020B0609020204030204" pitchFamily="49" charset="0"/>
              </a:rPr>
              <a:t>apple</a:t>
            </a:r>
            <a:r>
              <a:rPr lang="ru-RU" dirty="0" smtClean="0">
                <a:solidFill>
                  <a:srgbClr val="3F7F5F"/>
                </a:solidFill>
                <a:latin typeface="Consolas" panose="020B0609020204030204" pitchFamily="49" charset="0"/>
              </a:rPr>
              <a:t> при определении структуры</a:t>
            </a:r>
          </a:p>
          <a:p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rgbClr val="005032"/>
                </a:solidFill>
                <a:latin typeface="Consolas" panose="020B0609020204030204" pitchFamily="49" charset="0"/>
              </a:rPr>
              <a:t>product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car;            </a:t>
            </a:r>
            <a:r>
              <a:rPr lang="en-US" dirty="0" smtClean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ru-RU" dirty="0" smtClean="0">
                <a:solidFill>
                  <a:srgbClr val="3F7F5F"/>
                </a:solidFill>
                <a:latin typeface="Consolas" panose="020B0609020204030204" pitchFamily="49" charset="0"/>
              </a:rPr>
              <a:t>переменная структуры</a:t>
            </a:r>
          </a:p>
          <a:p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ru-RU" dirty="0" err="1" smtClean="0">
                <a:solidFill>
                  <a:srgbClr val="005032"/>
                </a:solidFill>
                <a:latin typeface="Consolas" panose="020B0609020204030204" pitchFamily="49" charset="0"/>
              </a:rPr>
              <a:t>product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ru-RU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p_car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&amp;</a:t>
            </a:r>
            <a:r>
              <a:rPr lang="ru-RU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car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 </a:t>
            </a:r>
            <a:r>
              <a:rPr lang="ru-RU" dirty="0" smtClean="0">
                <a:solidFill>
                  <a:srgbClr val="3F7F5F"/>
                </a:solidFill>
                <a:latin typeface="Consolas" panose="020B0609020204030204" pitchFamily="49" charset="0"/>
              </a:rPr>
              <a:t>//указатель на структуру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apple.</a:t>
            </a:r>
            <a:r>
              <a:rPr lang="en-US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weight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1;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apple.</a:t>
            </a:r>
            <a:r>
              <a:rPr lang="en-US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price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0.01;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p_car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dirty="0" smtClean="0">
                <a:solidFill>
                  <a:srgbClr val="0000C0"/>
                </a:solidFill>
                <a:latin typeface="Consolas" panose="020B0609020204030204" pitchFamily="49" charset="0"/>
              </a:rPr>
              <a:t>weight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1500;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car.</a:t>
            </a:r>
            <a:r>
              <a:rPr lang="en-US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price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9999.99;</a:t>
            </a:r>
          </a:p>
          <a:p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"car price:"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p_car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dirty="0" smtClean="0">
                <a:solidFill>
                  <a:srgbClr val="0000C0"/>
                </a:solidFill>
                <a:latin typeface="Consolas" panose="020B0609020204030204" pitchFamily="49" charset="0"/>
              </a:rPr>
              <a:t>price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dirty="0" err="1" smtClean="0">
                <a:solidFill>
                  <a:srgbClr val="642880"/>
                </a:solidFill>
                <a:latin typeface="Consolas" panose="020B0609020204030204" pitchFamily="49" charset="0"/>
              </a:rPr>
              <a:t>endl</a:t>
            </a:r>
            <a:endParaRPr lang="en-US" dirty="0" smtClean="0">
              <a:solidFill>
                <a:srgbClr val="64288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&lt;&lt; </a:t>
            </a:r>
            <a:r>
              <a:rPr lang="en-US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"apple price:"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apple.</a:t>
            </a:r>
            <a:r>
              <a:rPr lang="en-US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price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 smtClean="0"/>
          </a:p>
          <a:p>
            <a:endParaRPr lang="ru-RU" b="0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364DBE-E3B1-4133-B555-71372D05869D}" type="slidenum">
              <a:rPr lang="ru-RU" smtClean="0"/>
              <a:pPr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19772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altLang="sv-SE" sz="1200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внутри определения класса</a:t>
            </a:r>
            <a:r>
              <a:rPr lang="en-US" altLang="sv-SE" sz="1200" baseline="0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 – </a:t>
            </a:r>
            <a:r>
              <a:rPr lang="ru-RU" altLang="sv-SE" sz="1200" baseline="0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будет освещено во время изучения классов</a:t>
            </a:r>
            <a:endParaRPr lang="ru-RU" altLang="sv-SE" sz="1200" dirty="0" smtClean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ea typeface="Verdana" pitchFamily="34" charset="0"/>
              <a:cs typeface="Segoe UI" panose="020B0502040204020203" pitchFamily="34" charset="0"/>
            </a:endParaRPr>
          </a:p>
          <a:p>
            <a:endParaRPr lang="ru-RU" b="0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364DBE-E3B1-4133-B555-71372D05869D}" type="slidenum">
              <a:rPr lang="ru-RU" smtClean="0"/>
              <a:pPr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123012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#include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iostream</a:t>
            </a:r>
            <a:r>
              <a:rPr lang="en-US" sz="12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2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using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namespace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200" dirty="0" smtClean="0"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func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() {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2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number_of_times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2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x=0; x &lt; 10; ++x) {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++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number_of_times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&lt;&lt;</a:t>
            </a:r>
            <a:r>
              <a:rPr lang="ru-RU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"number of times "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number_of_times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200" dirty="0" err="1" smtClean="0">
                <a:solidFill>
                  <a:srgbClr val="642880"/>
                </a:solidFill>
                <a:latin typeface="Consolas" panose="020B0609020204030204" pitchFamily="49" charset="0"/>
              </a:rPr>
              <a:t>endl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200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  <a:r>
              <a:rPr lang="ru-RU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func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func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2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ru-RU" b="0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364DBE-E3B1-4133-B555-71372D05869D}" type="slidenum">
              <a:rPr lang="ru-RU" smtClean="0"/>
              <a:pPr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822132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b="0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364DBE-E3B1-4133-B555-71372D05869D}" type="slidenum">
              <a:rPr lang="ru-RU" smtClean="0"/>
              <a:pPr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665309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b="0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364DBE-E3B1-4133-B555-71372D05869D}" type="slidenum">
              <a:rPr lang="ru-RU" smtClean="0"/>
              <a:pPr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43361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4E96F-427D-4E8F-8AE0-719C28F8AD2D}" type="datetimeFigureOut">
              <a:rPr lang="en-US" smtClean="0"/>
              <a:t>27.02.2020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E8FAA-0C64-4B9F-8981-6A4420A2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579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4E96F-427D-4E8F-8AE0-719C28F8AD2D}" type="datetimeFigureOut">
              <a:rPr lang="en-US" smtClean="0"/>
              <a:t>27.02.2020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E8FAA-0C64-4B9F-8981-6A4420A2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641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4E96F-427D-4E8F-8AE0-719C28F8AD2D}" type="datetimeFigureOut">
              <a:rPr lang="en-US" smtClean="0"/>
              <a:t>27.02.2020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E8FAA-0C64-4B9F-8981-6A4420A2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8171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197" y="274876"/>
            <a:ext cx="1690438" cy="410286"/>
          </a:xfrm>
          <a:prstGeom prst="rect">
            <a:avLst/>
          </a:prstGeom>
        </p:spPr>
      </p:pic>
      <p:cxnSp>
        <p:nvCxnSpPr>
          <p:cNvPr id="10" name="Прямая соединительная линия 9"/>
          <p:cNvCxnSpPr/>
          <p:nvPr userDrawn="1"/>
        </p:nvCxnSpPr>
        <p:spPr>
          <a:xfrm flipV="1">
            <a:off x="430306" y="685162"/>
            <a:ext cx="11361644" cy="16426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4" name="Текст 13"/>
          <p:cNvSpPr>
            <a:spLocks noGrp="1"/>
          </p:cNvSpPr>
          <p:nvPr>
            <p:ph type="body" sz="quarter" idx="13" hasCustomPrompt="1"/>
          </p:nvPr>
        </p:nvSpPr>
        <p:spPr>
          <a:xfrm>
            <a:off x="2266950" y="228600"/>
            <a:ext cx="9515475" cy="42862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baseline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Заголовок слайда</a:t>
            </a:r>
            <a:endParaRPr lang="en-US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10443210" y="6489181"/>
            <a:ext cx="13296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epolsoft.com</a:t>
            </a:r>
            <a:endParaRPr lang="ru-RU" sz="1100" dirty="0">
              <a:solidFill>
                <a:schemeClr val="tx1">
                  <a:lumMod val="65000"/>
                  <a:lumOff val="3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8" name="Прямая соединительная линия 17"/>
          <p:cNvCxnSpPr/>
          <p:nvPr userDrawn="1"/>
        </p:nvCxnSpPr>
        <p:spPr>
          <a:xfrm>
            <a:off x="430306" y="6458506"/>
            <a:ext cx="11342594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0" name="Текст 19"/>
          <p:cNvSpPr>
            <a:spLocks noGrp="1"/>
          </p:cNvSpPr>
          <p:nvPr>
            <p:ph type="body" sz="quarter" idx="14" hasCustomPrompt="1"/>
          </p:nvPr>
        </p:nvSpPr>
        <p:spPr>
          <a:xfrm>
            <a:off x="430306" y="2141771"/>
            <a:ext cx="7789862" cy="1438275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buClr>
                <a:srgbClr val="2196F3"/>
              </a:buClr>
              <a:buFont typeface="Wingdings" panose="05000000000000000000" pitchFamily="2" charset="2"/>
              <a:buChar char="§"/>
              <a:defRPr lang="en-US" sz="1400" kern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ru-RU" dirty="0" smtClean="0"/>
              <a:t>Текст слайда</a:t>
            </a:r>
            <a:endParaRPr lang="en-US" dirty="0" smtClean="0"/>
          </a:p>
        </p:txBody>
      </p:sp>
      <p:sp>
        <p:nvSpPr>
          <p:cNvPr id="22" name="Текст 21"/>
          <p:cNvSpPr>
            <a:spLocks noGrp="1"/>
          </p:cNvSpPr>
          <p:nvPr>
            <p:ph type="body" sz="quarter" idx="15" hasCustomPrompt="1"/>
          </p:nvPr>
        </p:nvSpPr>
        <p:spPr>
          <a:xfrm>
            <a:off x="430306" y="1221654"/>
            <a:ext cx="4827587" cy="4000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ru-RU" sz="2000" kern="1200" dirty="0">
                <a:solidFill>
                  <a:schemeClr val="bg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ru-RU" dirty="0" smtClean="0"/>
              <a:t>Текст слайда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6" hasCustomPrompt="1"/>
          </p:nvPr>
        </p:nvSpPr>
        <p:spPr>
          <a:xfrm>
            <a:off x="430306" y="6493842"/>
            <a:ext cx="2743200" cy="2984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ru-RU" sz="11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ru-RU" dirty="0" smtClean="0"/>
              <a:t>ДД.ММ.ГГГГ</a:t>
            </a:r>
            <a:endParaRPr lang="ru-RU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7" hasCustomPrompt="1"/>
          </p:nvPr>
        </p:nvSpPr>
        <p:spPr>
          <a:xfrm>
            <a:off x="4590303" y="6480348"/>
            <a:ext cx="3041650" cy="32543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ru-RU" sz="14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ru-RU" dirty="0" smtClean="0"/>
              <a:t>№ страницы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42275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4E96F-427D-4E8F-8AE0-719C28F8AD2D}" type="datetimeFigureOut">
              <a:rPr lang="en-US" smtClean="0"/>
              <a:t>27.02.2020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E8FAA-0C64-4B9F-8981-6A4420A2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326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4E96F-427D-4E8F-8AE0-719C28F8AD2D}" type="datetimeFigureOut">
              <a:rPr lang="en-US" smtClean="0"/>
              <a:t>27.02.2020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E8FAA-0C64-4B9F-8981-6A4420A2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679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4E96F-427D-4E8F-8AE0-719C28F8AD2D}" type="datetimeFigureOut">
              <a:rPr lang="en-US" smtClean="0"/>
              <a:t>27.02.2020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E8FAA-0C64-4B9F-8981-6A4420A2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458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4E96F-427D-4E8F-8AE0-719C28F8AD2D}" type="datetimeFigureOut">
              <a:rPr lang="en-US" smtClean="0"/>
              <a:t>27.02.2020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E8FAA-0C64-4B9F-8981-6A4420A2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656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4E96F-427D-4E8F-8AE0-719C28F8AD2D}" type="datetimeFigureOut">
              <a:rPr lang="en-US" smtClean="0"/>
              <a:t>27.02.2020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E8FAA-0C64-4B9F-8981-6A4420A2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347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4E96F-427D-4E8F-8AE0-719C28F8AD2D}" type="datetimeFigureOut">
              <a:rPr lang="en-US" smtClean="0"/>
              <a:t>27.02.2020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E8FAA-0C64-4B9F-8981-6A4420A2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769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4E96F-427D-4E8F-8AE0-719C28F8AD2D}" type="datetimeFigureOut">
              <a:rPr lang="en-US" smtClean="0"/>
              <a:t>27.02.2020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E8FAA-0C64-4B9F-8981-6A4420A2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615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4E96F-427D-4E8F-8AE0-719C28F8AD2D}" type="datetimeFigureOut">
              <a:rPr lang="en-US" smtClean="0"/>
              <a:t>27.02.2020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E8FAA-0C64-4B9F-8981-6A4420A2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787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4E96F-427D-4E8F-8AE0-719C28F8AD2D}" type="datetimeFigureOut">
              <a:rPr lang="en-US" smtClean="0"/>
              <a:t>27.02.2020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E8FAA-0C64-4B9F-8981-6A4420A2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99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2266950" y="175435"/>
            <a:ext cx="9515475" cy="428625"/>
          </a:xfrm>
        </p:spPr>
        <p:txBody>
          <a:bodyPr>
            <a:normAutofit fontScale="92500" lnSpcReduction="10000"/>
          </a:bodyPr>
          <a:lstStyle/>
          <a:p>
            <a:r>
              <a:rPr lang="ru-RU" altLang="sv-SE" dirty="0" smtClean="0">
                <a:solidFill>
                  <a:srgbClr val="203864"/>
                </a:solidFill>
              </a:rPr>
              <a:t>С++</a:t>
            </a:r>
            <a:r>
              <a:rPr lang="en-US" altLang="sv-SE" dirty="0" smtClean="0">
                <a:solidFill>
                  <a:srgbClr val="203864"/>
                </a:solidFill>
              </a:rPr>
              <a:t> Basics</a:t>
            </a:r>
            <a:endParaRPr lang="ru-RU" dirty="0">
              <a:solidFill>
                <a:srgbClr val="203864"/>
              </a:solidFill>
            </a:endParaRP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fld id="{1CF82840-4CDD-4405-B309-FF46A6F742CD}" type="slidenum">
              <a:rPr lang="ru-RU" smtClean="0"/>
              <a:t>1</a:t>
            </a:fld>
            <a:endParaRPr lang="ru-RU" dirty="0"/>
          </a:p>
        </p:txBody>
      </p:sp>
      <p:sp>
        <p:nvSpPr>
          <p:cNvPr id="8" name="Текст 1"/>
          <p:cNvSpPr>
            <a:spLocks noGrp="1"/>
          </p:cNvSpPr>
          <p:nvPr>
            <p:ph type="body" sz="quarter" idx="13"/>
          </p:nvPr>
        </p:nvSpPr>
        <p:spPr>
          <a:xfrm>
            <a:off x="1243693" y="3113578"/>
            <a:ext cx="9515475" cy="428625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altLang="sv-SE" dirty="0" smtClean="0">
                <a:solidFill>
                  <a:srgbClr val="203864"/>
                </a:solidFill>
              </a:rPr>
              <a:t>DAY </a:t>
            </a:r>
            <a:r>
              <a:rPr lang="ru-RU" altLang="sv-SE" dirty="0" smtClean="0">
                <a:solidFill>
                  <a:srgbClr val="203864"/>
                </a:solidFill>
              </a:rPr>
              <a:t>3</a:t>
            </a:r>
            <a:endParaRPr lang="ru-RU" dirty="0">
              <a:solidFill>
                <a:srgbClr val="2038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9454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2266950" y="175435"/>
            <a:ext cx="9515475" cy="428625"/>
          </a:xfrm>
        </p:spPr>
        <p:txBody>
          <a:bodyPr>
            <a:normAutofit fontScale="92500" lnSpcReduction="10000"/>
          </a:bodyPr>
          <a:lstStyle/>
          <a:p>
            <a:r>
              <a:rPr lang="ru-RU" altLang="sv-SE" dirty="0">
                <a:solidFill>
                  <a:srgbClr val="203864"/>
                </a:solidFill>
              </a:rPr>
              <a:t>Квалификатор </a:t>
            </a:r>
            <a:r>
              <a:rPr lang="en-US" altLang="sv-SE" dirty="0">
                <a:solidFill>
                  <a:srgbClr val="203864"/>
                </a:solidFill>
              </a:rPr>
              <a:t>volatile </a:t>
            </a:r>
            <a:r>
              <a:rPr lang="ru-RU" altLang="sv-SE" dirty="0" smtClean="0">
                <a:solidFill>
                  <a:srgbClr val="203864"/>
                </a:solidFill>
              </a:rPr>
              <a:t>С</a:t>
            </a:r>
            <a:r>
              <a:rPr lang="ru-RU" altLang="sv-SE" dirty="0">
                <a:solidFill>
                  <a:srgbClr val="203864"/>
                </a:solidFill>
              </a:rPr>
              <a:t>++</a:t>
            </a:r>
            <a:endParaRPr lang="ru-RU" dirty="0">
              <a:solidFill>
                <a:srgbClr val="203864"/>
              </a:solidFill>
            </a:endParaRP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fld id="{4CD2C03B-CC95-4684-9C59-95C59DF02DC4}" type="slidenum">
              <a:rPr lang="ru-RU" smtClean="0"/>
              <a:t>10</a:t>
            </a:fld>
            <a:endParaRPr lang="ru-RU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13559" y="704213"/>
            <a:ext cx="10905505" cy="5251594"/>
          </a:xfrm>
          <a:prstGeom prst="rect">
            <a:avLst/>
          </a:prstGeom>
        </p:spPr>
        <p:txBody>
          <a:bodyPr/>
          <a:lstStyle/>
          <a:p>
            <a:pPr marL="0" lvl="1" indent="0">
              <a:lnSpc>
                <a:spcPct val="100000"/>
              </a:lnSpc>
              <a:spcBef>
                <a:spcPts val="1000"/>
              </a:spcBef>
              <a:buClr>
                <a:srgbClr val="2196F3"/>
              </a:buClr>
              <a:buNone/>
            </a:pPr>
            <a:endParaRPr lang="ru-RU" altLang="sv-SE" sz="100" dirty="0" smtClean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ea typeface="Verdana" pitchFamily="34" charset="0"/>
              <a:cs typeface="Segoe UI" panose="020B0502040204020203" pitchFamily="34" charset="0"/>
            </a:endParaRPr>
          </a:p>
          <a:p>
            <a:pPr marL="486900" indent="-342900">
              <a:lnSpc>
                <a:spcPct val="10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ru-RU" altLang="sv-SE" sz="24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Информирует компилятор, что значение может меняться извне (под управлением ОС, из другого потока</a:t>
            </a:r>
            <a:r>
              <a:rPr lang="ru-RU" altLang="sv-SE" sz="2400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).</a:t>
            </a:r>
            <a:r>
              <a:rPr lang="en-US" altLang="sv-SE" sz="2400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/>
            </a:r>
            <a:br>
              <a:rPr lang="en-US" altLang="sv-SE" sz="2400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</a:br>
            <a:r>
              <a:rPr lang="ru-RU" altLang="sv-SE" sz="2400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Поскольку </a:t>
            </a:r>
            <a:r>
              <a:rPr lang="ru-RU" altLang="sv-SE" sz="24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значение может измениться, компилятор каждый раз загружает его из </a:t>
            </a:r>
            <a:r>
              <a:rPr lang="ru-RU" altLang="sv-SE" sz="2400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памяти</a:t>
            </a:r>
            <a:r>
              <a:rPr lang="en-US" altLang="sv-SE" sz="24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.</a:t>
            </a:r>
            <a:endParaRPr lang="en-US" altLang="sv-SE" sz="2400" dirty="0" smtClean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ea typeface="Verdana" pitchFamily="34" charset="0"/>
              <a:cs typeface="Segoe UI" panose="020B0502040204020203" pitchFamily="34" charset="0"/>
            </a:endParaRPr>
          </a:p>
          <a:p>
            <a:pPr marL="360000" indent="-216000">
              <a:lnSpc>
                <a:spcPct val="100000"/>
              </a:lnSpc>
              <a:buClr>
                <a:schemeClr val="accent1"/>
              </a:buClr>
              <a:buFont typeface="Verdana" pitchFamily="34" charset="0"/>
              <a:buChar char="›"/>
            </a:pPr>
            <a:r>
              <a:rPr lang="ru-RU" altLang="sv-SE" sz="2000" dirty="0" err="1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Волатильную</a:t>
            </a:r>
            <a:r>
              <a:rPr lang="ru-RU" altLang="sv-SE" sz="2000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 </a:t>
            </a:r>
            <a:r>
              <a:rPr lang="ru-RU" altLang="sv-SE" sz="20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целочисленную переменную можно объявить как</a:t>
            </a:r>
            <a:r>
              <a:rPr lang="ru-RU" altLang="sv-SE" sz="2000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:</a:t>
            </a:r>
            <a:endParaRPr lang="en-US" altLang="sv-SE" sz="2000" dirty="0" smtClean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ea typeface="Verdana" pitchFamily="34" charset="0"/>
              <a:cs typeface="Segoe UI" panose="020B0502040204020203" pitchFamily="34" charset="0"/>
            </a:endParaRPr>
          </a:p>
          <a:p>
            <a:pPr marL="360000" indent="-216000">
              <a:lnSpc>
                <a:spcPct val="100000"/>
              </a:lnSpc>
              <a:buClr>
                <a:schemeClr val="accent1"/>
              </a:buClr>
              <a:buFont typeface="Verdana" pitchFamily="34" charset="0"/>
              <a:buChar char="›"/>
            </a:pPr>
            <a:endParaRPr lang="en-US" altLang="sv-SE" sz="2000" dirty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ea typeface="Verdana" pitchFamily="34" charset="0"/>
              <a:cs typeface="Segoe UI" panose="020B0502040204020203" pitchFamily="34" charset="0"/>
            </a:endParaRPr>
          </a:p>
          <a:p>
            <a:pPr marL="360000" indent="-216000">
              <a:lnSpc>
                <a:spcPct val="100000"/>
              </a:lnSpc>
              <a:buClr>
                <a:schemeClr val="accent1"/>
              </a:buClr>
              <a:buFont typeface="Verdana" pitchFamily="34" charset="0"/>
              <a:buChar char="›"/>
            </a:pPr>
            <a:r>
              <a:rPr lang="ru-RU" altLang="sv-SE" sz="20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Чтобы объявить указатель на эту переменную, нужно сделать следующее</a:t>
            </a:r>
            <a:r>
              <a:rPr lang="ru-RU" altLang="sv-SE" sz="2000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:</a:t>
            </a:r>
            <a:endParaRPr lang="ru-RU" altLang="sv-SE" sz="2000" dirty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ea typeface="Verdana" pitchFamily="34" charset="0"/>
              <a:cs typeface="Segoe UI" panose="020B0502040204020203" pitchFamily="34" charset="0"/>
            </a:endParaRPr>
          </a:p>
          <a:p>
            <a:pPr marL="360000" indent="-216000">
              <a:lnSpc>
                <a:spcPct val="100000"/>
              </a:lnSpc>
              <a:buClr>
                <a:schemeClr val="accent1"/>
              </a:buClr>
              <a:buFont typeface="Verdana" pitchFamily="34" charset="0"/>
              <a:buChar char="›"/>
            </a:pPr>
            <a:endParaRPr lang="en-US" altLang="sv-SE" sz="2000" dirty="0" smtClean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ea typeface="Verdana" pitchFamily="34" charset="0"/>
              <a:cs typeface="Segoe UI" panose="020B0502040204020203" pitchFamily="34" charset="0"/>
            </a:endParaRPr>
          </a:p>
          <a:p>
            <a:pPr marL="360000" indent="-216000">
              <a:lnSpc>
                <a:spcPct val="100000"/>
              </a:lnSpc>
              <a:buClr>
                <a:schemeClr val="accent1"/>
              </a:buClr>
              <a:buFont typeface="Verdana" pitchFamily="34" charset="0"/>
              <a:buChar char="›"/>
            </a:pPr>
            <a:r>
              <a:rPr lang="ru-RU" altLang="sv-SE" sz="2000" dirty="0" err="1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Волатильный</a:t>
            </a:r>
            <a:r>
              <a:rPr lang="ru-RU" altLang="sv-SE" sz="20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 указатель на </a:t>
            </a:r>
            <a:r>
              <a:rPr lang="ru-RU" altLang="sv-SE" sz="2000" dirty="0" err="1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неволатильные</a:t>
            </a:r>
            <a:r>
              <a:rPr lang="ru-RU" altLang="sv-SE" sz="20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 данные используется </a:t>
            </a:r>
            <a:r>
              <a:rPr lang="ru-RU" altLang="sv-SE" sz="2000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редко:</a:t>
            </a:r>
            <a:endParaRPr lang="ru-RU" altLang="sv-SE" sz="2000" dirty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ea typeface="Verdana" pitchFamily="34" charset="0"/>
              <a:cs typeface="Segoe UI" panose="020B0502040204020203" pitchFamily="34" charset="0"/>
            </a:endParaRPr>
          </a:p>
          <a:p>
            <a:pPr marL="360000" indent="-216000">
              <a:lnSpc>
                <a:spcPct val="100000"/>
              </a:lnSpc>
              <a:buClr>
                <a:schemeClr val="accent1"/>
              </a:buClr>
              <a:buFont typeface="Verdana" pitchFamily="34" charset="0"/>
              <a:buChar char="›"/>
            </a:pPr>
            <a:endParaRPr lang="en-US" altLang="sv-SE" sz="2000" dirty="0" smtClean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ea typeface="Verdana" pitchFamily="34" charset="0"/>
              <a:cs typeface="Segoe UI" panose="020B0502040204020203" pitchFamily="34" charset="0"/>
            </a:endParaRPr>
          </a:p>
          <a:p>
            <a:pPr marL="360000" indent="-216000">
              <a:lnSpc>
                <a:spcPct val="100000"/>
              </a:lnSpc>
              <a:buClr>
                <a:schemeClr val="accent1"/>
              </a:buClr>
              <a:buFont typeface="Verdana" pitchFamily="34" charset="0"/>
              <a:buChar char="›"/>
            </a:pPr>
            <a:r>
              <a:rPr lang="ru-RU" altLang="sv-SE" sz="2000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Объявление </a:t>
            </a:r>
            <a:r>
              <a:rPr lang="ru-RU" altLang="sv-SE" sz="2000" dirty="0" err="1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волатильного</a:t>
            </a:r>
            <a:r>
              <a:rPr lang="ru-RU" altLang="sv-SE" sz="2000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 указателя на </a:t>
            </a:r>
            <a:r>
              <a:rPr lang="ru-RU" altLang="sv-SE" sz="2000" dirty="0" err="1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волатильную</a:t>
            </a:r>
            <a:r>
              <a:rPr lang="ru-RU" altLang="sv-SE" sz="20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 область </a:t>
            </a:r>
            <a:r>
              <a:rPr lang="ru-RU" altLang="sv-SE" sz="2000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памяти:</a:t>
            </a:r>
            <a:endParaRPr lang="ru-RU" altLang="sv-SE" sz="2000" dirty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ea typeface="Verdana" pitchFamily="34" charset="0"/>
              <a:cs typeface="Segoe UI" panose="020B0502040204020203" pitchFamily="34" charset="0"/>
            </a:endParaRPr>
          </a:p>
          <a:p>
            <a:pPr marL="360000" indent="-216000">
              <a:lnSpc>
                <a:spcPct val="100000"/>
              </a:lnSpc>
              <a:buClr>
                <a:schemeClr val="accent1"/>
              </a:buClr>
              <a:buFont typeface="Verdana" pitchFamily="34" charset="0"/>
              <a:buChar char="›"/>
            </a:pPr>
            <a:endParaRPr lang="ru-RU" altLang="sv-SE" sz="2000" dirty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ea typeface="Verdana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337953" y="2892078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volatile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х;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7F0055"/>
                </a:solidFill>
                <a:latin typeface="Consolas" panose="020B0609020204030204" pitchFamily="49" charset="0"/>
              </a:rPr>
              <a:t>volatile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х;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337953" y="3763161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7F0055"/>
                </a:solidFill>
                <a:latin typeface="Consolas" panose="020B0609020204030204" pitchFamily="49" charset="0"/>
              </a:rPr>
              <a:t>volatile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х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volatile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х;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337953" y="4678099"/>
            <a:ext cx="2210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volatile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х;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337953" y="5449275"/>
            <a:ext cx="33505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volatile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volatile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х;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225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2266950" y="175435"/>
            <a:ext cx="9515475" cy="428625"/>
          </a:xfrm>
        </p:spPr>
        <p:txBody>
          <a:bodyPr>
            <a:normAutofit fontScale="92500" lnSpcReduction="10000"/>
          </a:bodyPr>
          <a:lstStyle/>
          <a:p>
            <a:r>
              <a:rPr lang="ru-RU" altLang="sv-SE" dirty="0" smtClean="0">
                <a:solidFill>
                  <a:srgbClr val="203864"/>
                </a:solidFill>
              </a:rPr>
              <a:t>Спецификатор </a:t>
            </a:r>
            <a:r>
              <a:rPr lang="en-US" altLang="sv-SE" dirty="0" smtClean="0">
                <a:solidFill>
                  <a:srgbClr val="203864"/>
                </a:solidFill>
              </a:rPr>
              <a:t>extern </a:t>
            </a:r>
            <a:r>
              <a:rPr lang="ru-RU" altLang="sv-SE" dirty="0" smtClean="0">
                <a:solidFill>
                  <a:srgbClr val="203864"/>
                </a:solidFill>
              </a:rPr>
              <a:t>С</a:t>
            </a:r>
            <a:r>
              <a:rPr lang="ru-RU" altLang="sv-SE" dirty="0">
                <a:solidFill>
                  <a:srgbClr val="203864"/>
                </a:solidFill>
              </a:rPr>
              <a:t>++</a:t>
            </a:r>
            <a:endParaRPr lang="ru-RU" dirty="0">
              <a:solidFill>
                <a:srgbClr val="203864"/>
              </a:solidFill>
            </a:endParaRP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fld id="{4CD2C03B-CC95-4684-9C59-95C59DF02DC4}" type="slidenum">
              <a:rPr lang="ru-RU" smtClean="0"/>
              <a:t>11</a:t>
            </a:fld>
            <a:endParaRPr lang="ru-RU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13559" y="704213"/>
            <a:ext cx="10905505" cy="5251594"/>
          </a:xfrm>
          <a:prstGeom prst="rect">
            <a:avLst/>
          </a:prstGeom>
        </p:spPr>
        <p:txBody>
          <a:bodyPr/>
          <a:lstStyle/>
          <a:p>
            <a:pPr marL="0" lvl="1" indent="0">
              <a:lnSpc>
                <a:spcPct val="100000"/>
              </a:lnSpc>
              <a:spcBef>
                <a:spcPts val="1000"/>
              </a:spcBef>
              <a:buClr>
                <a:srgbClr val="2196F3"/>
              </a:buClr>
              <a:buNone/>
            </a:pPr>
            <a:endParaRPr lang="ru-RU" altLang="sv-SE" sz="100" dirty="0" smtClean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ea typeface="Verdana" pitchFamily="34" charset="0"/>
              <a:cs typeface="Segoe UI" panose="020B0502040204020203" pitchFamily="34" charset="0"/>
            </a:endParaRPr>
          </a:p>
          <a:p>
            <a:pPr marL="486900" indent="-342900">
              <a:lnSpc>
                <a:spcPct val="10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ru-RU" altLang="sv-SE" sz="24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Использование глобальных переменных в раздельно компилируемых </a:t>
            </a:r>
            <a:r>
              <a:rPr lang="ru-RU" altLang="sv-SE" sz="2400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файлах</a:t>
            </a:r>
          </a:p>
          <a:p>
            <a:pPr marL="144000" indent="0">
              <a:lnSpc>
                <a:spcPct val="100000"/>
              </a:lnSpc>
              <a:buClr>
                <a:schemeClr val="accent1"/>
              </a:buClr>
              <a:buNone/>
            </a:pPr>
            <a:endParaRPr lang="ru-RU" altLang="sv-SE" sz="2000" dirty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ea typeface="Verdana" pitchFamily="34" charset="0"/>
              <a:cs typeface="Segoe UI" panose="020B0502040204020203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801906" y="1808643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>
                <a:solidFill>
                  <a:srgbClr val="3F7F5F"/>
                </a:solidFill>
                <a:latin typeface="Consolas" panose="020B0609020204030204" pitchFamily="49" charset="0"/>
              </a:rPr>
              <a:t>//Файл </a:t>
            </a:r>
            <a:r>
              <a:rPr lang="ru-RU" dirty="0" smtClean="0">
                <a:solidFill>
                  <a:srgbClr val="3F7F5F"/>
                </a:solidFill>
                <a:latin typeface="Consolas" panose="020B0609020204030204" pitchFamily="49" charset="0"/>
              </a:rPr>
              <a:t>1</a:t>
            </a:r>
            <a:r>
              <a:rPr lang="en-US" dirty="0" smtClean="0">
                <a:solidFill>
                  <a:srgbClr val="3F7F5F"/>
                </a:solidFill>
                <a:latin typeface="Consolas" panose="020B0609020204030204" pitchFamily="49" charset="0"/>
              </a:rPr>
              <a:t> file1.h</a:t>
            </a:r>
            <a:endParaRPr lang="ru-RU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endParaRPr lang="en-US" dirty="0" smtClean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x, y;</a:t>
            </a:r>
          </a:p>
          <a:p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func1(</a:t>
            </a:r>
            <a:r>
              <a:rPr lang="en-US" dirty="0" smtClean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x = 23;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func22(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y =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10;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111128" y="1808643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>
                <a:solidFill>
                  <a:srgbClr val="3F7F5F"/>
                </a:solidFill>
                <a:latin typeface="Consolas" panose="020B0609020204030204" pitchFamily="49" charset="0"/>
              </a:rPr>
              <a:t>//Файл 2</a:t>
            </a:r>
          </a:p>
          <a:p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"file1.h"</a:t>
            </a:r>
          </a:p>
          <a:p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7F0055"/>
                </a:solidFill>
                <a:latin typeface="Consolas" panose="020B0609020204030204" pitchFamily="49" charset="0"/>
              </a:rPr>
              <a:t>extern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x, y;</a:t>
            </a:r>
          </a:p>
          <a:p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extern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func23(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x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y / 10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//...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529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2266950" y="175435"/>
            <a:ext cx="9515475" cy="428625"/>
          </a:xfrm>
        </p:spPr>
        <p:txBody>
          <a:bodyPr>
            <a:normAutofit fontScale="92500" lnSpcReduction="10000"/>
          </a:bodyPr>
          <a:lstStyle/>
          <a:p>
            <a:r>
              <a:rPr lang="ru-RU" altLang="sv-SE" dirty="0" smtClean="0">
                <a:solidFill>
                  <a:srgbClr val="203864"/>
                </a:solidFill>
              </a:rPr>
              <a:t>Спецификатор </a:t>
            </a:r>
            <a:r>
              <a:rPr lang="en-US" altLang="sv-SE" dirty="0" smtClean="0">
                <a:solidFill>
                  <a:srgbClr val="203864"/>
                </a:solidFill>
              </a:rPr>
              <a:t>register </a:t>
            </a:r>
            <a:r>
              <a:rPr lang="ru-RU" altLang="sv-SE" dirty="0" smtClean="0">
                <a:solidFill>
                  <a:srgbClr val="203864"/>
                </a:solidFill>
              </a:rPr>
              <a:t>С</a:t>
            </a:r>
            <a:r>
              <a:rPr lang="ru-RU" altLang="sv-SE" dirty="0">
                <a:solidFill>
                  <a:srgbClr val="203864"/>
                </a:solidFill>
              </a:rPr>
              <a:t>++</a:t>
            </a:r>
            <a:endParaRPr lang="ru-RU" dirty="0">
              <a:solidFill>
                <a:srgbClr val="203864"/>
              </a:solidFill>
            </a:endParaRP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fld id="{4CD2C03B-CC95-4684-9C59-95C59DF02DC4}" type="slidenum">
              <a:rPr lang="ru-RU" smtClean="0"/>
              <a:t>12</a:t>
            </a:fld>
            <a:endParaRPr lang="ru-RU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13559" y="704213"/>
            <a:ext cx="10905505" cy="5251594"/>
          </a:xfrm>
          <a:prstGeom prst="rect">
            <a:avLst/>
          </a:prstGeom>
        </p:spPr>
        <p:txBody>
          <a:bodyPr/>
          <a:lstStyle/>
          <a:p>
            <a:pPr marL="0" lvl="1" indent="0">
              <a:lnSpc>
                <a:spcPct val="100000"/>
              </a:lnSpc>
              <a:spcBef>
                <a:spcPts val="1000"/>
              </a:spcBef>
              <a:buClr>
                <a:srgbClr val="2196F3"/>
              </a:buClr>
              <a:buNone/>
            </a:pPr>
            <a:endParaRPr lang="ru-RU" altLang="sv-SE" sz="100" dirty="0" smtClean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ea typeface="Verdana" pitchFamily="34" charset="0"/>
              <a:cs typeface="Segoe UI" panose="020B0502040204020203" pitchFamily="34" charset="0"/>
            </a:endParaRPr>
          </a:p>
          <a:p>
            <a:pPr marL="486900" indent="-342900">
              <a:lnSpc>
                <a:spcPct val="10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ru-RU" altLang="sv-SE" sz="24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 Данный спецификатор указывает компилятору хранить значение переменной не в памяти, а в регистре процессора. Иной трактовкой спецификатора </a:t>
            </a:r>
            <a:r>
              <a:rPr lang="ru-RU" altLang="sv-SE" sz="24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register</a:t>
            </a:r>
            <a:r>
              <a:rPr lang="ru-RU" altLang="sv-SE" sz="24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 служит подсказка компилятору, что данный объект используется очень интенсивно.</a:t>
            </a:r>
          </a:p>
          <a:p>
            <a:pPr marL="486900" indent="-342900">
              <a:lnSpc>
                <a:spcPct val="10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ru-RU" altLang="sv-SE" sz="24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Ранее использовалось только для  </a:t>
            </a:r>
            <a:r>
              <a:rPr lang="ru-RU" altLang="sv-SE" sz="24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int</a:t>
            </a:r>
            <a:r>
              <a:rPr lang="ru-RU" altLang="sv-SE" sz="24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/</a:t>
            </a:r>
            <a:r>
              <a:rPr lang="ru-RU" altLang="sv-SE" sz="24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char</a:t>
            </a:r>
            <a:endParaRPr lang="ru-RU" altLang="sv-SE" sz="2400" dirty="0">
              <a:solidFill>
                <a:schemeClr val="accent5">
                  <a:lumMod val="50000"/>
                </a:schemeClr>
              </a:solidFill>
              <a:latin typeface="Courier New" panose="02070309020205020404" pitchFamily="49" charset="0"/>
              <a:ea typeface="Verdana" pitchFamily="34" charset="0"/>
              <a:cs typeface="Courier New" panose="02070309020205020404" pitchFamily="49" charset="0"/>
            </a:endParaRPr>
          </a:p>
          <a:p>
            <a:pPr marL="486900" indent="-342900">
              <a:lnSpc>
                <a:spcPct val="10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ru-RU" altLang="sv-SE" sz="24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Крупные объекты просто получат более высокий приоритет обработки</a:t>
            </a:r>
          </a:p>
          <a:p>
            <a:pPr marL="486900" indent="-342900">
              <a:lnSpc>
                <a:spcPct val="10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ru-RU" altLang="sv-SE" sz="24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Можно применять только с локальными переменными</a:t>
            </a:r>
          </a:p>
          <a:p>
            <a:pPr marL="144000" indent="0">
              <a:lnSpc>
                <a:spcPct val="100000"/>
              </a:lnSpc>
              <a:buClr>
                <a:schemeClr val="accent1"/>
              </a:buClr>
              <a:buNone/>
            </a:pPr>
            <a:endParaRPr lang="ru-RU" altLang="sv-SE" sz="2000" dirty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ea typeface="Verdana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033847" y="4048128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foo(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register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register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bRes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bRes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657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2266950" y="175435"/>
            <a:ext cx="9515475" cy="428625"/>
          </a:xfrm>
        </p:spPr>
        <p:txBody>
          <a:bodyPr>
            <a:normAutofit fontScale="92500" lnSpcReduction="10000"/>
          </a:bodyPr>
          <a:lstStyle/>
          <a:p>
            <a:r>
              <a:rPr lang="en-US" altLang="sv-SE" dirty="0" smtClean="0">
                <a:solidFill>
                  <a:srgbClr val="203864"/>
                </a:solidFill>
              </a:rPr>
              <a:t>assert</a:t>
            </a:r>
            <a:r>
              <a:rPr lang="ru-RU" altLang="sv-SE" dirty="0" smtClean="0">
                <a:solidFill>
                  <a:srgbClr val="203864"/>
                </a:solidFill>
              </a:rPr>
              <a:t> </a:t>
            </a:r>
            <a:r>
              <a:rPr lang="ru-RU" altLang="sv-SE" dirty="0">
                <a:solidFill>
                  <a:srgbClr val="203864"/>
                </a:solidFill>
              </a:rPr>
              <a:t>С++</a:t>
            </a:r>
            <a:endParaRPr lang="ru-RU" dirty="0">
              <a:solidFill>
                <a:srgbClr val="203864"/>
              </a:solidFill>
            </a:endParaRP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fld id="{4CD2C03B-CC95-4684-9C59-95C59DF02DC4}" type="slidenum">
              <a:rPr lang="ru-RU" smtClean="0"/>
              <a:t>13</a:t>
            </a:fld>
            <a:endParaRPr lang="ru-RU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13559" y="704213"/>
            <a:ext cx="11168866" cy="5251594"/>
          </a:xfrm>
          <a:prstGeom prst="rect">
            <a:avLst/>
          </a:prstGeom>
        </p:spPr>
        <p:txBody>
          <a:bodyPr/>
          <a:lstStyle/>
          <a:p>
            <a:pPr marL="0" lvl="1" indent="0">
              <a:lnSpc>
                <a:spcPct val="100000"/>
              </a:lnSpc>
              <a:spcBef>
                <a:spcPts val="1000"/>
              </a:spcBef>
              <a:buClr>
                <a:srgbClr val="2196F3"/>
              </a:buClr>
              <a:buNone/>
            </a:pPr>
            <a:endParaRPr lang="ru-RU" altLang="sv-SE" sz="100" dirty="0" smtClean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ea typeface="Verdana" pitchFamily="34" charset="0"/>
              <a:cs typeface="Segoe UI" panose="020B0502040204020203" pitchFamily="34" charset="0"/>
            </a:endParaRPr>
          </a:p>
          <a:p>
            <a:pPr marL="486900" indent="-342900">
              <a:lnSpc>
                <a:spcPct val="10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sv-SE" sz="2400" dirty="0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assert</a:t>
            </a:r>
            <a:r>
              <a:rPr lang="ru-RU" altLang="sv-SE" sz="2400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 </a:t>
            </a:r>
            <a:r>
              <a:rPr lang="en-US" altLang="sv-SE" sz="2400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– </a:t>
            </a:r>
            <a:r>
              <a:rPr lang="ru-RU" altLang="sv-SE" sz="2400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это </a:t>
            </a:r>
            <a:r>
              <a:rPr lang="ru-RU" altLang="sv-SE" sz="24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специальная конструкция, позволяющая проверять предположения о значениях произвольных данных в произвольном </a:t>
            </a:r>
            <a:r>
              <a:rPr lang="ru-RU" altLang="sv-SE" sz="2400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месте</a:t>
            </a:r>
            <a:r>
              <a:rPr lang="en-US" altLang="sv-SE" sz="2400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. </a:t>
            </a:r>
            <a:br>
              <a:rPr lang="en-US" altLang="sv-SE" sz="2400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</a:br>
            <a:r>
              <a:rPr lang="ru-RU" altLang="sv-SE" sz="2400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Эта </a:t>
            </a:r>
            <a:r>
              <a:rPr lang="ru-RU" altLang="sv-SE" sz="24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конструкция может автоматически сигнализировать при обнаружении некорректных данных, что обычно приводит к аварийному завершению программы с указанием места обнаружения некорректных данных</a:t>
            </a:r>
            <a:r>
              <a:rPr lang="ru-RU" altLang="sv-SE" sz="2400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.</a:t>
            </a:r>
            <a:endParaRPr lang="en-US" altLang="sv-SE" sz="2400" dirty="0" smtClean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ea typeface="Verdana" pitchFamily="34" charset="0"/>
              <a:cs typeface="Segoe UI" panose="020B0502040204020203" pitchFamily="34" charset="0"/>
            </a:endParaRPr>
          </a:p>
          <a:p>
            <a:pPr marL="486900" indent="-342900">
              <a:lnSpc>
                <a:spcPct val="10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ru-RU" altLang="sv-SE" sz="20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Определён в </a:t>
            </a:r>
            <a:r>
              <a:rPr lang="ru-RU" altLang="sv-SE" sz="2000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заголовочном </a:t>
            </a:r>
            <a:r>
              <a:rPr lang="ru-RU" altLang="sv-SE" sz="20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файле &lt;</a:t>
            </a:r>
            <a:r>
              <a:rPr lang="ru-RU" altLang="sv-SE" sz="2000" dirty="0" err="1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cassert</a:t>
            </a:r>
            <a:r>
              <a:rPr lang="ru-RU" altLang="sv-SE" sz="2000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&gt;</a:t>
            </a:r>
            <a:endParaRPr lang="en-US" altLang="sv-SE" sz="2000" dirty="0" smtClean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ea typeface="Verdana" pitchFamily="34" charset="0"/>
              <a:cs typeface="Segoe UI" panose="020B0502040204020203" pitchFamily="34" charset="0"/>
            </a:endParaRPr>
          </a:p>
          <a:p>
            <a:pPr marL="486900" indent="-342900">
              <a:lnSpc>
                <a:spcPct val="10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altLang="sv-SE" sz="2000" dirty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ea typeface="Verdana" pitchFamily="34" charset="0"/>
              <a:cs typeface="Segoe UI" panose="020B0502040204020203" pitchFamily="34" charset="0"/>
            </a:endParaRPr>
          </a:p>
          <a:p>
            <a:pPr marL="486900" indent="-342900">
              <a:lnSpc>
                <a:spcPct val="10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altLang="sv-SE" sz="2000" dirty="0" smtClean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ea typeface="Verdana" pitchFamily="34" charset="0"/>
              <a:cs typeface="Segoe UI" panose="020B0502040204020203" pitchFamily="34" charset="0"/>
            </a:endParaRPr>
          </a:p>
          <a:p>
            <a:pPr marL="486900" indent="-342900">
              <a:lnSpc>
                <a:spcPct val="10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altLang="sv-SE" sz="2000" dirty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ea typeface="Verdana" pitchFamily="34" charset="0"/>
              <a:cs typeface="Segoe UI" panose="020B0502040204020203" pitchFamily="34" charset="0"/>
            </a:endParaRPr>
          </a:p>
          <a:p>
            <a:pPr marL="144000" indent="0">
              <a:lnSpc>
                <a:spcPct val="100000"/>
              </a:lnSpc>
              <a:buClr>
                <a:schemeClr val="accent1"/>
              </a:buClr>
              <a:buNone/>
            </a:pPr>
            <a:r>
              <a:rPr lang="ru-RU" altLang="sv-SE" sz="2000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При попытке поделить на 0 получим  завершение программы и ошибку в </a:t>
            </a:r>
            <a:r>
              <a:rPr lang="en-US" altLang="sv-SE" sz="2000" dirty="0" err="1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cerr</a:t>
            </a:r>
            <a:r>
              <a:rPr lang="en-US" altLang="sv-SE" sz="2000" dirty="0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:</a:t>
            </a:r>
            <a:endParaRPr lang="en-US" altLang="sv-SE" sz="2000" dirty="0">
              <a:solidFill>
                <a:schemeClr val="accent5">
                  <a:lumMod val="50000"/>
                </a:schemeClr>
              </a:solidFill>
              <a:latin typeface="Courier New" panose="02070309020205020404" pitchFamily="49" charset="0"/>
              <a:ea typeface="Verdana" pitchFamily="34" charset="0"/>
              <a:cs typeface="Courier New" panose="02070309020205020404" pitchFamily="49" charset="0"/>
            </a:endParaRPr>
          </a:p>
          <a:p>
            <a:pPr marL="486900" indent="-342900">
              <a:lnSpc>
                <a:spcPct val="10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altLang="sv-SE" sz="2000" dirty="0" smtClean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ea typeface="Verdana" pitchFamily="34" charset="0"/>
              <a:cs typeface="Segoe UI" panose="020B0502040204020203" pitchFamily="34" charset="0"/>
            </a:endParaRPr>
          </a:p>
          <a:p>
            <a:pPr marL="486900" indent="-342900">
              <a:lnSpc>
                <a:spcPct val="10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ru-RU" altLang="sv-SE" sz="2000" dirty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ea typeface="Verdana" pitchFamily="34" charset="0"/>
              <a:cs typeface="Segoe UI" panose="020B0502040204020203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024687" y="3553093"/>
            <a:ext cx="3857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assert (</a:t>
            </a:r>
            <a:r>
              <a:rPr lang="en-US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expression);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209307" y="4022578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divide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a, </a:t>
            </a:r>
            <a:r>
              <a:rPr lang="fr-FR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b)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assert(b != 0);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"Result: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&lt;&lt; a/b &lt;&lt; </a:t>
            </a:r>
            <a:r>
              <a:rPr lang="en-US" dirty="0" err="1">
                <a:solidFill>
                  <a:srgbClr val="64288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209306" y="5682718"/>
            <a:ext cx="95853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Assertion failed: b != 0, file ..\leetcode.cpp, line 358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868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2266950" y="175435"/>
            <a:ext cx="9515475" cy="428625"/>
          </a:xfrm>
        </p:spPr>
        <p:txBody>
          <a:bodyPr>
            <a:normAutofit fontScale="92500" lnSpcReduction="10000"/>
          </a:bodyPr>
          <a:lstStyle/>
          <a:p>
            <a:r>
              <a:rPr lang="ru-RU" altLang="sv-SE" dirty="0">
                <a:solidFill>
                  <a:srgbClr val="203864"/>
                </a:solidFill>
              </a:rPr>
              <a:t>Исключения С++</a:t>
            </a:r>
            <a:endParaRPr lang="ru-RU" dirty="0">
              <a:solidFill>
                <a:srgbClr val="203864"/>
              </a:solidFill>
            </a:endParaRP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fld id="{4CD2C03B-CC95-4684-9C59-95C59DF02DC4}" type="slidenum">
              <a:rPr lang="ru-RU" smtClean="0"/>
              <a:t>14</a:t>
            </a:fld>
            <a:endParaRPr lang="ru-RU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13559" y="704213"/>
            <a:ext cx="11168866" cy="5251594"/>
          </a:xfrm>
          <a:prstGeom prst="rect">
            <a:avLst/>
          </a:prstGeom>
        </p:spPr>
        <p:txBody>
          <a:bodyPr/>
          <a:lstStyle/>
          <a:p>
            <a:pPr marL="0" lvl="1" indent="0">
              <a:lnSpc>
                <a:spcPct val="100000"/>
              </a:lnSpc>
              <a:spcBef>
                <a:spcPts val="1000"/>
              </a:spcBef>
              <a:buClr>
                <a:srgbClr val="2196F3"/>
              </a:buClr>
              <a:buNone/>
            </a:pPr>
            <a:endParaRPr lang="ru-RU" altLang="sv-SE" sz="100" dirty="0" smtClean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ea typeface="Verdana" pitchFamily="34" charset="0"/>
              <a:cs typeface="Segoe UI" panose="020B0502040204020203" pitchFamily="34" charset="0"/>
            </a:endParaRPr>
          </a:p>
          <a:p>
            <a:pPr marL="486900" indent="-342900">
              <a:lnSpc>
                <a:spcPct val="10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ru-RU" altLang="sv-SE" sz="24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Обработка исключений в С++ использует три ключевых слова: </a:t>
            </a:r>
            <a:r>
              <a:rPr lang="ru-RU" altLang="sv-SE" sz="24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try</a:t>
            </a:r>
            <a:r>
              <a:rPr lang="ru-RU" altLang="sv-SE" sz="24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, </a:t>
            </a:r>
            <a:r>
              <a:rPr lang="ru-RU" altLang="sv-SE" sz="24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catch</a:t>
            </a:r>
            <a:r>
              <a:rPr lang="ru-RU" altLang="sv-SE" sz="24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 и </a:t>
            </a:r>
            <a:r>
              <a:rPr lang="ru-RU" altLang="sv-SE" sz="24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throw</a:t>
            </a:r>
            <a:r>
              <a:rPr lang="ru-RU" altLang="sv-SE" sz="24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. Те инструкции программы, где ожидается возможность появления исключительных ситуаций, содержатся в бло­ке </a:t>
            </a:r>
            <a:r>
              <a:rPr lang="ru-RU" altLang="sv-SE" sz="2400" dirty="0" err="1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try</a:t>
            </a:r>
            <a:r>
              <a:rPr lang="ru-RU" altLang="sv-SE" sz="24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.</a:t>
            </a:r>
            <a:r>
              <a:rPr lang="ru-RU" altLang="sv-SE" sz="24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 Если в блоке </a:t>
            </a:r>
            <a:r>
              <a:rPr lang="ru-RU" altLang="sv-SE" sz="24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try</a:t>
            </a:r>
            <a:r>
              <a:rPr lang="ru-RU" altLang="sv-SE" sz="24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 возникает </a:t>
            </a:r>
            <a:r>
              <a:rPr lang="ru-RU" altLang="sv-SE" sz="2400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исключение</a:t>
            </a:r>
            <a:r>
              <a:rPr lang="en-US" altLang="sv-SE" sz="2400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 (</a:t>
            </a:r>
            <a:r>
              <a:rPr lang="ru-RU" altLang="sv-SE" sz="2400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ошибка</a:t>
            </a:r>
            <a:r>
              <a:rPr lang="en-US" altLang="sv-SE" sz="2400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)</a:t>
            </a:r>
            <a:r>
              <a:rPr lang="ru-RU" altLang="sv-SE" sz="2400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, </a:t>
            </a:r>
            <a:r>
              <a:rPr lang="ru-RU" altLang="sv-SE" sz="24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то генерируется исключение. Исклю­чение перехватывается, используя </a:t>
            </a:r>
            <a:r>
              <a:rPr lang="ru-RU" altLang="sv-SE" sz="24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catch</a:t>
            </a:r>
            <a:r>
              <a:rPr lang="ru-RU" altLang="sv-SE" sz="24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, и обрабатывается</a:t>
            </a:r>
            <a:r>
              <a:rPr lang="ru-RU" altLang="sv-SE" sz="2400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.</a:t>
            </a:r>
            <a:endParaRPr lang="ru-RU" altLang="sv-SE" sz="2000" dirty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ea typeface="Verdana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76687" y="2839283"/>
            <a:ext cx="6096000" cy="338554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6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   </a:t>
            </a:r>
            <a:r>
              <a:rPr lang="ru-RU" sz="16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ru-RU" sz="1600" dirty="0">
                <a:solidFill>
                  <a:srgbClr val="3F7F5F"/>
                </a:solidFill>
                <a:latin typeface="Consolas" panose="020B0609020204030204" pitchFamily="49" charset="0"/>
              </a:rPr>
              <a:t>блок </a:t>
            </a:r>
            <a:r>
              <a:rPr 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try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тип1 аргумент) {</a:t>
            </a:r>
          </a:p>
          <a:p>
            <a:r>
              <a:rPr lang="en-US" sz="16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   </a:t>
            </a:r>
            <a:r>
              <a:rPr lang="ru-RU" sz="16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ru-RU" sz="1600" dirty="0">
                <a:solidFill>
                  <a:srgbClr val="3F7F5F"/>
                </a:solidFill>
                <a:latin typeface="Consolas" panose="020B0609020204030204" pitchFamily="49" charset="0"/>
              </a:rPr>
              <a:t>блок </a:t>
            </a:r>
            <a:r>
              <a:rPr lang="en-US" sz="16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catch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6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тип2 аргумент) {</a:t>
            </a:r>
          </a:p>
          <a:p>
            <a:r>
              <a:rPr lang="en-US" sz="16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   </a:t>
            </a:r>
            <a:r>
              <a:rPr lang="ru-RU" sz="16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ru-RU" sz="1600" dirty="0">
                <a:solidFill>
                  <a:srgbClr val="3F7F5F"/>
                </a:solidFill>
                <a:latin typeface="Consolas" panose="020B0609020204030204" pitchFamily="49" charset="0"/>
              </a:rPr>
              <a:t>блок </a:t>
            </a:r>
            <a:r>
              <a:rPr 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catch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тип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N 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аргумент) {</a:t>
            </a:r>
          </a:p>
          <a:p>
            <a:r>
              <a:rPr lang="en-US" sz="16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   </a:t>
            </a:r>
            <a:r>
              <a:rPr lang="ru-RU" sz="16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ru-RU" sz="1600" dirty="0">
                <a:solidFill>
                  <a:srgbClr val="3F7F5F"/>
                </a:solidFill>
                <a:latin typeface="Consolas" panose="020B0609020204030204" pitchFamily="49" charset="0"/>
              </a:rPr>
              <a:t>блок </a:t>
            </a:r>
            <a:r>
              <a:rPr 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catch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31827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2266950" y="175435"/>
            <a:ext cx="9515475" cy="428625"/>
          </a:xfrm>
        </p:spPr>
        <p:txBody>
          <a:bodyPr>
            <a:normAutofit fontScale="92500" lnSpcReduction="10000"/>
          </a:bodyPr>
          <a:lstStyle/>
          <a:p>
            <a:r>
              <a:rPr lang="ru-RU" altLang="sv-SE" dirty="0" smtClean="0">
                <a:solidFill>
                  <a:srgbClr val="203864"/>
                </a:solidFill>
              </a:rPr>
              <a:t>Обработка исключений С</a:t>
            </a:r>
            <a:r>
              <a:rPr lang="ru-RU" altLang="sv-SE" dirty="0">
                <a:solidFill>
                  <a:srgbClr val="203864"/>
                </a:solidFill>
              </a:rPr>
              <a:t>++</a:t>
            </a:r>
            <a:endParaRPr lang="ru-RU" dirty="0">
              <a:solidFill>
                <a:srgbClr val="203864"/>
              </a:solidFill>
            </a:endParaRP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fld id="{4CD2C03B-CC95-4684-9C59-95C59DF02DC4}" type="slidenum">
              <a:rPr lang="ru-RU" smtClean="0"/>
              <a:t>15</a:t>
            </a:fld>
            <a:endParaRPr lang="ru-RU" dirty="0"/>
          </a:p>
        </p:txBody>
      </p:sp>
      <p:sp>
        <p:nvSpPr>
          <p:cNvPr id="8" name="Rectangle 7"/>
          <p:cNvSpPr/>
          <p:nvPr/>
        </p:nvSpPr>
        <p:spPr>
          <a:xfrm>
            <a:off x="3173506" y="738420"/>
            <a:ext cx="6096000" cy="57554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2A00FF"/>
                </a:solidFill>
                <a:latin typeface="Consolas" panose="020B0609020204030204" pitchFamily="49" charset="0"/>
              </a:rPr>
              <a:t>iostream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using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namespace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fr-FR" sz="1600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divide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600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a, </a:t>
            </a:r>
            <a:r>
              <a:rPr lang="fr-FR" sz="1600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b)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ru-RU" sz="1600" dirty="0" err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(!b) </a:t>
            </a:r>
            <a:r>
              <a:rPr lang="ru-RU" sz="1600" dirty="0" err="1">
                <a:solidFill>
                  <a:srgbClr val="7F0055"/>
                </a:solidFill>
                <a:latin typeface="Consolas" panose="020B0609020204030204" pitchFamily="49" charset="0"/>
              </a:rPr>
              <a:t>throw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b; </a:t>
            </a:r>
            <a:r>
              <a:rPr lang="ru-RU" sz="1600" dirty="0">
                <a:solidFill>
                  <a:srgbClr val="3F7F5F"/>
                </a:solidFill>
                <a:latin typeface="Consolas" panose="020B0609020204030204" pitchFamily="49" charset="0"/>
              </a:rPr>
              <a:t>// проверка </a:t>
            </a:r>
            <a:r>
              <a:rPr lang="ru-RU" sz="16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делени</a:t>
            </a:r>
            <a:r>
              <a:rPr lang="ru-RU" sz="1600" dirty="0">
                <a:solidFill>
                  <a:srgbClr val="3F7F5F"/>
                </a:solidFill>
                <a:latin typeface="Consolas" panose="020B0609020204030204" pitchFamily="49" charset="0"/>
              </a:rPr>
              <a:t>я</a:t>
            </a:r>
            <a:r>
              <a:rPr lang="ru-RU" sz="16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ru-RU" sz="1600" dirty="0">
                <a:solidFill>
                  <a:srgbClr val="3F7F5F"/>
                </a:solidFill>
                <a:latin typeface="Consolas" panose="020B0609020204030204" pitchFamily="49" charset="0"/>
              </a:rPr>
              <a:t>на ноль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"Result: 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&lt;&lt; a/b &lt;&lt; </a:t>
            </a:r>
            <a:r>
              <a:rPr lang="en-US" sz="1600" dirty="0" err="1">
                <a:solidFill>
                  <a:srgbClr val="642880"/>
                </a:solidFill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b)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"Can't divide by zero.\n"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600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a, b;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do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"Enter numerator (0 to stop): 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&gt;&gt; a;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"Enter denominator: 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&gt;&gt; b;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divide(a, b);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} </a:t>
            </a:r>
            <a:r>
              <a:rPr lang="en-US" sz="16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09300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2266950" y="175435"/>
            <a:ext cx="9515475" cy="428625"/>
          </a:xfrm>
        </p:spPr>
        <p:txBody>
          <a:bodyPr>
            <a:normAutofit fontScale="92500" lnSpcReduction="10000"/>
          </a:bodyPr>
          <a:lstStyle/>
          <a:p>
            <a:r>
              <a:rPr lang="en-US" altLang="sv-SE" dirty="0" smtClean="0">
                <a:solidFill>
                  <a:srgbClr val="203864"/>
                </a:solidFill>
              </a:rPr>
              <a:t>Unit-</a:t>
            </a:r>
            <a:r>
              <a:rPr lang="ru-RU" altLang="sv-SE" dirty="0" smtClean="0">
                <a:solidFill>
                  <a:srgbClr val="203864"/>
                </a:solidFill>
              </a:rPr>
              <a:t>тесты с </a:t>
            </a:r>
            <a:r>
              <a:rPr lang="en-US" altLang="sv-SE" dirty="0" smtClean="0">
                <a:solidFill>
                  <a:srgbClr val="203864"/>
                </a:solidFill>
              </a:rPr>
              <a:t>assert</a:t>
            </a:r>
            <a:r>
              <a:rPr lang="ru-RU" altLang="sv-SE" dirty="0" smtClean="0">
                <a:solidFill>
                  <a:srgbClr val="203864"/>
                </a:solidFill>
              </a:rPr>
              <a:t> </a:t>
            </a:r>
            <a:r>
              <a:rPr lang="ru-RU" altLang="sv-SE" dirty="0">
                <a:solidFill>
                  <a:srgbClr val="203864"/>
                </a:solidFill>
              </a:rPr>
              <a:t>С++</a:t>
            </a:r>
            <a:endParaRPr lang="ru-RU" dirty="0">
              <a:solidFill>
                <a:srgbClr val="203864"/>
              </a:solidFill>
            </a:endParaRP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fld id="{4CD2C03B-CC95-4684-9C59-95C59DF02DC4}" type="slidenum">
              <a:rPr lang="ru-RU" smtClean="0"/>
              <a:t>16</a:t>
            </a:fld>
            <a:endParaRPr lang="ru-RU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13559" y="704213"/>
            <a:ext cx="11168866" cy="5251594"/>
          </a:xfrm>
          <a:prstGeom prst="rect">
            <a:avLst/>
          </a:prstGeom>
        </p:spPr>
        <p:txBody>
          <a:bodyPr/>
          <a:lstStyle/>
          <a:p>
            <a:pPr marL="0" lvl="1" indent="0">
              <a:lnSpc>
                <a:spcPct val="100000"/>
              </a:lnSpc>
              <a:spcBef>
                <a:spcPts val="1000"/>
              </a:spcBef>
              <a:buClr>
                <a:srgbClr val="2196F3"/>
              </a:buClr>
              <a:buNone/>
            </a:pPr>
            <a:endParaRPr lang="ru-RU" altLang="sv-SE" sz="100" dirty="0" smtClean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ea typeface="Verdana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59822" y="1483350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addition(</a:t>
            </a:r>
            <a:r>
              <a:rPr lang="en-US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a, </a:t>
            </a:r>
            <a:r>
              <a:rPr lang="en-US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b)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 + b;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subtraction (</a:t>
            </a:r>
            <a:r>
              <a:rPr lang="en-US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a, </a:t>
            </a:r>
            <a:r>
              <a:rPr lang="en-US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b)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 - b;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multiplication (</a:t>
            </a:r>
            <a:r>
              <a:rPr lang="fr-FR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a, </a:t>
            </a:r>
            <a:r>
              <a:rPr lang="fr-FR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b)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 * b;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division(</a:t>
            </a:r>
            <a:r>
              <a:rPr lang="fr-FR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a, </a:t>
            </a:r>
            <a:r>
              <a:rPr lang="fr-FR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b)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 / b;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398943" y="862766"/>
            <a:ext cx="6096000" cy="535531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TestAdd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assert(addition(3,5) == 8);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2A00FF"/>
                </a:solidFill>
                <a:latin typeface="Consolas" panose="020B0609020204030204" pitchFamily="49" charset="0"/>
              </a:rPr>
              <a:t>TestAdd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 OK\n"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TestSub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assert(subtraction(3,5) == -2);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2A00FF"/>
                </a:solidFill>
                <a:latin typeface="Consolas" panose="020B0609020204030204" pitchFamily="49" charset="0"/>
              </a:rPr>
              <a:t>TestSub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 OK\n"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TestMul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assert(multiplication(3,5) == 15);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2A00FF"/>
                </a:solidFill>
                <a:latin typeface="Consolas" panose="020B0609020204030204" pitchFamily="49" charset="0"/>
              </a:rPr>
              <a:t>TestMul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 OK\n"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TestDiv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assert(division(3,5) == 0.6l);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2A00FF"/>
                </a:solidFill>
                <a:latin typeface="Consolas" panose="020B0609020204030204" pitchFamily="49" charset="0"/>
              </a:rPr>
              <a:t>TestDiv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 OK\n"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759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2266950" y="175435"/>
            <a:ext cx="9515475" cy="428625"/>
          </a:xfrm>
        </p:spPr>
        <p:txBody>
          <a:bodyPr>
            <a:normAutofit fontScale="92500" lnSpcReduction="10000"/>
          </a:bodyPr>
          <a:lstStyle/>
          <a:p>
            <a:r>
              <a:rPr lang="en-US" altLang="sv-SE" dirty="0" smtClean="0">
                <a:solidFill>
                  <a:srgbClr val="203864"/>
                </a:solidFill>
              </a:rPr>
              <a:t>Unit-</a:t>
            </a:r>
            <a:r>
              <a:rPr lang="ru-RU" altLang="sv-SE" dirty="0" smtClean="0">
                <a:solidFill>
                  <a:srgbClr val="203864"/>
                </a:solidFill>
              </a:rPr>
              <a:t>тесты с </a:t>
            </a:r>
            <a:r>
              <a:rPr lang="en-US" altLang="sv-SE" dirty="0" smtClean="0">
                <a:solidFill>
                  <a:srgbClr val="203864"/>
                </a:solidFill>
              </a:rPr>
              <a:t>exception</a:t>
            </a:r>
            <a:r>
              <a:rPr lang="ru-RU" altLang="sv-SE" dirty="0" smtClean="0">
                <a:solidFill>
                  <a:srgbClr val="203864"/>
                </a:solidFill>
              </a:rPr>
              <a:t> </a:t>
            </a:r>
            <a:r>
              <a:rPr lang="ru-RU" altLang="sv-SE" dirty="0">
                <a:solidFill>
                  <a:srgbClr val="203864"/>
                </a:solidFill>
              </a:rPr>
              <a:t>С++</a:t>
            </a:r>
            <a:endParaRPr lang="ru-RU" dirty="0">
              <a:solidFill>
                <a:srgbClr val="203864"/>
              </a:solidFill>
            </a:endParaRP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fld id="{4CD2C03B-CC95-4684-9C59-95C59DF02DC4}" type="slidenum">
              <a:rPr lang="ru-RU" smtClean="0"/>
              <a:t>17</a:t>
            </a:fld>
            <a:endParaRPr lang="ru-RU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26695" y="834842"/>
            <a:ext cx="11168866" cy="5251594"/>
          </a:xfrm>
          <a:prstGeom prst="rect">
            <a:avLst/>
          </a:prstGeom>
        </p:spPr>
        <p:txBody>
          <a:bodyPr/>
          <a:lstStyle/>
          <a:p>
            <a:pPr marL="0" lvl="1" indent="0">
              <a:lnSpc>
                <a:spcPct val="100000"/>
              </a:lnSpc>
              <a:spcBef>
                <a:spcPts val="1000"/>
              </a:spcBef>
              <a:buClr>
                <a:srgbClr val="2196F3"/>
              </a:buClr>
              <a:buNone/>
            </a:pPr>
            <a:endParaRPr lang="ru-RU" altLang="sv-SE" sz="100" dirty="0" smtClean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ea typeface="Verdana" pitchFamily="34" charset="0"/>
              <a:cs typeface="Segoe UI" panose="020B0502040204020203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71190" y="993255"/>
            <a:ext cx="10679875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TestAdd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(addition(3,5) != 8)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throw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2A00FF"/>
                </a:solidFill>
                <a:latin typeface="Consolas" panose="020B0609020204030204" pitchFamily="49" charset="0"/>
              </a:rPr>
              <a:t>TestAdd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 failed </a:t>
            </a:r>
            <a:r>
              <a:rPr lang="en-US" sz="1600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addn</a:t>
            </a:r>
            <a:r>
              <a:rPr lang="en-US" sz="16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(3,5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) != 8"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2A00FF"/>
                </a:solidFill>
                <a:latin typeface="Consolas" panose="020B0609020204030204" pitchFamily="49" charset="0"/>
              </a:rPr>
              <a:t>TestAdd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 OK\n"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6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TestSub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(subtraction(3,5) != -2)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throw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2A00FF"/>
                </a:solidFill>
                <a:latin typeface="Consolas" panose="020B0609020204030204" pitchFamily="49" charset="0"/>
              </a:rPr>
              <a:t>TestSub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 failed </a:t>
            </a:r>
            <a:r>
              <a:rPr lang="en-US" sz="1600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subr</a:t>
            </a:r>
            <a:r>
              <a:rPr lang="en-US" sz="16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(3,5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) != -2"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2A00FF"/>
                </a:solidFill>
                <a:latin typeface="Consolas" panose="020B0609020204030204" pitchFamily="49" charset="0"/>
              </a:rPr>
              <a:t>TestSub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 OK\n"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6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TestMul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(multiplication(3,5) != 15)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throw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2A00FF"/>
                </a:solidFill>
                <a:latin typeface="Consolas" panose="020B0609020204030204" pitchFamily="49" charset="0"/>
              </a:rPr>
              <a:t>TetsMul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 failed </a:t>
            </a:r>
            <a:r>
              <a:rPr lang="en-US" sz="1600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mult</a:t>
            </a:r>
            <a:r>
              <a:rPr lang="en-US" sz="16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(3,5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) != 15"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2A00FF"/>
                </a:solidFill>
                <a:latin typeface="Consolas" panose="020B0609020204030204" pitchFamily="49" charset="0"/>
              </a:rPr>
              <a:t>TestMul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 OK\n"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6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TestDiv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(division(3,5) != 0.6l)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throw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2A00FF"/>
                </a:solidFill>
                <a:latin typeface="Consolas" panose="020B0609020204030204" pitchFamily="49" charset="0"/>
              </a:rPr>
              <a:t>TestDiv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 failed </a:t>
            </a:r>
            <a:r>
              <a:rPr lang="en-US" sz="1600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divn</a:t>
            </a:r>
            <a:r>
              <a:rPr lang="en-US" sz="16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(3,5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) != 0.6l"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2A00FF"/>
                </a:solidFill>
                <a:latin typeface="Consolas" panose="020B0609020204030204" pitchFamily="49" charset="0"/>
              </a:rPr>
              <a:t>TestDiv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 OK\n"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6414094" y="1197151"/>
            <a:ext cx="6096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TestAdd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 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7F0055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*err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{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&lt;&lt; err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;}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TestSub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 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7F0055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*err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{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&lt;&lt; err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;}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TestMul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 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7F0055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*err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&lt;&lt; err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;}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TestDiv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7F0055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*err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&lt;&lt; err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;}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84406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2266950" y="175435"/>
            <a:ext cx="9515475" cy="428625"/>
          </a:xfrm>
        </p:spPr>
        <p:txBody>
          <a:bodyPr>
            <a:normAutofit fontScale="92500" lnSpcReduction="10000"/>
          </a:bodyPr>
          <a:lstStyle/>
          <a:p>
            <a:r>
              <a:rPr lang="en-US" altLang="sv-SE" dirty="0" err="1" smtClean="0">
                <a:solidFill>
                  <a:srgbClr val="203864"/>
                </a:solidFill>
              </a:rPr>
              <a:t>enum</a:t>
            </a:r>
            <a:r>
              <a:rPr lang="en-US" altLang="sv-SE" dirty="0" smtClean="0">
                <a:solidFill>
                  <a:srgbClr val="203864"/>
                </a:solidFill>
              </a:rPr>
              <a:t> </a:t>
            </a:r>
            <a:r>
              <a:rPr lang="ru-RU" altLang="sv-SE" dirty="0" smtClean="0">
                <a:solidFill>
                  <a:srgbClr val="203864"/>
                </a:solidFill>
              </a:rPr>
              <a:t>С</a:t>
            </a:r>
            <a:r>
              <a:rPr lang="ru-RU" altLang="sv-SE" dirty="0">
                <a:solidFill>
                  <a:srgbClr val="203864"/>
                </a:solidFill>
              </a:rPr>
              <a:t>++</a:t>
            </a:r>
            <a:endParaRPr lang="ru-RU" dirty="0">
              <a:solidFill>
                <a:srgbClr val="203864"/>
              </a:solidFill>
            </a:endParaRP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fld id="{4CD2C03B-CC95-4684-9C59-95C59DF02DC4}" type="slidenum">
              <a:rPr lang="ru-RU" smtClean="0"/>
              <a:t>2</a:t>
            </a:fld>
            <a:endParaRPr lang="ru-RU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13559" y="704213"/>
            <a:ext cx="10905505" cy="5251594"/>
          </a:xfrm>
          <a:prstGeom prst="rect">
            <a:avLst/>
          </a:prstGeom>
        </p:spPr>
        <p:txBody>
          <a:bodyPr/>
          <a:lstStyle/>
          <a:p>
            <a:pPr marL="0" lvl="1" indent="0">
              <a:lnSpc>
                <a:spcPct val="100000"/>
              </a:lnSpc>
              <a:spcBef>
                <a:spcPts val="1000"/>
              </a:spcBef>
              <a:buClr>
                <a:srgbClr val="2196F3"/>
              </a:buClr>
              <a:buNone/>
            </a:pPr>
            <a:endParaRPr lang="ru-RU" altLang="sv-SE" sz="100" dirty="0" smtClean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ea typeface="Verdana" pitchFamily="34" charset="0"/>
              <a:cs typeface="Segoe UI" panose="020B0502040204020203" pitchFamily="34" charset="0"/>
            </a:endParaRPr>
          </a:p>
          <a:p>
            <a:pPr marL="360000" indent="-216000">
              <a:lnSpc>
                <a:spcPct val="100000"/>
              </a:lnSpc>
              <a:buClr>
                <a:schemeClr val="accent1"/>
              </a:buClr>
              <a:buFont typeface="Verdana" pitchFamily="34" charset="0"/>
              <a:buChar char="›"/>
            </a:pPr>
            <a:r>
              <a:rPr lang="ru-RU" altLang="sv-SE" sz="20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Перечисление представляет собой особый тип, значение которой ограничивается одним из нескольких явно именованных констант ("счетчики"). </a:t>
            </a:r>
            <a:r>
              <a:rPr lang="en-US" altLang="sv-SE" sz="20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/>
            </a:r>
            <a:br>
              <a:rPr lang="en-US" altLang="sv-SE" sz="20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</a:br>
            <a:r>
              <a:rPr lang="ru-RU" altLang="sv-SE" sz="2000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Значения </a:t>
            </a:r>
            <a:r>
              <a:rPr lang="ru-RU" altLang="sv-SE" sz="20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констант - это значения целого типа, известного также как базовый тип перечисления. </a:t>
            </a:r>
          </a:p>
        </p:txBody>
      </p:sp>
      <p:sp>
        <p:nvSpPr>
          <p:cNvPr id="8" name="Rectangle 7"/>
          <p:cNvSpPr/>
          <p:nvPr/>
        </p:nvSpPr>
        <p:spPr>
          <a:xfrm>
            <a:off x="613560" y="2294447"/>
            <a:ext cx="1200991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7F0055"/>
                </a:solidFill>
                <a:latin typeface="Consolas" panose="020B0609020204030204" pitchFamily="49" charset="0"/>
              </a:rPr>
              <a:t>enum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name : type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attr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enumerator = </a:t>
            </a:r>
            <a:r>
              <a:rPr lang="en-US" sz="1600" dirty="0" err="1">
                <a:solidFill>
                  <a:srgbClr val="7F0055"/>
                </a:solidFill>
                <a:latin typeface="Consolas" panose="020B0609020204030204" pitchFamily="49" charset="0"/>
              </a:rPr>
              <a:t>constexpr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, enumerator = </a:t>
            </a:r>
            <a:r>
              <a:rPr lang="en-US" sz="1600" dirty="0" err="1">
                <a:solidFill>
                  <a:srgbClr val="7F0055"/>
                </a:solidFill>
                <a:latin typeface="Consolas" panose="020B0609020204030204" pitchFamily="49" charset="0"/>
              </a:rPr>
              <a:t>constexpr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, ... None}</a:t>
            </a:r>
          </a:p>
          <a:p>
            <a:r>
              <a:rPr lang="en-US" sz="1600" dirty="0" err="1">
                <a:solidFill>
                  <a:srgbClr val="7F0055"/>
                </a:solidFill>
                <a:latin typeface="Consolas" panose="020B0609020204030204" pitchFamily="49" charset="0"/>
              </a:rPr>
              <a:t>enum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name : type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attr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enumerator = </a:t>
            </a:r>
            <a:r>
              <a:rPr lang="en-US" sz="1600" dirty="0" err="1">
                <a:solidFill>
                  <a:srgbClr val="7F0055"/>
                </a:solidFill>
                <a:latin typeface="Consolas" panose="020B0609020204030204" pitchFamily="49" charset="0"/>
              </a:rPr>
              <a:t>constexpr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, enumerator = </a:t>
            </a:r>
            <a:r>
              <a:rPr lang="en-US" sz="1600" dirty="0" err="1">
                <a:solidFill>
                  <a:srgbClr val="7F0055"/>
                </a:solidFill>
                <a:latin typeface="Consolas" panose="020B0609020204030204" pitchFamily="49" charset="0"/>
              </a:rPr>
              <a:t>constexpr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, ... None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sz="16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(c </a:t>
            </a:r>
            <a:r>
              <a:rPr lang="en-US" sz="1600" dirty="0" err="1" smtClean="0">
                <a:solidFill>
                  <a:srgbClr val="3F7F5F"/>
                </a:solidFill>
                <a:latin typeface="Consolas" panose="020B0609020204030204" pitchFamily="49" charset="0"/>
              </a:rPr>
              <a:t>c++</a:t>
            </a:r>
            <a:r>
              <a:rPr lang="en-US" sz="16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 11)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7F0055"/>
                </a:solidFill>
                <a:latin typeface="Consolas" panose="020B0609020204030204" pitchFamily="49" charset="0"/>
              </a:rPr>
              <a:t>enum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struct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name : type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attr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enumerator = </a:t>
            </a:r>
            <a:r>
              <a:rPr lang="en-US" sz="1600" dirty="0" err="1">
                <a:solidFill>
                  <a:srgbClr val="7F0055"/>
                </a:solidFill>
                <a:latin typeface="Consolas" panose="020B0609020204030204" pitchFamily="49" charset="0"/>
              </a:rPr>
              <a:t>constexpr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, enumerator = </a:t>
            </a:r>
            <a:r>
              <a:rPr lang="en-US" sz="1600" dirty="0" err="1">
                <a:solidFill>
                  <a:srgbClr val="7F0055"/>
                </a:solidFill>
                <a:latin typeface="Consolas" panose="020B0609020204030204" pitchFamily="49" charset="0"/>
              </a:rPr>
              <a:t>constexpr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, ... None} </a:t>
            </a:r>
            <a:r>
              <a:rPr 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(c </a:t>
            </a:r>
            <a:r>
              <a:rPr lang="en-US" sz="1600" dirty="0" err="1">
                <a:solidFill>
                  <a:srgbClr val="3F7F5F"/>
                </a:solidFill>
                <a:latin typeface="Consolas" panose="020B0609020204030204" pitchFamily="49" charset="0"/>
              </a:rPr>
              <a:t>c++</a:t>
            </a:r>
            <a:r>
              <a:rPr 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 11)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66950" y="3356473"/>
            <a:ext cx="344508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7F0055"/>
                </a:solidFill>
                <a:latin typeface="Consolas" panose="020B0609020204030204" pitchFamily="49" charset="0"/>
              </a:rPr>
              <a:t>enum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color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i="1" dirty="0">
                <a:solidFill>
                  <a:srgbClr val="0000C0"/>
                </a:solidFill>
                <a:latin typeface="Consolas" panose="020B0609020204030204" pitchFamily="49" charset="0"/>
              </a:rPr>
              <a:t>red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i="1" dirty="0">
                <a:solidFill>
                  <a:srgbClr val="0000C0"/>
                </a:solidFill>
                <a:latin typeface="Consolas" panose="020B0609020204030204" pitchFamily="49" charset="0"/>
              </a:rPr>
              <a:t>yellow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i="1" dirty="0">
                <a:solidFill>
                  <a:srgbClr val="0000C0"/>
                </a:solidFill>
                <a:latin typeface="Consolas" panose="020B0609020204030204" pitchFamily="49" charset="0"/>
              </a:rPr>
              <a:t>green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 = 20,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i="1" dirty="0">
                <a:solidFill>
                  <a:srgbClr val="0000C0"/>
                </a:solidFill>
                <a:latin typeface="Consolas" panose="020B0609020204030204" pitchFamily="49" charset="0"/>
              </a:rPr>
              <a:t>blue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7F0055"/>
                </a:solidFill>
                <a:latin typeface="Consolas" panose="020B0609020204030204" pitchFamily="49" charset="0"/>
              </a:rPr>
              <a:t>enum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n-US" i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d</a:t>
            </a:r>
            <a:r>
              <a:rPr lang="en-US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i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e</a:t>
            </a:r>
            <a:r>
              <a:rPr lang="en-US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i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f</a:t>
            </a:r>
            <a:r>
              <a:rPr lang="en-US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i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e</a:t>
            </a:r>
            <a:r>
              <a:rPr lang="en-US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+2 };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712031" y="3300412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enum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5032"/>
                </a:solidFill>
                <a:latin typeface="Consolas" panose="020B0609020204030204" pitchFamily="49" charset="0"/>
              </a:rPr>
              <a:t>answer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 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en-US" dirty="0" err="1">
                <a:solidFill>
                  <a:srgbClr val="3F7F5F"/>
                </a:solidFill>
                <a:latin typeface="Consolas" panose="020B0609020204030204" pitchFamily="49" charset="0"/>
              </a:rPr>
              <a:t>c++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 11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i="1" dirty="0">
                <a:solidFill>
                  <a:srgbClr val="0000C0"/>
                </a:solidFill>
                <a:latin typeface="Consolas" panose="020B0609020204030204" pitchFamily="49" charset="0"/>
              </a:rPr>
              <a:t>yes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'y</a:t>
            </a:r>
            <a:r>
              <a:rPr lang="en-US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'</a:t>
            </a:r>
            <a:r>
              <a:rPr lang="en-US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i="1" dirty="0">
                <a:solidFill>
                  <a:srgbClr val="0000C0"/>
                </a:solidFill>
                <a:latin typeface="Consolas" panose="020B0609020204030204" pitchFamily="49" charset="0"/>
              </a:rPr>
              <a:t>no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'n'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485356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2266950" y="175435"/>
            <a:ext cx="9515475" cy="428625"/>
          </a:xfrm>
        </p:spPr>
        <p:txBody>
          <a:bodyPr>
            <a:normAutofit fontScale="92500" lnSpcReduction="10000"/>
          </a:bodyPr>
          <a:lstStyle/>
          <a:p>
            <a:r>
              <a:rPr lang="en-US" altLang="sv-SE" dirty="0" smtClean="0">
                <a:solidFill>
                  <a:srgbClr val="203864"/>
                </a:solidFill>
              </a:rPr>
              <a:t>union </a:t>
            </a:r>
            <a:r>
              <a:rPr lang="ru-RU" altLang="sv-SE" dirty="0" smtClean="0">
                <a:solidFill>
                  <a:srgbClr val="203864"/>
                </a:solidFill>
              </a:rPr>
              <a:t>С</a:t>
            </a:r>
            <a:r>
              <a:rPr lang="ru-RU" altLang="sv-SE" dirty="0">
                <a:solidFill>
                  <a:srgbClr val="203864"/>
                </a:solidFill>
              </a:rPr>
              <a:t>++</a:t>
            </a:r>
            <a:endParaRPr lang="ru-RU" dirty="0">
              <a:solidFill>
                <a:srgbClr val="203864"/>
              </a:solidFill>
            </a:endParaRP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fld id="{4CD2C03B-CC95-4684-9C59-95C59DF02DC4}" type="slidenum">
              <a:rPr lang="ru-RU" smtClean="0"/>
              <a:t>3</a:t>
            </a:fld>
            <a:endParaRPr lang="ru-RU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13559" y="704213"/>
            <a:ext cx="10905505" cy="5251594"/>
          </a:xfrm>
          <a:prstGeom prst="rect">
            <a:avLst/>
          </a:prstGeom>
        </p:spPr>
        <p:txBody>
          <a:bodyPr/>
          <a:lstStyle/>
          <a:p>
            <a:pPr marL="0" lvl="1" indent="0">
              <a:lnSpc>
                <a:spcPct val="100000"/>
              </a:lnSpc>
              <a:spcBef>
                <a:spcPts val="1000"/>
              </a:spcBef>
              <a:buClr>
                <a:srgbClr val="2196F3"/>
              </a:buClr>
              <a:buNone/>
            </a:pPr>
            <a:endParaRPr lang="ru-RU" altLang="sv-SE" sz="100" dirty="0" smtClean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ea typeface="Verdana" pitchFamily="34" charset="0"/>
              <a:cs typeface="Segoe UI" panose="020B0502040204020203" pitchFamily="34" charset="0"/>
            </a:endParaRPr>
          </a:p>
          <a:p>
            <a:pPr marL="486900" indent="-342900">
              <a:lnSpc>
                <a:spcPct val="10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ru-RU" altLang="sv-SE" sz="20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Объединения – это </a:t>
            </a:r>
            <a:r>
              <a:rPr lang="ru-RU" altLang="sv-SE" sz="2000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особый тип </a:t>
            </a:r>
            <a:r>
              <a:rPr lang="ru-RU" altLang="sv-SE" sz="20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класса, в котором все данные разделяют одну и ту же область памяти. Все члены объединения открыты по умолчанию. </a:t>
            </a:r>
          </a:p>
          <a:p>
            <a:pPr marL="486900" indent="-342900">
              <a:lnSpc>
                <a:spcPct val="10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ru-RU" altLang="sv-SE" sz="20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В основном используется для </a:t>
            </a:r>
          </a:p>
          <a:p>
            <a:pPr marL="817200" lvl="1" indent="-216000">
              <a:lnSpc>
                <a:spcPct val="100000"/>
              </a:lnSpc>
              <a:buClr>
                <a:schemeClr val="accent1"/>
              </a:buClr>
              <a:buFont typeface="Verdana" pitchFamily="34" charset="0"/>
              <a:buChar char="›"/>
            </a:pPr>
            <a:r>
              <a:rPr lang="ru-RU" altLang="sv-SE" sz="16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создания универсальных типов данных, способные хранить один из предопределенных типов данных; </a:t>
            </a:r>
            <a:endParaRPr lang="en-US" altLang="sv-SE" sz="1600" dirty="0" smtClean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ea typeface="Verdana" pitchFamily="34" charset="0"/>
              <a:cs typeface="Segoe UI" panose="020B0502040204020203" pitchFamily="34" charset="0"/>
            </a:endParaRPr>
          </a:p>
          <a:p>
            <a:pPr marL="817200" lvl="1" indent="-216000">
              <a:lnSpc>
                <a:spcPct val="100000"/>
              </a:lnSpc>
              <a:buClr>
                <a:schemeClr val="accent1"/>
              </a:buClr>
              <a:buFont typeface="Verdana" pitchFamily="34" charset="0"/>
              <a:buChar char="›"/>
            </a:pPr>
            <a:r>
              <a:rPr lang="ru-RU" altLang="sv-SE" sz="1600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Побитовый </a:t>
            </a:r>
            <a:r>
              <a:rPr lang="ru-RU" altLang="sv-SE" sz="16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доступ</a:t>
            </a:r>
          </a:p>
        </p:txBody>
      </p:sp>
      <p:sp>
        <p:nvSpPr>
          <p:cNvPr id="7" name="Rectangle 6"/>
          <p:cNvSpPr/>
          <p:nvPr/>
        </p:nvSpPr>
        <p:spPr>
          <a:xfrm>
            <a:off x="928687" y="2987220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union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имя_класса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о</a:t>
            </a:r>
            <a:r>
              <a:rPr lang="ru-RU" dirty="0" smtClean="0">
                <a:latin typeface="Consolas" panose="020B0609020204030204" pitchFamily="49" charset="0"/>
              </a:rPr>
              <a:t>ткрытые члены по умолчанию</a:t>
            </a:r>
            <a:r>
              <a:rPr lang="en-US" dirty="0" smtClean="0">
                <a:latin typeface="Consolas" panose="020B0609020204030204" pitchFamily="49" charset="0"/>
              </a:rPr>
              <a:t>&gt;</a:t>
            </a:r>
            <a:endParaRPr lang="ru-RU" dirty="0" smtClean="0"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закрытые</a:t>
            </a:r>
            <a:r>
              <a:rPr lang="ru-RU" dirty="0" smtClean="0">
                <a:latin typeface="Consolas" panose="020B0609020204030204" pitchFamily="49" charset="0"/>
              </a:rPr>
              <a:t> члены</a:t>
            </a:r>
            <a:r>
              <a:rPr lang="en-US" dirty="0" smtClean="0">
                <a:latin typeface="Consolas" panose="020B0609020204030204" pitchFamily="49" charset="0"/>
              </a:rPr>
              <a:t>&gt;</a:t>
            </a:r>
            <a:endParaRPr lang="ru-RU" dirty="0">
              <a:latin typeface="Consolas" panose="020B0609020204030204" pitchFamily="49" charset="0"/>
            </a:endParaRPr>
          </a:p>
          <a:p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[&lt;</a:t>
            </a:r>
            <a:r>
              <a:rPr 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список_объектов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&gt;];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423064" y="2550203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7F0055"/>
                </a:solidFill>
                <a:latin typeface="Consolas" panose="020B0609020204030204" pitchFamily="49" charset="0"/>
              </a:rPr>
              <a:t>union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5032"/>
                </a:solidFill>
                <a:latin typeface="Consolas" panose="020B0609020204030204" pitchFamily="49" charset="0"/>
              </a:rPr>
              <a:t>foo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rgbClr val="7F0055"/>
                </a:solidFill>
                <a:latin typeface="Consolas" panose="020B0609020204030204" pitchFamily="49" charset="0"/>
              </a:rPr>
              <a:t>char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C0"/>
                </a:solidFill>
                <a:latin typeface="Consolas" panose="020B0609020204030204" pitchFamily="49" charset="0"/>
              </a:rPr>
              <a:t>y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5032"/>
                </a:solidFill>
                <a:latin typeface="Consolas" panose="020B0609020204030204" pitchFamily="49" charset="0"/>
              </a:rPr>
              <a:t>foo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f;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f.</a:t>
            </a:r>
            <a:r>
              <a:rPr lang="en-US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x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1024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                 f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f.</a:t>
            </a:r>
            <a:r>
              <a:rPr lang="en-US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y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1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7024687" y="5127545"/>
          <a:ext cx="4359792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9948">
                  <a:extLst>
                    <a:ext uri="{9D8B030D-6E8A-4147-A177-3AD203B41FA5}">
                      <a16:colId xmlns:a16="http://schemas.microsoft.com/office/drawing/2014/main" val="2821378109"/>
                    </a:ext>
                  </a:extLst>
                </a:gridCol>
                <a:gridCol w="1089948">
                  <a:extLst>
                    <a:ext uri="{9D8B030D-6E8A-4147-A177-3AD203B41FA5}">
                      <a16:colId xmlns:a16="http://schemas.microsoft.com/office/drawing/2014/main" val="1145242040"/>
                    </a:ext>
                  </a:extLst>
                </a:gridCol>
                <a:gridCol w="1089948">
                  <a:extLst>
                    <a:ext uri="{9D8B030D-6E8A-4147-A177-3AD203B41FA5}">
                      <a16:colId xmlns:a16="http://schemas.microsoft.com/office/drawing/2014/main" val="2950590285"/>
                    </a:ext>
                  </a:extLst>
                </a:gridCol>
                <a:gridCol w="1089948">
                  <a:extLst>
                    <a:ext uri="{9D8B030D-6E8A-4147-A177-3AD203B41FA5}">
                      <a16:colId xmlns:a16="http://schemas.microsoft.com/office/drawing/2014/main" val="1281321232"/>
                    </a:ext>
                  </a:extLst>
                </a:gridCol>
              </a:tblGrid>
              <a:tr h="30976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int</a:t>
                      </a:r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4315870"/>
                  </a:ext>
                </a:extLst>
              </a:tr>
              <a:tr h="309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char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4032255"/>
                  </a:ext>
                </a:extLst>
              </a:tr>
              <a:tr h="30976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байт</a:t>
                      </a:r>
                      <a:r>
                        <a:rPr lang="ru-RU" baseline="0" dirty="0" smtClean="0"/>
                        <a:t> </a:t>
                      </a:r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байт</a:t>
                      </a:r>
                      <a:r>
                        <a:rPr lang="ru-RU" baseline="0" dirty="0" smtClean="0"/>
                        <a:t> </a:t>
                      </a:r>
                      <a:r>
                        <a:rPr lang="en-US" baseline="0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байт</a:t>
                      </a:r>
                      <a:r>
                        <a:rPr lang="ru-RU" baseline="0" dirty="0" smtClean="0"/>
                        <a:t> 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байт</a:t>
                      </a:r>
                      <a:r>
                        <a:rPr lang="ru-RU" baseline="0" dirty="0" smtClean="0"/>
                        <a:t> 4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4493081"/>
                  </a:ext>
                </a:extLst>
              </a:tr>
            </a:tbl>
          </a:graphicData>
        </a:graphic>
      </p:graphicFrame>
      <p:sp>
        <p:nvSpPr>
          <p:cNvPr id="20" name="Left Brace 19"/>
          <p:cNvSpPr/>
          <p:nvPr/>
        </p:nvSpPr>
        <p:spPr>
          <a:xfrm rot="16200000" flipH="1">
            <a:off x="8990828" y="2586687"/>
            <a:ext cx="403761" cy="4359793"/>
          </a:xfrm>
          <a:prstGeom prst="leftBrace">
            <a:avLst>
              <a:gd name="adj1" fmla="val 8333"/>
              <a:gd name="adj2" fmla="val 499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969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2266950" y="175435"/>
            <a:ext cx="9515475" cy="428625"/>
          </a:xfrm>
        </p:spPr>
        <p:txBody>
          <a:bodyPr>
            <a:normAutofit fontScale="92500" lnSpcReduction="10000"/>
          </a:bodyPr>
          <a:lstStyle/>
          <a:p>
            <a:r>
              <a:rPr lang="en-US" altLang="sv-SE" dirty="0" err="1" smtClean="0">
                <a:solidFill>
                  <a:srgbClr val="203864"/>
                </a:solidFill>
              </a:rPr>
              <a:t>struct</a:t>
            </a:r>
            <a:r>
              <a:rPr lang="en-US" altLang="sv-SE" dirty="0" smtClean="0">
                <a:solidFill>
                  <a:srgbClr val="203864"/>
                </a:solidFill>
              </a:rPr>
              <a:t> </a:t>
            </a:r>
            <a:r>
              <a:rPr lang="ru-RU" altLang="sv-SE" dirty="0" smtClean="0">
                <a:solidFill>
                  <a:srgbClr val="203864"/>
                </a:solidFill>
              </a:rPr>
              <a:t>С</a:t>
            </a:r>
            <a:r>
              <a:rPr lang="ru-RU" altLang="sv-SE" dirty="0">
                <a:solidFill>
                  <a:srgbClr val="203864"/>
                </a:solidFill>
              </a:rPr>
              <a:t>++</a:t>
            </a:r>
            <a:endParaRPr lang="ru-RU" dirty="0">
              <a:solidFill>
                <a:srgbClr val="203864"/>
              </a:solidFill>
            </a:endParaRP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fld id="{4CD2C03B-CC95-4684-9C59-95C59DF02DC4}" type="slidenum">
              <a:rPr lang="ru-RU" smtClean="0"/>
              <a:t>4</a:t>
            </a:fld>
            <a:endParaRPr lang="ru-RU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13559" y="704213"/>
            <a:ext cx="10905505" cy="5251594"/>
          </a:xfrm>
          <a:prstGeom prst="rect">
            <a:avLst/>
          </a:prstGeom>
        </p:spPr>
        <p:txBody>
          <a:bodyPr/>
          <a:lstStyle/>
          <a:p>
            <a:pPr marL="0" lvl="1" indent="0">
              <a:lnSpc>
                <a:spcPct val="100000"/>
              </a:lnSpc>
              <a:spcBef>
                <a:spcPts val="1000"/>
              </a:spcBef>
              <a:buClr>
                <a:srgbClr val="2196F3"/>
              </a:buClr>
              <a:buNone/>
            </a:pPr>
            <a:endParaRPr lang="ru-RU" altLang="sv-SE" sz="100" dirty="0" smtClean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ea typeface="Verdana" pitchFamily="34" charset="0"/>
              <a:cs typeface="Segoe UI" panose="020B0502040204020203" pitchFamily="34" charset="0"/>
            </a:endParaRPr>
          </a:p>
          <a:p>
            <a:pPr marL="360000" indent="-216000">
              <a:lnSpc>
                <a:spcPct val="100000"/>
              </a:lnSpc>
              <a:buClr>
                <a:schemeClr val="accent1"/>
              </a:buClr>
              <a:buFont typeface="Verdana" pitchFamily="34" charset="0"/>
              <a:buChar char="›"/>
            </a:pPr>
            <a:r>
              <a:rPr lang="ru-RU" altLang="sv-SE" sz="20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Структура - это совокупность переменных, объединенных одним именем, предоставляющая общепринятый способ совместного хранения информации. Объявление структуры приводит к образованию шаблона, используемого для создания объектов структуры. Переменные, образующие структуру, называются членами структуры. (Члены структуры также часто называются элементами или полями</a:t>
            </a:r>
            <a:r>
              <a:rPr lang="ru-RU" altLang="sv-SE" sz="2000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.)</a:t>
            </a:r>
            <a:endParaRPr lang="en-US" altLang="sv-SE" sz="2000" dirty="0" smtClean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ea typeface="Verdana" pitchFamily="34" charset="0"/>
              <a:cs typeface="Segoe UI" panose="020B0502040204020203" pitchFamily="34" charset="0"/>
            </a:endParaRPr>
          </a:p>
          <a:p>
            <a:pPr marL="360000" indent="-216000">
              <a:lnSpc>
                <a:spcPct val="100000"/>
              </a:lnSpc>
              <a:buClr>
                <a:schemeClr val="accent1"/>
              </a:buClr>
              <a:buFont typeface="Verdana" pitchFamily="34" charset="0"/>
              <a:buChar char="›"/>
            </a:pPr>
            <a:endParaRPr lang="en-US" altLang="sv-SE" sz="2000" dirty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ea typeface="Verdana" pitchFamily="34" charset="0"/>
              <a:cs typeface="Segoe UI" panose="020B0502040204020203" pitchFamily="34" charset="0"/>
            </a:endParaRPr>
          </a:p>
          <a:p>
            <a:pPr marL="360000" indent="-216000">
              <a:lnSpc>
                <a:spcPct val="100000"/>
              </a:lnSpc>
              <a:buClr>
                <a:schemeClr val="accent1"/>
              </a:buClr>
              <a:buFont typeface="Verdana" pitchFamily="34" charset="0"/>
              <a:buChar char="›"/>
            </a:pPr>
            <a:endParaRPr lang="en-US" altLang="sv-SE" sz="2000" dirty="0" smtClean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ea typeface="Verdana" pitchFamily="34" charset="0"/>
              <a:cs typeface="Segoe UI" panose="020B0502040204020203" pitchFamily="34" charset="0"/>
            </a:endParaRPr>
          </a:p>
          <a:p>
            <a:pPr marL="360000" indent="-216000">
              <a:lnSpc>
                <a:spcPct val="100000"/>
              </a:lnSpc>
              <a:buClr>
                <a:schemeClr val="accent1"/>
              </a:buClr>
              <a:buFont typeface="Verdana" pitchFamily="34" charset="0"/>
              <a:buChar char="›"/>
            </a:pPr>
            <a:endParaRPr lang="en-US" altLang="sv-SE" sz="2000" dirty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ea typeface="Verdana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28687" y="267662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7F0055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type_name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member_type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member_name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 &lt;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object_names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&gt;;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28687" y="4177717"/>
            <a:ext cx="987785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>
                <a:solidFill>
                  <a:srgbClr val="7F0055"/>
                </a:solidFill>
                <a:latin typeface="Consolas" panose="020B0609020204030204" pitchFamily="49" charset="0"/>
              </a:rPr>
              <a:t>struct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— ключевое слово, которое начинает определение структуры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type_name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—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имя структуры</a:t>
            </a:r>
          </a:p>
          <a:p>
            <a:r>
              <a:rPr 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member_type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— тип данных элемента структуры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member_name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—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элемент структуры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object_names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—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структурные переменные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75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2266950" y="175435"/>
            <a:ext cx="9515475" cy="428625"/>
          </a:xfrm>
        </p:spPr>
        <p:txBody>
          <a:bodyPr>
            <a:normAutofit fontScale="92500" lnSpcReduction="10000"/>
          </a:bodyPr>
          <a:lstStyle/>
          <a:p>
            <a:r>
              <a:rPr lang="ru-RU" altLang="sv-SE" dirty="0">
                <a:solidFill>
                  <a:srgbClr val="203864"/>
                </a:solidFill>
              </a:rPr>
              <a:t>Доступ к элементам структуры</a:t>
            </a:r>
            <a:r>
              <a:rPr lang="en-US" altLang="sv-SE" dirty="0" smtClean="0">
                <a:solidFill>
                  <a:srgbClr val="203864"/>
                </a:solidFill>
              </a:rPr>
              <a:t> </a:t>
            </a:r>
            <a:r>
              <a:rPr lang="ru-RU" altLang="sv-SE" dirty="0" smtClean="0">
                <a:solidFill>
                  <a:srgbClr val="203864"/>
                </a:solidFill>
              </a:rPr>
              <a:t>С</a:t>
            </a:r>
            <a:r>
              <a:rPr lang="ru-RU" altLang="sv-SE" dirty="0">
                <a:solidFill>
                  <a:srgbClr val="203864"/>
                </a:solidFill>
              </a:rPr>
              <a:t>++</a:t>
            </a:r>
            <a:endParaRPr lang="ru-RU" dirty="0">
              <a:solidFill>
                <a:srgbClr val="203864"/>
              </a:solidFill>
            </a:endParaRP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fld id="{4CD2C03B-CC95-4684-9C59-95C59DF02DC4}" type="slidenum">
              <a:rPr lang="ru-RU" smtClean="0"/>
              <a:t>5</a:t>
            </a:fld>
            <a:endParaRPr lang="ru-RU" dirty="0"/>
          </a:p>
        </p:txBody>
      </p:sp>
      <p:sp>
        <p:nvSpPr>
          <p:cNvPr id="8" name="Rectangle 7"/>
          <p:cNvSpPr/>
          <p:nvPr/>
        </p:nvSpPr>
        <p:spPr>
          <a:xfrm>
            <a:off x="1219200" y="835085"/>
            <a:ext cx="109728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2A00FF"/>
                </a:solidFill>
                <a:latin typeface="Consolas" panose="020B0609020204030204" pitchFamily="49" charset="0"/>
              </a:rPr>
              <a:t>iostream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dirty="0" smtClean="0">
                <a:solidFill>
                  <a:srgbClr val="7F0055"/>
                </a:solidFill>
                <a:latin typeface="Consolas" panose="020B0609020204030204" pitchFamily="49" charset="0"/>
              </a:rPr>
              <a:t>using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namespace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7F0055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5032"/>
                </a:solidFill>
                <a:latin typeface="Consolas" panose="020B0609020204030204" pitchFamily="49" charset="0"/>
              </a:rPr>
              <a:t>product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weight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price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apple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;                   </a:t>
            </a:r>
            <a:r>
              <a:rPr lang="ru-RU" dirty="0">
                <a:solidFill>
                  <a:srgbClr val="3F7F5F"/>
                </a:solidFill>
                <a:latin typeface="Consolas" panose="020B0609020204030204" pitchFamily="49" charset="0"/>
              </a:rPr>
              <a:t>//объявляем переменную </a:t>
            </a:r>
            <a:r>
              <a:rPr lang="ru-RU" dirty="0" err="1">
                <a:solidFill>
                  <a:srgbClr val="3F7F5F"/>
                </a:solidFill>
                <a:latin typeface="Consolas" panose="020B0609020204030204" pitchFamily="49" charset="0"/>
              </a:rPr>
              <a:t>apple</a:t>
            </a:r>
            <a:r>
              <a:rPr lang="ru-RU" dirty="0">
                <a:solidFill>
                  <a:srgbClr val="3F7F5F"/>
                </a:solidFill>
                <a:latin typeface="Consolas" panose="020B0609020204030204" pitchFamily="49" charset="0"/>
              </a:rPr>
              <a:t> при определении структуры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5032"/>
                </a:solidFill>
                <a:latin typeface="Consolas" panose="020B0609020204030204" pitchFamily="49" charset="0"/>
              </a:rPr>
              <a:t>product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car;            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ru-RU" dirty="0">
                <a:solidFill>
                  <a:srgbClr val="3F7F5F"/>
                </a:solidFill>
                <a:latin typeface="Consolas" panose="020B0609020204030204" pitchFamily="49" charset="0"/>
              </a:rPr>
              <a:t>переменная структуры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ru-RU" dirty="0" err="1">
                <a:solidFill>
                  <a:srgbClr val="005032"/>
                </a:solidFill>
                <a:latin typeface="Consolas" panose="020B0609020204030204" pitchFamily="49" charset="0"/>
              </a:rPr>
              <a:t>product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p_car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= &amp;</a:t>
            </a:r>
            <a:r>
              <a:rPr 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car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;  </a:t>
            </a:r>
            <a:r>
              <a:rPr lang="ru-RU" dirty="0">
                <a:solidFill>
                  <a:srgbClr val="3F7F5F"/>
                </a:solidFill>
                <a:latin typeface="Consolas" panose="020B0609020204030204" pitchFamily="49" charset="0"/>
              </a:rPr>
              <a:t>//указатель на структуру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apple.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weight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1;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apple.</a:t>
            </a:r>
            <a:r>
              <a:rPr lang="en-US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price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0.01;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p_car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weight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1500;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car.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price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9999.99;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"car price:"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p_car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price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dirty="0" err="1" smtClean="0">
                <a:solidFill>
                  <a:srgbClr val="642880"/>
                </a:solidFill>
                <a:latin typeface="Consolas" panose="020B0609020204030204" pitchFamily="49" charset="0"/>
              </a:rPr>
              <a:t>endl</a:t>
            </a:r>
            <a:r>
              <a:rPr lang="ru-RU" dirty="0" smtClean="0">
                <a:solidFill>
                  <a:srgbClr val="642880"/>
                </a:solidFill>
                <a:latin typeface="Consolas" panose="020B0609020204030204" pitchFamily="49" charset="0"/>
              </a:rPr>
              <a:t> 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3F7F5F"/>
                </a:solidFill>
                <a:latin typeface="Consolas" panose="020B0609020204030204" pitchFamily="49" charset="0"/>
              </a:rPr>
              <a:t>//используем </a:t>
            </a:r>
            <a:r>
              <a:rPr lang="ru-RU" dirty="0" smtClean="0">
                <a:solidFill>
                  <a:srgbClr val="3F7F5F"/>
                </a:solidFill>
                <a:latin typeface="Consolas" panose="020B0609020204030204" pitchFamily="49" charset="0"/>
              </a:rPr>
              <a:t>«стрелку»</a:t>
            </a:r>
            <a:endParaRPr lang="en-US" dirty="0">
              <a:solidFill>
                <a:srgbClr val="64288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&lt;&lt; 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"apple price:"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apple.</a:t>
            </a:r>
            <a:r>
              <a:rPr lang="en-US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price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dirty="0" err="1" smtClean="0">
                <a:solidFill>
                  <a:srgbClr val="642880"/>
                </a:solidFill>
                <a:latin typeface="Consolas" panose="020B0609020204030204" pitchFamily="49" charset="0"/>
              </a:rPr>
              <a:t>endl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 smtClean="0">
                <a:solidFill>
                  <a:srgbClr val="3F7F5F"/>
                </a:solidFill>
                <a:latin typeface="Consolas" panose="020B0609020204030204" pitchFamily="49" charset="0"/>
              </a:rPr>
              <a:t>//используем «точку»</a:t>
            </a:r>
            <a:endParaRPr lang="en-US" dirty="0" smtClean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&lt;&lt; 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"car weight: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&lt;&lt; (*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p_car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weight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 smtClean="0">
                <a:solidFill>
                  <a:srgbClr val="642880"/>
                </a:solidFill>
                <a:latin typeface="Consolas" panose="020B0609020204030204" pitchFamily="49" charset="0"/>
              </a:rPr>
              <a:t> </a:t>
            </a:r>
            <a:r>
              <a:rPr lang="ru-RU" dirty="0" smtClean="0">
                <a:solidFill>
                  <a:srgbClr val="3F7F5F"/>
                </a:solidFill>
                <a:latin typeface="Consolas" panose="020B0609020204030204" pitchFamily="49" charset="0"/>
              </a:rPr>
              <a:t>/* используем</a:t>
            </a:r>
            <a:r>
              <a:rPr lang="en-US" dirty="0" smtClean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ru-RU" dirty="0" smtClean="0">
                <a:solidFill>
                  <a:srgbClr val="3F7F5F"/>
                </a:solidFill>
                <a:latin typeface="Consolas" panose="020B0609020204030204" pitchFamily="49" charset="0"/>
              </a:rPr>
              <a:t>разыменование</a:t>
            </a:r>
          </a:p>
          <a:p>
            <a:r>
              <a:rPr lang="ru-RU" dirty="0">
                <a:solidFill>
                  <a:srgbClr val="3F7F5F"/>
                </a:solidFill>
                <a:latin typeface="Consolas" panose="020B0609020204030204" pitchFamily="49" charset="0"/>
              </a:rPr>
              <a:t>	</a:t>
            </a:r>
            <a:r>
              <a:rPr lang="ru-RU" dirty="0" smtClean="0">
                <a:solidFill>
                  <a:srgbClr val="3F7F5F"/>
                </a:solidFill>
                <a:latin typeface="Consolas" panose="020B0609020204030204" pitchFamily="49" charset="0"/>
              </a:rPr>
              <a:t>					    * указателя и доступ через «точку»*/</a:t>
            </a:r>
            <a:endParaRPr lang="en-US" dirty="0"/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34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2266950" y="175435"/>
            <a:ext cx="9515475" cy="428625"/>
          </a:xfrm>
        </p:spPr>
        <p:txBody>
          <a:bodyPr>
            <a:normAutofit fontScale="92500" lnSpcReduction="10000"/>
          </a:bodyPr>
          <a:lstStyle/>
          <a:p>
            <a:r>
              <a:rPr lang="en-US" altLang="sv-SE" dirty="0" smtClean="0">
                <a:solidFill>
                  <a:srgbClr val="203864"/>
                </a:solidFill>
              </a:rPr>
              <a:t>static </a:t>
            </a:r>
            <a:r>
              <a:rPr lang="ru-RU" altLang="sv-SE" dirty="0" smtClean="0">
                <a:solidFill>
                  <a:srgbClr val="203864"/>
                </a:solidFill>
              </a:rPr>
              <a:t>С</a:t>
            </a:r>
            <a:r>
              <a:rPr lang="ru-RU" altLang="sv-SE" dirty="0">
                <a:solidFill>
                  <a:srgbClr val="203864"/>
                </a:solidFill>
              </a:rPr>
              <a:t>++</a:t>
            </a:r>
            <a:endParaRPr lang="ru-RU" dirty="0">
              <a:solidFill>
                <a:srgbClr val="203864"/>
              </a:solidFill>
            </a:endParaRP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fld id="{4CD2C03B-CC95-4684-9C59-95C59DF02DC4}" type="slidenum">
              <a:rPr lang="ru-RU" smtClean="0"/>
              <a:t>6</a:t>
            </a:fld>
            <a:endParaRPr lang="ru-RU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13559" y="704213"/>
            <a:ext cx="10905505" cy="5251594"/>
          </a:xfrm>
          <a:prstGeom prst="rect">
            <a:avLst/>
          </a:prstGeom>
        </p:spPr>
        <p:txBody>
          <a:bodyPr/>
          <a:lstStyle/>
          <a:p>
            <a:pPr marL="0" lvl="1" indent="0">
              <a:lnSpc>
                <a:spcPct val="100000"/>
              </a:lnSpc>
              <a:spcBef>
                <a:spcPts val="1000"/>
              </a:spcBef>
              <a:buClr>
                <a:srgbClr val="2196F3"/>
              </a:buClr>
              <a:buNone/>
            </a:pPr>
            <a:endParaRPr lang="ru-RU" altLang="sv-SE" sz="100" dirty="0" smtClean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ea typeface="Verdana" pitchFamily="34" charset="0"/>
              <a:cs typeface="Segoe UI" panose="020B0502040204020203" pitchFamily="34" charset="0"/>
            </a:endParaRPr>
          </a:p>
          <a:p>
            <a:pPr marL="486900" indent="-342900">
              <a:lnSpc>
                <a:spcPct val="10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sv-SE" sz="2400" dirty="0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static</a:t>
            </a:r>
            <a:r>
              <a:rPr lang="en-US" altLang="sv-SE" sz="2400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 </a:t>
            </a:r>
            <a:r>
              <a:rPr lang="ru-RU" altLang="sv-SE" sz="2400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– это спецификатор длительности хранения</a:t>
            </a:r>
            <a:r>
              <a:rPr lang="ru-RU" altLang="sv-SE" sz="24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. </a:t>
            </a:r>
            <a:r>
              <a:rPr lang="ru-RU" altLang="sv-SE" sz="2400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При статической длительности хранения память </a:t>
            </a:r>
            <a:r>
              <a:rPr lang="ru-RU" altLang="sv-SE" sz="24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для переменной выделяется в начале работы программы </a:t>
            </a:r>
            <a:r>
              <a:rPr lang="ru-RU" altLang="sv-SE" sz="2400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и </a:t>
            </a:r>
            <a:r>
              <a:rPr lang="ru-RU" altLang="sv-SE" sz="24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освобождается в конце работы программы. Существует только один экземпляр переменной. Эту длительность хранения имеют все глобальные переменные, а также переменные, которые объявлены с </a:t>
            </a:r>
            <a:r>
              <a:rPr lang="ru-RU" altLang="sv-SE" sz="24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static</a:t>
            </a:r>
            <a:r>
              <a:rPr lang="ru-RU" altLang="sv-SE" sz="24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 или </a:t>
            </a:r>
            <a:r>
              <a:rPr lang="ru-RU" altLang="sv-SE" sz="24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extern</a:t>
            </a:r>
            <a:r>
              <a:rPr lang="ru-RU" altLang="sv-SE" sz="24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.</a:t>
            </a:r>
            <a:endParaRPr lang="en-US" altLang="sv-SE" sz="2400" dirty="0" smtClean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ea typeface="Verdana" pitchFamily="34" charset="0"/>
              <a:cs typeface="Segoe UI" panose="020B0502040204020203" pitchFamily="34" charset="0"/>
            </a:endParaRPr>
          </a:p>
          <a:p>
            <a:pPr marL="486900" indent="-342900">
              <a:lnSpc>
                <a:spcPct val="10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ru-RU" altLang="sv-SE" sz="2400" dirty="0" err="1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static</a:t>
            </a:r>
            <a:r>
              <a:rPr lang="ru-RU" altLang="sv-SE" sz="2400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 </a:t>
            </a:r>
            <a:r>
              <a:rPr lang="ru-RU" altLang="sv-SE" sz="24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может быть </a:t>
            </a:r>
            <a:r>
              <a:rPr lang="ru-RU" altLang="sv-SE" sz="2400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использован </a:t>
            </a:r>
            <a:r>
              <a:rPr lang="ru-RU" altLang="sv-SE" sz="24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в трех основных контекстах:</a:t>
            </a:r>
          </a:p>
          <a:p>
            <a:pPr marL="486900" indent="-342900">
              <a:lnSpc>
                <a:spcPct val="100000"/>
              </a:lnSpc>
              <a:buClr>
                <a:schemeClr val="accent1"/>
              </a:buClr>
            </a:pPr>
            <a:r>
              <a:rPr lang="ru-RU" altLang="sv-SE" sz="2400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внутри </a:t>
            </a:r>
            <a:r>
              <a:rPr lang="ru-RU" altLang="sv-SE" sz="24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функции;</a:t>
            </a:r>
          </a:p>
          <a:p>
            <a:pPr marL="486900" indent="-342900">
              <a:lnSpc>
                <a:spcPct val="100000"/>
              </a:lnSpc>
              <a:buClr>
                <a:schemeClr val="accent1"/>
              </a:buClr>
            </a:pPr>
            <a:r>
              <a:rPr lang="ru-RU" altLang="sv-SE" sz="2400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внутри </a:t>
            </a:r>
            <a:r>
              <a:rPr lang="ru-RU" altLang="sv-SE" sz="24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определения </a:t>
            </a:r>
            <a:r>
              <a:rPr lang="ru-RU" altLang="sv-SE" sz="2400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класса;</a:t>
            </a:r>
            <a:endParaRPr lang="ru-RU" altLang="sv-SE" sz="2400" dirty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ea typeface="Verdana" pitchFamily="34" charset="0"/>
              <a:cs typeface="Segoe UI" panose="020B0502040204020203" pitchFamily="34" charset="0"/>
            </a:endParaRPr>
          </a:p>
          <a:p>
            <a:pPr marL="486900" indent="-342900">
              <a:lnSpc>
                <a:spcPct val="100000"/>
              </a:lnSpc>
              <a:buClr>
                <a:schemeClr val="accent1"/>
              </a:buClr>
            </a:pPr>
            <a:r>
              <a:rPr lang="ru-RU" altLang="sv-SE" sz="2400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перед </a:t>
            </a:r>
            <a:r>
              <a:rPr lang="ru-RU" altLang="sv-SE" sz="24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глобальной переменной внутри файла, составляющего </a:t>
            </a:r>
            <a:r>
              <a:rPr lang="ru-RU" altLang="sv-SE" sz="2400" dirty="0" err="1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многофайловую</a:t>
            </a:r>
            <a:r>
              <a:rPr lang="ru-RU" altLang="sv-SE" sz="24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 программу.</a:t>
            </a:r>
          </a:p>
          <a:p>
            <a:pPr marL="360000" indent="-216000">
              <a:lnSpc>
                <a:spcPct val="100000"/>
              </a:lnSpc>
              <a:buClr>
                <a:schemeClr val="accent1"/>
              </a:buClr>
              <a:buFont typeface="Verdana" pitchFamily="34" charset="0"/>
              <a:buChar char="›"/>
            </a:pPr>
            <a:endParaRPr lang="en-US" altLang="sv-SE" sz="2000" dirty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ea typeface="Verdana" pitchFamily="34" charset="0"/>
              <a:cs typeface="Segoe UI" panose="020B0502040204020203" pitchFamily="34" charset="0"/>
            </a:endParaRPr>
          </a:p>
          <a:p>
            <a:pPr marL="360000" indent="-216000">
              <a:lnSpc>
                <a:spcPct val="100000"/>
              </a:lnSpc>
              <a:buClr>
                <a:schemeClr val="accent1"/>
              </a:buClr>
              <a:buFont typeface="Verdana" pitchFamily="34" charset="0"/>
              <a:buChar char="›"/>
            </a:pPr>
            <a:endParaRPr lang="en-US" altLang="sv-SE" sz="2000" dirty="0" smtClean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ea typeface="Verdana" pitchFamily="34" charset="0"/>
              <a:cs typeface="Segoe UI" panose="020B0502040204020203" pitchFamily="34" charset="0"/>
            </a:endParaRPr>
          </a:p>
          <a:p>
            <a:pPr marL="360000" indent="-216000">
              <a:lnSpc>
                <a:spcPct val="100000"/>
              </a:lnSpc>
              <a:buClr>
                <a:schemeClr val="accent1"/>
              </a:buClr>
              <a:buFont typeface="Verdana" pitchFamily="34" charset="0"/>
              <a:buChar char="›"/>
            </a:pPr>
            <a:endParaRPr lang="en-US" altLang="sv-SE" sz="2000" dirty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ea typeface="Verdana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2347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2266950" y="175435"/>
            <a:ext cx="9515475" cy="428625"/>
          </a:xfrm>
        </p:spPr>
        <p:txBody>
          <a:bodyPr>
            <a:normAutofit fontScale="92500" lnSpcReduction="10000"/>
          </a:bodyPr>
          <a:lstStyle/>
          <a:p>
            <a:r>
              <a:rPr lang="en-US" altLang="sv-SE" dirty="0">
                <a:solidFill>
                  <a:srgbClr val="203864"/>
                </a:solidFill>
              </a:rPr>
              <a:t>static </a:t>
            </a:r>
            <a:r>
              <a:rPr lang="ru-RU" altLang="sv-SE" dirty="0">
                <a:solidFill>
                  <a:srgbClr val="203864"/>
                </a:solidFill>
              </a:rPr>
              <a:t>внутри функции</a:t>
            </a:r>
            <a:r>
              <a:rPr lang="en-US" altLang="sv-SE" dirty="0" smtClean="0">
                <a:solidFill>
                  <a:srgbClr val="203864"/>
                </a:solidFill>
              </a:rPr>
              <a:t> </a:t>
            </a:r>
            <a:r>
              <a:rPr lang="ru-RU" altLang="sv-SE" dirty="0" smtClean="0">
                <a:solidFill>
                  <a:srgbClr val="203864"/>
                </a:solidFill>
              </a:rPr>
              <a:t>С</a:t>
            </a:r>
            <a:r>
              <a:rPr lang="ru-RU" altLang="sv-SE" dirty="0">
                <a:solidFill>
                  <a:srgbClr val="203864"/>
                </a:solidFill>
              </a:rPr>
              <a:t>++</a:t>
            </a:r>
            <a:endParaRPr lang="ru-RU" dirty="0">
              <a:solidFill>
                <a:srgbClr val="203864"/>
              </a:solidFill>
            </a:endParaRP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fld id="{4CD2C03B-CC95-4684-9C59-95C59DF02DC4}" type="slidenum">
              <a:rPr lang="ru-RU" smtClean="0"/>
              <a:t>7</a:t>
            </a:fld>
            <a:endParaRPr lang="ru-RU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13559" y="704213"/>
            <a:ext cx="10905505" cy="5251594"/>
          </a:xfrm>
          <a:prstGeom prst="rect">
            <a:avLst/>
          </a:prstGeom>
        </p:spPr>
        <p:txBody>
          <a:bodyPr/>
          <a:lstStyle/>
          <a:p>
            <a:pPr marL="0" lvl="1" indent="0">
              <a:lnSpc>
                <a:spcPct val="100000"/>
              </a:lnSpc>
              <a:spcBef>
                <a:spcPts val="1000"/>
              </a:spcBef>
              <a:buClr>
                <a:srgbClr val="2196F3"/>
              </a:buClr>
              <a:buNone/>
            </a:pPr>
            <a:endParaRPr lang="ru-RU" altLang="sv-SE" sz="100" dirty="0" smtClean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ea typeface="Verdana" pitchFamily="34" charset="0"/>
              <a:cs typeface="Segoe UI" panose="020B0502040204020203" pitchFamily="34" charset="0"/>
            </a:endParaRPr>
          </a:p>
          <a:p>
            <a:pPr marL="486900" indent="-342900">
              <a:lnSpc>
                <a:spcPct val="10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ru-RU" altLang="sv-SE" sz="2000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После </a:t>
            </a:r>
            <a:r>
              <a:rPr lang="ru-RU" altLang="sv-SE" sz="20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того, как переменная была инициализирована, она остается в памяти до конца программы. Вы можете думать об этом, как о переменной, которая хранит свое значение до полного завершения программы.</a:t>
            </a:r>
          </a:p>
          <a:p>
            <a:pPr marL="486900" indent="-342900">
              <a:lnSpc>
                <a:spcPct val="10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ru-RU" altLang="sv-SE" sz="20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Вы также можете использовать </a:t>
            </a:r>
            <a:r>
              <a:rPr lang="ru-RU" altLang="sv-SE" sz="20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static</a:t>
            </a:r>
            <a:r>
              <a:rPr lang="ru-RU" altLang="sv-SE" sz="20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 таким образом, чтобы предотвратить </a:t>
            </a:r>
            <a:r>
              <a:rPr lang="ru-RU" altLang="sv-SE" sz="2000" dirty="0" err="1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переинициализацию</a:t>
            </a:r>
            <a:r>
              <a:rPr lang="ru-RU" altLang="sv-SE" sz="20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 переменной внутри цикла.</a:t>
            </a:r>
          </a:p>
          <a:p>
            <a:pPr marL="486900" indent="-342900">
              <a:lnSpc>
                <a:spcPct val="10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ru-RU" altLang="sv-SE" sz="2000" dirty="0" smtClean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ea typeface="Verdana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81376" y="2576127"/>
            <a:ext cx="1170115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2A00FF"/>
                </a:solidFill>
                <a:latin typeface="Consolas" panose="020B0609020204030204" pitchFamily="49" charset="0"/>
              </a:rPr>
              <a:t>iostream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6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using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namespace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func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()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number_of_times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x &lt; 10; ++x)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++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number_of_times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number of times 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number_of_times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600" dirty="0" err="1">
                <a:solidFill>
                  <a:srgbClr val="642880"/>
                </a:solidFill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600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main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func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func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4625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2266950" y="175435"/>
            <a:ext cx="9515475" cy="428625"/>
          </a:xfrm>
        </p:spPr>
        <p:txBody>
          <a:bodyPr>
            <a:normAutofit fontScale="92500" lnSpcReduction="10000"/>
          </a:bodyPr>
          <a:lstStyle/>
          <a:p>
            <a:r>
              <a:rPr lang="ru-RU" altLang="sv-SE" dirty="0" err="1">
                <a:solidFill>
                  <a:srgbClr val="203864"/>
                </a:solidFill>
              </a:rPr>
              <a:t>static</a:t>
            </a:r>
            <a:r>
              <a:rPr lang="ru-RU" altLang="sv-SE" dirty="0">
                <a:solidFill>
                  <a:srgbClr val="203864"/>
                </a:solidFill>
              </a:rPr>
              <a:t> — глобальная переменная в файле </a:t>
            </a:r>
            <a:r>
              <a:rPr lang="ru-RU" altLang="sv-SE" dirty="0" smtClean="0">
                <a:solidFill>
                  <a:srgbClr val="203864"/>
                </a:solidFill>
              </a:rPr>
              <a:t>С</a:t>
            </a:r>
            <a:r>
              <a:rPr lang="ru-RU" altLang="sv-SE" dirty="0">
                <a:solidFill>
                  <a:srgbClr val="203864"/>
                </a:solidFill>
              </a:rPr>
              <a:t>++</a:t>
            </a:r>
            <a:endParaRPr lang="ru-RU" dirty="0">
              <a:solidFill>
                <a:srgbClr val="203864"/>
              </a:solidFill>
            </a:endParaRP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fld id="{4CD2C03B-CC95-4684-9C59-95C59DF02DC4}" type="slidenum">
              <a:rPr lang="ru-RU" smtClean="0"/>
              <a:t>8</a:t>
            </a:fld>
            <a:endParaRPr lang="ru-RU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58375" y="1228754"/>
            <a:ext cx="10905505" cy="5251594"/>
          </a:xfrm>
          <a:prstGeom prst="rect">
            <a:avLst/>
          </a:prstGeom>
        </p:spPr>
        <p:txBody>
          <a:bodyPr/>
          <a:lstStyle/>
          <a:p>
            <a:pPr marL="0" lvl="1" indent="0">
              <a:lnSpc>
                <a:spcPct val="100000"/>
              </a:lnSpc>
              <a:spcBef>
                <a:spcPts val="1000"/>
              </a:spcBef>
              <a:buClr>
                <a:srgbClr val="2196F3"/>
              </a:buClr>
              <a:buNone/>
            </a:pPr>
            <a:endParaRPr lang="ru-RU" altLang="sv-SE" sz="200" dirty="0" smtClean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ea typeface="Verdana" pitchFamily="34" charset="0"/>
              <a:cs typeface="Segoe UI" panose="020B0502040204020203" pitchFamily="34" charset="0"/>
            </a:endParaRPr>
          </a:p>
          <a:p>
            <a:pPr marL="486900" indent="-342900">
              <a:lnSpc>
                <a:spcPct val="10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ru-RU" altLang="sv-SE" sz="24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Последнее использование </a:t>
            </a:r>
            <a:r>
              <a:rPr lang="ru-RU" altLang="sv-SE" sz="24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static</a:t>
            </a:r>
            <a:r>
              <a:rPr lang="ru-RU" altLang="sv-SE" sz="24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 — глобальная переменная в файле кода</a:t>
            </a:r>
            <a:r>
              <a:rPr lang="ru-RU" altLang="sv-SE" sz="2400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.</a:t>
            </a:r>
            <a:r>
              <a:rPr lang="en-US" altLang="sv-SE" sz="2400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 </a:t>
            </a:r>
            <a:r>
              <a:rPr lang="ru-RU" altLang="sv-SE" sz="2400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В </a:t>
            </a:r>
            <a:r>
              <a:rPr lang="ru-RU" altLang="sv-SE" sz="24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этом случае использование </a:t>
            </a:r>
            <a:r>
              <a:rPr lang="ru-RU" altLang="sv-SE" sz="24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static</a:t>
            </a:r>
            <a:r>
              <a:rPr lang="ru-RU" altLang="sv-SE" sz="24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 указывает, что исходный код в других файлах, которые являются частью проекта, не может получить доступ к переменной. Только код внутри того же файла может увидеть переменную (её область видимости ограничена файлом). Эта техника может быть использована для моделирования объектно-ориентированного кода, потому что она ограничивает видимость переменных и таким образом помогает избежать конфликта имен. Этот способ использования </a:t>
            </a:r>
            <a:r>
              <a:rPr lang="ru-RU" altLang="sv-SE" sz="24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static</a:t>
            </a:r>
            <a:r>
              <a:rPr lang="ru-RU" altLang="sv-SE" sz="24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 является пережитком </a:t>
            </a:r>
            <a:r>
              <a:rPr lang="ru-RU" altLang="sv-SE" sz="2400" dirty="0" err="1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Cи</a:t>
            </a:r>
            <a:r>
              <a:rPr lang="ru-RU" altLang="sv-SE" sz="2400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89096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2266950" y="175435"/>
            <a:ext cx="9515475" cy="428625"/>
          </a:xfrm>
        </p:spPr>
        <p:txBody>
          <a:bodyPr>
            <a:normAutofit fontScale="92500" lnSpcReduction="10000"/>
          </a:bodyPr>
          <a:lstStyle/>
          <a:p>
            <a:r>
              <a:rPr lang="ru-RU" altLang="sv-SE" dirty="0" smtClean="0">
                <a:solidFill>
                  <a:srgbClr val="203864"/>
                </a:solidFill>
              </a:rPr>
              <a:t>Спецификатор </a:t>
            </a:r>
            <a:r>
              <a:rPr lang="en-US" altLang="sv-SE" dirty="0" smtClean="0">
                <a:solidFill>
                  <a:srgbClr val="203864"/>
                </a:solidFill>
              </a:rPr>
              <a:t>inline </a:t>
            </a:r>
            <a:r>
              <a:rPr lang="ru-RU" altLang="sv-SE" dirty="0" smtClean="0">
                <a:solidFill>
                  <a:srgbClr val="203864"/>
                </a:solidFill>
              </a:rPr>
              <a:t>С</a:t>
            </a:r>
            <a:r>
              <a:rPr lang="ru-RU" altLang="sv-SE" dirty="0">
                <a:solidFill>
                  <a:srgbClr val="203864"/>
                </a:solidFill>
              </a:rPr>
              <a:t>++</a:t>
            </a:r>
            <a:endParaRPr lang="ru-RU" dirty="0">
              <a:solidFill>
                <a:srgbClr val="203864"/>
              </a:solidFill>
            </a:endParaRP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fld id="{4CD2C03B-CC95-4684-9C59-95C59DF02DC4}" type="slidenum">
              <a:rPr lang="ru-RU" smtClean="0"/>
              <a:t>9</a:t>
            </a:fld>
            <a:endParaRPr lang="ru-RU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13559" y="704213"/>
            <a:ext cx="10905505" cy="5251594"/>
          </a:xfrm>
          <a:prstGeom prst="rect">
            <a:avLst/>
          </a:prstGeom>
        </p:spPr>
        <p:txBody>
          <a:bodyPr/>
          <a:lstStyle/>
          <a:p>
            <a:pPr marL="0" lvl="1" indent="0">
              <a:lnSpc>
                <a:spcPct val="100000"/>
              </a:lnSpc>
              <a:spcBef>
                <a:spcPts val="1000"/>
              </a:spcBef>
              <a:buClr>
                <a:srgbClr val="2196F3"/>
              </a:buClr>
              <a:buNone/>
            </a:pPr>
            <a:endParaRPr lang="ru-RU" altLang="sv-SE" sz="100" dirty="0" smtClean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ea typeface="Verdana" pitchFamily="34" charset="0"/>
              <a:cs typeface="Segoe UI" panose="020B0502040204020203" pitchFamily="34" charset="0"/>
            </a:endParaRPr>
          </a:p>
          <a:p>
            <a:pPr marL="486900" indent="-342900">
              <a:lnSpc>
                <a:spcPct val="10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ru-RU" altLang="sv-SE" sz="24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inline</a:t>
            </a:r>
            <a:r>
              <a:rPr lang="ru-RU" altLang="sv-SE" sz="24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-функция — это такая функция, чье тело подставляется в каждую точ­ку вызова, вместо того, чтобы генерировать код </a:t>
            </a:r>
            <a:r>
              <a:rPr lang="ru-RU" altLang="sv-SE" sz="2400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вызова. После того как вы определите встроенную функцию с помощью ключевого слова </a:t>
            </a:r>
            <a:r>
              <a:rPr lang="ru-RU" altLang="sv-SE" sz="2400" dirty="0" err="1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inline</a:t>
            </a:r>
            <a:r>
              <a:rPr lang="ru-RU" altLang="sv-SE" sz="2400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, всякий раз когда вы будете вызывать эту функцию, компилятор будет заменять вызов функции фактическим кодом из функции.</a:t>
            </a:r>
            <a:endParaRPr lang="en-US" altLang="sv-SE" sz="2000" dirty="0" smtClean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ea typeface="Verdana" pitchFamily="34" charset="0"/>
              <a:cs typeface="Segoe UI" panose="020B0502040204020203" pitchFamily="34" charset="0"/>
            </a:endParaRPr>
          </a:p>
          <a:p>
            <a:pPr marL="360000" indent="-216000">
              <a:lnSpc>
                <a:spcPct val="100000"/>
              </a:lnSpc>
              <a:buClr>
                <a:schemeClr val="accent1"/>
              </a:buClr>
              <a:buFont typeface="Verdana" pitchFamily="34" charset="0"/>
              <a:buChar char="›"/>
            </a:pPr>
            <a:endParaRPr lang="en-US" altLang="sv-SE" sz="2000" dirty="0" smtClean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ea typeface="Verdana" pitchFamily="34" charset="0"/>
              <a:cs typeface="Segoe UI" panose="020B0502040204020203" pitchFamily="34" charset="0"/>
            </a:endParaRPr>
          </a:p>
          <a:p>
            <a:pPr marL="360000" indent="-216000">
              <a:lnSpc>
                <a:spcPct val="100000"/>
              </a:lnSpc>
              <a:buClr>
                <a:schemeClr val="accent1"/>
              </a:buClr>
              <a:buFont typeface="Verdana" pitchFamily="34" charset="0"/>
              <a:buChar char="›"/>
            </a:pPr>
            <a:endParaRPr lang="en-US" altLang="sv-SE" sz="2000" dirty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ea typeface="Verdana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466109" y="3330010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2A00FF"/>
                </a:solidFill>
                <a:latin typeface="Consolas" panose="020B0609020204030204" pitchFamily="49" charset="0"/>
              </a:rPr>
              <a:t>iostream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&gt;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namespace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inline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say_hello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"hello"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dirty="0" err="1">
                <a:solidFill>
                  <a:srgbClr val="64288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say_hello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831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3224</Words>
  <Application>Microsoft Office PowerPoint</Application>
  <PresentationFormat>Widescreen</PresentationFormat>
  <Paragraphs>624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Calibri</vt:lpstr>
      <vt:lpstr>Calibri Light</vt:lpstr>
      <vt:lpstr>Consolas</vt:lpstr>
      <vt:lpstr>Courier New</vt:lpstr>
      <vt:lpstr>Segoe UI</vt:lpstr>
      <vt:lpstr>Verdana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Epolsoft OOO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Aliaksandr Burtsau</dc:creator>
  <cp:lastModifiedBy>Aliaksandr Burtsau</cp:lastModifiedBy>
  <cp:revision>1</cp:revision>
  <dcterms:created xsi:type="dcterms:W3CDTF">2020-02-27T14:16:55Z</dcterms:created>
  <dcterms:modified xsi:type="dcterms:W3CDTF">2020-02-27T14:17:50Z</dcterms:modified>
</cp:coreProperties>
</file>