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4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B1254-D0C0-4900-9134-1C2EE012E050}" type="datetimeFigureOut">
              <a:rPr lang="en-US" smtClean="0"/>
              <a:t>20.02.2020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C409A-1BD5-4F2B-9629-FAD156C23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75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&#1041;&#1072;&#1081;&#1090;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ru.cppreference.com/w/cpp/language/operator_arithmetic#.D0.9F.D0.B5.D1.80.D0.B5.D0.BF.D0.BE.D0.BB.D0.BD.D0.B5.D0.BD.D0.B8.D0.B5" TargetMode="External"/><Relationship Id="rId4" Type="http://schemas.openxmlformats.org/officeDocument/2006/relationships/hyperlink" Target="https://ru.cppreference.com/w/cpp/language/operator_arithmetic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5040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7012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0621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Символьные типы</a:t>
            </a:r>
          </a:p>
          <a:p>
            <a:r>
              <a:rPr lang="ru-RU" dirty="0" err="1" smtClean="0"/>
              <a:t>signed</a:t>
            </a:r>
            <a:r>
              <a:rPr lang="ru-RU" dirty="0" smtClean="0"/>
              <a:t> </a:t>
            </a:r>
            <a:r>
              <a:rPr lang="ru-RU" dirty="0" err="1" smtClean="0"/>
              <a:t>char</a:t>
            </a:r>
            <a:r>
              <a:rPr lang="ru-RU" dirty="0" smtClean="0"/>
              <a:t> — тип для знакового представления символов. </a:t>
            </a:r>
            <a:endParaRPr lang="en-US" dirty="0" smtClean="0"/>
          </a:p>
          <a:p>
            <a:r>
              <a:rPr lang="ru-RU" dirty="0" err="1" smtClean="0"/>
              <a:t>unsigned</a:t>
            </a:r>
            <a:r>
              <a:rPr lang="ru-RU" dirty="0" smtClean="0"/>
              <a:t> </a:t>
            </a:r>
            <a:r>
              <a:rPr lang="ru-RU" dirty="0" err="1" smtClean="0"/>
              <a:t>char</a:t>
            </a:r>
            <a:r>
              <a:rPr lang="ru-RU" dirty="0" smtClean="0"/>
              <a:t> — тип для </a:t>
            </a:r>
            <a:r>
              <a:rPr lang="ru-RU" dirty="0" err="1" smtClean="0"/>
              <a:t>беззнакового</a:t>
            </a:r>
            <a:r>
              <a:rPr lang="ru-RU" dirty="0" smtClean="0"/>
              <a:t> представления символов.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ru-RU" dirty="0" err="1" smtClean="0"/>
              <a:t>char</a:t>
            </a:r>
            <a:r>
              <a:rPr lang="ru-RU" dirty="0" smtClean="0"/>
              <a:t> — тип для представления символов, который может наиболее эффективно обрабатываться в целевой системе (эквивалентный </a:t>
            </a:r>
            <a:r>
              <a:rPr lang="ru-RU" dirty="0" err="1" smtClean="0"/>
              <a:t>signed</a:t>
            </a:r>
            <a:r>
              <a:rPr lang="ru-RU" dirty="0" smtClean="0"/>
              <a:t> </a:t>
            </a:r>
            <a:r>
              <a:rPr lang="ru-RU" dirty="0" err="1" smtClean="0"/>
              <a:t>char</a:t>
            </a:r>
            <a:r>
              <a:rPr lang="ru-RU" dirty="0" smtClean="0"/>
              <a:t> или </a:t>
            </a:r>
            <a:r>
              <a:rPr lang="ru-RU" dirty="0" err="1" smtClean="0"/>
              <a:t>unsigned</a:t>
            </a:r>
            <a:r>
              <a:rPr lang="ru-RU" dirty="0" smtClean="0"/>
              <a:t> </a:t>
            </a:r>
            <a:r>
              <a:rPr lang="ru-RU" dirty="0" err="1" smtClean="0"/>
              <a:t>char</a:t>
            </a:r>
            <a:r>
              <a:rPr lang="ru-RU" dirty="0" smtClean="0"/>
              <a:t>, но всё же отличный от них тип). </a:t>
            </a:r>
            <a:endParaRPr lang="en-US" dirty="0" smtClean="0"/>
          </a:p>
          <a:p>
            <a:r>
              <a:rPr lang="ru-RU" dirty="0" err="1" smtClean="0"/>
              <a:t>wchar_t</a:t>
            </a:r>
            <a:r>
              <a:rPr lang="ru-RU" dirty="0" smtClean="0"/>
              <a:t> — тип для широкого представления символов. </a:t>
            </a:r>
            <a:endParaRPr lang="en-US" dirty="0" smtClean="0"/>
          </a:p>
          <a:p>
            <a:r>
              <a:rPr lang="ru-RU" dirty="0" smtClean="0"/>
              <a:t>char16_t — тип для представления символов в UTF-16. (начиная с C++11) </a:t>
            </a:r>
            <a:endParaRPr lang="en-US" dirty="0" smtClean="0"/>
          </a:p>
          <a:p>
            <a:r>
              <a:rPr lang="ru-RU" dirty="0" smtClean="0"/>
              <a:t>char32_t — тип для представления символов в UTF-32. (начиная с C++11)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4343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0151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2927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050" dirty="0" smtClean="0"/>
              <a:t>Кроме минимального размера в битах стандарт C++ гарантирует, что </a:t>
            </a:r>
          </a:p>
          <a:p>
            <a:r>
              <a:rPr lang="ru-RU" sz="1050" dirty="0" smtClean="0"/>
              <a:t>1 == </a:t>
            </a:r>
            <a:r>
              <a:rPr lang="ru-RU" sz="1050" dirty="0" err="1" smtClean="0"/>
              <a:t>sizeof</a:t>
            </a:r>
            <a:r>
              <a:rPr lang="ru-RU" sz="1050" dirty="0" smtClean="0"/>
              <a:t>(</a:t>
            </a:r>
            <a:r>
              <a:rPr lang="ru-RU" sz="1050" dirty="0" err="1" smtClean="0"/>
              <a:t>char</a:t>
            </a:r>
            <a:r>
              <a:rPr lang="ru-RU" sz="1050" dirty="0" smtClean="0"/>
              <a:t>) &lt;= </a:t>
            </a:r>
            <a:r>
              <a:rPr lang="ru-RU" sz="1050" dirty="0" err="1" smtClean="0"/>
              <a:t>sizeof</a:t>
            </a:r>
            <a:r>
              <a:rPr lang="ru-RU" sz="1050" dirty="0" smtClean="0"/>
              <a:t>(</a:t>
            </a:r>
            <a:r>
              <a:rPr lang="ru-RU" sz="1050" dirty="0" err="1" smtClean="0"/>
              <a:t>short</a:t>
            </a:r>
            <a:r>
              <a:rPr lang="ru-RU" sz="1050" dirty="0" smtClean="0"/>
              <a:t>) &lt;= </a:t>
            </a:r>
            <a:r>
              <a:rPr lang="ru-RU" sz="1050" dirty="0" err="1" smtClean="0"/>
              <a:t>sizeof</a:t>
            </a:r>
            <a:r>
              <a:rPr lang="ru-RU" sz="1050" dirty="0" smtClean="0"/>
              <a:t>(</a:t>
            </a:r>
            <a:r>
              <a:rPr lang="ru-RU" sz="1050" dirty="0" err="1" smtClean="0"/>
              <a:t>int</a:t>
            </a:r>
            <a:r>
              <a:rPr lang="ru-RU" sz="1050" dirty="0" smtClean="0"/>
              <a:t>) &lt;= </a:t>
            </a:r>
            <a:r>
              <a:rPr lang="ru-RU" sz="1050" dirty="0" err="1" smtClean="0"/>
              <a:t>sizeof</a:t>
            </a:r>
            <a:r>
              <a:rPr lang="ru-RU" sz="1050" dirty="0" smtClean="0"/>
              <a:t>(</a:t>
            </a:r>
            <a:r>
              <a:rPr lang="ru-RU" sz="1050" dirty="0" err="1" smtClean="0"/>
              <a:t>long</a:t>
            </a:r>
            <a:r>
              <a:rPr lang="ru-RU" sz="1050" dirty="0" smtClean="0"/>
              <a:t>) &lt;= </a:t>
            </a:r>
            <a:r>
              <a:rPr lang="ru-RU" sz="1050" dirty="0" err="1" smtClean="0"/>
              <a:t>sizeof</a:t>
            </a:r>
            <a:r>
              <a:rPr lang="ru-RU" sz="1050" dirty="0" smtClean="0"/>
              <a:t>(</a:t>
            </a:r>
            <a:r>
              <a:rPr lang="ru-RU" sz="1050" dirty="0" err="1" smtClean="0"/>
              <a:t>long</a:t>
            </a:r>
            <a:r>
              <a:rPr lang="ru-RU" sz="1050" dirty="0" smtClean="0"/>
              <a:t> </a:t>
            </a:r>
            <a:r>
              <a:rPr lang="ru-RU" sz="1050" dirty="0" err="1" smtClean="0"/>
              <a:t>long</a:t>
            </a:r>
            <a:r>
              <a:rPr lang="ru-RU" sz="1050" dirty="0" smtClean="0"/>
              <a:t>). Примечание: целочисленная арифметика определяется по-разному для знаковых и </a:t>
            </a:r>
            <a:r>
              <a:rPr lang="ru-RU" sz="1050" dirty="0" err="1" smtClean="0"/>
              <a:t>беззнаковых</a:t>
            </a:r>
            <a:r>
              <a:rPr lang="ru-RU" sz="1050" dirty="0" smtClean="0"/>
              <a:t> целочисленных типов. </a:t>
            </a:r>
            <a:endParaRPr lang="ru-RU" sz="1050" dirty="0" smtClean="0">
              <a:solidFill>
                <a:schemeClr val="tx1"/>
              </a:solidFill>
            </a:endParaRPr>
          </a:p>
          <a:p>
            <a:r>
              <a:rPr lang="ru-RU" sz="1050" b="1" dirty="0" smtClean="0"/>
              <a:t>Модели данных</a:t>
            </a:r>
          </a:p>
          <a:p>
            <a:r>
              <a:rPr lang="ru-RU" sz="1050" dirty="0" smtClean="0"/>
              <a:t>Выборы размеров фундаментальных типов в каждой реализации в совокупности называются </a:t>
            </a:r>
            <a:r>
              <a:rPr lang="ru-RU" sz="1050" i="1" dirty="0" smtClean="0"/>
              <a:t>моделью данных</a:t>
            </a:r>
            <a:r>
              <a:rPr lang="ru-RU" sz="1050" dirty="0" smtClean="0"/>
              <a:t>. Широкое применение нашли 4 модели данных: </a:t>
            </a:r>
          </a:p>
          <a:p>
            <a:r>
              <a:rPr lang="ru-RU" sz="1050" dirty="0" smtClean="0"/>
              <a:t>32-битные системы: </a:t>
            </a:r>
          </a:p>
          <a:p>
            <a:r>
              <a:rPr lang="ru-RU" sz="1050" b="1" dirty="0" smtClean="0"/>
              <a:t>LP32</a:t>
            </a:r>
            <a:r>
              <a:rPr lang="ru-RU" sz="1050" dirty="0" smtClean="0"/>
              <a:t> или </a:t>
            </a:r>
            <a:r>
              <a:rPr lang="ru-RU" sz="1050" b="1" dirty="0" smtClean="0"/>
              <a:t>2/4/4</a:t>
            </a:r>
            <a:r>
              <a:rPr lang="ru-RU" sz="1050" dirty="0" smtClean="0"/>
              <a:t> (</a:t>
            </a:r>
            <a:r>
              <a:rPr lang="ru-RU" sz="1050" dirty="0" err="1" smtClean="0"/>
              <a:t>int</a:t>
            </a:r>
            <a:r>
              <a:rPr lang="ru-RU" sz="1050" dirty="0" smtClean="0"/>
              <a:t> — 16 бит, </a:t>
            </a:r>
            <a:r>
              <a:rPr lang="ru-RU" sz="1050" dirty="0" err="1" smtClean="0"/>
              <a:t>long</a:t>
            </a:r>
            <a:r>
              <a:rPr lang="ru-RU" sz="1050" dirty="0" smtClean="0"/>
              <a:t> и указатель — 32 бита) </a:t>
            </a:r>
          </a:p>
          <a:p>
            <a:r>
              <a:rPr lang="ru-RU" sz="1050" dirty="0" smtClean="0"/>
              <a:t>Win16 API </a:t>
            </a:r>
          </a:p>
          <a:p>
            <a:r>
              <a:rPr lang="ru-RU" sz="1050" b="1" dirty="0" smtClean="0"/>
              <a:t>ILP32</a:t>
            </a:r>
            <a:r>
              <a:rPr lang="ru-RU" sz="1050" dirty="0" smtClean="0"/>
              <a:t> или </a:t>
            </a:r>
            <a:r>
              <a:rPr lang="ru-RU" sz="1050" b="1" dirty="0" smtClean="0"/>
              <a:t>4/4/4</a:t>
            </a:r>
            <a:r>
              <a:rPr lang="ru-RU" sz="1050" dirty="0" smtClean="0"/>
              <a:t> (</a:t>
            </a:r>
            <a:r>
              <a:rPr lang="ru-RU" sz="1050" dirty="0" err="1" smtClean="0"/>
              <a:t>int</a:t>
            </a:r>
            <a:r>
              <a:rPr lang="ru-RU" sz="1050" dirty="0" smtClean="0"/>
              <a:t>, </a:t>
            </a:r>
            <a:r>
              <a:rPr lang="ru-RU" sz="1050" dirty="0" err="1" smtClean="0"/>
              <a:t>long</a:t>
            </a:r>
            <a:r>
              <a:rPr lang="ru-RU" sz="1050" dirty="0" smtClean="0"/>
              <a:t> и указатель — 32 бита) </a:t>
            </a:r>
          </a:p>
          <a:p>
            <a:r>
              <a:rPr lang="ru-RU" sz="1050" dirty="0" smtClean="0"/>
              <a:t>Win32 API </a:t>
            </a:r>
          </a:p>
          <a:p>
            <a:r>
              <a:rPr lang="ru-RU" sz="1050" dirty="0" err="1" smtClean="0"/>
              <a:t>Unix</a:t>
            </a:r>
            <a:r>
              <a:rPr lang="ru-RU" sz="1050" dirty="0" smtClean="0"/>
              <a:t> и </a:t>
            </a:r>
            <a:r>
              <a:rPr lang="ru-RU" sz="1050" dirty="0" err="1" smtClean="0"/>
              <a:t>Unix</a:t>
            </a:r>
            <a:r>
              <a:rPr lang="ru-RU" sz="1050" dirty="0" smtClean="0"/>
              <a:t>-подобные системы (</a:t>
            </a:r>
            <a:r>
              <a:rPr lang="ru-RU" sz="1050" dirty="0" err="1" smtClean="0"/>
              <a:t>Linux</a:t>
            </a:r>
            <a:r>
              <a:rPr lang="ru-RU" sz="1050" dirty="0" smtClean="0"/>
              <a:t>, </a:t>
            </a:r>
            <a:r>
              <a:rPr lang="ru-RU" sz="1050" dirty="0" err="1" smtClean="0"/>
              <a:t>Mac</a:t>
            </a:r>
            <a:r>
              <a:rPr lang="ru-RU" sz="1050" dirty="0" smtClean="0"/>
              <a:t> OS X) </a:t>
            </a:r>
          </a:p>
          <a:p>
            <a:r>
              <a:rPr lang="ru-RU" sz="1050" dirty="0" smtClean="0"/>
              <a:t>64-битные системы: </a:t>
            </a:r>
          </a:p>
          <a:p>
            <a:r>
              <a:rPr lang="ru-RU" sz="1050" b="1" dirty="0" smtClean="0"/>
              <a:t>LLP64</a:t>
            </a:r>
            <a:r>
              <a:rPr lang="ru-RU" sz="1050" dirty="0" smtClean="0"/>
              <a:t> или </a:t>
            </a:r>
            <a:r>
              <a:rPr lang="ru-RU" sz="1050" b="1" dirty="0" smtClean="0"/>
              <a:t>4/4/8</a:t>
            </a:r>
            <a:r>
              <a:rPr lang="ru-RU" sz="1050" dirty="0" smtClean="0"/>
              <a:t> (</a:t>
            </a:r>
            <a:r>
              <a:rPr lang="ru-RU" sz="1050" dirty="0" err="1" smtClean="0"/>
              <a:t>int</a:t>
            </a:r>
            <a:r>
              <a:rPr lang="ru-RU" sz="1050" dirty="0" smtClean="0"/>
              <a:t> и </a:t>
            </a:r>
            <a:r>
              <a:rPr lang="ru-RU" sz="1050" dirty="0" err="1" smtClean="0"/>
              <a:t>long</a:t>
            </a:r>
            <a:r>
              <a:rPr lang="ru-RU" sz="1050" dirty="0" smtClean="0"/>
              <a:t> — 32 бита, указатель — 64 бита) </a:t>
            </a:r>
          </a:p>
          <a:p>
            <a:r>
              <a:rPr lang="ru-RU" sz="1050" dirty="0" smtClean="0"/>
              <a:t>Win64 API </a:t>
            </a:r>
          </a:p>
          <a:p>
            <a:r>
              <a:rPr lang="ru-RU" sz="1050" b="1" dirty="0" smtClean="0"/>
              <a:t>LP64</a:t>
            </a:r>
            <a:r>
              <a:rPr lang="ru-RU" sz="1050" dirty="0" smtClean="0"/>
              <a:t> или </a:t>
            </a:r>
            <a:r>
              <a:rPr lang="ru-RU" sz="1050" b="1" dirty="0" smtClean="0"/>
              <a:t>4/8/8</a:t>
            </a:r>
            <a:r>
              <a:rPr lang="ru-RU" sz="1050" dirty="0" smtClean="0"/>
              <a:t> (</a:t>
            </a:r>
            <a:r>
              <a:rPr lang="ru-RU" sz="1050" dirty="0" err="1" smtClean="0"/>
              <a:t>int</a:t>
            </a:r>
            <a:r>
              <a:rPr lang="ru-RU" sz="1050" dirty="0" smtClean="0"/>
              <a:t> — 32 бита, </a:t>
            </a:r>
            <a:r>
              <a:rPr lang="ru-RU" sz="1050" dirty="0" err="1" smtClean="0"/>
              <a:t>long</a:t>
            </a:r>
            <a:r>
              <a:rPr lang="ru-RU" sz="1050" dirty="0" smtClean="0"/>
              <a:t> и указатель — 64 бита) </a:t>
            </a:r>
          </a:p>
          <a:p>
            <a:r>
              <a:rPr lang="ru-RU" sz="1050" dirty="0" err="1" smtClean="0"/>
              <a:t>Unix</a:t>
            </a:r>
            <a:r>
              <a:rPr lang="ru-RU" sz="1050" dirty="0" smtClean="0"/>
              <a:t> и </a:t>
            </a:r>
            <a:r>
              <a:rPr lang="ru-RU" sz="1050" dirty="0" err="1" smtClean="0"/>
              <a:t>Unix</a:t>
            </a:r>
            <a:r>
              <a:rPr lang="ru-RU" sz="1050" dirty="0" smtClean="0"/>
              <a:t>-подобные системы (</a:t>
            </a:r>
            <a:r>
              <a:rPr lang="ru-RU" sz="1050" dirty="0" err="1" smtClean="0"/>
              <a:t>Linux</a:t>
            </a:r>
            <a:r>
              <a:rPr lang="ru-RU" sz="1050" dirty="0" smtClean="0"/>
              <a:t>, </a:t>
            </a:r>
            <a:r>
              <a:rPr lang="ru-RU" sz="1050" dirty="0" err="1" smtClean="0"/>
              <a:t>Mac</a:t>
            </a:r>
            <a:r>
              <a:rPr lang="ru-RU" sz="1050" dirty="0" smtClean="0"/>
              <a:t> OS X) </a:t>
            </a:r>
          </a:p>
          <a:p>
            <a:endParaRPr lang="ru-RU" sz="105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9681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Кроме минимального размера в битах стандарт C++ гарантирует, что </a:t>
            </a:r>
          </a:p>
          <a:p>
            <a:r>
              <a:rPr lang="ru-RU" dirty="0" smtClean="0"/>
              <a:t>1 == </a:t>
            </a:r>
            <a:r>
              <a:rPr lang="ru-RU" dirty="0" err="1" smtClean="0"/>
              <a:t>sizeof</a:t>
            </a:r>
            <a:r>
              <a:rPr lang="ru-RU" dirty="0" smtClean="0"/>
              <a:t>(</a:t>
            </a:r>
            <a:r>
              <a:rPr lang="ru-RU" dirty="0" err="1" smtClean="0"/>
              <a:t>char</a:t>
            </a:r>
            <a:r>
              <a:rPr lang="ru-RU" dirty="0" smtClean="0"/>
              <a:t>) &lt;= </a:t>
            </a:r>
            <a:r>
              <a:rPr lang="ru-RU" dirty="0" err="1" smtClean="0"/>
              <a:t>sizeof</a:t>
            </a:r>
            <a:r>
              <a:rPr lang="ru-RU" dirty="0" smtClean="0"/>
              <a:t>(</a:t>
            </a:r>
            <a:r>
              <a:rPr lang="ru-RU" dirty="0" err="1" smtClean="0"/>
              <a:t>short</a:t>
            </a:r>
            <a:r>
              <a:rPr lang="ru-RU" dirty="0" smtClean="0"/>
              <a:t>) &lt;= </a:t>
            </a:r>
            <a:r>
              <a:rPr lang="ru-RU" dirty="0" err="1" smtClean="0"/>
              <a:t>sizeof</a:t>
            </a:r>
            <a:r>
              <a:rPr lang="ru-RU" dirty="0" smtClean="0"/>
              <a:t>(</a:t>
            </a:r>
            <a:r>
              <a:rPr lang="ru-RU" dirty="0" err="1" smtClean="0"/>
              <a:t>int</a:t>
            </a:r>
            <a:r>
              <a:rPr lang="ru-RU" dirty="0" smtClean="0"/>
              <a:t>) &lt;= </a:t>
            </a:r>
            <a:r>
              <a:rPr lang="ru-RU" dirty="0" err="1" smtClean="0"/>
              <a:t>sizeof</a:t>
            </a:r>
            <a:r>
              <a:rPr lang="ru-RU" dirty="0" smtClean="0"/>
              <a:t>(</a:t>
            </a:r>
            <a:r>
              <a:rPr lang="ru-RU" dirty="0" err="1" smtClean="0"/>
              <a:t>long</a:t>
            </a:r>
            <a:r>
              <a:rPr lang="ru-RU" dirty="0" smtClean="0"/>
              <a:t>) &lt;= </a:t>
            </a:r>
            <a:r>
              <a:rPr lang="ru-RU" dirty="0" err="1" smtClean="0"/>
              <a:t>sizeof</a:t>
            </a:r>
            <a:r>
              <a:rPr lang="ru-RU" dirty="0" smtClean="0"/>
              <a:t>(</a:t>
            </a:r>
            <a:r>
              <a:rPr lang="ru-RU" dirty="0" err="1" smtClean="0"/>
              <a:t>long</a:t>
            </a:r>
            <a:r>
              <a:rPr lang="ru-RU" dirty="0" smtClean="0"/>
              <a:t> </a:t>
            </a:r>
            <a:r>
              <a:rPr lang="ru-RU" dirty="0" err="1" smtClean="0"/>
              <a:t>long</a:t>
            </a:r>
            <a:r>
              <a:rPr lang="ru-RU" dirty="0" smtClean="0"/>
              <a:t>). Примечание: возможен крайний случай, в котором </a:t>
            </a:r>
            <a:r>
              <a:rPr lang="ru-RU" dirty="0" smtClean="0">
                <a:hlinkClick r:id="rId3"/>
              </a:rPr>
              <a:t>байты</a:t>
            </a:r>
            <a:r>
              <a:rPr lang="ru-RU" dirty="0" smtClean="0"/>
              <a:t> имеют размер 64 бита, все типы (включая </a:t>
            </a:r>
            <a:r>
              <a:rPr lang="ru-RU" dirty="0" err="1" smtClean="0"/>
              <a:t>char</a:t>
            </a:r>
            <a:r>
              <a:rPr lang="ru-RU" dirty="0" smtClean="0"/>
              <a:t>) имеет ширину 64 бита, и </a:t>
            </a:r>
            <a:r>
              <a:rPr lang="ru-RU" dirty="0" err="1" smtClean="0"/>
              <a:t>sizeof</a:t>
            </a:r>
            <a:r>
              <a:rPr lang="ru-RU" dirty="0" smtClean="0"/>
              <a:t> возвращает 1 для всех типов. </a:t>
            </a:r>
          </a:p>
          <a:p>
            <a:r>
              <a:rPr lang="ru-RU" dirty="0" smtClean="0"/>
              <a:t>Примечание: целочисленная арифметика определяется по-разному для знаковых и </a:t>
            </a:r>
            <a:r>
              <a:rPr lang="ru-RU" dirty="0" err="1" smtClean="0"/>
              <a:t>беззнаковых</a:t>
            </a:r>
            <a:r>
              <a:rPr lang="ru-RU" dirty="0" smtClean="0"/>
              <a:t> целочисленных типов. См. </a:t>
            </a:r>
            <a:r>
              <a:rPr lang="ru-RU" dirty="0" smtClean="0">
                <a:hlinkClick r:id="rId4" tooltip="cpp/language/operator arithmetic"/>
              </a:rPr>
              <a:t>арифметические операторы</a:t>
            </a:r>
            <a:r>
              <a:rPr lang="ru-RU" dirty="0" smtClean="0"/>
              <a:t>, в частности </a:t>
            </a:r>
            <a:r>
              <a:rPr lang="ru-RU" dirty="0" smtClean="0">
                <a:hlinkClick r:id="rId5" tooltip="cpp/language/operator arithmetic"/>
              </a:rPr>
              <a:t>целочисленное переполнение</a:t>
            </a:r>
            <a:r>
              <a:rPr lang="ru-RU" dirty="0" smtClean="0"/>
              <a:t>. </a:t>
            </a:r>
          </a:p>
          <a:p>
            <a:r>
              <a:rPr lang="ru-RU" b="1" dirty="0" smtClean="0"/>
              <a:t>Модели данных</a:t>
            </a:r>
          </a:p>
          <a:p>
            <a:r>
              <a:rPr lang="ru-RU" dirty="0" smtClean="0"/>
              <a:t>Выборы размеров фундаментальных типов в каждой реализации в совокупности называются </a:t>
            </a:r>
            <a:r>
              <a:rPr lang="ru-RU" i="1" dirty="0" smtClean="0"/>
              <a:t>моделью данных</a:t>
            </a:r>
            <a:r>
              <a:rPr lang="ru-RU" dirty="0" smtClean="0"/>
              <a:t>. Широкое применение нашли 4 модели данных: </a:t>
            </a:r>
          </a:p>
          <a:p>
            <a:r>
              <a:rPr lang="ru-RU" dirty="0" smtClean="0"/>
              <a:t>32-битные системы: </a:t>
            </a:r>
          </a:p>
          <a:p>
            <a:r>
              <a:rPr lang="ru-RU" b="1" dirty="0" smtClean="0"/>
              <a:t>LP32</a:t>
            </a:r>
            <a:r>
              <a:rPr lang="ru-RU" dirty="0" smtClean="0"/>
              <a:t> или </a:t>
            </a:r>
            <a:r>
              <a:rPr lang="ru-RU" b="1" dirty="0" smtClean="0"/>
              <a:t>2/4/4</a:t>
            </a:r>
            <a:r>
              <a:rPr lang="ru-RU" dirty="0" smtClean="0"/>
              <a:t> (</a:t>
            </a:r>
            <a:r>
              <a:rPr lang="ru-RU" dirty="0" err="1" smtClean="0"/>
              <a:t>int</a:t>
            </a:r>
            <a:r>
              <a:rPr lang="ru-RU" dirty="0" smtClean="0"/>
              <a:t> — 16 бит, </a:t>
            </a:r>
            <a:r>
              <a:rPr lang="ru-RU" dirty="0" err="1" smtClean="0"/>
              <a:t>long</a:t>
            </a:r>
            <a:r>
              <a:rPr lang="ru-RU" dirty="0" smtClean="0"/>
              <a:t> и указатель — 32 бита) </a:t>
            </a:r>
          </a:p>
          <a:p>
            <a:r>
              <a:rPr lang="ru-RU" dirty="0" smtClean="0"/>
              <a:t>Win16 API </a:t>
            </a:r>
          </a:p>
          <a:p>
            <a:r>
              <a:rPr lang="ru-RU" b="1" dirty="0" smtClean="0"/>
              <a:t>ILP32</a:t>
            </a:r>
            <a:r>
              <a:rPr lang="ru-RU" dirty="0" smtClean="0"/>
              <a:t> или </a:t>
            </a:r>
            <a:r>
              <a:rPr lang="ru-RU" b="1" dirty="0" smtClean="0"/>
              <a:t>4/4/4</a:t>
            </a:r>
            <a:r>
              <a:rPr lang="ru-RU" dirty="0" smtClean="0"/>
              <a:t> (</a:t>
            </a:r>
            <a:r>
              <a:rPr lang="ru-RU" dirty="0" err="1" smtClean="0"/>
              <a:t>int</a:t>
            </a:r>
            <a:r>
              <a:rPr lang="ru-RU" dirty="0" smtClean="0"/>
              <a:t>, </a:t>
            </a:r>
            <a:r>
              <a:rPr lang="ru-RU" dirty="0" err="1" smtClean="0"/>
              <a:t>long</a:t>
            </a:r>
            <a:r>
              <a:rPr lang="ru-RU" dirty="0" smtClean="0"/>
              <a:t> и указатель — 32 бита) </a:t>
            </a:r>
          </a:p>
          <a:p>
            <a:r>
              <a:rPr lang="ru-RU" dirty="0" smtClean="0"/>
              <a:t>Win32 API </a:t>
            </a:r>
          </a:p>
          <a:p>
            <a:r>
              <a:rPr lang="ru-RU" dirty="0" err="1" smtClean="0"/>
              <a:t>Unix</a:t>
            </a:r>
            <a:r>
              <a:rPr lang="ru-RU" dirty="0" smtClean="0"/>
              <a:t> и </a:t>
            </a:r>
            <a:r>
              <a:rPr lang="ru-RU" dirty="0" err="1" smtClean="0"/>
              <a:t>Unix</a:t>
            </a:r>
            <a:r>
              <a:rPr lang="ru-RU" dirty="0" smtClean="0"/>
              <a:t>-подобные системы (</a:t>
            </a:r>
            <a:r>
              <a:rPr lang="ru-RU" dirty="0" err="1" smtClean="0"/>
              <a:t>Linux</a:t>
            </a:r>
            <a:r>
              <a:rPr lang="ru-RU" dirty="0" smtClean="0"/>
              <a:t>, </a:t>
            </a:r>
            <a:r>
              <a:rPr lang="ru-RU" dirty="0" err="1" smtClean="0"/>
              <a:t>Mac</a:t>
            </a:r>
            <a:r>
              <a:rPr lang="ru-RU" dirty="0" smtClean="0"/>
              <a:t> OS X) </a:t>
            </a:r>
          </a:p>
          <a:p>
            <a:r>
              <a:rPr lang="ru-RU" dirty="0" smtClean="0"/>
              <a:t>64-битные системы: </a:t>
            </a:r>
          </a:p>
          <a:p>
            <a:r>
              <a:rPr lang="ru-RU" b="1" dirty="0" smtClean="0"/>
              <a:t>LLP64</a:t>
            </a:r>
            <a:r>
              <a:rPr lang="ru-RU" dirty="0" smtClean="0"/>
              <a:t> или </a:t>
            </a:r>
            <a:r>
              <a:rPr lang="ru-RU" b="1" dirty="0" smtClean="0"/>
              <a:t>4/4/8</a:t>
            </a:r>
            <a:r>
              <a:rPr lang="ru-RU" dirty="0" smtClean="0"/>
              <a:t> (</a:t>
            </a:r>
            <a:r>
              <a:rPr lang="ru-RU" dirty="0" err="1" smtClean="0"/>
              <a:t>int</a:t>
            </a:r>
            <a:r>
              <a:rPr lang="ru-RU" dirty="0" smtClean="0"/>
              <a:t> и </a:t>
            </a:r>
            <a:r>
              <a:rPr lang="ru-RU" dirty="0" err="1" smtClean="0"/>
              <a:t>long</a:t>
            </a:r>
            <a:r>
              <a:rPr lang="ru-RU" dirty="0" smtClean="0"/>
              <a:t> — 32 бита, указатель — 64 бита) </a:t>
            </a:r>
          </a:p>
          <a:p>
            <a:r>
              <a:rPr lang="ru-RU" dirty="0" smtClean="0"/>
              <a:t>Win64 API </a:t>
            </a:r>
          </a:p>
          <a:p>
            <a:r>
              <a:rPr lang="ru-RU" b="1" dirty="0" smtClean="0"/>
              <a:t>LP64</a:t>
            </a:r>
            <a:r>
              <a:rPr lang="ru-RU" dirty="0" smtClean="0"/>
              <a:t> или </a:t>
            </a:r>
            <a:r>
              <a:rPr lang="ru-RU" b="1" dirty="0" smtClean="0"/>
              <a:t>4/8/8</a:t>
            </a:r>
            <a:r>
              <a:rPr lang="ru-RU" dirty="0" smtClean="0"/>
              <a:t> (</a:t>
            </a:r>
            <a:r>
              <a:rPr lang="ru-RU" dirty="0" err="1" smtClean="0"/>
              <a:t>int</a:t>
            </a:r>
            <a:r>
              <a:rPr lang="ru-RU" dirty="0" smtClean="0"/>
              <a:t> — 32 бита, </a:t>
            </a:r>
            <a:r>
              <a:rPr lang="ru-RU" dirty="0" err="1" smtClean="0"/>
              <a:t>long</a:t>
            </a:r>
            <a:r>
              <a:rPr lang="ru-RU" dirty="0" smtClean="0"/>
              <a:t> и указатель — 64 бита) </a:t>
            </a:r>
          </a:p>
          <a:p>
            <a:r>
              <a:rPr lang="ru-RU" dirty="0" err="1" smtClean="0"/>
              <a:t>Unix</a:t>
            </a:r>
            <a:r>
              <a:rPr lang="ru-RU" dirty="0" smtClean="0"/>
              <a:t> и </a:t>
            </a:r>
            <a:r>
              <a:rPr lang="ru-RU" dirty="0" err="1" smtClean="0"/>
              <a:t>Unix</a:t>
            </a:r>
            <a:r>
              <a:rPr lang="ru-RU" dirty="0" smtClean="0"/>
              <a:t>-подобные системы (</a:t>
            </a:r>
            <a:r>
              <a:rPr lang="ru-RU" dirty="0" err="1" smtClean="0"/>
              <a:t>Linux</a:t>
            </a:r>
            <a:r>
              <a:rPr lang="ru-RU" dirty="0" smtClean="0"/>
              <a:t>, </a:t>
            </a:r>
            <a:r>
              <a:rPr lang="ru-RU" dirty="0" err="1" smtClean="0"/>
              <a:t>Mac</a:t>
            </a:r>
            <a:r>
              <a:rPr lang="ru-RU" dirty="0" smtClean="0"/>
              <a:t> OS X)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8134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6746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8127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7710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67613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8838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40505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Операции ввода/вывода выполняются с помощью классов </a:t>
            </a:r>
            <a:r>
              <a:rPr lang="ru-RU" dirty="0" err="1" smtClean="0"/>
              <a:t>istream</a:t>
            </a:r>
            <a:r>
              <a:rPr lang="ru-RU" dirty="0" smtClean="0"/>
              <a:t> (потоковый ввод) и </a:t>
            </a:r>
            <a:r>
              <a:rPr lang="ru-RU" dirty="0" err="1" smtClean="0"/>
              <a:t>ostream</a:t>
            </a:r>
            <a:r>
              <a:rPr lang="ru-RU" dirty="0" smtClean="0"/>
              <a:t> (потоковый вывод). Третий класс, </a:t>
            </a:r>
            <a:r>
              <a:rPr lang="ru-RU" dirty="0" err="1" smtClean="0"/>
              <a:t>iostream</a:t>
            </a:r>
            <a:r>
              <a:rPr lang="ru-RU" dirty="0" smtClean="0"/>
              <a:t>, является производным от них и поддерживает двунаправленный ввод/вывод. Для удобства в библиотеке определены три стандартных объекта-потока: </a:t>
            </a:r>
          </a:p>
          <a:p>
            <a:r>
              <a:rPr lang="ru-RU" dirty="0" err="1" smtClean="0"/>
              <a:t>cin</a:t>
            </a:r>
            <a:r>
              <a:rPr lang="ru-RU" dirty="0" smtClean="0"/>
              <a:t> – объект класса </a:t>
            </a:r>
            <a:r>
              <a:rPr lang="ru-RU" dirty="0" err="1" smtClean="0"/>
              <a:t>istream</a:t>
            </a:r>
            <a:r>
              <a:rPr lang="ru-RU" dirty="0" smtClean="0"/>
              <a:t>, соответствующий стандартному вводу. В общем случае он позволяет читать данные с терминала пользователя;</a:t>
            </a:r>
          </a:p>
          <a:p>
            <a:r>
              <a:rPr lang="ru-RU" dirty="0" err="1" smtClean="0"/>
              <a:t>cout</a:t>
            </a:r>
            <a:r>
              <a:rPr lang="ru-RU" dirty="0" smtClean="0"/>
              <a:t> – объект класса </a:t>
            </a:r>
            <a:r>
              <a:rPr lang="ru-RU" dirty="0" err="1" smtClean="0"/>
              <a:t>ostream</a:t>
            </a:r>
            <a:r>
              <a:rPr lang="ru-RU" dirty="0" smtClean="0"/>
              <a:t>, соответствующий стандартному выводу. В общем случае он позволяет выводить данные на терминал пользователя;</a:t>
            </a:r>
          </a:p>
          <a:p>
            <a:r>
              <a:rPr lang="ru-RU" dirty="0" err="1" smtClean="0"/>
              <a:t>cerr</a:t>
            </a:r>
            <a:r>
              <a:rPr lang="ru-RU" dirty="0" smtClean="0"/>
              <a:t> – объект класса </a:t>
            </a:r>
            <a:r>
              <a:rPr lang="ru-RU" dirty="0" err="1" smtClean="0"/>
              <a:t>ostream</a:t>
            </a:r>
            <a:r>
              <a:rPr lang="ru-RU" dirty="0" smtClean="0"/>
              <a:t>, соответствующий стандартному выводу для ошибок. В этот поток мы направляем сообщения об ошибках программы.</a:t>
            </a:r>
          </a:p>
          <a:p>
            <a:r>
              <a:rPr lang="ru-RU" dirty="0" smtClean="0"/>
              <a:t>Вывод осуществляется, как правило, с помощью перегруженного оператора сдвига влево (&lt;&lt;), а ввод – с помощью оператора сдвига вправо (&gt;&gt;)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2910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76078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87109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08783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87554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0199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sv-SE" sz="1200" dirty="0" smtClean="0">
              <a:ea typeface="MS Mincho" pitchFamily="49" charset="-128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4897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sv-SE" sz="1200" dirty="0" smtClean="0">
              <a:ea typeface="MS Mincho" pitchFamily="49" charset="-128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5169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3576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0340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5765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7906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6404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09BB-0746-406A-BEDD-E28FAD64A2EB}" type="datetimeFigureOut">
              <a:rPr lang="en-US" smtClean="0"/>
              <a:t>20.02.2020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DDE0-5D52-495A-A300-8807A9975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3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09BB-0746-406A-BEDD-E28FAD64A2EB}" type="datetimeFigureOut">
              <a:rPr lang="en-US" smtClean="0"/>
              <a:t>20.02.2020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DDE0-5D52-495A-A300-8807A9975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3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09BB-0746-406A-BEDD-E28FAD64A2EB}" type="datetimeFigureOut">
              <a:rPr lang="en-US" smtClean="0"/>
              <a:t>20.02.2020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DDE0-5D52-495A-A300-8807A9975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5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97" y="274876"/>
            <a:ext cx="1690438" cy="410286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 userDrawn="1"/>
        </p:nvCxnSpPr>
        <p:spPr>
          <a:xfrm flipV="1">
            <a:off x="430306" y="685162"/>
            <a:ext cx="11361644" cy="1642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Текст 13"/>
          <p:cNvSpPr>
            <a:spLocks noGrp="1"/>
          </p:cNvSpPr>
          <p:nvPr>
            <p:ph type="body" sz="quarter" idx="13" hasCustomPrompt="1"/>
          </p:nvPr>
        </p:nvSpPr>
        <p:spPr>
          <a:xfrm>
            <a:off x="2266950" y="228600"/>
            <a:ext cx="9515475" cy="4286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Заголовок слайда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443210" y="6489181"/>
            <a:ext cx="1329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epolsoft.com</a:t>
            </a:r>
            <a:endParaRPr lang="ru-RU" sz="11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" name="Прямая соединительная линия 17"/>
          <p:cNvCxnSpPr/>
          <p:nvPr userDrawn="1"/>
        </p:nvCxnSpPr>
        <p:spPr>
          <a:xfrm>
            <a:off x="430306" y="6458506"/>
            <a:ext cx="1134259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Текст 19"/>
          <p:cNvSpPr>
            <a:spLocks noGrp="1"/>
          </p:cNvSpPr>
          <p:nvPr>
            <p:ph type="body" sz="quarter" idx="14" hasCustomPrompt="1"/>
          </p:nvPr>
        </p:nvSpPr>
        <p:spPr>
          <a:xfrm>
            <a:off x="430306" y="2141771"/>
            <a:ext cx="7789862" cy="14382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2196F3"/>
              </a:buClr>
              <a:buFont typeface="Wingdings" panose="05000000000000000000" pitchFamily="2" charset="2"/>
              <a:buChar char="§"/>
              <a:defRPr lang="en-US" sz="140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 smtClean="0"/>
              <a:t>Текст слайда</a:t>
            </a:r>
            <a:endParaRPr lang="en-US" dirty="0" smtClean="0"/>
          </a:p>
        </p:txBody>
      </p:sp>
      <p:sp>
        <p:nvSpPr>
          <p:cNvPr id="22" name="Текст 21"/>
          <p:cNvSpPr>
            <a:spLocks noGrp="1"/>
          </p:cNvSpPr>
          <p:nvPr>
            <p:ph type="body" sz="quarter" idx="15" hasCustomPrompt="1"/>
          </p:nvPr>
        </p:nvSpPr>
        <p:spPr>
          <a:xfrm>
            <a:off x="430306" y="1221654"/>
            <a:ext cx="4827587" cy="4000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ru-RU" sz="2000" kern="1200" dirty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 smtClean="0"/>
              <a:t>Текст слайда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 hasCustomPrompt="1"/>
          </p:nvPr>
        </p:nvSpPr>
        <p:spPr>
          <a:xfrm>
            <a:off x="430306" y="6493842"/>
            <a:ext cx="2743200" cy="29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1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 smtClean="0"/>
              <a:t>ДД.ММ.ГГГГ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7" hasCustomPrompt="1"/>
          </p:nvPr>
        </p:nvSpPr>
        <p:spPr>
          <a:xfrm>
            <a:off x="4590303" y="6480348"/>
            <a:ext cx="3041650" cy="3254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ru-RU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 smtClean="0"/>
              <a:t>№ страницы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15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09BB-0746-406A-BEDD-E28FAD64A2EB}" type="datetimeFigureOut">
              <a:rPr lang="en-US" smtClean="0"/>
              <a:t>20.02.2020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DDE0-5D52-495A-A300-8807A9975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6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09BB-0746-406A-BEDD-E28FAD64A2EB}" type="datetimeFigureOut">
              <a:rPr lang="en-US" smtClean="0"/>
              <a:t>20.02.2020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DDE0-5D52-495A-A300-8807A9975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1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09BB-0746-406A-BEDD-E28FAD64A2EB}" type="datetimeFigureOut">
              <a:rPr lang="en-US" smtClean="0"/>
              <a:t>20.02.2020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DDE0-5D52-495A-A300-8807A9975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1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09BB-0746-406A-BEDD-E28FAD64A2EB}" type="datetimeFigureOut">
              <a:rPr lang="en-US" smtClean="0"/>
              <a:t>20.02.2020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DDE0-5D52-495A-A300-8807A9975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9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09BB-0746-406A-BEDD-E28FAD64A2EB}" type="datetimeFigureOut">
              <a:rPr lang="en-US" smtClean="0"/>
              <a:t>20.02.2020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DDE0-5D52-495A-A300-8807A9975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1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09BB-0746-406A-BEDD-E28FAD64A2EB}" type="datetimeFigureOut">
              <a:rPr lang="en-US" smtClean="0"/>
              <a:t>20.02.2020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DDE0-5D52-495A-A300-8807A9975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0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09BB-0746-406A-BEDD-E28FAD64A2EB}" type="datetimeFigureOut">
              <a:rPr lang="en-US" smtClean="0"/>
              <a:t>20.02.2020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DDE0-5D52-495A-A300-8807A9975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2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09BB-0746-406A-BEDD-E28FAD64A2EB}" type="datetimeFigureOut">
              <a:rPr lang="en-US" smtClean="0"/>
              <a:t>20.02.2020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DDE0-5D52-495A-A300-8807A9975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209BB-0746-406A-BEDD-E28FAD64A2EB}" type="datetimeFigureOut">
              <a:rPr lang="en-US" smtClean="0"/>
              <a:t>20.02.2020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FDDE0-5D52-495A-A300-8807A9975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0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С++</a:t>
            </a:r>
            <a:r>
              <a:rPr lang="en-US" altLang="sv-SE" dirty="0" smtClean="0">
                <a:solidFill>
                  <a:srgbClr val="203864"/>
                </a:solidFill>
              </a:rPr>
              <a:t> Basics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Текст 1"/>
          <p:cNvSpPr>
            <a:spLocks noGrp="1"/>
          </p:cNvSpPr>
          <p:nvPr>
            <p:ph type="body" sz="quarter" idx="13"/>
          </p:nvPr>
        </p:nvSpPr>
        <p:spPr>
          <a:xfrm>
            <a:off x="1243693" y="3113578"/>
            <a:ext cx="9515475" cy="42862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sv-SE" dirty="0" smtClean="0">
                <a:solidFill>
                  <a:srgbClr val="203864"/>
                </a:solidFill>
              </a:rPr>
              <a:t>DAY 1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7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41E95E79-F077-4101-9BD7-49D65D30517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685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>
                <a:solidFill>
                  <a:srgbClr val="203864"/>
                </a:solidFill>
              </a:rPr>
              <a:t>Переменные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93537" y="1105662"/>
            <a:ext cx="10108292" cy="4913375"/>
          </a:xfrm>
          <a:prstGeom prst="rect">
            <a:avLst/>
          </a:prstGeom>
        </p:spPr>
        <p:txBody>
          <a:bodyPr/>
          <a:lstStyle/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Переменная – это место в памяти где хранится </a:t>
            </a:r>
            <a:r>
              <a:rPr lang="ru-RU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какое-то </a:t>
            </a: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значение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Переменная должна иметь тип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Доступ к переменной из кода осуществляется через имя переменной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Имя переменной – это последовательность букв, цифр или </a:t>
            </a:r>
            <a:r>
              <a:rPr lang="ru-RU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подчеркиваний.</a:t>
            </a:r>
          </a:p>
          <a:p>
            <a:pPr marL="144000" indent="0">
              <a:lnSpc>
                <a:spcPct val="100000"/>
              </a:lnSpc>
              <a:buClr>
                <a:schemeClr val="accent1"/>
              </a:buClr>
              <a:buNone/>
            </a:pPr>
            <a:r>
              <a:rPr lang="ru-RU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Пример: </a:t>
            </a:r>
            <a:r>
              <a:rPr lang="ru-RU" altLang="sv-SE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var</a:t>
            </a:r>
            <a:r>
              <a:rPr lang="en-US" altLang="sv-SE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iable</a:t>
            </a:r>
            <a:r>
              <a:rPr lang="ru-RU" altLang="sv-SE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_1</a:t>
            </a:r>
            <a:endParaRPr lang="ru-RU" altLang="sv-SE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ea typeface="Verdana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41E95E79-F077-4101-9BD7-49D65D305172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06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>
                <a:solidFill>
                  <a:srgbClr val="203864"/>
                </a:solidFill>
              </a:rPr>
              <a:t>Переменные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93536" y="1105662"/>
            <a:ext cx="10674350" cy="4913375"/>
          </a:xfrm>
          <a:prstGeom prst="rect">
            <a:avLst/>
          </a:prstGeom>
        </p:spPr>
        <p:txBody>
          <a:bodyPr/>
          <a:lstStyle/>
          <a:p>
            <a:pPr marL="144000" indent="0">
              <a:lnSpc>
                <a:spcPct val="100000"/>
              </a:lnSpc>
              <a:buClr>
                <a:schemeClr val="accent1"/>
              </a:buClr>
              <a:buNone/>
            </a:pPr>
            <a:r>
              <a:rPr lang="ru-RU" altLang="sv-SE" sz="32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Правила выбора имен </a:t>
            </a:r>
            <a:r>
              <a:rPr lang="ru-RU" altLang="sv-SE" sz="32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переменных</a:t>
            </a:r>
            <a:endParaRPr lang="en-US" altLang="sv-SE" sz="32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144000" indent="0">
              <a:lnSpc>
                <a:spcPct val="100000"/>
              </a:lnSpc>
              <a:buClr>
                <a:schemeClr val="accent1"/>
              </a:buClr>
              <a:buNone/>
            </a:pPr>
            <a:endParaRPr lang="en-US" altLang="sv-SE" sz="2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Имя переменной может содержать буквы, цифры, символ подчеркивания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Не может содержать в себе пробелов, символов пунктуации (точка, запятая и т.д.) или других символов, которые запрещено использовать в именах переменных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Должно начинаться с буквы (или подчеркивания)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Не может быть ключевым или зарезервированным словом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Чувствительность к регистру</a:t>
            </a:r>
          </a:p>
        </p:txBody>
      </p:sp>
      <p:sp>
        <p:nvSpPr>
          <p:cNvPr id="7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41E95E79-F077-4101-9BD7-49D65D305172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8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>
                <a:solidFill>
                  <a:srgbClr val="203864"/>
                </a:solidFill>
              </a:rPr>
              <a:t>Основные типы данных С++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93536" y="1105662"/>
            <a:ext cx="10674350" cy="4913375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4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Символьные</a:t>
            </a:r>
            <a:endParaRPr lang="ru-RU" altLang="sv-SE" sz="32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144000" indent="0">
              <a:lnSpc>
                <a:spcPct val="100000"/>
              </a:lnSpc>
              <a:buClr>
                <a:schemeClr val="accent1"/>
              </a:buClr>
              <a:buNone/>
            </a:pPr>
            <a:r>
              <a:rPr lang="en-US" altLang="sv-SE" sz="32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char </a:t>
            </a:r>
            <a:r>
              <a:rPr lang="en-US" altLang="sv-SE" sz="32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- 1 </a:t>
            </a:r>
            <a:r>
              <a:rPr lang="ru-RU" altLang="sv-SE" sz="32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байт по умолчанию </a:t>
            </a:r>
            <a:r>
              <a:rPr lang="en-US" altLang="sv-SE" sz="32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ASCII, </a:t>
            </a:r>
            <a:r>
              <a:rPr lang="ru-RU" altLang="sv-SE" sz="32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многобайтовый</a:t>
            </a:r>
            <a:r>
              <a:rPr lang="ru-RU" altLang="sv-SE" sz="32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, пример </a:t>
            </a:r>
            <a:r>
              <a:rPr lang="en-US" altLang="sv-SE" sz="32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Unicode</a:t>
            </a:r>
          </a:p>
          <a:p>
            <a:pPr marL="144000" indent="0">
              <a:lnSpc>
                <a:spcPct val="100000"/>
              </a:lnSpc>
              <a:buClr>
                <a:schemeClr val="accent1"/>
              </a:buClr>
              <a:buNone/>
            </a:pPr>
            <a:r>
              <a:rPr lang="en-US" altLang="sv-SE" sz="32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wchar_t</a:t>
            </a:r>
            <a:r>
              <a:rPr lang="en-US" altLang="sv-SE" sz="32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 - </a:t>
            </a:r>
            <a:r>
              <a:rPr lang="ru-RU" altLang="sv-SE" sz="32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для хранения «широких» символов</a:t>
            </a:r>
          </a:p>
          <a:p>
            <a:pPr marL="144000" indent="0">
              <a:lnSpc>
                <a:spcPct val="100000"/>
              </a:lnSpc>
              <a:buClr>
                <a:schemeClr val="accent1"/>
              </a:buClr>
              <a:buNone/>
            </a:pPr>
            <a:r>
              <a:rPr lang="en-US" altLang="sv-SE" sz="32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char16_t (C++11) –</a:t>
            </a:r>
            <a:r>
              <a:rPr lang="en-US" altLang="sv-SE" sz="32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</a:t>
            </a:r>
            <a:r>
              <a:rPr lang="en-US" altLang="sv-SE" sz="32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UTF-16 </a:t>
            </a:r>
            <a:r>
              <a:rPr lang="ru-RU" altLang="sv-SE" sz="32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кодировка</a:t>
            </a:r>
          </a:p>
          <a:p>
            <a:pPr marL="144000" indent="0">
              <a:lnSpc>
                <a:spcPct val="100000"/>
              </a:lnSpc>
              <a:buClr>
                <a:schemeClr val="accent1"/>
              </a:buClr>
              <a:buNone/>
            </a:pPr>
            <a:r>
              <a:rPr lang="en-US" altLang="sv-SE" sz="32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char32_t (C++11) – UTF-32 </a:t>
            </a:r>
            <a:r>
              <a:rPr lang="ru-RU" altLang="sv-SE" sz="32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кодировка</a:t>
            </a:r>
          </a:p>
        </p:txBody>
      </p:sp>
      <p:sp>
        <p:nvSpPr>
          <p:cNvPr id="7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41E95E79-F077-4101-9BD7-49D65D305172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04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>
                <a:solidFill>
                  <a:srgbClr val="203864"/>
                </a:solidFill>
              </a:rPr>
              <a:t>Основные типы данных С++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41E95E79-F077-4101-9BD7-49D65D305172}" type="slidenum">
              <a:rPr lang="ru-RU" smtClean="0"/>
              <a:t>13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17650" y="1063235"/>
            <a:ext cx="10674350" cy="4913375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4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Целочисленные знаковые</a:t>
            </a:r>
          </a:p>
          <a:p>
            <a:pPr marL="144000" indent="0">
              <a:lnSpc>
                <a:spcPct val="100000"/>
              </a:lnSpc>
              <a:buClr>
                <a:schemeClr val="accent1"/>
              </a:buClr>
              <a:buNone/>
            </a:pPr>
            <a:r>
              <a:rPr lang="en-US" altLang="sv-SE" sz="32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signed char		 </a:t>
            </a:r>
          </a:p>
          <a:p>
            <a:pPr marL="144000" indent="0">
              <a:lnSpc>
                <a:spcPct val="100000"/>
              </a:lnSpc>
              <a:buClr>
                <a:schemeClr val="accent1"/>
              </a:buClr>
              <a:buNone/>
            </a:pPr>
            <a:r>
              <a:rPr lang="en-US" altLang="sv-SE" sz="32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short </a:t>
            </a:r>
            <a:r>
              <a:rPr lang="en-US" altLang="sv-SE" sz="3200" dirty="0" err="1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int</a:t>
            </a:r>
            <a:endParaRPr lang="en-US" altLang="sv-SE" sz="32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144000" indent="0">
              <a:lnSpc>
                <a:spcPct val="100000"/>
              </a:lnSpc>
              <a:buClr>
                <a:schemeClr val="accent1"/>
              </a:buClr>
              <a:buNone/>
            </a:pPr>
            <a:r>
              <a:rPr lang="en-US" altLang="sv-SE" sz="32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i</a:t>
            </a:r>
            <a:r>
              <a:rPr lang="en-US" altLang="sv-SE" sz="3200" dirty="0" err="1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nt</a:t>
            </a:r>
            <a:endParaRPr lang="en-US" altLang="sv-SE" sz="32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144000" indent="0">
              <a:lnSpc>
                <a:spcPct val="100000"/>
              </a:lnSpc>
              <a:buClr>
                <a:schemeClr val="accent1"/>
              </a:buClr>
              <a:buNone/>
            </a:pPr>
            <a:r>
              <a:rPr lang="en-US" altLang="sv-SE" sz="32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long </a:t>
            </a:r>
            <a:r>
              <a:rPr lang="en-US" altLang="sv-SE" sz="32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int</a:t>
            </a:r>
            <a:r>
              <a:rPr lang="en-US" altLang="sv-SE" sz="32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(long</a:t>
            </a:r>
            <a:r>
              <a:rPr lang="en-US" altLang="sv-SE" sz="32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)</a:t>
            </a:r>
            <a:endParaRPr lang="ru-RU" altLang="sv-SE" sz="32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144000" indent="0">
              <a:lnSpc>
                <a:spcPct val="100000"/>
              </a:lnSpc>
              <a:buClr>
                <a:schemeClr val="accent1"/>
              </a:buClr>
              <a:buNone/>
            </a:pPr>
            <a:r>
              <a:rPr lang="en-US" altLang="sv-SE" sz="32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long </a:t>
            </a:r>
            <a:r>
              <a:rPr lang="en-US" altLang="sv-SE" sz="3200" dirty="0" err="1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long</a:t>
            </a:r>
            <a:r>
              <a:rPr lang="en-US" altLang="sv-SE" sz="32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</a:t>
            </a:r>
            <a:r>
              <a:rPr lang="en-US" altLang="sv-SE" sz="32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(C++11) </a:t>
            </a:r>
            <a:endParaRPr lang="ru-RU" altLang="sv-SE" sz="32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3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>
                <a:solidFill>
                  <a:srgbClr val="203864"/>
                </a:solidFill>
              </a:rPr>
              <a:t>Основные типы данных С++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14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17650" y="1064256"/>
            <a:ext cx="10674350" cy="4913375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4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Целочисленные </a:t>
            </a:r>
            <a:r>
              <a:rPr lang="ru-RU" altLang="sv-SE" sz="4000" dirty="0" err="1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беззнаковые</a:t>
            </a:r>
            <a:r>
              <a:rPr lang="ru-RU" altLang="sv-SE" sz="4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</a:t>
            </a:r>
            <a:endParaRPr lang="ru-RU" altLang="sv-SE" sz="4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144000" indent="0">
              <a:lnSpc>
                <a:spcPct val="100000"/>
              </a:lnSpc>
              <a:buClr>
                <a:schemeClr val="accent1"/>
              </a:buClr>
              <a:buNone/>
            </a:pPr>
            <a:r>
              <a:rPr lang="en-US" altLang="sv-SE" sz="32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unsigned char</a:t>
            </a:r>
            <a:endParaRPr lang="en-US" altLang="sv-SE" sz="32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144000" indent="0">
              <a:lnSpc>
                <a:spcPct val="100000"/>
              </a:lnSpc>
              <a:buClr>
                <a:schemeClr val="accent1"/>
              </a:buClr>
              <a:buNone/>
            </a:pPr>
            <a:r>
              <a:rPr lang="en-US" altLang="sv-SE" sz="32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unsigned short </a:t>
            </a:r>
            <a:r>
              <a:rPr lang="en-US" altLang="sv-SE" sz="32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int</a:t>
            </a:r>
            <a:endParaRPr lang="en-US" altLang="sv-SE" sz="32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144000" indent="0">
              <a:lnSpc>
                <a:spcPct val="100000"/>
              </a:lnSpc>
              <a:buClr>
                <a:schemeClr val="accent1"/>
              </a:buClr>
              <a:buNone/>
            </a:pPr>
            <a:r>
              <a:rPr lang="en-US" altLang="sv-SE" sz="32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unsigned </a:t>
            </a:r>
            <a:r>
              <a:rPr lang="en-US" altLang="sv-SE" sz="32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int</a:t>
            </a:r>
            <a:endParaRPr lang="en-US" altLang="sv-SE" sz="32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144000" indent="0">
              <a:lnSpc>
                <a:spcPct val="100000"/>
              </a:lnSpc>
              <a:buClr>
                <a:schemeClr val="accent1"/>
              </a:buClr>
              <a:buNone/>
            </a:pPr>
            <a:r>
              <a:rPr lang="en-US" altLang="sv-SE" sz="32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unsigned long </a:t>
            </a:r>
            <a:r>
              <a:rPr lang="en-US" altLang="sv-SE" sz="32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int</a:t>
            </a:r>
            <a:endParaRPr lang="en-US" altLang="sv-SE" sz="32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144000" indent="0">
              <a:lnSpc>
                <a:spcPct val="100000"/>
              </a:lnSpc>
              <a:buClr>
                <a:schemeClr val="accent1"/>
              </a:buClr>
              <a:buNone/>
            </a:pPr>
            <a:r>
              <a:rPr lang="en-US" altLang="sv-SE" sz="32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unsigned long </a:t>
            </a:r>
            <a:r>
              <a:rPr lang="en-US" altLang="sv-SE" sz="3200" dirty="0" err="1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long</a:t>
            </a:r>
            <a:r>
              <a:rPr lang="en-US" altLang="sv-SE" sz="32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</a:t>
            </a:r>
            <a:r>
              <a:rPr lang="en-US" altLang="sv-SE" sz="32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(C++11) </a:t>
            </a:r>
            <a:endParaRPr lang="ru-RU" altLang="sv-SE" sz="32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58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>
                <a:solidFill>
                  <a:srgbClr val="203864"/>
                </a:solidFill>
              </a:rPr>
              <a:t>Основные типы данных С++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1BE034E2-6354-4E07-B8A2-B9865B08E4E1}" type="slidenum">
              <a:rPr lang="ru-RU" smtClean="0"/>
              <a:t>15</a:t>
            </a:fld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179" y="742470"/>
            <a:ext cx="6863897" cy="558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1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>
                <a:solidFill>
                  <a:srgbClr val="203864"/>
                </a:solidFill>
              </a:rPr>
              <a:t>Основные типы данных С++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FAA332AC-1011-40FE-A2F5-4BC3EAD545E4}" type="slidenum">
              <a:rPr lang="ru-RU" smtClean="0"/>
              <a:t>16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41557" y="1092263"/>
            <a:ext cx="10674350" cy="4913375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36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С плавающей точкой</a:t>
            </a:r>
            <a:r>
              <a:rPr lang="en-US" altLang="sv-SE" sz="36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/>
            </a:r>
            <a:br>
              <a:rPr lang="en-US" altLang="sv-SE" sz="36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</a:br>
            <a:r>
              <a:rPr lang="en-US" altLang="sv-SE" sz="6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/>
            </a:r>
            <a:br>
              <a:rPr lang="en-US" altLang="sv-SE" sz="6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</a:br>
            <a:r>
              <a:rPr lang="en-US" altLang="sv-SE" sz="28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float  </a:t>
            </a:r>
            <a:r>
              <a:rPr lang="ru-RU" altLang="sv-SE" sz="28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	  </a:t>
            </a:r>
            <a:r>
              <a:rPr lang="en-US" altLang="sv-SE" sz="28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4 </a:t>
            </a:r>
            <a:r>
              <a:rPr lang="ru-RU" altLang="sv-SE" sz="28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байта</a:t>
            </a:r>
            <a:r>
              <a:rPr lang="en-US" altLang="sv-SE" sz="28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/>
            </a:r>
            <a:br>
              <a:rPr lang="en-US" altLang="sv-SE" sz="28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</a:br>
            <a:r>
              <a:rPr lang="en-US" altLang="sv-SE" sz="28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double  </a:t>
            </a:r>
            <a:r>
              <a:rPr lang="ru-RU" altLang="sv-SE" sz="28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	  </a:t>
            </a:r>
            <a:r>
              <a:rPr lang="en-US" altLang="sv-SE" sz="28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8 </a:t>
            </a:r>
            <a:r>
              <a:rPr lang="ru-RU" altLang="sv-SE" sz="28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байт</a:t>
            </a:r>
            <a:r>
              <a:rPr lang="en-US" altLang="sv-SE" sz="28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/>
            </a:r>
            <a:br>
              <a:rPr lang="en-US" altLang="sv-SE" sz="28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</a:br>
            <a:r>
              <a:rPr lang="en-US" altLang="sv-SE" sz="28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long double  </a:t>
            </a:r>
            <a:r>
              <a:rPr lang="ru-RU" altLang="sv-SE" sz="28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</a:t>
            </a:r>
            <a:r>
              <a:rPr lang="en-US" altLang="sv-SE" sz="28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≥ 8 </a:t>
            </a:r>
            <a:r>
              <a:rPr lang="ru-RU" altLang="sv-SE" sz="28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байт</a:t>
            </a:r>
            <a:endParaRPr lang="en-US" altLang="sv-SE" sz="28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36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Логический</a:t>
            </a:r>
            <a:r>
              <a:rPr lang="en-US" altLang="sv-SE" sz="36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/>
            </a:r>
            <a:br>
              <a:rPr lang="en-US" altLang="sv-SE" sz="36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</a:br>
            <a:r>
              <a:rPr lang="en-US" altLang="sv-SE" sz="6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/>
            </a:r>
            <a:br>
              <a:rPr lang="en-US" altLang="sv-SE" sz="6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</a:br>
            <a:r>
              <a:rPr lang="en-US" altLang="sv-SE" sz="28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bool</a:t>
            </a:r>
            <a:endParaRPr lang="ru-RU" altLang="sv-SE" sz="28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36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Специальный </a:t>
            </a:r>
            <a:r>
              <a:rPr lang="ru-RU" altLang="sv-SE" sz="36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тип (ключевое слово)</a:t>
            </a:r>
            <a:r>
              <a:rPr lang="en-US" altLang="sv-SE" sz="36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/>
            </a:r>
            <a:br>
              <a:rPr lang="en-US" altLang="sv-SE" sz="36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</a:br>
            <a:r>
              <a:rPr lang="en-US" altLang="sv-SE" sz="6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/>
            </a:r>
            <a:br>
              <a:rPr lang="en-US" altLang="sv-SE" sz="6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</a:br>
            <a:r>
              <a:rPr lang="en-US" altLang="sv-SE" sz="28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void</a:t>
            </a:r>
            <a:endParaRPr lang="en-US" altLang="sv-SE" sz="4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38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>
                <a:solidFill>
                  <a:srgbClr val="203864"/>
                </a:solidFill>
              </a:rPr>
              <a:t>Объявление </a:t>
            </a:r>
            <a:r>
              <a:rPr lang="ru-RU" altLang="sv-SE" dirty="0" smtClean="0">
                <a:solidFill>
                  <a:srgbClr val="203864"/>
                </a:solidFill>
              </a:rPr>
              <a:t>переменной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CA009D13-5C1D-4CF6-9A6D-C255AAF50B3E}" type="slidenum">
              <a:rPr lang="ru-RU" smtClean="0"/>
              <a:t>17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17650" y="1064256"/>
            <a:ext cx="10674350" cy="4913375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4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Синтаксис </a:t>
            </a:r>
            <a:endParaRPr lang="ru-RU" altLang="sv-SE" sz="4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144000" indent="0">
              <a:lnSpc>
                <a:spcPct val="100000"/>
              </a:lnSpc>
              <a:buClr>
                <a:schemeClr val="accent1"/>
              </a:buClr>
              <a:buNone/>
            </a:pPr>
            <a:r>
              <a:rPr lang="en-US" altLang="sv-SE" sz="32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&lt;datatype&gt; &lt;</a:t>
            </a:r>
            <a:r>
              <a:rPr lang="en-US" altLang="sv-SE" sz="32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variable_name</a:t>
            </a:r>
            <a:r>
              <a:rPr lang="en-US" altLang="sv-SE" sz="32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&gt;;</a:t>
            </a:r>
            <a:endParaRPr lang="en-US" altLang="sv-SE" sz="32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ea typeface="Verdana" pitchFamily="34" charset="0"/>
              <a:cs typeface="Courier New" panose="02070309020205020404" pitchFamily="49" charset="0"/>
            </a:endParaRPr>
          </a:p>
          <a:p>
            <a:pPr marL="144000" indent="0">
              <a:lnSpc>
                <a:spcPct val="100000"/>
              </a:lnSpc>
              <a:buClr>
                <a:schemeClr val="accent1"/>
              </a:buClr>
              <a:buNone/>
            </a:pPr>
            <a:r>
              <a:rPr lang="ru-RU" altLang="sv-SE" sz="32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Пример:</a:t>
            </a:r>
            <a:endParaRPr lang="en-US" altLang="sv-SE" sz="32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144000" indent="0">
              <a:lnSpc>
                <a:spcPct val="100000"/>
              </a:lnSpc>
              <a:buClr>
                <a:schemeClr val="accent1"/>
              </a:buClr>
              <a:buNone/>
            </a:pPr>
            <a:endParaRPr lang="ru-RU" altLang="sv-SE" sz="32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35953" y="286558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width,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height;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025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>
                <a:solidFill>
                  <a:srgbClr val="203864"/>
                </a:solidFill>
              </a:rPr>
              <a:t>Операторы в С++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A3AAAD70-1141-4C26-A811-24EDF5A20E73}" type="slidenum">
              <a:rPr lang="ru-RU" smtClean="0"/>
              <a:t>18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08075" y="1092263"/>
            <a:ext cx="10674350" cy="4913375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32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Арифметические </a:t>
            </a:r>
            <a:r>
              <a:rPr lang="ru-RU" altLang="sv-SE" sz="32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операторы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Присваивание: 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	</a:t>
            </a:r>
            <a:r>
              <a:rPr lang="en-US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</a:t>
            </a:r>
            <a:r>
              <a:rPr lang="en-US" altLang="sv-SE" sz="24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a </a:t>
            </a:r>
            <a:r>
              <a:rPr lang="en-US" altLang="sv-SE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= b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Сложение: 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	</a:t>
            </a:r>
            <a:r>
              <a:rPr lang="en-US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</a:t>
            </a:r>
            <a:r>
              <a:rPr lang="en-US" altLang="sv-SE" sz="24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a + b</a:t>
            </a:r>
            <a:endParaRPr lang="en-US" altLang="sv-SE" sz="24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ea typeface="Verdana" pitchFamily="34" charset="0"/>
              <a:cs typeface="Courier New" panose="02070309020205020404" pitchFamily="49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Вычитание: 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	</a:t>
            </a:r>
            <a:r>
              <a:rPr lang="en-US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</a:t>
            </a:r>
            <a:r>
              <a:rPr lang="en-US" altLang="sv-SE" sz="24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a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</a:t>
            </a:r>
            <a:r>
              <a:rPr lang="en-US" altLang="sv-SE" sz="24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-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</a:t>
            </a:r>
            <a:r>
              <a:rPr lang="en-US" altLang="sv-SE" sz="24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b</a:t>
            </a:r>
            <a:endParaRPr lang="en-US" altLang="sv-SE" sz="24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ea typeface="Verdana" pitchFamily="34" charset="0"/>
              <a:cs typeface="Courier New" panose="02070309020205020404" pitchFamily="49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Унарный минус: 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	</a:t>
            </a:r>
            <a:r>
              <a:rPr lang="en-US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-</a:t>
            </a:r>
            <a:r>
              <a:rPr lang="en-US" altLang="sv-SE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a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Унарный плюс: 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	</a:t>
            </a:r>
            <a:r>
              <a:rPr lang="en-US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   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+</a:t>
            </a:r>
            <a:r>
              <a:rPr lang="en-US" altLang="sv-SE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a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Умножение : 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	</a:t>
            </a:r>
            <a:r>
              <a:rPr lang="en-US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</a:t>
            </a:r>
            <a:r>
              <a:rPr lang="en-US" altLang="sv-SE" sz="24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a * b</a:t>
            </a:r>
            <a:endParaRPr lang="en-US" altLang="sv-SE" sz="24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ea typeface="Verdana" pitchFamily="34" charset="0"/>
              <a:cs typeface="Courier New" panose="02070309020205020404" pitchFamily="49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Деление : 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		</a:t>
            </a:r>
            <a:r>
              <a:rPr lang="en-US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</a:t>
            </a:r>
            <a:r>
              <a:rPr lang="en-US" altLang="sv-SE" sz="24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a / b</a:t>
            </a:r>
            <a:endParaRPr lang="en-US" altLang="sv-SE" sz="24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ea typeface="Verdana" pitchFamily="34" charset="0"/>
              <a:cs typeface="Courier New" panose="02070309020205020404" pitchFamily="49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Операция модуль – остаток от деления целых чисел: 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</a:t>
            </a:r>
            <a:r>
              <a:rPr lang="en-US" altLang="sv-SE" sz="24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a % b</a:t>
            </a:r>
            <a:endParaRPr lang="en-US" altLang="sv-SE" sz="24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ea typeface="Verdana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19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>
                <a:solidFill>
                  <a:srgbClr val="203864"/>
                </a:solidFill>
              </a:rPr>
              <a:t>Операторы в С++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4AEE8E6F-D532-4944-B53A-A7A5F1CF491E}" type="slidenum">
              <a:rPr lang="ru-RU" smtClean="0"/>
              <a:t>19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17650" y="1092263"/>
            <a:ext cx="10674350" cy="4913375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32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Арифметические </a:t>
            </a:r>
            <a:r>
              <a:rPr lang="ru-RU" altLang="sv-SE" sz="32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операторы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Инкремент </a:t>
            </a:r>
            <a:endParaRPr lang="ru-RU" altLang="sv-SE" sz="24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144000" indent="0">
              <a:lnSpc>
                <a:spcPct val="100000"/>
              </a:lnSpc>
              <a:buClr>
                <a:schemeClr val="accent1"/>
              </a:buClr>
              <a:buNone/>
            </a:pP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префиксный 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: 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</a:t>
            </a:r>
            <a:r>
              <a:rPr lang="en-US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++</a:t>
            </a:r>
            <a:r>
              <a:rPr lang="en-US" altLang="sv-SE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a</a:t>
            </a:r>
          </a:p>
          <a:p>
            <a:pPr marL="144000" indent="0">
              <a:lnSpc>
                <a:spcPct val="100000"/>
              </a:lnSpc>
              <a:buClr>
                <a:schemeClr val="accent1"/>
              </a:buClr>
              <a:buNone/>
            </a:pPr>
            <a:r>
              <a:rPr lang="en-US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постфиксный 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: 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</a:t>
            </a:r>
            <a:r>
              <a:rPr lang="en-US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</a:t>
            </a:r>
            <a:r>
              <a:rPr lang="en-US" altLang="sv-SE" sz="24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a</a:t>
            </a:r>
            <a:r>
              <a:rPr lang="en-US" altLang="sv-SE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++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Декремент</a:t>
            </a:r>
          </a:p>
          <a:p>
            <a:pPr marL="144000" indent="0">
              <a:lnSpc>
                <a:spcPct val="100000"/>
              </a:lnSpc>
              <a:buClr>
                <a:schemeClr val="accent1"/>
              </a:buClr>
              <a:buNone/>
            </a:pP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префиксный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: 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</a:t>
            </a:r>
            <a:r>
              <a:rPr lang="en-US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--</a:t>
            </a:r>
            <a:r>
              <a:rPr lang="en-US" altLang="sv-SE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a</a:t>
            </a:r>
          </a:p>
          <a:p>
            <a:pPr marL="144000" indent="0">
              <a:lnSpc>
                <a:spcPct val="100000"/>
              </a:lnSpc>
              <a:buClr>
                <a:schemeClr val="accent1"/>
              </a:buClr>
              <a:buNone/>
            </a:pPr>
            <a:r>
              <a:rPr lang="en-US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постфиксный 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: 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</a:t>
            </a:r>
            <a:r>
              <a:rPr lang="en-US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</a:t>
            </a:r>
            <a:r>
              <a:rPr lang="en-US" altLang="sv-SE" sz="24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a--</a:t>
            </a:r>
            <a:endParaRPr lang="en-US" altLang="sv-SE" sz="24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ea typeface="Verdana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23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64802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Что такое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C++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446057" y="989378"/>
            <a:ext cx="9918628" cy="5081525"/>
          </a:xfrm>
          <a:prstGeom prst="rect">
            <a:avLst/>
          </a:prstGeom>
        </p:spPr>
        <p:txBody>
          <a:bodyPr/>
          <a:lstStyle/>
          <a:p>
            <a:pPr marL="360000" indent="-360000">
              <a:lnSpc>
                <a:spcPct val="10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ru-RU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С</a:t>
            </a: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++ - это объектно-ориентированный,  компилируемый, статически типизированный язык программирования общего назначения;</a:t>
            </a:r>
          </a:p>
          <a:p>
            <a:pPr marL="360000" indent="-360000">
              <a:lnSpc>
                <a:spcPct val="10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Был разработан как расширение С языка </a:t>
            </a:r>
            <a:endParaRPr lang="en-US" altLang="sv-SE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accent1"/>
              </a:buClr>
              <a:buNone/>
            </a:pPr>
            <a:r>
              <a:rPr lang="en-US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</a:t>
            </a:r>
            <a:r>
              <a:rPr lang="en-US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  </a:t>
            </a:r>
            <a:r>
              <a:rPr lang="ru-RU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(</a:t>
            </a: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синтаксис унаследован из С);</a:t>
            </a:r>
          </a:p>
          <a:p>
            <a:pPr marL="360000" indent="-360000">
              <a:lnSpc>
                <a:spcPct val="10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Разработан в </a:t>
            </a:r>
            <a:r>
              <a:rPr lang="ru-RU" altLang="sv-SE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Bell</a:t>
            </a: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</a:t>
            </a:r>
            <a:r>
              <a:rPr lang="ru-RU" altLang="sv-SE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Labs</a:t>
            </a: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</a:t>
            </a:r>
            <a:r>
              <a:rPr lang="ru-RU" altLang="sv-SE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Bjarne</a:t>
            </a: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</a:t>
            </a:r>
            <a:r>
              <a:rPr lang="ru-RU" altLang="sv-SE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Stroustrup</a:t>
            </a: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-ом в 1983 году;</a:t>
            </a:r>
          </a:p>
          <a:p>
            <a:pPr marL="360000" indent="-360000">
              <a:lnSpc>
                <a:spcPct val="10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В 1998 году был опубликован стандарт языка ISO/IEC 14882:1998 (известный как C++98), разработанный комитетом по стандартизации C++ (ISO/IEC JTC1/SC22/WG21 </a:t>
            </a:r>
            <a:r>
              <a:rPr lang="ru-RU" altLang="sv-SE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working</a:t>
            </a: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</a:t>
            </a:r>
            <a:r>
              <a:rPr lang="ru-RU" altLang="sv-SE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group</a:t>
            </a:r>
            <a:r>
              <a:rPr lang="ru-RU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)</a:t>
            </a:r>
            <a:endParaRPr lang="en-GB" altLang="sv-SE" sz="24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7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41E95E79-F077-4101-9BD7-49D65D30517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296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>
                <a:solidFill>
                  <a:srgbClr val="203864"/>
                </a:solidFill>
              </a:rPr>
              <a:t>Операторы в С++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1C6E4050-2F18-474D-8750-8788432BD989}" type="slidenum">
              <a:rPr lang="ru-RU" smtClean="0"/>
              <a:t>20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328965" y="1092263"/>
            <a:ext cx="10674350" cy="4913375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32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Побитовые операторы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Побитовая инверсия: 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			  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~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a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Побитовое И: 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				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a 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&amp; b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Побитовое ИЛИ: 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			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a 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| b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Побитовое исключающее ИЛИ, </a:t>
            </a:r>
            <a:r>
              <a:rPr lang="ru-RU" altLang="sv-SE" sz="24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xor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: 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a 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^ b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Побитовый сдвиг влево: 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		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a 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&lt;&lt; b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Побитовый сдвиг вправо: 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		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a 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&gt;&gt; b</a:t>
            </a:r>
          </a:p>
        </p:txBody>
      </p:sp>
    </p:spTree>
    <p:extLst>
      <p:ext uri="{BB962C8B-B14F-4D97-AF65-F5344CB8AC3E}">
        <p14:creationId xmlns:p14="http://schemas.microsoft.com/office/powerpoint/2010/main" val="396399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>
                <a:solidFill>
                  <a:srgbClr val="203864"/>
                </a:solidFill>
              </a:rPr>
              <a:t>Операторы в С++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031D3FE1-9931-4CA7-85E4-D76AA9EF1E9C}" type="slidenum">
              <a:rPr lang="ru-RU" smtClean="0"/>
              <a:t>21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08051" y="916977"/>
            <a:ext cx="10674350" cy="4913375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32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Операторы составного присваивания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Сложение, совмещенное с присваиванием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:				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a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+= b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Вычитание, совмещенное с присваиванием: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		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a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-= b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Умножение, совмещенное с присваиванием: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		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a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*= b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Деление, совмещенное с присваиванием: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			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a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/= b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Остаток от деления, совмещенный с присваиванием: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	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a %=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b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Побитовое И, совмещенное с присваиванием: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		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a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&amp;= b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Побитовое ИЛИ, совмещенное с присваиванием: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		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a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|= b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Побитовое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исключающее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ИЛИ, совмещенное с присваиванием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:	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a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^= b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Побитовый сдвиг влево, совмещенный с присваиванием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:		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a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&lt;&lt;= b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Побитовый сдвиг вправо, совмещенный с присваиванием: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a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&gt;&gt;= b</a:t>
            </a:r>
          </a:p>
        </p:txBody>
      </p:sp>
    </p:spTree>
    <p:extLst>
      <p:ext uri="{BB962C8B-B14F-4D97-AF65-F5344CB8AC3E}">
        <p14:creationId xmlns:p14="http://schemas.microsoft.com/office/powerpoint/2010/main" val="276146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Ввод-вывод и операторы 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85F29667-EF6F-42B8-B028-BF413B65B7C6}" type="slidenum">
              <a:rPr lang="ru-RU" smtClean="0"/>
              <a:t>22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93536" y="1105662"/>
            <a:ext cx="6145893" cy="4913375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32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Операторы для работы потоками</a:t>
            </a:r>
            <a:endParaRPr lang="ru-RU" altLang="sv-SE" sz="32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Вывод в поток: </a:t>
            </a:r>
            <a:r>
              <a:rPr lang="en-US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&lt;&lt;</a:t>
            </a:r>
            <a:endParaRPr lang="ru-RU" altLang="sv-SE" sz="24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Ввод из потока: </a:t>
            </a:r>
            <a:r>
              <a:rPr lang="en-US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&gt;&gt;</a:t>
            </a:r>
            <a:endParaRPr lang="ru-RU" altLang="sv-SE" sz="24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32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Стандартные потоки библиотеки </a:t>
            </a:r>
            <a:r>
              <a:rPr lang="en-US" altLang="sv-SE" sz="32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iostream</a:t>
            </a:r>
            <a:endParaRPr lang="ru-RU" altLang="sv-SE" sz="32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ea typeface="Verdana" pitchFamily="34" charset="0"/>
              <a:cs typeface="Courier New" panose="02070309020205020404" pitchFamily="49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en-US" altLang="sv-SE" sz="2400" dirty="0" err="1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cin</a:t>
            </a:r>
            <a:r>
              <a:rPr lang="en-US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			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en-US" altLang="sv-SE" sz="2400" dirty="0" err="1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cout</a:t>
            </a:r>
            <a:endParaRPr lang="ru-RU" altLang="sv-SE" sz="24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en-US" altLang="sv-SE" sz="2400" dirty="0" err="1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cerr</a:t>
            </a:r>
            <a:endParaRPr lang="ru-RU" altLang="sv-SE" sz="24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36342" y="1280046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2A00FF"/>
                </a:solidFill>
                <a:latin typeface="Consolas" panose="020B0609020204030204" pitchFamily="49" charset="0"/>
              </a:rPr>
              <a:t>"Введите ваш возраст"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ru-RU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0)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2A00FF"/>
                </a:solidFill>
                <a:latin typeface="Consolas" panose="020B0609020204030204" pitchFamily="49" charset="0"/>
              </a:rPr>
              <a:t>Вам 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ru-RU" dirty="0">
                <a:solidFill>
                  <a:srgbClr val="2A00FF"/>
                </a:solidFill>
                <a:latin typeface="Consolas" panose="020B0609020204030204" pitchFamily="49" charset="0"/>
              </a:rPr>
              <a:t>лет"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cerr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2A00FF"/>
                </a:solidFill>
                <a:latin typeface="Consolas" panose="020B0609020204030204" pitchFamily="49" charset="0"/>
              </a:rPr>
              <a:t>Ошибка! Некорректный возраст!"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Простой калькулятор 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2266950" y="804495"/>
            <a:ext cx="796834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//объявление двух переменных целого типа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2A00FF"/>
                </a:solidFill>
                <a:latin typeface="Consolas" panose="020B0609020204030204" pitchFamily="49" charset="0"/>
              </a:rPr>
              <a:t>"Введите первое число"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ru-RU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&gt;&gt; a;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2A00FF"/>
                </a:solidFill>
                <a:latin typeface="Consolas" panose="020B0609020204030204" pitchFamily="49" charset="0"/>
              </a:rPr>
              <a:t>"Введите второе число"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ru-RU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&gt;&gt; b;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//объявляем новую переменную целого типа и присваиваем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//ей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результат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суммы введенных чисел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a + b;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2A00FF"/>
                </a:solidFill>
                <a:latin typeface="Consolas" panose="020B0609020204030204" pitchFamily="49" charset="0"/>
              </a:rPr>
              <a:t>Сумма чисел = 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9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Ветвлени</a:t>
            </a:r>
            <a:r>
              <a:rPr lang="ru-RU" altLang="sv-SE" dirty="0">
                <a:solidFill>
                  <a:srgbClr val="203864"/>
                </a:solidFill>
              </a:rPr>
              <a:t>я</a:t>
            </a:r>
            <a:r>
              <a:rPr lang="ru-RU" altLang="sv-SE" dirty="0" smtClean="0">
                <a:solidFill>
                  <a:srgbClr val="203864"/>
                </a:solidFill>
              </a:rPr>
              <a:t> 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06A53041-4644-4016-86DE-02659792C66C}" type="slidenum">
              <a:rPr lang="ru-RU" smtClean="0"/>
              <a:t>24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676267" y="1047605"/>
            <a:ext cx="10674350" cy="4913375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32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Условный оператор </a:t>
            </a:r>
            <a:r>
              <a:rPr lang="en-US" altLang="sv-SE" sz="32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if … else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en-US" altLang="sv-SE" sz="3200" dirty="0" smtClean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ea typeface="Verdana" pitchFamily="34" charset="0"/>
              <a:cs typeface="Courier New" panose="02070309020205020404" pitchFamily="49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en-US" altLang="sv-SE" sz="3200" dirty="0" smtClean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ea typeface="Verdana" pitchFamily="34" charset="0"/>
              <a:cs typeface="Courier New" panose="02070309020205020404" pitchFamily="49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en-US" altLang="sv-SE" sz="32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ea typeface="Verdana" pitchFamily="34" charset="0"/>
              <a:cs typeface="Courier New" panose="02070309020205020404" pitchFamily="49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32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Оператор </a:t>
            </a:r>
            <a:r>
              <a:rPr lang="ru-RU" altLang="sv-SE" sz="32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выбора </a:t>
            </a:r>
            <a:r>
              <a:rPr lang="en-US" altLang="sv-SE" sz="32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switch</a:t>
            </a: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74501" y="157815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условие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&lt;операторы блока </a:t>
            </a:r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else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&lt;операторы блока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74500" y="4084936"/>
            <a:ext cx="95078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выражение&gt;)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константное_выражение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&gt;: &lt;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группа_операторов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константное_выражение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&gt;: &lt;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группа_операторов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[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группа операторов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0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>
                <a:solidFill>
                  <a:srgbClr val="203864"/>
                </a:solidFill>
              </a:rPr>
              <a:t>Операторы в С++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021C32B4-0AB0-4A83-A610-AA8FE0337FDB}" type="slidenum">
              <a:rPr lang="ru-RU" smtClean="0"/>
              <a:t>25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17650" y="923154"/>
            <a:ext cx="10674350" cy="5251594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32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Операторы сравнения</a:t>
            </a:r>
            <a:endParaRPr lang="ru-RU" altLang="sv-SE" sz="32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Равенство: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			</a:t>
            </a:r>
            <a:r>
              <a:rPr lang="en-US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a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== b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Неравенство: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		</a:t>
            </a:r>
            <a:r>
              <a:rPr lang="en-US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a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!= b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Больше: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			</a:t>
            </a:r>
            <a:r>
              <a:rPr lang="en-US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a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&gt; b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Меньше: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			</a:t>
            </a:r>
            <a:r>
              <a:rPr lang="en-US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a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&lt; b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Больше или равно: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		</a:t>
            </a:r>
            <a:r>
              <a:rPr lang="en-US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a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&gt;= b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Меньше или равно: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		</a:t>
            </a:r>
            <a:r>
              <a:rPr lang="en-US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a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&lt;=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b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32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Логические операторы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Логическое отрицание, НЕ: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	</a:t>
            </a:r>
            <a:r>
              <a:rPr lang="en-US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  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!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a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Логическое умножение, И: 	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</a:t>
            </a:r>
            <a:r>
              <a:rPr lang="en-US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a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&amp;&amp; b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Логическое сложение, ИЛИ: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</a:t>
            </a:r>
            <a:r>
              <a:rPr lang="en-US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a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|| b</a:t>
            </a:r>
          </a:p>
          <a:p>
            <a:pPr marL="144000" indent="0">
              <a:lnSpc>
                <a:spcPct val="100000"/>
              </a:lnSpc>
              <a:buClr>
                <a:schemeClr val="accent1"/>
              </a:buClr>
              <a:buNone/>
            </a:pP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2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Операторы цикла 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934026F3-5744-4DDB-8C59-1CCADB13F068}" type="slidenum">
              <a:rPr lang="ru-RU" smtClean="0"/>
              <a:t>26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676267" y="1047605"/>
            <a:ext cx="5218019" cy="1453877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en-US" altLang="sv-SE" sz="32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while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en-US" altLang="sv-SE" sz="32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ea typeface="Verdana" pitchFamily="34" charset="0"/>
              <a:cs typeface="Courier New" panose="02070309020205020404" pitchFamily="49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en-US" altLang="sv-SE" sz="3200" dirty="0" smtClean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ea typeface="Verdana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74501" y="157815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условие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&lt;операторы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цикла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676266" y="2415629"/>
            <a:ext cx="5218019" cy="1453877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en-US" altLang="sv-SE" sz="32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do</a:t>
            </a:r>
            <a:r>
              <a:rPr lang="en-US" altLang="sv-SE" sz="3200" spc="-15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… </a:t>
            </a:r>
            <a:r>
              <a:rPr lang="en-US" altLang="sv-SE" sz="32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while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en-US" altLang="sv-SE" sz="32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ea typeface="Verdana" pitchFamily="34" charset="0"/>
              <a:cs typeface="Courier New" panose="02070309020205020404" pitchFamily="49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en-US" altLang="sv-SE" sz="3200" dirty="0" smtClean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ea typeface="Verdana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74500" y="301390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do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&lt;операторы цикла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условие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676266" y="3984646"/>
            <a:ext cx="5218019" cy="1453877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en-US" altLang="sv-SE" sz="32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for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en-US" altLang="sv-SE" sz="32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ea typeface="Verdana" pitchFamily="34" charset="0"/>
              <a:cs typeface="Courier New" panose="02070309020205020404" pitchFamily="49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en-US" altLang="sv-SE" sz="3200" dirty="0" smtClean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ea typeface="Verdana" pitchFamily="34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74500" y="4582926"/>
            <a:ext cx="7577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инициализация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условие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&gt;;&lt;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модификация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&gt;)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&lt;операторы цикла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0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Операторы передачи управления 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AC241A3-B005-4B78-B6F7-9223775DAEE8}" type="slidenum">
              <a:rPr lang="ru-RU" smtClean="0"/>
              <a:t>27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676267" y="1047605"/>
            <a:ext cx="10674350" cy="2000395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en-US" altLang="sv-SE" sz="32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break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en-US" altLang="sv-SE" sz="32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continue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en-US" altLang="sv-SE" sz="32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goto</a:t>
            </a:r>
            <a:endParaRPr lang="en-US" altLang="sv-SE" sz="3200" dirty="0" smtClean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ea typeface="Verdana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6267" y="3048000"/>
            <a:ext cx="1033417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 100; ++i)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% 3 != 0)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}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% 5 == 0) 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2A00FF"/>
                </a:solidFill>
                <a:latin typeface="Consolas" panose="020B0609020204030204" pitchFamily="49" charset="0"/>
              </a:rPr>
              <a:t>"Число 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i &lt;&lt; </a:t>
            </a:r>
            <a:r>
              <a:rPr lang="ru-RU" dirty="0">
                <a:solidFill>
                  <a:srgbClr val="2A00FF"/>
                </a:solidFill>
                <a:latin typeface="Consolas" panose="020B0609020204030204" pitchFamily="49" charset="0"/>
              </a:rPr>
              <a:t>" делится на 3 и на 5 без остатка"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1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Основные понятия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323594" y="1232662"/>
            <a:ext cx="10084636" cy="4913375"/>
          </a:xfrm>
          <a:prstGeom prst="rect">
            <a:avLst/>
          </a:prstGeom>
        </p:spPr>
        <p:txBody>
          <a:bodyPr/>
          <a:lstStyle/>
          <a:p>
            <a:pPr marL="360000" indent="-360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Компилятор — программа, транслирующая исходный (высокоуровневый) код программы в конечный (низкоуровневый) код.</a:t>
            </a:r>
          </a:p>
          <a:p>
            <a:pPr marL="360000" indent="-360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Компиляция — процесс преобразования высокоуровневого исходного текста программы, в эквивалентный текст программы, но уже на низкоуровневом языке.</a:t>
            </a:r>
          </a:p>
          <a:p>
            <a:pPr marL="360000" indent="-360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Компоновщик (Линкер) — программа, которая генерирует исполнимый модуль путём связывания объектных файлов проекта</a:t>
            </a:r>
            <a:r>
              <a:rPr lang="ru-RU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.</a:t>
            </a:r>
            <a:endParaRPr lang="en-GB" altLang="sv-SE" sz="14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7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41E95E79-F077-4101-9BD7-49D65D30517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69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Основные понятия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56904" y="1232662"/>
            <a:ext cx="10351326" cy="4913375"/>
          </a:xfrm>
          <a:prstGeom prst="rect">
            <a:avLst/>
          </a:prstGeom>
        </p:spPr>
        <p:txBody>
          <a:bodyPr/>
          <a:lstStyle/>
          <a:p>
            <a:pPr marL="360000" indent="-360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IDE </a:t>
            </a: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(Интегрированная среда разработки) — сочетание текстового редактора и компилятора</a:t>
            </a:r>
            <a:r>
              <a:rPr lang="ru-RU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.</a:t>
            </a:r>
            <a:r>
              <a:rPr lang="en-US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/>
            </a:r>
            <a:br>
              <a:rPr lang="en-US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</a:br>
            <a:r>
              <a:rPr lang="ru-RU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Разработка</a:t>
            </a: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, компиляция и запуск своих программы осуществляется непосредственно в IDE. Интегрированные среды разработки упрощают процесс составления программ, так как написание кода компиляция и запуск программ выполняются в одной программе — IDE. </a:t>
            </a:r>
            <a:r>
              <a:rPr lang="en-US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/>
            </a:r>
            <a:br>
              <a:rPr lang="en-US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</a:br>
            <a:r>
              <a:rPr lang="ru-RU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Ещё </a:t>
            </a: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одной важной особенностью IDE является то, что IDE помогает быстро найти и исправить ошибки компиляции.</a:t>
            </a:r>
          </a:p>
          <a:p>
            <a:pPr marL="817200" lvl="1" indent="-360000">
              <a:lnSpc>
                <a:spcPct val="100000"/>
              </a:lnSpc>
              <a:buClr>
                <a:schemeClr val="accent1"/>
              </a:buClr>
              <a:buNone/>
            </a:pPr>
            <a:endParaRPr lang="en-GB" altLang="sv-SE" sz="16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817200" lvl="1" indent="-360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–"/>
            </a:pPr>
            <a:endParaRPr lang="en-GB" altLang="sv-SE" sz="14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817200" lvl="1" indent="-360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–"/>
            </a:pPr>
            <a:endParaRPr lang="en-GB" altLang="sv-SE" sz="14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817200" lvl="1" indent="-360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–"/>
            </a:pPr>
            <a:endParaRPr lang="en-GB" altLang="sv-SE" sz="14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7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41E95E79-F077-4101-9BD7-49D65D30517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61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en-GB" altLang="sv-SE" dirty="0" smtClean="0">
                <a:solidFill>
                  <a:srgbClr val="203864"/>
                </a:solidFill>
              </a:rPr>
              <a:t>Hello World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3048000" y="116684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First program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* 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Вывести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строку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Hello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World </a:t>
            </a:r>
          </a:p>
          <a:p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*/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"Hello 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9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41E95E79-F077-4101-9BD7-49D65D30517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844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64802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>
                <a:solidFill>
                  <a:srgbClr val="203864"/>
                </a:solidFill>
              </a:rPr>
              <a:t>Стандартная библиотека С++ и STL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93538" y="1105662"/>
            <a:ext cx="9063262" cy="4913375"/>
          </a:xfrm>
          <a:prstGeom prst="rect">
            <a:avLst/>
          </a:prstGeom>
        </p:spPr>
        <p:txBody>
          <a:bodyPr/>
          <a:lstStyle/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В языке программирования </a:t>
            </a:r>
            <a:r>
              <a:rPr lang="en-GB" altLang="sv-SE" sz="24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C++ 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термин Стандартная Библиотека означает коллекцию классов и функций, написанных на базовом языке. Стандартная Библиотека поддерживает несколько основных контейнеров, функций для работы с этими контейнерами, объектов-функции, основных типов строк и потоков (включая интерактивный и файловый ввод-вывод), поддержку некоторых языковых особенностей, и часто используемые функции для выполнения частых задач.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Стандартная библиотека шаблонов (</a:t>
            </a:r>
            <a:r>
              <a:rPr lang="en-GB" altLang="sv-SE" sz="24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STL) — 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подмножество стандартной библиотеки </a:t>
            </a:r>
            <a:r>
              <a:rPr lang="en-GB" altLang="sv-SE" sz="24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C++ 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и содержит контейнеры, алгоритмы, итераторы, объекты-функции и т. д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.</a:t>
            </a:r>
            <a:endParaRPr lang="en-GB" altLang="sv-SE" sz="2400" dirty="0">
              <a:solidFill>
                <a:schemeClr val="accent5">
                  <a:lumMod val="50000"/>
                </a:schemeClr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7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41E95E79-F077-4101-9BD7-49D65D30517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7035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64802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>
                <a:solidFill>
                  <a:srgbClr val="203864"/>
                </a:solidFill>
              </a:rPr>
              <a:t>Стандартная библиотека С++ и STL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93537" y="1105662"/>
            <a:ext cx="10021206" cy="4913375"/>
          </a:xfrm>
          <a:prstGeom prst="rect">
            <a:avLst/>
          </a:prstGeom>
        </p:spPr>
        <p:txBody>
          <a:bodyPr/>
          <a:lstStyle/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Стандартные 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заголовочные файлы: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Контейнеры (&lt;</a:t>
            </a:r>
            <a:r>
              <a:rPr lang="en-GB" altLang="sv-SE" sz="24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bitset</a:t>
            </a:r>
            <a:r>
              <a:rPr lang="en-GB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&gt;, &lt;</a:t>
            </a:r>
            <a:r>
              <a:rPr lang="en-GB" altLang="sv-SE" sz="24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deque</a:t>
            </a:r>
            <a:r>
              <a:rPr lang="en-GB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&gt;, &lt;list&gt;, &lt;map&gt;, &lt;queue&gt;, &lt;set&gt;, &lt;stack&gt;, &lt;vector&gt;), 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Общие (&lt;</a:t>
            </a:r>
            <a:r>
              <a:rPr lang="en-GB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algorithm&gt;, &lt;functional&gt;, &lt;iterator&gt;, &lt;locale&gt;, &lt;memory&gt;, &lt;</a:t>
            </a:r>
            <a:r>
              <a:rPr lang="en-GB" altLang="sv-SE" sz="24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stdexcept</a:t>
            </a:r>
            <a:r>
              <a:rPr lang="en-GB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&gt;, &lt;utility&gt;)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Строковые (&lt;</a:t>
            </a:r>
            <a:r>
              <a:rPr lang="en-GB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string&gt;)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Поточные и ввода-вывода (&lt;</a:t>
            </a:r>
            <a:r>
              <a:rPr lang="en-GB" altLang="sv-SE" sz="24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fstream</a:t>
            </a:r>
            <a:r>
              <a:rPr lang="en-GB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&gt;, &lt;</a:t>
            </a:r>
            <a:r>
              <a:rPr lang="en-GB" altLang="sv-SE" sz="24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ios</a:t>
            </a:r>
            <a:r>
              <a:rPr lang="en-GB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&gt;, &lt;</a:t>
            </a:r>
            <a:r>
              <a:rPr lang="en-GB" altLang="sv-SE" sz="24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iostream</a:t>
            </a:r>
            <a:r>
              <a:rPr lang="en-GB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&gt;, &lt;</a:t>
            </a:r>
            <a:r>
              <a:rPr lang="en-GB" altLang="sv-SE" sz="24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iosfwd</a:t>
            </a:r>
            <a:r>
              <a:rPr lang="en-GB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&gt;, &lt;</a:t>
            </a:r>
            <a:r>
              <a:rPr lang="en-GB" altLang="sv-SE" sz="24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iomanip</a:t>
            </a:r>
            <a:r>
              <a:rPr lang="en-GB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&gt;, &lt;</a:t>
            </a:r>
            <a:r>
              <a:rPr lang="en-GB" altLang="sv-SE" sz="24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istream</a:t>
            </a:r>
            <a:r>
              <a:rPr lang="en-GB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&gt;, &lt;</a:t>
            </a:r>
            <a:r>
              <a:rPr lang="en-GB" altLang="sv-SE" sz="24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ostream</a:t>
            </a:r>
            <a:r>
              <a:rPr lang="en-GB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&gt;, &lt;</a:t>
            </a:r>
            <a:r>
              <a:rPr lang="en-GB" altLang="sv-SE" sz="24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sstream</a:t>
            </a:r>
            <a:r>
              <a:rPr lang="en-GB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&gt;, &lt;</a:t>
            </a:r>
            <a:r>
              <a:rPr lang="en-GB" altLang="sv-SE" sz="24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streambuf</a:t>
            </a:r>
            <a:r>
              <a:rPr lang="en-GB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&gt;)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Числовые (&lt;</a:t>
            </a:r>
            <a:r>
              <a:rPr lang="en-GB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complex&gt;, &lt;numeric&gt;, &lt;</a:t>
            </a:r>
            <a:r>
              <a:rPr lang="en-GB" altLang="sv-SE" sz="24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valarray</a:t>
            </a:r>
            <a:r>
              <a:rPr lang="en-GB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&gt;)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Языковая поддержка (&lt;</a:t>
            </a:r>
            <a:r>
              <a:rPr lang="en-GB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exception&gt;, &lt;limits&gt;, &lt;new&gt;, &lt;</a:t>
            </a:r>
            <a:r>
              <a:rPr lang="en-GB" altLang="sv-SE" sz="24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typeinfo</a:t>
            </a:r>
            <a:r>
              <a:rPr lang="en-GB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&gt;)</a:t>
            </a:r>
          </a:p>
        </p:txBody>
      </p:sp>
      <p:sp>
        <p:nvSpPr>
          <p:cNvPr id="7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41E95E79-F077-4101-9BD7-49D65D305172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4792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en-GB" altLang="sv-SE" dirty="0" smtClean="0">
                <a:solidFill>
                  <a:srgbClr val="203864"/>
                </a:solidFill>
              </a:rPr>
              <a:t>namespace </a:t>
            </a:r>
            <a:r>
              <a:rPr lang="en-GB" altLang="sv-SE" dirty="0">
                <a:solidFill>
                  <a:srgbClr val="203864"/>
                </a:solidFill>
              </a:rPr>
              <a:t>&amp; using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93536" y="1105662"/>
            <a:ext cx="10384063" cy="4913375"/>
          </a:xfrm>
          <a:prstGeom prst="rect">
            <a:avLst/>
          </a:prstGeom>
        </p:spPr>
        <p:txBody>
          <a:bodyPr/>
          <a:lstStyle/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Пространство имен — это декларативная область, в рамках которой определяются различные идентификаторы (имена типов, функций, переменных, и т. д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.).</a:t>
            </a:r>
            <a:endParaRPr lang="en-US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Пространства имен используются для организации кода в виде логических групп и с целью </a:t>
            </a:r>
            <a:r>
              <a:rPr lang="ru-RU" altLang="sv-SE" sz="2000" dirty="0" err="1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избежания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конфликтов имен, которые могут возникнуть, особенно в таких случаях, когда база кода включает несколько библиотек. </a:t>
            </a:r>
            <a:endParaRPr lang="en-US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Все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идентификаторы в пределах пространства имен доступны друг другу без уточнения. </a:t>
            </a:r>
            <a:endParaRPr lang="en-US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Идентификаторы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за пределами пространства имен могут получить доступ к членам, используя полное имя идентификатора, например </a:t>
            </a:r>
            <a:r>
              <a:rPr lang="ru-RU" altLang="sv-SE" sz="2000" spc="-15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std</a:t>
            </a:r>
            <a:r>
              <a:rPr lang="ru-RU" altLang="sv-SE" sz="2000" spc="-15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::</a:t>
            </a:r>
            <a:r>
              <a:rPr lang="ru-RU" altLang="sv-SE" sz="2000" spc="-15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vector</a:t>
            </a:r>
            <a:r>
              <a:rPr lang="ru-RU" altLang="sv-SE" sz="2000" spc="-15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&lt;</a:t>
            </a:r>
            <a:r>
              <a:rPr lang="ru-RU" altLang="sv-SE" sz="2000" spc="-15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std</a:t>
            </a:r>
            <a:r>
              <a:rPr lang="ru-RU" altLang="sv-SE" sz="2000" spc="-15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::</a:t>
            </a:r>
            <a:r>
              <a:rPr lang="ru-RU" altLang="sv-SE" sz="2000" spc="-15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string</a:t>
            </a:r>
            <a:r>
              <a:rPr lang="ru-RU" altLang="sv-SE" sz="2000" spc="-15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&gt; </a:t>
            </a:r>
            <a:r>
              <a:rPr lang="ru-RU" altLang="sv-SE" sz="2000" spc="-15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vec</a:t>
            </a:r>
            <a:r>
              <a:rPr lang="ru-RU" altLang="sv-SE" sz="2000" spc="-15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;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, используя Объявление </a:t>
            </a:r>
            <a:r>
              <a:rPr lang="ru-RU" altLang="sv-SE" sz="20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using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для отдельного идентификатора (</a:t>
            </a:r>
            <a:r>
              <a:rPr lang="ru-RU" altLang="sv-SE" sz="2000" spc="-15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using</a:t>
            </a:r>
            <a:r>
              <a:rPr lang="ru-RU" altLang="sv-SE" sz="2000" spc="-15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</a:t>
            </a:r>
            <a:r>
              <a:rPr lang="ru-RU" altLang="sv-SE" sz="2000" spc="-15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std</a:t>
            </a:r>
            <a:r>
              <a:rPr lang="ru-RU" altLang="sv-SE" sz="2000" spc="-15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::</a:t>
            </a:r>
            <a:r>
              <a:rPr lang="ru-RU" altLang="sv-SE" sz="2000" spc="-15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string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) или Директива </a:t>
            </a:r>
            <a:r>
              <a:rPr lang="ru-RU" altLang="sv-SE" sz="20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using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для всех идентификаторов в пространстве имен (</a:t>
            </a:r>
            <a:r>
              <a:rPr lang="ru-RU" altLang="sv-SE" sz="2000" spc="-15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using</a:t>
            </a:r>
            <a:r>
              <a:rPr lang="ru-RU" altLang="sv-SE" sz="2000" spc="-15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</a:t>
            </a:r>
            <a:r>
              <a:rPr lang="ru-RU" altLang="sv-SE" sz="2000" spc="-15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namespace</a:t>
            </a:r>
            <a:r>
              <a:rPr lang="ru-RU" altLang="sv-SE" sz="2000" spc="-15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</a:t>
            </a:r>
            <a:r>
              <a:rPr lang="ru-RU" altLang="sv-SE" sz="2000" spc="-15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std</a:t>
            </a:r>
            <a:r>
              <a:rPr lang="ru-RU" altLang="sv-SE" sz="2000" spc="-15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;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). </a:t>
            </a:r>
            <a:endParaRPr lang="ru-RU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Код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в файлах заголовков всегда должен содержать полное имя в пространстве имен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.</a:t>
            </a: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41E95E79-F077-4101-9BD7-49D65D305172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941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en-GB" altLang="sv-SE" dirty="0" smtClean="0">
                <a:solidFill>
                  <a:srgbClr val="203864"/>
                </a:solidFill>
              </a:rPr>
              <a:t>namespace </a:t>
            </a:r>
            <a:r>
              <a:rPr lang="en-GB" altLang="sv-SE" dirty="0">
                <a:solidFill>
                  <a:srgbClr val="203864"/>
                </a:solidFill>
              </a:rPr>
              <a:t>&amp; using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93537" y="1699080"/>
            <a:ext cx="10137320" cy="4913375"/>
          </a:xfrm>
          <a:prstGeom prst="rect">
            <a:avLst/>
          </a:prstGeom>
        </p:spPr>
        <p:txBody>
          <a:bodyPr/>
          <a:lstStyle/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ru-RU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Директива </a:t>
            </a:r>
            <a:r>
              <a:rPr lang="ru-RU" altLang="sv-SE" sz="20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using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позволяет использовать все имена из пространства имен без явного указания квалификатора </a:t>
            </a:r>
            <a:r>
              <a:rPr lang="ru-RU" altLang="sv-SE" sz="20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имя_пространства_имен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. Используйте директиву </a:t>
            </a:r>
            <a:r>
              <a:rPr lang="ru-RU" altLang="sv-SE" sz="20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using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в файле реализации (т. е. файле *.</a:t>
            </a:r>
            <a:r>
              <a:rPr lang="ru-RU" altLang="sv-SE" sz="20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cpp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), если имеется несколько разных идентификаторов в пространстве имен. </a:t>
            </a:r>
            <a:endParaRPr lang="en-US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При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наличии только одного-двух идентификаторов рациональнее будет использовать объявления </a:t>
            </a:r>
            <a:r>
              <a:rPr lang="ru-RU" altLang="sv-SE" sz="20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using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, чтобы добавить только эти идентификаторы в пространство имен, а остальные не добавлять. Если локальная переменная имеет такое же имя, как и переменная пространства имен, то переменная пространства имен будет скрытой. Создавать переменную пространства имен с те же именем, что и у глобальной переменной, является ошибкой.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77257" y="90558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41E95E79-F077-4101-9BD7-49D65D305172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94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2420</Words>
  <Application>Microsoft Office PowerPoint</Application>
  <PresentationFormat>Widescreen</PresentationFormat>
  <Paragraphs>341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Courier New</vt:lpstr>
      <vt:lpstr>MS Mincho</vt:lpstr>
      <vt:lpstr>Segoe UI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Epolsoft OOO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Aliaksandr Burtsau</dc:creator>
  <cp:lastModifiedBy>Aliaksandr Burtsau</cp:lastModifiedBy>
  <cp:revision>1</cp:revision>
  <dcterms:created xsi:type="dcterms:W3CDTF">2020-02-20T05:53:57Z</dcterms:created>
  <dcterms:modified xsi:type="dcterms:W3CDTF">2020-02-20T05:54:58Z</dcterms:modified>
</cp:coreProperties>
</file>