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94" d="100"/>
          <a:sy n="94" d="100"/>
        </p:scale>
        <p:origin x="4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320AA-3E68-4FD6-866C-3C6D7A33B198}" type="datetimeFigureOut">
              <a:rPr lang="en-US" smtClean="0"/>
              <a:t>02.03.2020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74701-F4F0-4A00-91BC-E1666657C6FA}" type="slidenum">
              <a:rPr lang="en-US" smtClean="0"/>
              <a:t>‹#›</a:t>
            </a:fld>
            <a:endParaRPr lang="en-US"/>
          </a:p>
        </p:txBody>
      </p:sp>
    </p:spTree>
    <p:extLst>
      <p:ext uri="{BB962C8B-B14F-4D97-AF65-F5344CB8AC3E}">
        <p14:creationId xmlns:p14="http://schemas.microsoft.com/office/powerpoint/2010/main" val="211846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4364DBE-E3B1-4133-B555-71372D05869D}" type="slidenum">
              <a:rPr lang="ru-RU" smtClean="0"/>
              <a:pPr/>
              <a:t>1</a:t>
            </a:fld>
            <a:endParaRPr lang="ru-RU" dirty="0"/>
          </a:p>
        </p:txBody>
      </p:sp>
    </p:spTree>
    <p:extLst>
      <p:ext uri="{BB962C8B-B14F-4D97-AF65-F5344CB8AC3E}">
        <p14:creationId xmlns:p14="http://schemas.microsoft.com/office/powerpoint/2010/main" val="3868452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dirty="0" smtClean="0">
                <a:solidFill>
                  <a:schemeClr val="tx1"/>
                </a:solidFill>
                <a:latin typeface="+mn-lt"/>
                <a:ea typeface="+mn-ea"/>
                <a:cs typeface="+mn-cs"/>
              </a:rPr>
              <a:t>#include &lt;</a:t>
            </a:r>
            <a:r>
              <a:rPr lang="en-US" sz="1200" b="1" kern="1200" dirty="0" err="1" smtClean="0">
                <a:solidFill>
                  <a:schemeClr val="tx1"/>
                </a:solidFill>
                <a:latin typeface="+mn-lt"/>
                <a:ea typeface="+mn-ea"/>
                <a:cs typeface="+mn-cs"/>
              </a:rPr>
              <a:t>iostream</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#include &lt;vector&gt;</a:t>
            </a:r>
          </a:p>
          <a:p>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main ( ) {</a:t>
            </a:r>
          </a:p>
          <a:p>
            <a:r>
              <a:rPr lang="ru-RU" sz="1200" kern="1200" dirty="0" smtClean="0">
                <a:solidFill>
                  <a:schemeClr val="tx1"/>
                </a:solidFill>
                <a:latin typeface="+mn-lt"/>
                <a:ea typeface="+mn-ea"/>
                <a:cs typeface="+mn-cs"/>
              </a:rPr>
              <a:t>    // </a:t>
            </a:r>
            <a:r>
              <a:rPr lang="ru-RU" sz="1200" u="sng" kern="1200" dirty="0" smtClean="0">
                <a:solidFill>
                  <a:schemeClr val="tx1"/>
                </a:solidFill>
                <a:latin typeface="+mn-lt"/>
                <a:ea typeface="+mn-ea"/>
                <a:cs typeface="+mn-cs"/>
              </a:rPr>
              <a:t>Создание вектора, содержащего целые числа</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std</a:t>
            </a:r>
            <a:r>
              <a:rPr lang="en-US" sz="1200" kern="1200" dirty="0" smtClean="0">
                <a:solidFill>
                  <a:schemeClr val="tx1"/>
                </a:solidFill>
                <a:latin typeface="+mn-lt"/>
                <a:ea typeface="+mn-ea"/>
                <a:cs typeface="+mn-cs"/>
              </a:rPr>
              <a:t>::vector&lt;</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&gt; v = {7, 5, 16, 8};</a:t>
            </a:r>
          </a:p>
          <a:p>
            <a:r>
              <a:rPr lang="ru-RU" sz="1200" kern="1200" dirty="0" smtClean="0">
                <a:solidFill>
                  <a:schemeClr val="tx1"/>
                </a:solidFill>
                <a:latin typeface="+mn-lt"/>
                <a:ea typeface="+mn-ea"/>
                <a:cs typeface="+mn-cs"/>
              </a:rPr>
              <a:t>    // </a:t>
            </a:r>
            <a:r>
              <a:rPr lang="ru-RU" sz="1200" u="sng" kern="1200" dirty="0" smtClean="0">
                <a:solidFill>
                  <a:schemeClr val="tx1"/>
                </a:solidFill>
                <a:latin typeface="+mn-lt"/>
                <a:ea typeface="+mn-ea"/>
                <a:cs typeface="+mn-cs"/>
              </a:rPr>
              <a:t>Добавление числа в конец</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v.push_back</a:t>
            </a:r>
            <a:r>
              <a:rPr lang="en-US" sz="1200" kern="1200" dirty="0" smtClean="0">
                <a:solidFill>
                  <a:schemeClr val="tx1"/>
                </a:solidFill>
                <a:latin typeface="+mn-lt"/>
                <a:ea typeface="+mn-ea"/>
                <a:cs typeface="+mn-cs"/>
              </a:rPr>
              <a:t>(25);</a:t>
            </a:r>
          </a:p>
          <a:p>
            <a:r>
              <a:rPr lang="ru-RU" sz="1200" kern="1200" dirty="0" smtClean="0">
                <a:solidFill>
                  <a:schemeClr val="tx1"/>
                </a:solidFill>
                <a:latin typeface="+mn-lt"/>
                <a:ea typeface="+mn-ea"/>
                <a:cs typeface="+mn-cs"/>
              </a:rPr>
              <a:t>    // </a:t>
            </a:r>
            <a:r>
              <a:rPr lang="ru-RU" sz="1200" u="sng" kern="1200" dirty="0" smtClean="0">
                <a:solidFill>
                  <a:schemeClr val="tx1"/>
                </a:solidFill>
                <a:latin typeface="+mn-lt"/>
                <a:ea typeface="+mn-ea"/>
                <a:cs typeface="+mn-cs"/>
              </a:rPr>
              <a:t>Вставка числа -3</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v.insert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v.begin</a:t>
            </a:r>
            <a:r>
              <a:rPr lang="en-US" sz="1200" kern="1200" dirty="0" smtClean="0">
                <a:solidFill>
                  <a:schemeClr val="tx1"/>
                </a:solidFill>
                <a:latin typeface="+mn-lt"/>
                <a:ea typeface="+mn-ea"/>
                <a:cs typeface="+mn-cs"/>
              </a:rPr>
              <a:t>() + 2,-3);</a:t>
            </a:r>
          </a:p>
          <a:p>
            <a:r>
              <a:rPr lang="ru-RU" sz="1200" kern="1200" dirty="0" smtClean="0">
                <a:solidFill>
                  <a:schemeClr val="tx1"/>
                </a:solidFill>
                <a:latin typeface="+mn-lt"/>
                <a:ea typeface="+mn-ea"/>
                <a:cs typeface="+mn-cs"/>
              </a:rPr>
              <a:t>    // </a:t>
            </a:r>
            <a:r>
              <a:rPr lang="ru-RU" sz="1200" u="sng" kern="1200" dirty="0" smtClean="0">
                <a:solidFill>
                  <a:schemeClr val="tx1"/>
                </a:solidFill>
                <a:latin typeface="+mn-lt"/>
                <a:ea typeface="+mn-ea"/>
                <a:cs typeface="+mn-cs"/>
              </a:rPr>
              <a:t>Вставка числа -3</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v.erase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v.end</a:t>
            </a:r>
            <a:r>
              <a:rPr lang="en-US" sz="1200" kern="1200" dirty="0" smtClean="0">
                <a:solidFill>
                  <a:schemeClr val="tx1"/>
                </a:solidFill>
                <a:latin typeface="+mn-lt"/>
                <a:ea typeface="+mn-ea"/>
                <a:cs typeface="+mn-cs"/>
              </a:rPr>
              <a:t>() - 2);</a:t>
            </a:r>
          </a:p>
          <a:p>
            <a:r>
              <a:rPr lang="ru-RU" sz="1200" kern="1200" dirty="0" smtClean="0">
                <a:solidFill>
                  <a:schemeClr val="tx1"/>
                </a:solidFill>
                <a:latin typeface="+mn-lt"/>
                <a:ea typeface="+mn-ea"/>
                <a:cs typeface="+mn-cs"/>
              </a:rPr>
              <a:t>    // </a:t>
            </a:r>
            <a:r>
              <a:rPr lang="ru-RU" sz="1200" u="sng" kern="1200" dirty="0" smtClean="0">
                <a:solidFill>
                  <a:schemeClr val="tx1"/>
                </a:solidFill>
                <a:latin typeface="+mn-lt"/>
                <a:ea typeface="+mn-ea"/>
                <a:cs typeface="+mn-cs"/>
              </a:rPr>
              <a:t>Проход по вектору с выводом значений</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 ( </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n : v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n &lt;&lt; '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//7 5 -3 16 25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"\n"&lt;&lt; &amp;</a:t>
            </a:r>
            <a:r>
              <a:rPr lang="en-US" sz="1200" kern="1200" dirty="0" err="1" smtClean="0">
                <a:solidFill>
                  <a:schemeClr val="tx1"/>
                </a:solidFill>
                <a:latin typeface="+mn-lt"/>
                <a:ea typeface="+mn-ea"/>
                <a:cs typeface="+mn-cs"/>
              </a:rPr>
              <a:t>v.front</a:t>
            </a:r>
            <a:r>
              <a:rPr lang="en-US" sz="1200" kern="1200" dirty="0" smtClean="0">
                <a:solidFill>
                  <a:schemeClr val="tx1"/>
                </a:solidFill>
                <a:latin typeface="+mn-lt"/>
                <a:ea typeface="+mn-ea"/>
                <a:cs typeface="+mn-cs"/>
              </a:rPr>
              <a:t>() &lt;&lt; " "&lt;&lt; &amp;(*</a:t>
            </a:r>
            <a:r>
              <a:rPr lang="en-US" sz="1200" kern="1200" dirty="0" err="1" smtClean="0">
                <a:solidFill>
                  <a:schemeClr val="tx1"/>
                </a:solidFill>
                <a:latin typeface="+mn-lt"/>
                <a:ea typeface="+mn-ea"/>
                <a:cs typeface="+mn-cs"/>
              </a:rPr>
              <a:t>v.begin</a:t>
            </a:r>
            <a:r>
              <a:rPr lang="en-US" sz="1200" kern="1200" dirty="0" smtClean="0">
                <a:solidFill>
                  <a:schemeClr val="tx1"/>
                </a:solidFill>
                <a:latin typeface="+mn-lt"/>
                <a:ea typeface="+mn-ea"/>
                <a:cs typeface="+mn-cs"/>
              </a:rPr>
              <a:t>())&lt;&lt; "\n"&lt;&lt; &amp;</a:t>
            </a:r>
            <a:r>
              <a:rPr lang="en-US" sz="1200" kern="1200" dirty="0" err="1" smtClean="0">
                <a:solidFill>
                  <a:schemeClr val="tx1"/>
                </a:solidFill>
                <a:latin typeface="+mn-lt"/>
                <a:ea typeface="+mn-ea"/>
                <a:cs typeface="+mn-cs"/>
              </a:rPr>
              <a:t>v.back</a:t>
            </a:r>
            <a:r>
              <a:rPr lang="en-US" sz="1200" kern="1200" dirty="0" smtClean="0">
                <a:solidFill>
                  <a:schemeClr val="tx1"/>
                </a:solidFill>
                <a:latin typeface="+mn-lt"/>
                <a:ea typeface="+mn-ea"/>
                <a:cs typeface="+mn-cs"/>
              </a:rPr>
              <a:t>() &lt;&lt;" "&lt;&lt; &amp;(*</a:t>
            </a:r>
            <a:r>
              <a:rPr lang="en-US" sz="1200" kern="1200" dirty="0" err="1" smtClean="0">
                <a:solidFill>
                  <a:schemeClr val="tx1"/>
                </a:solidFill>
                <a:latin typeface="+mn-lt"/>
                <a:ea typeface="+mn-ea"/>
                <a:cs typeface="+mn-cs"/>
              </a:rPr>
              <a:t>v.end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"\n" &lt;&lt; *</a:t>
            </a:r>
            <a:r>
              <a:rPr lang="en-US" sz="1200" kern="1200" dirty="0" err="1" smtClean="0">
                <a:solidFill>
                  <a:schemeClr val="tx1"/>
                </a:solidFill>
                <a:latin typeface="+mn-lt"/>
                <a:ea typeface="+mn-ea"/>
                <a:cs typeface="+mn-cs"/>
              </a:rPr>
              <a:t>v.end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10</a:t>
            </a:fld>
            <a:endParaRPr lang="ru-RU" dirty="0"/>
          </a:p>
        </p:txBody>
      </p:sp>
    </p:spTree>
    <p:extLst>
      <p:ext uri="{BB962C8B-B14F-4D97-AF65-F5344CB8AC3E}">
        <p14:creationId xmlns:p14="http://schemas.microsoft.com/office/powerpoint/2010/main" val="262240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11</a:t>
            </a:fld>
            <a:endParaRPr lang="ru-RU" dirty="0"/>
          </a:p>
        </p:txBody>
      </p:sp>
    </p:spTree>
    <p:extLst>
      <p:ext uri="{BB962C8B-B14F-4D97-AF65-F5344CB8AC3E}">
        <p14:creationId xmlns:p14="http://schemas.microsoft.com/office/powerpoint/2010/main" val="392208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err="1" smtClean="0"/>
              <a:t>max_size</a:t>
            </a:r>
            <a:r>
              <a:rPr lang="ru-RU" dirty="0" smtClean="0"/>
              <a:t>(</a:t>
            </a:r>
            <a:r>
              <a:rPr lang="en-US" dirty="0" smtClean="0"/>
              <a:t>)</a:t>
            </a:r>
            <a:endParaRPr lang="ru-RU" dirty="0" smtClean="0"/>
          </a:p>
          <a:p>
            <a:r>
              <a:rPr lang="ru-RU" dirty="0" smtClean="0"/>
              <a:t>Возвращает максимальное количество элементов которое контейнер может содержать с учетом ограничений наложенных системой или реализацией.</a:t>
            </a:r>
          </a:p>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12</a:t>
            </a:fld>
            <a:endParaRPr lang="ru-RU" dirty="0"/>
          </a:p>
        </p:txBody>
      </p:sp>
    </p:spTree>
    <p:extLst>
      <p:ext uri="{BB962C8B-B14F-4D97-AF65-F5344CB8AC3E}">
        <p14:creationId xmlns:p14="http://schemas.microsoft.com/office/powerpoint/2010/main" val="337218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en-US" b="1" baseline="0" dirty="0" smtClean="0"/>
              <a:t>Clear()</a:t>
            </a:r>
          </a:p>
          <a:p>
            <a:r>
              <a:rPr lang="ru-RU" dirty="0" smtClean="0"/>
              <a:t>Удаляет все элементы из контейнера. </a:t>
            </a:r>
          </a:p>
          <a:p>
            <a:r>
              <a:rPr lang="ru-RU" dirty="0" smtClean="0"/>
              <a:t>Делает недействительными все ссылки, указатели или итераторы указывающие на удалённые элементы. Может также сделать недействительными итераторы после конца последовательности.   </a:t>
            </a:r>
          </a:p>
          <a:p>
            <a:r>
              <a:rPr lang="ru-RU" b="0" dirty="0" smtClean="0"/>
              <a:t>Оставляет </a:t>
            </a:r>
            <a:r>
              <a:rPr lang="en-US" b="0" dirty="0" smtClean="0"/>
              <a:t>capacity() </a:t>
            </a:r>
            <a:r>
              <a:rPr lang="ru-RU" b="0" dirty="0" smtClean="0"/>
              <a:t>вектора без изменений. </a:t>
            </a:r>
          </a:p>
          <a:p>
            <a:r>
              <a:rPr lang="en-US" b="1" dirty="0" smtClean="0"/>
              <a:t>insert( iterator </a:t>
            </a:r>
            <a:r>
              <a:rPr lang="en-US" b="1" dirty="0" err="1" smtClean="0"/>
              <a:t>pos</a:t>
            </a:r>
            <a:r>
              <a:rPr lang="en-US" b="1" dirty="0" smtClean="0"/>
              <a:t>, </a:t>
            </a:r>
            <a:r>
              <a:rPr lang="en-US" b="1" dirty="0" err="1" smtClean="0"/>
              <a:t>const</a:t>
            </a:r>
            <a:r>
              <a:rPr lang="en-US" b="1" dirty="0" smtClean="0"/>
              <a:t> T&amp; value );</a:t>
            </a:r>
          </a:p>
          <a:p>
            <a:r>
              <a:rPr lang="ru-RU" dirty="0" smtClean="0"/>
              <a:t>Вставляет </a:t>
            </a:r>
            <a:r>
              <a:rPr lang="ru-RU" dirty="0" err="1" smtClean="0"/>
              <a:t>value</a:t>
            </a:r>
            <a:r>
              <a:rPr lang="ru-RU" dirty="0" smtClean="0"/>
              <a:t> перед элементом, на который указывает </a:t>
            </a:r>
            <a:r>
              <a:rPr lang="ru-RU" dirty="0" err="1" smtClean="0"/>
              <a:t>pos</a:t>
            </a:r>
            <a:r>
              <a:rPr lang="ru-RU" dirty="0" smtClean="0"/>
              <a:t>. </a:t>
            </a:r>
            <a:endParaRPr lang="en-US" dirty="0" smtClean="0"/>
          </a:p>
          <a:p>
            <a:r>
              <a:rPr lang="en-US" b="1" dirty="0" smtClean="0"/>
              <a:t>insert( iterator </a:t>
            </a:r>
            <a:r>
              <a:rPr lang="en-US" b="1" dirty="0" err="1" smtClean="0"/>
              <a:t>pos</a:t>
            </a:r>
            <a:r>
              <a:rPr lang="en-US" b="1" dirty="0" smtClean="0"/>
              <a:t>, </a:t>
            </a:r>
            <a:r>
              <a:rPr lang="en-US" b="1" dirty="0" err="1" smtClean="0"/>
              <a:t>InputIt</a:t>
            </a:r>
            <a:r>
              <a:rPr lang="en-US" b="1" dirty="0" smtClean="0"/>
              <a:t> first, </a:t>
            </a:r>
            <a:r>
              <a:rPr lang="en-US" b="1" dirty="0" err="1" smtClean="0"/>
              <a:t>InputIt</a:t>
            </a:r>
            <a:r>
              <a:rPr lang="en-US" b="1" dirty="0" smtClean="0"/>
              <a:t> last);</a:t>
            </a:r>
          </a:p>
          <a:p>
            <a:r>
              <a:rPr lang="ru-RU" dirty="0" smtClean="0"/>
              <a:t>Вставляет элементы из диапазона [</a:t>
            </a:r>
            <a:r>
              <a:rPr lang="ru-RU" dirty="0" err="1" smtClean="0"/>
              <a:t>first</a:t>
            </a:r>
            <a:r>
              <a:rPr lang="ru-RU" dirty="0" smtClean="0"/>
              <a:t>, </a:t>
            </a:r>
            <a:r>
              <a:rPr lang="ru-RU" dirty="0" err="1" smtClean="0"/>
              <a:t>last</a:t>
            </a:r>
            <a:r>
              <a:rPr lang="ru-RU" dirty="0" smtClean="0"/>
              <a:t>) перед элементом, на который указывает </a:t>
            </a:r>
            <a:r>
              <a:rPr lang="ru-RU" dirty="0" err="1" smtClean="0"/>
              <a:t>pos</a:t>
            </a:r>
            <a:r>
              <a:rPr lang="ru-RU" dirty="0" smtClean="0"/>
              <a:t>. </a:t>
            </a:r>
          </a:p>
          <a:p>
            <a:r>
              <a:rPr lang="en-US" b="1" baseline="0" dirty="0" smtClean="0"/>
              <a:t>Emplace() </a:t>
            </a:r>
            <a:r>
              <a:rPr lang="en-US" b="1" baseline="0" dirty="0" err="1" smtClean="0"/>
              <a:t>Emplace_back</a:t>
            </a:r>
            <a:r>
              <a:rPr lang="en-US" b="1" baseline="0" dirty="0" smtClean="0"/>
              <a:t>()</a:t>
            </a:r>
          </a:p>
          <a:p>
            <a:r>
              <a:rPr lang="ru-RU" dirty="0" smtClean="0"/>
              <a:t>Вставляет новый элемент в контейнере непосредственно перед </a:t>
            </a:r>
            <a:r>
              <a:rPr lang="ru-RU" dirty="0" err="1" smtClean="0"/>
              <a:t>pos</a:t>
            </a:r>
            <a:r>
              <a:rPr lang="ru-RU" dirty="0" smtClean="0"/>
              <a:t>. Элемент создается на месте, т.е. не копируется и</a:t>
            </a:r>
            <a:r>
              <a:rPr lang="ru-RU" baseline="0" dirty="0" smtClean="0"/>
              <a:t> не </a:t>
            </a:r>
            <a:r>
              <a:rPr lang="ru-RU" dirty="0" smtClean="0"/>
              <a:t>перемещается.</a:t>
            </a:r>
            <a:endParaRPr lang="en-US" dirty="0" smtClean="0"/>
          </a:p>
          <a:p>
            <a:r>
              <a:rPr lang="en-US" b="1" baseline="0" dirty="0" err="1" smtClean="0"/>
              <a:t>push_back</a:t>
            </a:r>
            <a:r>
              <a:rPr lang="en-US" b="1" baseline="0" dirty="0" smtClean="0"/>
              <a:t>()</a:t>
            </a:r>
            <a:endParaRPr lang="en-US" b="0" baseline="0" dirty="0" smtClean="0"/>
          </a:p>
          <a:p>
            <a:r>
              <a:rPr lang="ru-RU" b="0" baseline="0" dirty="0" smtClean="0"/>
              <a:t>Добавляет данный элемент </a:t>
            </a:r>
            <a:r>
              <a:rPr lang="ru-RU" b="0" baseline="0" dirty="0" err="1" smtClean="0"/>
              <a:t>value</a:t>
            </a:r>
            <a:r>
              <a:rPr lang="ru-RU" b="0" baseline="0" dirty="0" smtClean="0"/>
              <a:t> до конца контейнера.</a:t>
            </a:r>
          </a:p>
          <a:p>
            <a:r>
              <a:rPr lang="ru-RU" b="0" baseline="0" dirty="0" smtClean="0"/>
              <a:t>Если новый </a:t>
            </a:r>
            <a:r>
              <a:rPr lang="ru-RU" b="0" baseline="0" dirty="0" err="1" smtClean="0"/>
              <a:t>size</a:t>
            </a:r>
            <a:r>
              <a:rPr lang="ru-RU" b="0" baseline="0" dirty="0" smtClean="0"/>
              <a:t>() больше, чем </a:t>
            </a:r>
            <a:r>
              <a:rPr lang="ru-RU" b="0" baseline="0" dirty="0" err="1" smtClean="0"/>
              <a:t>capacity</a:t>
            </a:r>
            <a:r>
              <a:rPr lang="ru-RU" b="0" baseline="0" dirty="0" smtClean="0"/>
              <a:t>(), Все итераторы и указатели становятся нерабочими. В противном случае, все они остаются в рабочем состоянии. </a:t>
            </a:r>
            <a:endParaRPr lang="en-US" b="0" baseline="0" dirty="0" smtClean="0"/>
          </a:p>
          <a:p>
            <a:r>
              <a:rPr lang="ru-RU" b="1" dirty="0" err="1" smtClean="0"/>
              <a:t>pop_back</a:t>
            </a:r>
            <a:r>
              <a:rPr lang="ru-RU" b="1" dirty="0" smtClean="0"/>
              <a:t>();</a:t>
            </a:r>
          </a:p>
          <a:p>
            <a:r>
              <a:rPr lang="ru-RU" dirty="0" smtClean="0"/>
              <a:t>Удаляет последний элемент контейнера. </a:t>
            </a:r>
          </a:p>
          <a:p>
            <a:r>
              <a:rPr lang="ru-RU" dirty="0" smtClean="0"/>
              <a:t>Итераторы и указатели остаются в рабочем состоянии.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Erase(</a:t>
            </a:r>
            <a:r>
              <a:rPr lang="en-US" b="1" dirty="0" err="1" smtClean="0"/>
              <a:t>pos</a:t>
            </a:r>
            <a:r>
              <a:rPr lang="en-US" b="1" dirty="0" smtClean="0"/>
              <a:t>), Erase(</a:t>
            </a:r>
            <a:r>
              <a:rPr lang="en-US" b="1" dirty="0" err="1" smtClean="0"/>
              <a:t>first,last</a:t>
            </a:r>
            <a:r>
              <a:rPr lang="en-US" b="1" dirty="0" smtClean="0"/>
              <a:t>)</a:t>
            </a:r>
          </a:p>
          <a:p>
            <a:r>
              <a:rPr lang="ru-RU" dirty="0" smtClean="0"/>
              <a:t>Удаляет указанные элементы из контейнера. </a:t>
            </a:r>
          </a:p>
          <a:p>
            <a:r>
              <a:rPr lang="ru-RU" dirty="0" smtClean="0"/>
              <a:t>1) Удаляет элемент в позиции </a:t>
            </a:r>
            <a:r>
              <a:rPr lang="ru-RU" dirty="0" err="1" smtClean="0"/>
              <a:t>pos</a:t>
            </a:r>
            <a:r>
              <a:rPr lang="ru-RU" dirty="0" smtClean="0"/>
              <a:t>. </a:t>
            </a:r>
          </a:p>
          <a:p>
            <a:r>
              <a:rPr lang="ru-RU" dirty="0" smtClean="0"/>
              <a:t>2) Удаляет элементы в диапазоне [</a:t>
            </a:r>
            <a:r>
              <a:rPr lang="ru-RU" dirty="0" err="1" smtClean="0"/>
              <a:t>first</a:t>
            </a:r>
            <a:r>
              <a:rPr lang="ru-RU" dirty="0" smtClean="0"/>
              <a:t>; </a:t>
            </a:r>
            <a:r>
              <a:rPr lang="ru-RU" dirty="0" err="1" smtClean="0"/>
              <a:t>last</a:t>
            </a:r>
            <a:r>
              <a:rPr lang="ru-RU" dirty="0" smtClean="0"/>
              <a:t>). </a:t>
            </a:r>
          </a:p>
          <a:p>
            <a:r>
              <a:rPr lang="ru-RU" dirty="0" smtClean="0"/>
              <a:t>Итераторы и указатели к удалённым элементам и к элементам, идущим за ними, становятся нерабочими. </a:t>
            </a:r>
          </a:p>
          <a:p>
            <a:endParaRPr lang="ru-RU" b="1" dirty="0" smtClean="0"/>
          </a:p>
          <a:p>
            <a:r>
              <a:rPr lang="en-US" b="1" baseline="0" dirty="0" smtClean="0"/>
              <a:t>Resize (count , value)</a:t>
            </a:r>
          </a:p>
          <a:p>
            <a:r>
              <a:rPr lang="ru-RU" b="0" baseline="0" dirty="0" smtClean="0"/>
              <a:t>Изменяет размер контейнера, чтобы содержать </a:t>
            </a:r>
            <a:r>
              <a:rPr lang="en-US" b="0" baseline="0" dirty="0" smtClean="0"/>
              <a:t>count </a:t>
            </a:r>
            <a:r>
              <a:rPr lang="ru-RU" b="0" baseline="0" dirty="0" smtClean="0"/>
              <a:t>элементы.</a:t>
            </a:r>
          </a:p>
          <a:p>
            <a:r>
              <a:rPr lang="ru-RU" b="0" baseline="0" dirty="0" smtClean="0"/>
              <a:t>Если текущий размер меньше, чем </a:t>
            </a:r>
            <a:r>
              <a:rPr lang="en-US" b="0" baseline="0" dirty="0" smtClean="0"/>
              <a:t>count, </a:t>
            </a:r>
            <a:r>
              <a:rPr lang="ru-RU" b="0" baseline="0" dirty="0" smtClean="0"/>
              <a:t>дополнительные элементы добавляются и инициализируется </a:t>
            </a:r>
            <a:r>
              <a:rPr lang="en-US" b="0" baseline="0" dirty="0" smtClean="0"/>
              <a:t>value.</a:t>
            </a:r>
            <a:r>
              <a:rPr lang="ru-RU" dirty="0" smtClean="0"/>
              <a:t> </a:t>
            </a:r>
            <a:endParaRPr lang="en-US" dirty="0" smtClean="0"/>
          </a:p>
          <a:p>
            <a:r>
              <a:rPr lang="ru-RU" dirty="0" smtClean="0"/>
              <a:t>Если текущий размер больше </a:t>
            </a:r>
            <a:r>
              <a:rPr lang="ru-RU" dirty="0" err="1" smtClean="0"/>
              <a:t>count</a:t>
            </a:r>
            <a:r>
              <a:rPr lang="ru-RU" dirty="0" smtClean="0"/>
              <a:t>, контейнер сводится к ее первые элементы </a:t>
            </a:r>
            <a:r>
              <a:rPr lang="ru-RU" dirty="0" err="1" smtClean="0"/>
              <a:t>count</a:t>
            </a:r>
            <a:r>
              <a:rPr lang="ru-RU" dirty="0" smtClean="0"/>
              <a:t>.</a:t>
            </a:r>
            <a:endParaRPr lang="en-US" b="0" baseline="0" dirty="0" smtClean="0"/>
          </a:p>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13</a:t>
            </a:fld>
            <a:endParaRPr lang="ru-RU" dirty="0"/>
          </a:p>
        </p:txBody>
      </p:sp>
    </p:spTree>
    <p:extLst>
      <p:ext uri="{BB962C8B-B14F-4D97-AF65-F5344CB8AC3E}">
        <p14:creationId xmlns:p14="http://schemas.microsoft.com/office/powerpoint/2010/main" val="19731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en-US" b="1" baseline="0" dirty="0" smtClean="0"/>
              <a:t>Clear()</a:t>
            </a:r>
          </a:p>
          <a:p>
            <a:r>
              <a:rPr lang="ru-RU" dirty="0" smtClean="0"/>
              <a:t>Удаляет все элементы из контейнера. </a:t>
            </a:r>
          </a:p>
          <a:p>
            <a:r>
              <a:rPr lang="ru-RU" dirty="0" smtClean="0"/>
              <a:t>Делает недействительными все ссылки, указатели или итераторы указывающие на удалённые элементы. Может также сделать недействительными итераторы после конца последовательности.   </a:t>
            </a:r>
          </a:p>
          <a:p>
            <a:r>
              <a:rPr lang="ru-RU" b="0" dirty="0" smtClean="0"/>
              <a:t>Оставляет </a:t>
            </a:r>
            <a:r>
              <a:rPr lang="en-US" b="0" dirty="0" smtClean="0"/>
              <a:t>capacity() </a:t>
            </a:r>
            <a:r>
              <a:rPr lang="ru-RU" b="0" dirty="0" smtClean="0"/>
              <a:t>вектора без изменений. </a:t>
            </a:r>
          </a:p>
          <a:p>
            <a:r>
              <a:rPr lang="en-US" b="1" dirty="0" smtClean="0"/>
              <a:t>insert( iterator </a:t>
            </a:r>
            <a:r>
              <a:rPr lang="en-US" b="1" dirty="0" err="1" smtClean="0"/>
              <a:t>pos</a:t>
            </a:r>
            <a:r>
              <a:rPr lang="en-US" b="1" dirty="0" smtClean="0"/>
              <a:t>, </a:t>
            </a:r>
            <a:r>
              <a:rPr lang="en-US" b="1" dirty="0" err="1" smtClean="0"/>
              <a:t>const</a:t>
            </a:r>
            <a:r>
              <a:rPr lang="en-US" b="1" dirty="0" smtClean="0"/>
              <a:t> T&amp; value );</a:t>
            </a:r>
          </a:p>
          <a:p>
            <a:r>
              <a:rPr lang="ru-RU" dirty="0" smtClean="0"/>
              <a:t>Вставляет </a:t>
            </a:r>
            <a:r>
              <a:rPr lang="ru-RU" dirty="0" err="1" smtClean="0"/>
              <a:t>value</a:t>
            </a:r>
            <a:r>
              <a:rPr lang="ru-RU" dirty="0" smtClean="0"/>
              <a:t> перед элементом, на который указывает </a:t>
            </a:r>
            <a:r>
              <a:rPr lang="ru-RU" dirty="0" err="1" smtClean="0"/>
              <a:t>pos</a:t>
            </a:r>
            <a:r>
              <a:rPr lang="ru-RU" dirty="0" smtClean="0"/>
              <a:t>. </a:t>
            </a:r>
            <a:endParaRPr lang="en-US" dirty="0" smtClean="0"/>
          </a:p>
          <a:p>
            <a:r>
              <a:rPr lang="en-US" b="1" dirty="0" smtClean="0"/>
              <a:t>insert( iterator </a:t>
            </a:r>
            <a:r>
              <a:rPr lang="en-US" b="1" dirty="0" err="1" smtClean="0"/>
              <a:t>pos</a:t>
            </a:r>
            <a:r>
              <a:rPr lang="en-US" b="1" dirty="0" smtClean="0"/>
              <a:t>, </a:t>
            </a:r>
            <a:r>
              <a:rPr lang="en-US" b="1" dirty="0" err="1" smtClean="0"/>
              <a:t>InputIt</a:t>
            </a:r>
            <a:r>
              <a:rPr lang="en-US" b="1" dirty="0" smtClean="0"/>
              <a:t> first, </a:t>
            </a:r>
            <a:r>
              <a:rPr lang="en-US" b="1" dirty="0" err="1" smtClean="0"/>
              <a:t>InputIt</a:t>
            </a:r>
            <a:r>
              <a:rPr lang="en-US" b="1" dirty="0" smtClean="0"/>
              <a:t> last);</a:t>
            </a:r>
          </a:p>
          <a:p>
            <a:r>
              <a:rPr lang="ru-RU" dirty="0" smtClean="0"/>
              <a:t>Вставляет элементы из диапазона [</a:t>
            </a:r>
            <a:r>
              <a:rPr lang="ru-RU" dirty="0" err="1" smtClean="0"/>
              <a:t>first</a:t>
            </a:r>
            <a:r>
              <a:rPr lang="ru-RU" dirty="0" smtClean="0"/>
              <a:t>, </a:t>
            </a:r>
            <a:r>
              <a:rPr lang="ru-RU" dirty="0" err="1" smtClean="0"/>
              <a:t>last</a:t>
            </a:r>
            <a:r>
              <a:rPr lang="ru-RU" dirty="0" smtClean="0"/>
              <a:t>) перед элементом, на который указывает </a:t>
            </a:r>
            <a:r>
              <a:rPr lang="ru-RU" dirty="0" err="1" smtClean="0"/>
              <a:t>pos</a:t>
            </a:r>
            <a:r>
              <a:rPr lang="ru-RU" dirty="0" smtClean="0"/>
              <a:t>. </a:t>
            </a:r>
          </a:p>
          <a:p>
            <a:r>
              <a:rPr lang="en-US" b="1" baseline="0" dirty="0" smtClean="0"/>
              <a:t>Emplace() </a:t>
            </a:r>
            <a:r>
              <a:rPr lang="en-US" b="1" baseline="0" dirty="0" err="1" smtClean="0"/>
              <a:t>Emplace_back</a:t>
            </a:r>
            <a:r>
              <a:rPr lang="en-US" b="1" baseline="0" dirty="0" smtClean="0"/>
              <a:t>()</a:t>
            </a:r>
          </a:p>
          <a:p>
            <a:r>
              <a:rPr lang="ru-RU" dirty="0" smtClean="0"/>
              <a:t>Вставляет новый элемент в контейнере непосредственно перед </a:t>
            </a:r>
            <a:r>
              <a:rPr lang="ru-RU" dirty="0" err="1" smtClean="0"/>
              <a:t>pos</a:t>
            </a:r>
            <a:r>
              <a:rPr lang="ru-RU" dirty="0" smtClean="0"/>
              <a:t>. Элемент создается на месте, т.е. не копируется и</a:t>
            </a:r>
            <a:r>
              <a:rPr lang="ru-RU" baseline="0" dirty="0" smtClean="0"/>
              <a:t> не </a:t>
            </a:r>
            <a:r>
              <a:rPr lang="ru-RU" dirty="0" smtClean="0"/>
              <a:t>перемещается.</a:t>
            </a:r>
            <a:endParaRPr lang="en-US" dirty="0" smtClean="0"/>
          </a:p>
          <a:p>
            <a:r>
              <a:rPr lang="en-US" b="1" baseline="0" dirty="0" err="1" smtClean="0"/>
              <a:t>push_back</a:t>
            </a:r>
            <a:r>
              <a:rPr lang="en-US" b="1" baseline="0" dirty="0" smtClean="0"/>
              <a:t>()</a:t>
            </a:r>
            <a:endParaRPr lang="en-US" b="0" baseline="0" dirty="0" smtClean="0"/>
          </a:p>
          <a:p>
            <a:r>
              <a:rPr lang="ru-RU" b="0" baseline="0" dirty="0" smtClean="0"/>
              <a:t>Добавляет данный элемент </a:t>
            </a:r>
            <a:r>
              <a:rPr lang="ru-RU" b="0" baseline="0" dirty="0" err="1" smtClean="0"/>
              <a:t>value</a:t>
            </a:r>
            <a:r>
              <a:rPr lang="ru-RU" b="0" baseline="0" dirty="0" smtClean="0"/>
              <a:t> до конца контейнера.</a:t>
            </a:r>
          </a:p>
          <a:p>
            <a:r>
              <a:rPr lang="ru-RU" b="0" baseline="0" dirty="0" smtClean="0"/>
              <a:t>Если новый </a:t>
            </a:r>
            <a:r>
              <a:rPr lang="ru-RU" b="0" baseline="0" dirty="0" err="1" smtClean="0"/>
              <a:t>size</a:t>
            </a:r>
            <a:r>
              <a:rPr lang="ru-RU" b="0" baseline="0" dirty="0" smtClean="0"/>
              <a:t>() больше, чем </a:t>
            </a:r>
            <a:r>
              <a:rPr lang="ru-RU" b="0" baseline="0" dirty="0" err="1" smtClean="0"/>
              <a:t>capacity</a:t>
            </a:r>
            <a:r>
              <a:rPr lang="ru-RU" b="0" baseline="0" dirty="0" smtClean="0"/>
              <a:t>(), Все итераторы и указатели становятся нерабочими. В противном случае, все они остаются в рабочем состоянии. </a:t>
            </a:r>
            <a:endParaRPr lang="en-US" b="0" baseline="0" dirty="0" smtClean="0"/>
          </a:p>
          <a:p>
            <a:r>
              <a:rPr lang="ru-RU" b="1" dirty="0" err="1" smtClean="0"/>
              <a:t>pop_back</a:t>
            </a:r>
            <a:r>
              <a:rPr lang="ru-RU" b="1" dirty="0" smtClean="0"/>
              <a:t>();</a:t>
            </a:r>
          </a:p>
          <a:p>
            <a:r>
              <a:rPr lang="ru-RU" dirty="0" smtClean="0"/>
              <a:t>Удаляет последний элемент контейнера. </a:t>
            </a:r>
          </a:p>
          <a:p>
            <a:r>
              <a:rPr lang="ru-RU" dirty="0" smtClean="0"/>
              <a:t>Итераторы и указатели остаются в рабочем состоянии.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Erase(</a:t>
            </a:r>
            <a:r>
              <a:rPr lang="en-US" b="1" dirty="0" err="1" smtClean="0"/>
              <a:t>pos</a:t>
            </a:r>
            <a:r>
              <a:rPr lang="en-US" b="1" dirty="0" smtClean="0"/>
              <a:t>), Erase(</a:t>
            </a:r>
            <a:r>
              <a:rPr lang="en-US" b="1" dirty="0" err="1" smtClean="0"/>
              <a:t>first,last</a:t>
            </a:r>
            <a:r>
              <a:rPr lang="en-US" b="1" dirty="0" smtClean="0"/>
              <a:t>)</a:t>
            </a:r>
          </a:p>
          <a:p>
            <a:r>
              <a:rPr lang="ru-RU" dirty="0" smtClean="0"/>
              <a:t>Удаляет указанные элементы из контейнера. </a:t>
            </a:r>
          </a:p>
          <a:p>
            <a:r>
              <a:rPr lang="ru-RU" dirty="0" smtClean="0"/>
              <a:t>1) Удаляет элемент в позиции </a:t>
            </a:r>
            <a:r>
              <a:rPr lang="ru-RU" dirty="0" err="1" smtClean="0"/>
              <a:t>pos</a:t>
            </a:r>
            <a:r>
              <a:rPr lang="ru-RU" dirty="0" smtClean="0"/>
              <a:t>. </a:t>
            </a:r>
          </a:p>
          <a:p>
            <a:r>
              <a:rPr lang="ru-RU" dirty="0" smtClean="0"/>
              <a:t>2) Удаляет элементы в диапазоне [</a:t>
            </a:r>
            <a:r>
              <a:rPr lang="ru-RU" dirty="0" err="1" smtClean="0"/>
              <a:t>first</a:t>
            </a:r>
            <a:r>
              <a:rPr lang="ru-RU" dirty="0" smtClean="0"/>
              <a:t>; </a:t>
            </a:r>
            <a:r>
              <a:rPr lang="ru-RU" dirty="0" err="1" smtClean="0"/>
              <a:t>last</a:t>
            </a:r>
            <a:r>
              <a:rPr lang="ru-RU" dirty="0" smtClean="0"/>
              <a:t>). </a:t>
            </a:r>
          </a:p>
          <a:p>
            <a:r>
              <a:rPr lang="ru-RU" dirty="0" smtClean="0"/>
              <a:t>Итераторы и указатели к удалённым элементам и к элементам, идущим за ними, становятся нерабочими. </a:t>
            </a:r>
          </a:p>
          <a:p>
            <a:endParaRPr lang="ru-RU" b="1" dirty="0" smtClean="0"/>
          </a:p>
          <a:p>
            <a:r>
              <a:rPr lang="en-US" b="1" baseline="0" dirty="0" smtClean="0"/>
              <a:t>Resize (count , value)</a:t>
            </a:r>
          </a:p>
          <a:p>
            <a:r>
              <a:rPr lang="ru-RU" b="0" baseline="0" dirty="0" smtClean="0"/>
              <a:t>Изменяет размер контейнера, чтобы содержать </a:t>
            </a:r>
            <a:r>
              <a:rPr lang="en-US" b="0" baseline="0" dirty="0" smtClean="0"/>
              <a:t>count </a:t>
            </a:r>
            <a:r>
              <a:rPr lang="ru-RU" b="0" baseline="0" dirty="0" smtClean="0"/>
              <a:t>элементы.</a:t>
            </a:r>
          </a:p>
          <a:p>
            <a:r>
              <a:rPr lang="ru-RU" b="0" baseline="0" dirty="0" smtClean="0"/>
              <a:t>Если текущий размер меньше, чем </a:t>
            </a:r>
            <a:r>
              <a:rPr lang="en-US" b="0" baseline="0" dirty="0" smtClean="0"/>
              <a:t>count, </a:t>
            </a:r>
            <a:r>
              <a:rPr lang="ru-RU" b="0" baseline="0" dirty="0" smtClean="0"/>
              <a:t>дополнительные элементы добавляются и инициализируется </a:t>
            </a:r>
            <a:r>
              <a:rPr lang="en-US" b="0" baseline="0" dirty="0" smtClean="0"/>
              <a:t>value.</a:t>
            </a:r>
            <a:r>
              <a:rPr lang="ru-RU" dirty="0" smtClean="0"/>
              <a:t> </a:t>
            </a:r>
            <a:endParaRPr lang="en-US" dirty="0" smtClean="0"/>
          </a:p>
          <a:p>
            <a:r>
              <a:rPr lang="ru-RU" dirty="0" smtClean="0"/>
              <a:t>Если текущий размер больше </a:t>
            </a:r>
            <a:r>
              <a:rPr lang="ru-RU" dirty="0" err="1" smtClean="0"/>
              <a:t>count</a:t>
            </a:r>
            <a:r>
              <a:rPr lang="ru-RU" dirty="0" smtClean="0"/>
              <a:t>, контейнер сводится к ее первые элементы </a:t>
            </a:r>
            <a:r>
              <a:rPr lang="ru-RU" dirty="0" err="1" smtClean="0"/>
              <a:t>count</a:t>
            </a:r>
            <a:r>
              <a:rPr lang="ru-RU" dirty="0" smtClean="0"/>
              <a:t>.</a:t>
            </a:r>
            <a:endParaRPr lang="en-US" b="0" baseline="0" dirty="0" smtClean="0"/>
          </a:p>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14</a:t>
            </a:fld>
            <a:endParaRPr lang="ru-RU" dirty="0"/>
          </a:p>
        </p:txBody>
      </p:sp>
    </p:spTree>
    <p:extLst>
      <p:ext uri="{BB962C8B-B14F-4D97-AF65-F5344CB8AC3E}">
        <p14:creationId xmlns:p14="http://schemas.microsoft.com/office/powerpoint/2010/main" val="2274804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iostream</a:t>
            </a:r>
            <a:r>
              <a:rPr lang="en-US" sz="1200" b="0" u="none" kern="1200" dirty="0" smtClean="0">
                <a:solidFill>
                  <a:schemeClr val="tx1"/>
                </a:solidFill>
                <a:latin typeface="+mn-lt"/>
                <a:ea typeface="+mn-ea"/>
                <a:cs typeface="+mn-cs"/>
              </a:rPr>
              <a:t>&gt;</a:t>
            </a:r>
          </a:p>
          <a:p>
            <a:r>
              <a:rPr lang="ru-RU" sz="1200" b="0" u="none" kern="1200" dirty="0" smtClean="0">
                <a:solidFill>
                  <a:schemeClr val="tx1"/>
                </a:solidFill>
                <a:latin typeface="+mn-lt"/>
                <a:ea typeface="+mn-ea"/>
                <a:cs typeface="+mn-cs"/>
              </a:rPr>
              <a:t>#</a:t>
            </a:r>
            <a:r>
              <a:rPr lang="ru-RU" sz="1200" b="0" u="none" kern="1200" dirty="0" err="1" smtClean="0">
                <a:solidFill>
                  <a:schemeClr val="tx1"/>
                </a:solidFill>
                <a:latin typeface="+mn-lt"/>
                <a:ea typeface="+mn-ea"/>
                <a:cs typeface="+mn-cs"/>
              </a:rPr>
              <a:t>include</a:t>
            </a:r>
            <a:r>
              <a:rPr lang="ru-RU" sz="1200" b="0" u="none" kern="1200" dirty="0" smtClean="0">
                <a:solidFill>
                  <a:schemeClr val="tx1"/>
                </a:solidFill>
                <a:latin typeface="+mn-lt"/>
                <a:ea typeface="+mn-ea"/>
                <a:cs typeface="+mn-cs"/>
              </a:rPr>
              <a:t> &lt;</a:t>
            </a:r>
            <a:r>
              <a:rPr lang="ru-RU" sz="1200" b="0" u="none" kern="1200" dirty="0" err="1" smtClean="0">
                <a:solidFill>
                  <a:schemeClr val="tx1"/>
                </a:solidFill>
                <a:latin typeface="+mn-lt"/>
                <a:ea typeface="+mn-ea"/>
                <a:cs typeface="+mn-cs"/>
              </a:rPr>
              <a:t>list</a:t>
            </a:r>
            <a:r>
              <a:rPr lang="ru-RU" sz="1200" b="0" u="none" kern="1200" dirty="0" smtClean="0">
                <a:solidFill>
                  <a:schemeClr val="tx1"/>
                </a:solidFill>
                <a:latin typeface="+mn-lt"/>
                <a:ea typeface="+mn-ea"/>
                <a:cs typeface="+mn-cs"/>
              </a:rPr>
              <a:t>&gt;     // подключаем заголовок списка</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using namespace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void </a:t>
            </a:r>
            <a:r>
              <a:rPr lang="en-US" sz="1200" b="0" u="none" kern="1200" dirty="0" err="1" smtClean="0">
                <a:solidFill>
                  <a:schemeClr val="tx1"/>
                </a:solidFill>
                <a:latin typeface="+mn-lt"/>
                <a:ea typeface="+mn-ea"/>
                <a:cs typeface="+mn-cs"/>
              </a:rPr>
              <a:t>printList</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const</a:t>
            </a:r>
            <a:r>
              <a:rPr lang="en-US" sz="1200" b="0" u="none" kern="1200" dirty="0" smtClean="0">
                <a:solidFill>
                  <a:schemeClr val="tx1"/>
                </a:solidFill>
                <a:latin typeface="+mn-lt"/>
                <a:ea typeface="+mn-ea"/>
                <a:cs typeface="+mn-cs"/>
              </a:rPr>
              <a:t> list&lt;</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&gt;&amp; l){</a:t>
            </a:r>
          </a:p>
          <a:p>
            <a:r>
              <a:rPr lang="nn-NO" sz="1200" b="0" u="none" kern="1200" dirty="0" smtClean="0">
                <a:solidFill>
                  <a:schemeClr val="tx1"/>
                </a:solidFill>
                <a:latin typeface="+mn-lt"/>
                <a:ea typeface="+mn-ea"/>
                <a:cs typeface="+mn-cs"/>
              </a:rPr>
              <a:t>   for (auto i : l) {cout &lt;&lt; i &lt;&lt; " ";}</a:t>
            </a:r>
          </a:p>
          <a:p>
            <a:r>
              <a:rPr lang="en-US" sz="1200" b="0" u="none" kern="1200" dirty="0" smtClean="0">
                <a:solidFill>
                  <a:schemeClr val="tx1"/>
                </a:solidFill>
                <a:latin typeface="+mn-lt"/>
                <a:ea typeface="+mn-ea"/>
                <a:cs typeface="+mn-cs"/>
              </a:rPr>
              <a:t>}</a:t>
            </a:r>
          </a:p>
          <a:p>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main()</a:t>
            </a:r>
          </a:p>
          <a:p>
            <a:r>
              <a:rPr lang="en-US" sz="1200" b="0" u="none" kern="1200" dirty="0" smtClean="0">
                <a:solidFill>
                  <a:schemeClr val="tx1"/>
                </a:solidFill>
                <a:latin typeface="+mn-lt"/>
                <a:ea typeface="+mn-ea"/>
                <a:cs typeface="+mn-cs"/>
              </a:rPr>
              <a:t>{</a:t>
            </a:r>
          </a:p>
          <a:p>
            <a:r>
              <a:rPr lang="ru-RU" sz="1200" b="0" u="none" kern="1200" dirty="0" smtClean="0">
                <a:solidFill>
                  <a:schemeClr val="tx1"/>
                </a:solidFill>
                <a:latin typeface="+mn-lt"/>
                <a:ea typeface="+mn-ea"/>
                <a:cs typeface="+mn-cs"/>
              </a:rPr>
              <a:t>   </a:t>
            </a:r>
            <a:r>
              <a:rPr lang="ru-RU" sz="1200" b="0" u="none" kern="1200" dirty="0" err="1" smtClean="0">
                <a:solidFill>
                  <a:schemeClr val="tx1"/>
                </a:solidFill>
                <a:latin typeface="+mn-lt"/>
                <a:ea typeface="+mn-ea"/>
                <a:cs typeface="+mn-cs"/>
              </a:rPr>
              <a:t>list</a:t>
            </a:r>
            <a:r>
              <a:rPr lang="ru-RU" sz="1200" b="0" u="none" kern="1200" dirty="0" smtClean="0">
                <a:solidFill>
                  <a:schemeClr val="tx1"/>
                </a:solidFill>
                <a:latin typeface="+mn-lt"/>
                <a:ea typeface="+mn-ea"/>
                <a:cs typeface="+mn-cs"/>
              </a:rPr>
              <a:t>&lt;</a:t>
            </a:r>
            <a:r>
              <a:rPr lang="ru-RU" sz="1200" b="0" u="none" kern="1200" dirty="0" err="1" smtClean="0">
                <a:solidFill>
                  <a:schemeClr val="tx1"/>
                </a:solidFill>
                <a:latin typeface="+mn-lt"/>
                <a:ea typeface="+mn-ea"/>
                <a:cs typeface="+mn-cs"/>
              </a:rPr>
              <a:t>int</a:t>
            </a:r>
            <a:r>
              <a:rPr lang="ru-RU" sz="1200" b="0" u="none" kern="1200" dirty="0" smtClean="0">
                <a:solidFill>
                  <a:schemeClr val="tx1"/>
                </a:solidFill>
                <a:latin typeface="+mn-lt"/>
                <a:ea typeface="+mn-ea"/>
                <a:cs typeface="+mn-cs"/>
              </a:rPr>
              <a:t>&gt; </a:t>
            </a:r>
            <a:r>
              <a:rPr lang="ru-RU" sz="1200" b="0" u="none" kern="1200" dirty="0" err="1" smtClean="0">
                <a:solidFill>
                  <a:schemeClr val="tx1"/>
                </a:solidFill>
                <a:latin typeface="+mn-lt"/>
                <a:ea typeface="+mn-ea"/>
                <a:cs typeface="+mn-cs"/>
              </a:rPr>
              <a:t>myList</a:t>
            </a:r>
            <a:r>
              <a:rPr lang="ru-RU" sz="1200" b="0" u="none" kern="1200" dirty="0" smtClean="0">
                <a:solidFill>
                  <a:schemeClr val="tx1"/>
                </a:solidFill>
                <a:latin typeface="+mn-lt"/>
                <a:ea typeface="+mn-ea"/>
                <a:cs typeface="+mn-cs"/>
              </a:rPr>
              <a:t>; // объявляем пустой список</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srand</a:t>
            </a:r>
            <a:r>
              <a:rPr lang="en-US" sz="1200" b="0" u="none" kern="1200" dirty="0" smtClean="0">
                <a:solidFill>
                  <a:schemeClr val="tx1"/>
                </a:solidFill>
                <a:latin typeface="+mn-lt"/>
                <a:ea typeface="+mn-ea"/>
                <a:cs typeface="+mn-cs"/>
              </a:rPr>
              <a:t>(1373858591);</a:t>
            </a:r>
          </a:p>
          <a:p>
            <a:r>
              <a:rPr lang="nn-NO" sz="1200" b="0" u="none" kern="1200" dirty="0" smtClean="0">
                <a:solidFill>
                  <a:schemeClr val="tx1"/>
                </a:solidFill>
                <a:latin typeface="+mn-lt"/>
                <a:ea typeface="+mn-ea"/>
                <a:cs typeface="+mn-cs"/>
              </a:rPr>
              <a:t>   for(int i = 0; i &lt; 15; i++) {</a:t>
            </a:r>
          </a:p>
          <a:p>
            <a:r>
              <a:rPr lang="ru-RU" sz="1200" b="0" u="none" kern="1200" dirty="0" smtClean="0">
                <a:solidFill>
                  <a:schemeClr val="tx1"/>
                </a:solidFill>
                <a:latin typeface="+mn-lt"/>
                <a:ea typeface="+mn-ea"/>
                <a:cs typeface="+mn-cs"/>
              </a:rPr>
              <a:t>       </a:t>
            </a:r>
            <a:r>
              <a:rPr lang="ru-RU" sz="1200" b="0" u="none" kern="1200" dirty="0" err="1" smtClean="0">
                <a:solidFill>
                  <a:schemeClr val="tx1"/>
                </a:solidFill>
                <a:latin typeface="+mn-lt"/>
                <a:ea typeface="+mn-ea"/>
                <a:cs typeface="+mn-cs"/>
              </a:rPr>
              <a:t>myList.push_back</a:t>
            </a:r>
            <a:r>
              <a:rPr lang="ru-RU" sz="1200" b="0" u="none" kern="1200" dirty="0" smtClean="0">
                <a:solidFill>
                  <a:schemeClr val="tx1"/>
                </a:solidFill>
                <a:latin typeface="+mn-lt"/>
                <a:ea typeface="+mn-ea"/>
                <a:cs typeface="+mn-cs"/>
              </a:rPr>
              <a:t>(</a:t>
            </a:r>
            <a:r>
              <a:rPr lang="ru-RU" sz="1200" b="0" u="none" kern="1200" dirty="0" err="1" smtClean="0">
                <a:solidFill>
                  <a:schemeClr val="tx1"/>
                </a:solidFill>
                <a:latin typeface="+mn-lt"/>
                <a:ea typeface="+mn-ea"/>
                <a:cs typeface="+mn-cs"/>
              </a:rPr>
              <a:t>rand</a:t>
            </a:r>
            <a:r>
              <a:rPr lang="ru-RU" sz="1200" b="0" u="none" kern="1200" dirty="0" smtClean="0">
                <a:solidFill>
                  <a:schemeClr val="tx1"/>
                </a:solidFill>
                <a:latin typeface="+mn-lt"/>
                <a:ea typeface="+mn-ea"/>
                <a:cs typeface="+mn-cs"/>
              </a:rPr>
              <a:t>()%100); // добавляем в список новые элементы</a:t>
            </a:r>
          </a:p>
          <a:p>
            <a:r>
              <a:rPr lang="en-US" sz="1200" b="0" u="none" kern="1200" dirty="0" smtClean="0">
                <a:solidFill>
                  <a:schemeClr val="tx1"/>
                </a:solidFill>
                <a:latin typeface="+mn-lt"/>
                <a:ea typeface="+mn-ea"/>
                <a:cs typeface="+mn-cs"/>
              </a:rPr>
              <a:t>   }</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ru-RU" sz="1200" b="0" u="none" kern="1200" dirty="0" smtClean="0">
                <a:solidFill>
                  <a:schemeClr val="tx1"/>
                </a:solidFill>
                <a:latin typeface="+mn-lt"/>
                <a:ea typeface="+mn-ea"/>
                <a:cs typeface="+mn-cs"/>
              </a:rPr>
              <a:t>Список: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printList</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myList</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ru-RU" sz="1200" b="0" u="none" kern="1200" dirty="0" smtClean="0">
                <a:solidFill>
                  <a:schemeClr val="tx1"/>
                </a:solidFill>
                <a:latin typeface="+mn-lt"/>
                <a:ea typeface="+mn-ea"/>
                <a:cs typeface="+mn-cs"/>
              </a:rPr>
              <a:t>   </a:t>
            </a:r>
            <a:r>
              <a:rPr lang="ru-RU" sz="1200" b="0" u="none" kern="1200" dirty="0" err="1" smtClean="0">
                <a:solidFill>
                  <a:schemeClr val="tx1"/>
                </a:solidFill>
                <a:latin typeface="+mn-lt"/>
                <a:ea typeface="+mn-ea"/>
                <a:cs typeface="+mn-cs"/>
              </a:rPr>
              <a:t>myList.sort</a:t>
            </a:r>
            <a:r>
              <a:rPr lang="ru-RU" sz="1200" b="0" u="none" kern="1200" dirty="0" smtClean="0">
                <a:solidFill>
                  <a:schemeClr val="tx1"/>
                </a:solidFill>
                <a:latin typeface="+mn-lt"/>
                <a:ea typeface="+mn-ea"/>
                <a:cs typeface="+mn-cs"/>
              </a:rPr>
              <a:t>();   // отсортировали список по возрастанию</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Отсортированный список:\</a:t>
            </a:r>
            <a:r>
              <a:rPr lang="en-US" sz="1200" b="0" u="none" kern="1200" dirty="0" smtClean="0">
                <a:solidFill>
                  <a:schemeClr val="tx1"/>
                </a:solidFill>
                <a:latin typeface="+mn-lt"/>
                <a:ea typeface="+mn-ea"/>
                <a:cs typeface="+mn-cs"/>
              </a:rPr>
              <a:t>n";</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printList</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myList</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ru-RU" sz="1200" b="0" u="none" kern="1200" dirty="0" smtClean="0">
                <a:solidFill>
                  <a:schemeClr val="tx1"/>
                </a:solidFill>
                <a:latin typeface="+mn-lt"/>
                <a:ea typeface="+mn-ea"/>
                <a:cs typeface="+mn-cs"/>
              </a:rPr>
              <a:t>   </a:t>
            </a:r>
            <a:r>
              <a:rPr lang="ru-RU" sz="1200" b="0" u="none" kern="1200" dirty="0" err="1" smtClean="0">
                <a:solidFill>
                  <a:schemeClr val="tx1"/>
                </a:solidFill>
                <a:latin typeface="+mn-lt"/>
                <a:ea typeface="+mn-ea"/>
                <a:cs typeface="+mn-cs"/>
              </a:rPr>
              <a:t>myList.unique</a:t>
            </a:r>
            <a:r>
              <a:rPr lang="ru-RU" sz="1200" b="0" u="none" kern="1200" dirty="0" smtClean="0">
                <a:solidFill>
                  <a:schemeClr val="tx1"/>
                </a:solidFill>
                <a:latin typeface="+mn-lt"/>
                <a:ea typeface="+mn-ea"/>
                <a:cs typeface="+mn-cs"/>
              </a:rPr>
              <a:t>();   // удалили дубликаты элементов списка</a:t>
            </a:r>
          </a:p>
          <a:p>
            <a:r>
              <a:rPr lang="ru-RU" sz="1200" b="0" u="none" kern="1200" dirty="0" smtClean="0">
                <a:solidFill>
                  <a:schemeClr val="tx1"/>
                </a:solidFill>
                <a:latin typeface="+mn-lt"/>
                <a:ea typeface="+mn-ea"/>
                <a:cs typeface="+mn-cs"/>
              </a:rPr>
              <a:t>   </a:t>
            </a:r>
            <a:r>
              <a:rPr lang="ru-RU" sz="1200" b="0" u="none" kern="1200" dirty="0" err="1" smtClean="0">
                <a:solidFill>
                  <a:schemeClr val="tx1"/>
                </a:solidFill>
                <a:latin typeface="+mn-lt"/>
                <a:ea typeface="+mn-ea"/>
                <a:cs typeface="+mn-cs"/>
              </a:rPr>
              <a:t>cout</a:t>
            </a:r>
            <a:r>
              <a:rPr lang="ru-RU" sz="1200" b="0" u="none" kern="1200" dirty="0" smtClean="0">
                <a:solidFill>
                  <a:schemeClr val="tx1"/>
                </a:solidFill>
                <a:latin typeface="+mn-lt"/>
                <a:ea typeface="+mn-ea"/>
                <a:cs typeface="+mn-cs"/>
              </a:rPr>
              <a:t> &lt;&lt; "\</a:t>
            </a:r>
            <a:r>
              <a:rPr lang="ru-RU" sz="1200" b="0" u="none" kern="1200" dirty="0" err="1" smtClean="0">
                <a:solidFill>
                  <a:schemeClr val="tx1"/>
                </a:solidFill>
                <a:latin typeface="+mn-lt"/>
                <a:ea typeface="+mn-ea"/>
                <a:cs typeface="+mn-cs"/>
              </a:rPr>
              <a:t>nСписок</a:t>
            </a:r>
            <a:r>
              <a:rPr lang="ru-RU" sz="1200" b="0" u="none" kern="1200" dirty="0" smtClean="0">
                <a:solidFill>
                  <a:schemeClr val="tx1"/>
                </a:solidFill>
                <a:latin typeface="+mn-lt"/>
                <a:ea typeface="+mn-ea"/>
                <a:cs typeface="+mn-cs"/>
              </a:rPr>
              <a:t> с уникальными элементами:\n";</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printList</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myList</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ru-RU" sz="1200" b="0" u="none" kern="1200" dirty="0" smtClean="0">
                <a:solidFill>
                  <a:schemeClr val="tx1"/>
                </a:solidFill>
                <a:latin typeface="+mn-lt"/>
                <a:ea typeface="+mn-ea"/>
                <a:cs typeface="+mn-cs"/>
              </a:rPr>
              <a:t>   </a:t>
            </a:r>
            <a:r>
              <a:rPr lang="ru-RU" sz="1200" b="0" u="none" kern="1200" dirty="0" err="1" smtClean="0">
                <a:solidFill>
                  <a:schemeClr val="tx1"/>
                </a:solidFill>
                <a:latin typeface="+mn-lt"/>
                <a:ea typeface="+mn-ea"/>
                <a:cs typeface="+mn-cs"/>
              </a:rPr>
              <a:t>list</a:t>
            </a:r>
            <a:r>
              <a:rPr lang="ru-RU" sz="1200" b="0" u="none" kern="1200" dirty="0" smtClean="0">
                <a:solidFill>
                  <a:schemeClr val="tx1"/>
                </a:solidFill>
                <a:latin typeface="+mn-lt"/>
                <a:ea typeface="+mn-ea"/>
                <a:cs typeface="+mn-cs"/>
              </a:rPr>
              <a:t>&lt;</a:t>
            </a:r>
            <a:r>
              <a:rPr lang="ru-RU" sz="1200" b="0" u="none" kern="1200" dirty="0" err="1" smtClean="0">
                <a:solidFill>
                  <a:schemeClr val="tx1"/>
                </a:solidFill>
                <a:latin typeface="+mn-lt"/>
                <a:ea typeface="+mn-ea"/>
                <a:cs typeface="+mn-cs"/>
              </a:rPr>
              <a:t>int</a:t>
            </a:r>
            <a:r>
              <a:rPr lang="ru-RU" sz="1200" b="0" u="none" kern="1200" dirty="0" smtClean="0">
                <a:solidFill>
                  <a:schemeClr val="tx1"/>
                </a:solidFill>
                <a:latin typeface="+mn-lt"/>
                <a:ea typeface="+mn-ea"/>
                <a:cs typeface="+mn-cs"/>
              </a:rPr>
              <a:t>&gt; myList2; // объявляем еще один пустой список</a:t>
            </a:r>
          </a:p>
          <a:p>
            <a:r>
              <a:rPr lang="nn-NO" sz="1200" b="0" u="none" kern="1200" dirty="0" smtClean="0">
                <a:solidFill>
                  <a:schemeClr val="tx1"/>
                </a:solidFill>
                <a:latin typeface="+mn-lt"/>
                <a:ea typeface="+mn-ea"/>
                <a:cs typeface="+mn-cs"/>
              </a:rPr>
              <a:t>   for(int i = 0; i &lt; 15; i++) {</a:t>
            </a:r>
          </a:p>
          <a:p>
            <a:r>
              <a:rPr lang="ru-RU" sz="1200" b="0" u="none" kern="1200" dirty="0" smtClean="0">
                <a:solidFill>
                  <a:schemeClr val="tx1"/>
                </a:solidFill>
                <a:latin typeface="+mn-lt"/>
                <a:ea typeface="+mn-ea"/>
                <a:cs typeface="+mn-cs"/>
              </a:rPr>
              <a:t>       myList2.push_back(</a:t>
            </a:r>
            <a:r>
              <a:rPr lang="ru-RU" sz="1200" b="0" u="none" kern="1200" dirty="0" err="1" smtClean="0">
                <a:solidFill>
                  <a:schemeClr val="tx1"/>
                </a:solidFill>
                <a:latin typeface="+mn-lt"/>
                <a:ea typeface="+mn-ea"/>
                <a:cs typeface="+mn-cs"/>
              </a:rPr>
              <a:t>rand</a:t>
            </a:r>
            <a:r>
              <a:rPr lang="ru-RU" sz="1200" b="0" u="none" kern="1200" dirty="0" smtClean="0">
                <a:solidFill>
                  <a:schemeClr val="tx1"/>
                </a:solidFill>
                <a:latin typeface="+mn-lt"/>
                <a:ea typeface="+mn-ea"/>
                <a:cs typeface="+mn-cs"/>
              </a:rPr>
              <a:t>()%20); // добавляем в список новые элементы</a:t>
            </a:r>
          </a:p>
          <a:p>
            <a:r>
              <a:rPr lang="en-US" sz="1200" b="0" u="none" kern="1200" dirty="0" smtClean="0">
                <a:solidFill>
                  <a:schemeClr val="tx1"/>
                </a:solidFill>
                <a:latin typeface="+mn-lt"/>
                <a:ea typeface="+mn-ea"/>
                <a:cs typeface="+mn-cs"/>
              </a:rPr>
              <a:t>   }</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Список2:\</a:t>
            </a:r>
            <a:r>
              <a:rPr lang="en-US" sz="1200" b="0" u="none" kern="1200" dirty="0" smtClean="0">
                <a:solidFill>
                  <a:schemeClr val="tx1"/>
                </a:solidFill>
                <a:latin typeface="+mn-lt"/>
                <a:ea typeface="+mn-ea"/>
                <a:cs typeface="+mn-cs"/>
              </a:rPr>
              <a:t>n";</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printList</a:t>
            </a:r>
            <a:r>
              <a:rPr lang="en-US" sz="1200" b="0" u="none" kern="1200" dirty="0" smtClean="0">
                <a:solidFill>
                  <a:schemeClr val="tx1"/>
                </a:solidFill>
                <a:latin typeface="+mn-lt"/>
                <a:ea typeface="+mn-ea"/>
                <a:cs typeface="+mn-cs"/>
              </a:rPr>
              <a:t>(myList2);</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   myList2.merge(</a:t>
            </a:r>
            <a:r>
              <a:rPr lang="en-US" sz="1200" b="0" u="none" kern="1200" dirty="0" err="1" smtClean="0">
                <a:solidFill>
                  <a:schemeClr val="tx1"/>
                </a:solidFill>
                <a:latin typeface="+mn-lt"/>
                <a:ea typeface="+mn-ea"/>
                <a:cs typeface="+mn-cs"/>
              </a:rPr>
              <a:t>myList</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Объединили списки:\</a:t>
            </a:r>
            <a:r>
              <a:rPr lang="en-US" sz="1200" b="0" u="none" kern="1200" dirty="0" smtClean="0">
                <a:solidFill>
                  <a:schemeClr val="tx1"/>
                </a:solidFill>
                <a:latin typeface="+mn-lt"/>
                <a:ea typeface="+mn-ea"/>
                <a:cs typeface="+mn-cs"/>
              </a:rPr>
              <a:t>n";</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printList</a:t>
            </a:r>
            <a:r>
              <a:rPr lang="en-US" sz="1200" b="0" u="none" kern="1200" dirty="0" smtClean="0">
                <a:solidFill>
                  <a:schemeClr val="tx1"/>
                </a:solidFill>
                <a:latin typeface="+mn-lt"/>
                <a:ea typeface="+mn-ea"/>
                <a:cs typeface="+mn-cs"/>
              </a:rPr>
              <a:t>(myList2);</a:t>
            </a:r>
          </a:p>
          <a:p>
            <a:r>
              <a:rPr lang="en-US" sz="1200" b="0" u="none" kern="1200" dirty="0" smtClean="0">
                <a:solidFill>
                  <a:schemeClr val="tx1"/>
                </a:solidFill>
                <a:latin typeface="+mn-lt"/>
                <a:ea typeface="+mn-ea"/>
                <a:cs typeface="+mn-cs"/>
              </a:rPr>
              <a:t>   return 0;</a:t>
            </a:r>
          </a:p>
          <a:p>
            <a:r>
              <a:rPr lang="en-US" sz="1200" b="0" u="none" kern="1200" dirty="0" smtClean="0">
                <a:solidFill>
                  <a:schemeClr val="tx1"/>
                </a:solidFill>
                <a:latin typeface="+mn-lt"/>
                <a:ea typeface="+mn-ea"/>
                <a:cs typeface="+mn-cs"/>
              </a:rPr>
              <a:t>}</a:t>
            </a:r>
            <a:endParaRPr lang="ru-RU" b="0" u="none"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15</a:t>
            </a:fld>
            <a:endParaRPr lang="ru-RU" dirty="0"/>
          </a:p>
        </p:txBody>
      </p:sp>
    </p:spTree>
    <p:extLst>
      <p:ext uri="{BB962C8B-B14F-4D97-AF65-F5344CB8AC3E}">
        <p14:creationId xmlns:p14="http://schemas.microsoft.com/office/powerpoint/2010/main" val="1523103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&lt;map&gt;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set&lt;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set{1,2,3,4,5};</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set.insert</a:t>
            </a:r>
            <a:r>
              <a:rPr lang="en-US" sz="1200" b="0" kern="1200" dirty="0" smtClean="0">
                <a:solidFill>
                  <a:schemeClr val="tx1"/>
                </a:solidFill>
                <a:latin typeface="+mn-lt"/>
                <a:ea typeface="+mn-ea"/>
                <a:cs typeface="+mn-cs"/>
              </a:rPr>
              <a:t>(0);</a:t>
            </a:r>
          </a:p>
          <a:p>
            <a:r>
              <a:rPr lang="en-US" sz="1200" b="0" kern="1200" dirty="0" smtClean="0">
                <a:solidFill>
                  <a:schemeClr val="tx1"/>
                </a:solidFill>
                <a:latin typeface="+mn-lt"/>
                <a:ea typeface="+mn-ea"/>
                <a:cs typeface="+mn-cs"/>
              </a:rPr>
              <a:t>   for (auto s : set)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s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   return 0;</a:t>
            </a:r>
          </a:p>
          <a:p>
            <a:r>
              <a:rPr lang="en-US" sz="1200" b="0" kern="1200" dirty="0" smtClean="0">
                <a:solidFill>
                  <a:schemeClr val="tx1"/>
                </a:solidFill>
                <a:latin typeface="+mn-lt"/>
                <a:ea typeface="+mn-ea"/>
                <a:cs typeface="+mn-cs"/>
              </a:rPr>
              <a:t>}</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16</a:t>
            </a:fld>
            <a:endParaRPr lang="ru-RU" dirty="0"/>
          </a:p>
        </p:txBody>
      </p:sp>
    </p:spTree>
    <p:extLst>
      <p:ext uri="{BB962C8B-B14F-4D97-AF65-F5344CB8AC3E}">
        <p14:creationId xmlns:p14="http://schemas.microsoft.com/office/powerpoint/2010/main" val="2979330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[key] - </a:t>
            </a:r>
            <a:r>
              <a:rPr lang="ru-RU" dirty="0" smtClean="0"/>
              <a:t>Ссылка на значение</a:t>
            </a:r>
            <a:r>
              <a:rPr lang="ru-RU" baseline="0" dirty="0" smtClean="0"/>
              <a:t> нового</a:t>
            </a:r>
            <a:r>
              <a:rPr lang="ru-RU" dirty="0" smtClean="0"/>
              <a:t> элемента, если не существовало</a:t>
            </a:r>
            <a:r>
              <a:rPr lang="ru-RU" baseline="0" dirty="0" smtClean="0"/>
              <a:t> </a:t>
            </a:r>
            <a:r>
              <a:rPr lang="ru-RU" dirty="0" smtClean="0"/>
              <a:t>элемента с ключом </a:t>
            </a:r>
            <a:r>
              <a:rPr lang="ru-RU" dirty="0" err="1" smtClean="0"/>
              <a:t>key</a:t>
            </a:r>
            <a:r>
              <a:rPr lang="ru-RU" dirty="0" smtClean="0"/>
              <a:t>. </a:t>
            </a:r>
            <a:endParaRPr lang="en-US" dirty="0" smtClean="0"/>
          </a:p>
          <a:p>
            <a:r>
              <a:rPr lang="en-US" b="0" baseline="0" dirty="0" smtClean="0"/>
              <a:t>at</a:t>
            </a:r>
            <a:r>
              <a:rPr lang="ru-RU" b="0" baseline="0" dirty="0" smtClean="0"/>
              <a:t>() - Возвращает ссылку на соответствующее значение элемента с ключом, эквивалентным </a:t>
            </a:r>
            <a:r>
              <a:rPr lang="ru-RU" b="0" baseline="0" dirty="0" err="1" smtClean="0"/>
              <a:t>key</a:t>
            </a:r>
            <a:r>
              <a:rPr lang="ru-RU" b="0" baseline="0" dirty="0" smtClean="0"/>
              <a:t>. Если такого элемента не существует, бросает исключение типа </a:t>
            </a:r>
            <a:r>
              <a:rPr lang="ru-RU" b="0" baseline="0" dirty="0" err="1" smtClean="0"/>
              <a:t>std</a:t>
            </a:r>
            <a:r>
              <a:rPr lang="ru-RU" b="0" baseline="0" dirty="0" smtClean="0"/>
              <a:t>::</a:t>
            </a:r>
            <a:r>
              <a:rPr lang="ru-RU" b="0" baseline="0" dirty="0" err="1" smtClean="0"/>
              <a:t>out_of_range</a:t>
            </a:r>
            <a:r>
              <a:rPr lang="ru-RU" b="0" baseline="0" dirty="0" smtClean="0"/>
              <a:t>.</a:t>
            </a:r>
          </a:p>
        </p:txBody>
      </p:sp>
      <p:sp>
        <p:nvSpPr>
          <p:cNvPr id="4" name="Номер слайда 3"/>
          <p:cNvSpPr>
            <a:spLocks noGrp="1"/>
          </p:cNvSpPr>
          <p:nvPr>
            <p:ph type="sldNum" sz="quarter" idx="10"/>
          </p:nvPr>
        </p:nvSpPr>
        <p:spPr/>
        <p:txBody>
          <a:bodyPr/>
          <a:lstStyle/>
          <a:p>
            <a:fld id="{04364DBE-E3B1-4133-B555-71372D05869D}" type="slidenum">
              <a:rPr lang="ru-RU" smtClean="0"/>
              <a:pPr/>
              <a:t>17</a:t>
            </a:fld>
            <a:endParaRPr lang="ru-RU" dirty="0"/>
          </a:p>
        </p:txBody>
      </p:sp>
    </p:spTree>
    <p:extLst>
      <p:ext uri="{BB962C8B-B14F-4D97-AF65-F5344CB8AC3E}">
        <p14:creationId xmlns:p14="http://schemas.microsoft.com/office/powerpoint/2010/main" val="3499274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emplace_hint</a:t>
            </a:r>
            <a:endParaRPr lang="en-US" b="1" dirty="0" smtClean="0"/>
          </a:p>
          <a:p>
            <a:r>
              <a:rPr lang="ru-RU" dirty="0" smtClean="0"/>
              <a:t>Вставляет новый элемент в контейнер, используя </a:t>
            </a:r>
            <a:r>
              <a:rPr lang="ru-RU" dirty="0" err="1" smtClean="0"/>
              <a:t>hint</a:t>
            </a:r>
            <a:r>
              <a:rPr lang="ru-RU" dirty="0" smtClean="0"/>
              <a:t> как предположение для позиции в которую нужно вставить элемент. </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18</a:t>
            </a:fld>
            <a:endParaRPr lang="ru-RU" dirty="0"/>
          </a:p>
        </p:txBody>
      </p:sp>
    </p:spTree>
    <p:extLst>
      <p:ext uri="{BB962C8B-B14F-4D97-AF65-F5344CB8AC3E}">
        <p14:creationId xmlns:p14="http://schemas.microsoft.com/office/powerpoint/2010/main" val="355727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10000"/>
          </a:bodyPr>
          <a:lstStyle/>
          <a:p>
            <a:r>
              <a:rPr lang="en-US" sz="1200" dirty="0" smtClean="0">
                <a:solidFill>
                  <a:srgbClr val="7F0055"/>
                </a:solidFill>
                <a:latin typeface="Consolas" panose="020B0609020204030204" pitchFamily="49" charset="0"/>
              </a:rPr>
              <a:t>#include</a:t>
            </a:r>
            <a:r>
              <a:rPr lang="en-US" sz="1200" dirty="0" smtClean="0">
                <a:solidFill>
                  <a:srgbClr val="000000"/>
                </a:solidFill>
                <a:latin typeface="Consolas" panose="020B0609020204030204" pitchFamily="49" charset="0"/>
              </a:rPr>
              <a:t> </a:t>
            </a:r>
            <a:r>
              <a:rPr lang="en-US" sz="1200" dirty="0" smtClean="0">
                <a:solidFill>
                  <a:srgbClr val="2A00FF"/>
                </a:solidFill>
                <a:latin typeface="Consolas" panose="020B0609020204030204" pitchFamily="49" charset="0"/>
              </a:rPr>
              <a:t>&lt;</a:t>
            </a:r>
            <a:r>
              <a:rPr lang="en-US" sz="1200" dirty="0" err="1" smtClean="0">
                <a:solidFill>
                  <a:srgbClr val="2A00FF"/>
                </a:solidFill>
                <a:latin typeface="Consolas" panose="020B0609020204030204" pitchFamily="49" charset="0"/>
              </a:rPr>
              <a:t>iostream</a:t>
            </a:r>
            <a:r>
              <a:rPr lang="en-US" sz="1200" dirty="0" smtClean="0">
                <a:solidFill>
                  <a:srgbClr val="2A00FF"/>
                </a:solidFill>
                <a:latin typeface="Consolas" panose="020B0609020204030204" pitchFamily="49" charset="0"/>
              </a:rPr>
              <a:t>&gt;</a:t>
            </a:r>
          </a:p>
          <a:p>
            <a:r>
              <a:rPr lang="en-US" sz="1200" dirty="0" smtClean="0">
                <a:solidFill>
                  <a:srgbClr val="7F0055"/>
                </a:solidFill>
                <a:latin typeface="Consolas" panose="020B0609020204030204" pitchFamily="49" charset="0"/>
              </a:rPr>
              <a:t>#include</a:t>
            </a:r>
            <a:r>
              <a:rPr lang="en-US" sz="1200" dirty="0" smtClean="0">
                <a:solidFill>
                  <a:srgbClr val="000000"/>
                </a:solidFill>
                <a:latin typeface="Consolas" panose="020B0609020204030204" pitchFamily="49" charset="0"/>
              </a:rPr>
              <a:t> </a:t>
            </a:r>
            <a:r>
              <a:rPr lang="en-US" sz="1200" dirty="0" smtClean="0">
                <a:solidFill>
                  <a:srgbClr val="2A00FF"/>
                </a:solidFill>
                <a:latin typeface="Consolas" panose="020B0609020204030204" pitchFamily="49" charset="0"/>
              </a:rPr>
              <a:t>&lt;iterator&gt;</a:t>
            </a:r>
          </a:p>
          <a:p>
            <a:r>
              <a:rPr lang="en-US" sz="1200" dirty="0" smtClean="0">
                <a:solidFill>
                  <a:srgbClr val="7F0055"/>
                </a:solidFill>
                <a:latin typeface="Consolas" panose="020B0609020204030204" pitchFamily="49" charset="0"/>
              </a:rPr>
              <a:t>#include</a:t>
            </a:r>
            <a:r>
              <a:rPr lang="en-US" sz="1200" dirty="0" smtClean="0">
                <a:solidFill>
                  <a:srgbClr val="000000"/>
                </a:solidFill>
                <a:latin typeface="Consolas" panose="020B0609020204030204" pitchFamily="49" charset="0"/>
              </a:rPr>
              <a:t> </a:t>
            </a:r>
            <a:r>
              <a:rPr lang="en-US" sz="1200" dirty="0" smtClean="0">
                <a:solidFill>
                  <a:srgbClr val="2A00FF"/>
                </a:solidFill>
                <a:latin typeface="Consolas" panose="020B0609020204030204" pitchFamily="49" charset="0"/>
              </a:rPr>
              <a:t>&lt;set&gt;</a:t>
            </a:r>
          </a:p>
          <a:p>
            <a:endParaRPr lang="en-US" sz="1200" dirty="0" smtClean="0">
              <a:solidFill>
                <a:srgbClr val="2A00FF"/>
              </a:solidFill>
              <a:latin typeface="Consolas" panose="020B0609020204030204" pitchFamily="49" charset="0"/>
            </a:endParaRPr>
          </a:p>
          <a:p>
            <a:r>
              <a:rPr lang="en-US" sz="1200" dirty="0" smtClean="0">
                <a:solidFill>
                  <a:srgbClr val="7F0055"/>
                </a:solidFill>
                <a:latin typeface="Consolas" panose="020B0609020204030204" pitchFamily="49" charset="0"/>
              </a:rPr>
              <a:t>using</a:t>
            </a:r>
            <a:r>
              <a:rPr lang="en-US" sz="1200" dirty="0" smtClean="0">
                <a:solidFill>
                  <a:srgbClr val="000000"/>
                </a:solidFill>
                <a:latin typeface="Consolas" panose="020B0609020204030204" pitchFamily="49" charset="0"/>
              </a:rPr>
              <a:t> </a:t>
            </a:r>
            <a:r>
              <a:rPr lang="en-US" sz="1200" dirty="0" smtClean="0">
                <a:solidFill>
                  <a:srgbClr val="7F0055"/>
                </a:solidFill>
                <a:latin typeface="Consolas" panose="020B0609020204030204" pitchFamily="49" charset="0"/>
              </a:rPr>
              <a:t>namespace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p>
          <a:p>
            <a:endParaRPr lang="en-US" sz="1200" dirty="0" smtClean="0">
              <a:latin typeface="Consolas" panose="020B0609020204030204" pitchFamily="49" charset="0"/>
            </a:endParaRPr>
          </a:p>
          <a:p>
            <a:r>
              <a:rPr lang="en-US" sz="1200" dirty="0" err="1" smtClean="0">
                <a:solidFill>
                  <a:srgbClr val="7F0055"/>
                </a:solidFill>
                <a:latin typeface="Consolas" panose="020B0609020204030204" pitchFamily="49" charset="0"/>
              </a:rPr>
              <a:t>int</a:t>
            </a:r>
            <a:r>
              <a:rPr lang="en-US" sz="1200" dirty="0" smtClean="0">
                <a:solidFill>
                  <a:srgbClr val="000000"/>
                </a:solidFill>
                <a:latin typeface="Consolas" panose="020B0609020204030204" pitchFamily="49" charset="0"/>
              </a:rPr>
              <a:t> main()</a:t>
            </a:r>
          </a:p>
          <a:p>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5032"/>
                </a:solidFill>
                <a:latin typeface="Consolas" panose="020B0609020204030204" pitchFamily="49" charset="0"/>
              </a:rPr>
              <a:t>set</a:t>
            </a:r>
            <a:r>
              <a:rPr lang="en-US" sz="1200" dirty="0" smtClean="0">
                <a:solidFill>
                  <a:srgbClr val="000000"/>
                </a:solidFill>
                <a:latin typeface="Consolas" panose="020B0609020204030204" pitchFamily="49" charset="0"/>
              </a:rPr>
              <a:t>&lt;</a:t>
            </a:r>
            <a:r>
              <a:rPr lang="en-US" sz="1200" dirty="0" err="1" smtClean="0">
                <a:solidFill>
                  <a:srgbClr val="7F0055"/>
                </a:solidFill>
                <a:latin typeface="Consolas" panose="020B0609020204030204" pitchFamily="49" charset="0"/>
              </a:rPr>
              <a:t>int</a:t>
            </a:r>
            <a:r>
              <a:rPr lang="en-US" sz="1200" dirty="0" smtClean="0">
                <a:solidFill>
                  <a:srgbClr val="000000"/>
                </a:solidFill>
                <a:latin typeface="Consolas" panose="020B0609020204030204" pitchFamily="49" charset="0"/>
              </a:rPr>
              <a:t>&gt; </a:t>
            </a:r>
            <a:r>
              <a:rPr lang="en-US" sz="1200" dirty="0" err="1" smtClean="0">
                <a:solidFill>
                  <a:srgbClr val="000000"/>
                </a:solidFill>
                <a:latin typeface="Consolas" panose="020B0609020204030204" pitchFamily="49" charset="0"/>
              </a:rPr>
              <a:t>mySet</a:t>
            </a:r>
            <a:r>
              <a:rPr lang="en-US" sz="1200" dirty="0" smtClean="0">
                <a:solidFill>
                  <a:srgbClr val="000000"/>
                </a:solidFill>
                <a:latin typeface="Consolas" panose="020B0609020204030204" pitchFamily="49" charset="0"/>
              </a:rPr>
              <a:t>{3,21,10,-1,50,37,7,37};</a:t>
            </a:r>
          </a:p>
          <a:p>
            <a:endParaRPr lang="en-US" sz="1200" dirty="0" smtClean="0">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&lt;&lt; </a:t>
            </a:r>
            <a:r>
              <a:rPr lang="en-US" sz="1200" dirty="0" smtClean="0">
                <a:solidFill>
                  <a:srgbClr val="2A00FF"/>
                </a:solidFill>
                <a:latin typeface="Consolas" panose="020B0609020204030204" pitchFamily="49" charset="0"/>
              </a:rPr>
              <a:t>"</a:t>
            </a:r>
            <a:r>
              <a:rPr lang="ru-RU" sz="1200" dirty="0" smtClean="0">
                <a:solidFill>
                  <a:srgbClr val="2A00FF"/>
                </a:solidFill>
                <a:latin typeface="Consolas" panose="020B0609020204030204" pitchFamily="49" charset="0"/>
              </a:rPr>
              <a:t>Элементы множества:\</a:t>
            </a:r>
            <a:r>
              <a:rPr lang="en-US" sz="1200" dirty="0" smtClean="0">
                <a:solidFill>
                  <a:srgbClr val="2A00FF"/>
                </a:solidFill>
                <a:latin typeface="Consolas" panose="020B0609020204030204" pitchFamily="49" charset="0"/>
              </a:rPr>
              <a:t>n"</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copy( </a:t>
            </a:r>
            <a:r>
              <a:rPr lang="en-US" sz="1200" dirty="0" err="1" smtClean="0">
                <a:solidFill>
                  <a:srgbClr val="000000"/>
                </a:solidFill>
                <a:latin typeface="Consolas" panose="020B0609020204030204" pitchFamily="49" charset="0"/>
              </a:rPr>
              <a:t>mySet.begin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mySet.end</a:t>
            </a:r>
            <a:r>
              <a:rPr lang="en-US" sz="1200" dirty="0" smtClean="0">
                <a:solidFill>
                  <a:srgbClr val="000000"/>
                </a:solidFill>
                <a:latin typeface="Consolas" panose="020B0609020204030204" pitchFamily="49" charset="0"/>
              </a:rPr>
              <a:t>(), </a:t>
            </a:r>
            <a:r>
              <a:rPr lang="en-US" sz="1200" dirty="0" err="1" smtClean="0">
                <a:solidFill>
                  <a:srgbClr val="005032"/>
                </a:solidFill>
                <a:latin typeface="Consolas" panose="020B0609020204030204" pitchFamily="49" charset="0"/>
              </a:rPr>
              <a:t>ostream_iterator</a:t>
            </a:r>
            <a:r>
              <a:rPr lang="en-US" sz="1200" dirty="0" smtClean="0">
                <a:solidFill>
                  <a:srgbClr val="000000"/>
                </a:solidFill>
                <a:latin typeface="Consolas" panose="020B0609020204030204" pitchFamily="49" charset="0"/>
              </a:rPr>
              <a:t>&lt;</a:t>
            </a:r>
            <a:r>
              <a:rPr lang="en-US" sz="1200" dirty="0" err="1" smtClean="0">
                <a:solidFill>
                  <a:srgbClr val="7F0055"/>
                </a:solidFill>
                <a:latin typeface="Consolas" panose="020B0609020204030204" pitchFamily="49" charset="0"/>
              </a:rPr>
              <a:t>int</a:t>
            </a:r>
            <a:r>
              <a:rPr lang="en-US" sz="1200" dirty="0" smtClean="0">
                <a:solidFill>
                  <a:srgbClr val="000000"/>
                </a:solidFill>
                <a:latin typeface="Consolas" panose="020B0609020204030204" pitchFamily="49" charset="0"/>
              </a:rPr>
              <a:t>&gt;(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2A00FF"/>
                </a:solidFill>
                <a:latin typeface="Consolas" panose="020B0609020204030204" pitchFamily="49" charset="0"/>
              </a:rPr>
              <a:t>" "</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&lt;&lt;</a:t>
            </a:r>
            <a:r>
              <a:rPr lang="en-US" sz="1200" dirty="0" smtClean="0">
                <a:solidFill>
                  <a:srgbClr val="2A00FF"/>
                </a:solidFill>
                <a:latin typeface="Consolas" panose="020B0609020204030204" pitchFamily="49" charset="0"/>
              </a:rPr>
              <a:t>"\n</a:t>
            </a:r>
            <a:r>
              <a:rPr lang="ru-RU" sz="1200" dirty="0" smtClean="0">
                <a:solidFill>
                  <a:srgbClr val="2A00FF"/>
                </a:solidFill>
                <a:latin typeface="Consolas" panose="020B0609020204030204" pitchFamily="49" charset="0"/>
              </a:rPr>
              <a:t>Удаляем "</a:t>
            </a:r>
            <a:r>
              <a:rPr lang="ru-RU" sz="1200" dirty="0" smtClean="0">
                <a:solidFill>
                  <a:srgbClr val="000000"/>
                </a:solidFill>
                <a:latin typeface="Consolas" panose="020B0609020204030204" pitchFamily="49" charset="0"/>
              </a:rPr>
              <a:t> &lt;&lt; *</a:t>
            </a:r>
            <a:r>
              <a:rPr lang="en-US" sz="1200" dirty="0" err="1" smtClean="0">
                <a:solidFill>
                  <a:srgbClr val="000000"/>
                </a:solidFill>
                <a:latin typeface="Consolas" panose="020B0609020204030204" pitchFamily="49" charset="0"/>
              </a:rPr>
              <a:t>mySet.find</a:t>
            </a:r>
            <a:r>
              <a:rPr lang="en-US" sz="1200" dirty="0" smtClean="0">
                <a:solidFill>
                  <a:srgbClr val="000000"/>
                </a:solidFill>
                <a:latin typeface="Consolas" panose="020B0609020204030204" pitchFamily="49" charset="0"/>
              </a:rPr>
              <a:t>(10) &lt;&lt; </a:t>
            </a:r>
            <a:r>
              <a:rPr lang="en-US" sz="1200" dirty="0" err="1" smtClean="0">
                <a:solidFill>
                  <a:srgbClr val="642880"/>
                </a:solidFill>
                <a:latin typeface="Consolas" panose="020B0609020204030204" pitchFamily="49" charset="0"/>
              </a:rPr>
              <a:t>endl</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mySet.erase</a:t>
            </a:r>
            <a:r>
              <a:rPr lang="en-US" sz="1200" dirty="0" smtClean="0">
                <a:solidFill>
                  <a:srgbClr val="000000"/>
                </a:solidFill>
                <a:latin typeface="Consolas" panose="020B0609020204030204" pitchFamily="49" charset="0"/>
              </a:rPr>
              <a:t>(10);</a:t>
            </a:r>
          </a:p>
          <a:p>
            <a:r>
              <a:rPr lang="ru-RU" sz="1200" dirty="0" smtClean="0">
                <a:solidFill>
                  <a:srgbClr val="000000"/>
                </a:solidFill>
                <a:latin typeface="Consolas" panose="020B0609020204030204" pitchFamily="49" charset="0"/>
              </a:rPr>
              <a:t>    </a:t>
            </a:r>
            <a:r>
              <a:rPr lang="ru-RU" sz="1200" dirty="0" err="1" smtClean="0">
                <a:solidFill>
                  <a:srgbClr val="000000"/>
                </a:solidFill>
                <a:latin typeface="Consolas" panose="020B0609020204030204" pitchFamily="49" charset="0"/>
              </a:rPr>
              <a:t>cout</a:t>
            </a:r>
            <a:r>
              <a:rPr lang="ru-RU" sz="1200" dirty="0" smtClean="0">
                <a:solidFill>
                  <a:srgbClr val="000000"/>
                </a:solidFill>
                <a:latin typeface="Consolas" panose="020B0609020204030204" pitchFamily="49" charset="0"/>
              </a:rPr>
              <a:t> &lt;&lt; </a:t>
            </a:r>
            <a:r>
              <a:rPr lang="ru-RU" sz="1200" dirty="0" smtClean="0">
                <a:solidFill>
                  <a:srgbClr val="2A00FF"/>
                </a:solidFill>
                <a:latin typeface="Consolas" panose="020B0609020204030204" pitchFamily="49" charset="0"/>
              </a:rPr>
              <a:t>"</a:t>
            </a:r>
            <a:r>
              <a:rPr lang="ru-RU" sz="1200" dirty="0" err="1" smtClean="0">
                <a:solidFill>
                  <a:srgbClr val="2A00FF"/>
                </a:solidFill>
                <a:latin typeface="Consolas" panose="020B0609020204030204" pitchFamily="49" charset="0"/>
              </a:rPr>
              <a:t>Set</a:t>
            </a:r>
            <a:r>
              <a:rPr lang="ru-RU" sz="1200" dirty="0" smtClean="0">
                <a:solidFill>
                  <a:srgbClr val="2A00FF"/>
                </a:solidFill>
                <a:latin typeface="Consolas" panose="020B0609020204030204" pitchFamily="49" charset="0"/>
              </a:rPr>
              <a:t> после удаления 10\n"</a:t>
            </a:r>
            <a:r>
              <a:rPr lang="ru-RU"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copy( </a:t>
            </a:r>
            <a:r>
              <a:rPr lang="en-US" sz="1200" dirty="0" err="1" smtClean="0">
                <a:solidFill>
                  <a:srgbClr val="000000"/>
                </a:solidFill>
                <a:latin typeface="Consolas" panose="020B0609020204030204" pitchFamily="49" charset="0"/>
              </a:rPr>
              <a:t>mySet.begin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mySet.end</a:t>
            </a:r>
            <a:r>
              <a:rPr lang="en-US" sz="1200" dirty="0" smtClean="0">
                <a:solidFill>
                  <a:srgbClr val="000000"/>
                </a:solidFill>
                <a:latin typeface="Consolas" panose="020B0609020204030204" pitchFamily="49" charset="0"/>
              </a:rPr>
              <a:t>(), </a:t>
            </a:r>
            <a:r>
              <a:rPr lang="en-US" sz="1200" dirty="0" err="1" smtClean="0">
                <a:solidFill>
                  <a:srgbClr val="005032"/>
                </a:solidFill>
                <a:latin typeface="Consolas" panose="020B0609020204030204" pitchFamily="49" charset="0"/>
              </a:rPr>
              <a:t>ostream_iterator</a:t>
            </a:r>
            <a:r>
              <a:rPr lang="en-US" sz="1200" dirty="0" smtClean="0">
                <a:solidFill>
                  <a:srgbClr val="000000"/>
                </a:solidFill>
                <a:latin typeface="Consolas" panose="020B0609020204030204" pitchFamily="49" charset="0"/>
              </a:rPr>
              <a:t>&lt;</a:t>
            </a:r>
            <a:r>
              <a:rPr lang="en-US" sz="1200" dirty="0" err="1" smtClean="0">
                <a:solidFill>
                  <a:srgbClr val="7F0055"/>
                </a:solidFill>
                <a:latin typeface="Consolas" panose="020B0609020204030204" pitchFamily="49" charset="0"/>
              </a:rPr>
              <a:t>int</a:t>
            </a:r>
            <a:r>
              <a:rPr lang="en-US" sz="1200" dirty="0" smtClean="0">
                <a:solidFill>
                  <a:srgbClr val="000000"/>
                </a:solidFill>
                <a:latin typeface="Consolas" panose="020B0609020204030204" pitchFamily="49" charset="0"/>
              </a:rPr>
              <a:t>&gt;(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2A00FF"/>
                </a:solidFill>
                <a:latin typeface="Consolas" panose="020B0609020204030204" pitchFamily="49" charset="0"/>
              </a:rPr>
              <a:t>" "</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&lt;&lt; </a:t>
            </a:r>
            <a:r>
              <a:rPr lang="en-US" sz="1200" dirty="0" smtClean="0">
                <a:solidFill>
                  <a:srgbClr val="2A00FF"/>
                </a:solidFill>
                <a:latin typeface="Consolas" panose="020B0609020204030204" pitchFamily="49" charset="0"/>
              </a:rPr>
              <a:t>"\n</a:t>
            </a:r>
            <a:r>
              <a:rPr lang="ru-RU" sz="1200" dirty="0" smtClean="0">
                <a:solidFill>
                  <a:srgbClr val="2A00FF"/>
                </a:solidFill>
                <a:latin typeface="Consolas" panose="020B0609020204030204" pitchFamily="49" charset="0"/>
              </a:rPr>
              <a:t>Добавляем 27 на место "</a:t>
            </a:r>
            <a:r>
              <a:rPr lang="ru-RU" sz="1200" dirty="0" smtClean="0">
                <a:solidFill>
                  <a:srgbClr val="000000"/>
                </a:solidFill>
                <a:latin typeface="Consolas" panose="020B0609020204030204" pitchFamily="49" charset="0"/>
              </a:rPr>
              <a:t> &lt;&lt; *</a:t>
            </a:r>
            <a:r>
              <a:rPr lang="en-US" sz="1200" dirty="0" err="1" smtClean="0">
                <a:solidFill>
                  <a:srgbClr val="000000"/>
                </a:solidFill>
                <a:latin typeface="Consolas" panose="020B0609020204030204" pitchFamily="49" charset="0"/>
              </a:rPr>
              <a:t>mySet.lower_bound</a:t>
            </a:r>
            <a:r>
              <a:rPr lang="en-US" sz="1200" dirty="0" smtClean="0">
                <a:solidFill>
                  <a:srgbClr val="000000"/>
                </a:solidFill>
                <a:latin typeface="Consolas" panose="020B0609020204030204" pitchFamily="49" charset="0"/>
              </a:rPr>
              <a:t>(27) &lt;&lt; </a:t>
            </a:r>
            <a:r>
              <a:rPr lang="en-US" sz="1200" dirty="0" err="1" smtClean="0">
                <a:solidFill>
                  <a:srgbClr val="642880"/>
                </a:solidFill>
                <a:latin typeface="Consolas" panose="020B0609020204030204" pitchFamily="49" charset="0"/>
              </a:rPr>
              <a:t>endl</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mySet.insert</a:t>
            </a:r>
            <a:r>
              <a:rPr lang="en-US" sz="1200" dirty="0" smtClean="0">
                <a:solidFill>
                  <a:srgbClr val="000000"/>
                </a:solidFill>
                <a:latin typeface="Consolas" panose="020B0609020204030204" pitchFamily="49" charset="0"/>
              </a:rPr>
              <a:t>(27);</a:t>
            </a:r>
          </a:p>
          <a:p>
            <a:endParaRPr lang="en-US" sz="1200" dirty="0" smtClean="0">
              <a:latin typeface="Consolas" panose="020B0609020204030204" pitchFamily="49" charset="0"/>
            </a:endParaRPr>
          </a:p>
          <a:p>
            <a:r>
              <a:rPr lang="ru-RU" sz="1200" dirty="0" smtClean="0">
                <a:solidFill>
                  <a:srgbClr val="000000"/>
                </a:solidFill>
                <a:latin typeface="Consolas" panose="020B0609020204030204" pitchFamily="49" charset="0"/>
              </a:rPr>
              <a:t>    </a:t>
            </a:r>
            <a:r>
              <a:rPr lang="ru-RU" sz="1200" dirty="0" err="1" smtClean="0">
                <a:solidFill>
                  <a:srgbClr val="000000"/>
                </a:solidFill>
                <a:latin typeface="Consolas" panose="020B0609020204030204" pitchFamily="49" charset="0"/>
              </a:rPr>
              <a:t>cout</a:t>
            </a:r>
            <a:r>
              <a:rPr lang="ru-RU" sz="1200" dirty="0" smtClean="0">
                <a:solidFill>
                  <a:srgbClr val="000000"/>
                </a:solidFill>
                <a:latin typeface="Consolas" panose="020B0609020204030204" pitchFamily="49" charset="0"/>
              </a:rPr>
              <a:t> &lt;&lt; </a:t>
            </a:r>
            <a:r>
              <a:rPr lang="ru-RU" sz="1200" dirty="0" smtClean="0">
                <a:solidFill>
                  <a:srgbClr val="2A00FF"/>
                </a:solidFill>
                <a:latin typeface="Consolas" panose="020B0609020204030204" pitchFamily="49" charset="0"/>
              </a:rPr>
              <a:t>"</a:t>
            </a:r>
            <a:r>
              <a:rPr lang="ru-RU" sz="1200" dirty="0" err="1" smtClean="0">
                <a:solidFill>
                  <a:srgbClr val="2A00FF"/>
                </a:solidFill>
                <a:latin typeface="Consolas" panose="020B0609020204030204" pitchFamily="49" charset="0"/>
              </a:rPr>
              <a:t>Set</a:t>
            </a:r>
            <a:r>
              <a:rPr lang="ru-RU" sz="1200" dirty="0" smtClean="0">
                <a:solidFill>
                  <a:srgbClr val="2A00FF"/>
                </a:solidFill>
                <a:latin typeface="Consolas" panose="020B0609020204030204" pitchFamily="49" charset="0"/>
              </a:rPr>
              <a:t> после добавления 27\n"</a:t>
            </a:r>
            <a:r>
              <a:rPr lang="ru-RU"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copy( </a:t>
            </a:r>
            <a:r>
              <a:rPr lang="en-US" sz="1200" dirty="0" err="1" smtClean="0">
                <a:solidFill>
                  <a:srgbClr val="000000"/>
                </a:solidFill>
                <a:latin typeface="Consolas" panose="020B0609020204030204" pitchFamily="49" charset="0"/>
              </a:rPr>
              <a:t>mySet.begin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mySet.end</a:t>
            </a:r>
            <a:r>
              <a:rPr lang="en-US" sz="1200" dirty="0" smtClean="0">
                <a:solidFill>
                  <a:srgbClr val="000000"/>
                </a:solidFill>
                <a:latin typeface="Consolas" panose="020B0609020204030204" pitchFamily="49" charset="0"/>
              </a:rPr>
              <a:t>(), </a:t>
            </a:r>
            <a:r>
              <a:rPr lang="en-US" sz="1200" dirty="0" err="1" smtClean="0">
                <a:solidFill>
                  <a:srgbClr val="005032"/>
                </a:solidFill>
                <a:latin typeface="Consolas" panose="020B0609020204030204" pitchFamily="49" charset="0"/>
              </a:rPr>
              <a:t>ostream_iterator</a:t>
            </a:r>
            <a:r>
              <a:rPr lang="en-US" sz="1200" dirty="0" smtClean="0">
                <a:solidFill>
                  <a:srgbClr val="000000"/>
                </a:solidFill>
                <a:latin typeface="Consolas" panose="020B0609020204030204" pitchFamily="49" charset="0"/>
              </a:rPr>
              <a:t>&lt;</a:t>
            </a:r>
            <a:r>
              <a:rPr lang="en-US" sz="1200" dirty="0" err="1" smtClean="0">
                <a:solidFill>
                  <a:srgbClr val="7F0055"/>
                </a:solidFill>
                <a:latin typeface="Consolas" panose="020B0609020204030204" pitchFamily="49" charset="0"/>
              </a:rPr>
              <a:t>int</a:t>
            </a:r>
            <a:r>
              <a:rPr lang="en-US" sz="1200" dirty="0" smtClean="0">
                <a:solidFill>
                  <a:srgbClr val="000000"/>
                </a:solidFill>
                <a:latin typeface="Consolas" panose="020B0609020204030204" pitchFamily="49" charset="0"/>
              </a:rPr>
              <a:t>&gt;(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2A00FF"/>
                </a:solidFill>
                <a:latin typeface="Consolas" panose="020B0609020204030204" pitchFamily="49" charset="0"/>
              </a:rPr>
              <a:t>" "</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7F0055"/>
                </a:solidFill>
                <a:latin typeface="Consolas" panose="020B0609020204030204" pitchFamily="49" charset="0"/>
              </a:rPr>
              <a:t>return</a:t>
            </a:r>
            <a:r>
              <a:rPr lang="en-US" sz="1200" dirty="0" smtClean="0">
                <a:solidFill>
                  <a:srgbClr val="000000"/>
                </a:solidFill>
                <a:latin typeface="Consolas" panose="020B0609020204030204" pitchFamily="49" charset="0"/>
              </a:rPr>
              <a:t> 0;</a:t>
            </a:r>
          </a:p>
          <a:p>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19</a:t>
            </a:fld>
            <a:endParaRPr lang="ru-RU" dirty="0"/>
          </a:p>
        </p:txBody>
      </p:sp>
    </p:spTree>
    <p:extLst>
      <p:ext uri="{BB962C8B-B14F-4D97-AF65-F5344CB8AC3E}">
        <p14:creationId xmlns:p14="http://schemas.microsoft.com/office/powerpoint/2010/main" val="244133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 (от англ. </a:t>
            </a:r>
            <a:r>
              <a:rPr lang="ru-RU" altLang="sv-SE" sz="12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iterator</a:t>
            </a:r>
            <a:r>
              <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 </a:t>
            </a:r>
            <a:r>
              <a:rPr lang="ru-RU" altLang="sv-SE" sz="12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перечислитель</a:t>
            </a:r>
            <a:r>
              <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a:t>
            </a:fld>
            <a:endParaRPr lang="ru-RU" dirty="0"/>
          </a:p>
        </p:txBody>
      </p:sp>
    </p:spTree>
    <p:extLst>
      <p:ext uri="{BB962C8B-B14F-4D97-AF65-F5344CB8AC3E}">
        <p14:creationId xmlns:p14="http://schemas.microsoft.com/office/powerpoint/2010/main" val="2926769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&lt;map&gt;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::map&lt;</a:t>
            </a:r>
            <a:r>
              <a:rPr lang="en-US" sz="1200" b="0" kern="1200" dirty="0" err="1" smtClean="0">
                <a:solidFill>
                  <a:schemeClr val="tx1"/>
                </a:solidFill>
                <a:latin typeface="+mn-lt"/>
                <a:ea typeface="+mn-ea"/>
                <a:cs typeface="+mn-cs"/>
              </a:rPr>
              <a:t>char,int</a:t>
            </a:r>
            <a:r>
              <a:rPr lang="en-US" sz="1200" b="0" kern="1200" dirty="0" smtClean="0">
                <a:solidFill>
                  <a:schemeClr val="tx1"/>
                </a:solidFill>
                <a:latin typeface="+mn-lt"/>
                <a:ea typeface="+mn-ea"/>
                <a:cs typeface="+mn-cs"/>
              </a:rPr>
              <a:t>&gt; m5{{'b',5},{'m',3},{'c',0}};</a:t>
            </a:r>
          </a:p>
          <a:p>
            <a:r>
              <a:rPr lang="en-US" sz="1200" b="0" kern="1200" dirty="0" smtClean="0">
                <a:solidFill>
                  <a:schemeClr val="tx1"/>
                </a:solidFill>
                <a:latin typeface="+mn-lt"/>
                <a:ea typeface="+mn-ea"/>
                <a:cs typeface="+mn-cs"/>
              </a:rPr>
              <a:t>   for (auto m : m5)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m.first</a:t>
            </a:r>
            <a:r>
              <a:rPr lang="en-US" sz="1200" b="0" kern="1200" dirty="0" smtClean="0">
                <a:solidFill>
                  <a:schemeClr val="tx1"/>
                </a:solidFill>
                <a:latin typeface="+mn-lt"/>
                <a:ea typeface="+mn-ea"/>
                <a:cs typeface="+mn-cs"/>
              </a:rPr>
              <a:t> &lt;&lt; " " &lt;&lt; </a:t>
            </a:r>
            <a:r>
              <a:rPr lang="en-US" sz="1200" b="0" kern="1200" dirty="0" err="1" smtClean="0">
                <a:solidFill>
                  <a:schemeClr val="tx1"/>
                </a:solidFill>
                <a:latin typeface="+mn-lt"/>
                <a:ea typeface="+mn-ea"/>
                <a:cs typeface="+mn-cs"/>
              </a:rPr>
              <a:t>m.second</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20</a:t>
            </a:fld>
            <a:endParaRPr lang="ru-RU" dirty="0"/>
          </a:p>
        </p:txBody>
      </p:sp>
    </p:spTree>
    <p:extLst>
      <p:ext uri="{BB962C8B-B14F-4D97-AF65-F5344CB8AC3E}">
        <p14:creationId xmlns:p14="http://schemas.microsoft.com/office/powerpoint/2010/main" val="180883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[key] - </a:t>
            </a:r>
            <a:r>
              <a:rPr lang="ru-RU" dirty="0" smtClean="0"/>
              <a:t>Ссылка на значение</a:t>
            </a:r>
            <a:r>
              <a:rPr lang="ru-RU" baseline="0" dirty="0" smtClean="0"/>
              <a:t> нового</a:t>
            </a:r>
            <a:r>
              <a:rPr lang="ru-RU" dirty="0" smtClean="0"/>
              <a:t> элемента, если не существовало</a:t>
            </a:r>
            <a:r>
              <a:rPr lang="ru-RU" baseline="0" dirty="0" smtClean="0"/>
              <a:t> </a:t>
            </a:r>
            <a:r>
              <a:rPr lang="ru-RU" dirty="0" smtClean="0"/>
              <a:t>элемента с ключом </a:t>
            </a:r>
            <a:r>
              <a:rPr lang="ru-RU" dirty="0" err="1" smtClean="0"/>
              <a:t>key</a:t>
            </a:r>
            <a:r>
              <a:rPr lang="ru-RU" dirty="0" smtClean="0"/>
              <a:t>. </a:t>
            </a:r>
            <a:endParaRPr lang="en-US" dirty="0" smtClean="0"/>
          </a:p>
          <a:p>
            <a:r>
              <a:rPr lang="en-US" b="0" baseline="0" dirty="0" smtClean="0"/>
              <a:t>at</a:t>
            </a:r>
            <a:r>
              <a:rPr lang="ru-RU" b="0" baseline="0" dirty="0" smtClean="0"/>
              <a:t>() - Возвращает ссылку на соответствующее значение элемента с ключом, эквивалентным </a:t>
            </a:r>
            <a:r>
              <a:rPr lang="ru-RU" b="0" baseline="0" dirty="0" err="1" smtClean="0"/>
              <a:t>key</a:t>
            </a:r>
            <a:r>
              <a:rPr lang="ru-RU" b="0" baseline="0" dirty="0" smtClean="0"/>
              <a:t>. Если такого элемента не существует, бросает исключение типа </a:t>
            </a:r>
            <a:r>
              <a:rPr lang="ru-RU" b="0" baseline="0" dirty="0" err="1" smtClean="0"/>
              <a:t>std</a:t>
            </a:r>
            <a:r>
              <a:rPr lang="ru-RU" b="0" baseline="0" dirty="0" smtClean="0"/>
              <a:t>::</a:t>
            </a:r>
            <a:r>
              <a:rPr lang="ru-RU" b="0" baseline="0" dirty="0" err="1" smtClean="0"/>
              <a:t>out_of_range</a:t>
            </a:r>
            <a:r>
              <a:rPr lang="ru-RU" b="0" baseline="0" dirty="0" smtClean="0"/>
              <a:t>.</a:t>
            </a:r>
          </a:p>
        </p:txBody>
      </p:sp>
      <p:sp>
        <p:nvSpPr>
          <p:cNvPr id="4" name="Номер слайда 3"/>
          <p:cNvSpPr>
            <a:spLocks noGrp="1"/>
          </p:cNvSpPr>
          <p:nvPr>
            <p:ph type="sldNum" sz="quarter" idx="10"/>
          </p:nvPr>
        </p:nvSpPr>
        <p:spPr/>
        <p:txBody>
          <a:bodyPr/>
          <a:lstStyle/>
          <a:p>
            <a:fld id="{04364DBE-E3B1-4133-B555-71372D05869D}" type="slidenum">
              <a:rPr lang="ru-RU" smtClean="0"/>
              <a:pPr/>
              <a:t>21</a:t>
            </a:fld>
            <a:endParaRPr lang="ru-RU" dirty="0"/>
          </a:p>
        </p:txBody>
      </p:sp>
    </p:spTree>
    <p:extLst>
      <p:ext uri="{BB962C8B-B14F-4D97-AF65-F5344CB8AC3E}">
        <p14:creationId xmlns:p14="http://schemas.microsoft.com/office/powerpoint/2010/main" val="3458970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smtClean="0"/>
              <a:t>emplace_hint</a:t>
            </a:r>
            <a:endParaRPr lang="en-US" b="1" dirty="0" smtClean="0"/>
          </a:p>
          <a:p>
            <a:r>
              <a:rPr lang="ru-RU" dirty="0" smtClean="0"/>
              <a:t>Вставляет новый элемент в контейнер, используя </a:t>
            </a:r>
            <a:r>
              <a:rPr lang="ru-RU" dirty="0" err="1" smtClean="0"/>
              <a:t>hint</a:t>
            </a:r>
            <a:r>
              <a:rPr lang="ru-RU" dirty="0" smtClean="0"/>
              <a:t> как предположение для позиции в которую нужно вставить элемент. </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22</a:t>
            </a:fld>
            <a:endParaRPr lang="ru-RU" dirty="0"/>
          </a:p>
        </p:txBody>
      </p:sp>
    </p:spTree>
    <p:extLst>
      <p:ext uri="{BB962C8B-B14F-4D97-AF65-F5344CB8AC3E}">
        <p14:creationId xmlns:p14="http://schemas.microsoft.com/office/powerpoint/2010/main" val="178056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iostream</a:t>
            </a:r>
            <a:r>
              <a:rPr lang="en-US" sz="1200" b="0" u="none" kern="1200" dirty="0" smtClean="0">
                <a:solidFill>
                  <a:schemeClr val="tx1"/>
                </a:solidFill>
                <a:latin typeface="+mn-lt"/>
                <a:ea typeface="+mn-ea"/>
                <a:cs typeface="+mn-cs"/>
              </a:rPr>
              <a:t>&gt;</a:t>
            </a:r>
          </a:p>
          <a:p>
            <a:r>
              <a:rPr lang="en-US" sz="1200" b="0" u="none" kern="1200" dirty="0" smtClean="0">
                <a:solidFill>
                  <a:schemeClr val="tx1"/>
                </a:solidFill>
                <a:latin typeface="+mn-lt"/>
                <a:ea typeface="+mn-ea"/>
                <a:cs typeface="+mn-cs"/>
              </a:rPr>
              <a:t>#include &lt;map&gt;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using namespace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main()</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map &lt;</a:t>
            </a:r>
            <a:r>
              <a:rPr lang="en-US" sz="1200" b="0" u="none" kern="1200" dirty="0" err="1" smtClean="0">
                <a:solidFill>
                  <a:schemeClr val="tx1"/>
                </a:solidFill>
                <a:latin typeface="+mn-lt"/>
                <a:ea typeface="+mn-ea"/>
                <a:cs typeface="+mn-cs"/>
              </a:rPr>
              <a:t>string,int</a:t>
            </a:r>
            <a:r>
              <a:rPr lang="en-US" sz="1200" b="0" u="none" kern="1200" dirty="0" smtClean="0">
                <a:solidFill>
                  <a:schemeClr val="tx1"/>
                </a:solidFill>
                <a:latin typeface="+mn-lt"/>
                <a:ea typeface="+mn-ea"/>
                <a:cs typeface="+mn-cs"/>
              </a:rPr>
              <a:t>&gt; family = {{ "Mother", 37 },</a:t>
            </a:r>
          </a:p>
          <a:p>
            <a:r>
              <a:rPr lang="ru-RU" sz="1200" b="0" u="none" kern="1200" dirty="0" smtClean="0">
                <a:solidFill>
                  <a:schemeClr val="tx1"/>
                </a:solidFill>
                <a:latin typeface="+mn-lt"/>
                <a:ea typeface="+mn-ea"/>
                <a:cs typeface="+mn-cs"/>
              </a:rPr>
              <a:t>                              { "</a:t>
            </a:r>
            <a:r>
              <a:rPr lang="ru-RU" sz="1200" b="0" u="none" kern="1200" dirty="0" err="1" smtClean="0">
                <a:solidFill>
                  <a:schemeClr val="tx1"/>
                </a:solidFill>
                <a:latin typeface="+mn-lt"/>
                <a:ea typeface="+mn-ea"/>
                <a:cs typeface="+mn-cs"/>
              </a:rPr>
              <a:t>Father</a:t>
            </a:r>
            <a:r>
              <a:rPr lang="ru-RU" sz="1200" b="0" u="none" kern="1200" dirty="0" smtClean="0">
                <a:solidFill>
                  <a:schemeClr val="tx1"/>
                </a:solidFill>
                <a:latin typeface="+mn-lt"/>
                <a:ea typeface="+mn-ea"/>
                <a:cs typeface="+mn-cs"/>
              </a:rPr>
              <a:t>", 40 },///</a:t>
            </a:r>
            <a:r>
              <a:rPr lang="ru-RU" sz="1200" b="0" u="none" kern="1200" dirty="0" err="1" smtClean="0">
                <a:solidFill>
                  <a:schemeClr val="tx1"/>
                </a:solidFill>
                <a:latin typeface="+mn-lt"/>
                <a:ea typeface="+mn-ea"/>
                <a:cs typeface="+mn-cs"/>
              </a:rPr>
              <a:t>map</a:t>
            </a:r>
            <a:r>
              <a:rPr lang="ru-RU" sz="1200" b="0" u="none" kern="1200" dirty="0" smtClean="0">
                <a:solidFill>
                  <a:schemeClr val="tx1"/>
                </a:solidFill>
                <a:latin typeface="+mn-lt"/>
                <a:ea typeface="+mn-ea"/>
                <a:cs typeface="+mn-cs"/>
              </a:rPr>
              <a:t> явно инициализирована</a:t>
            </a:r>
          </a:p>
          <a:p>
            <a:r>
              <a:rPr lang="en-US" sz="1200" b="0" u="none" kern="1200" dirty="0" smtClean="0">
                <a:solidFill>
                  <a:schemeClr val="tx1"/>
                </a:solidFill>
                <a:latin typeface="+mn-lt"/>
                <a:ea typeface="+mn-ea"/>
                <a:cs typeface="+mn-cs"/>
              </a:rPr>
              <a:t>                              { "Son", 15 },</a:t>
            </a:r>
          </a:p>
          <a:p>
            <a:r>
              <a:rPr lang="en-US" sz="1200" b="0" u="none" kern="1200" dirty="0" smtClean="0">
                <a:solidFill>
                  <a:schemeClr val="tx1"/>
                </a:solidFill>
                <a:latin typeface="+mn-lt"/>
                <a:ea typeface="+mn-ea"/>
                <a:cs typeface="+mn-cs"/>
              </a:rPr>
              <a:t>                              { "Grandma", 69 }};</a:t>
            </a:r>
          </a:p>
          <a:p>
            <a:r>
              <a:rPr lang="en-US" sz="1200" b="0" u="none" kern="1200" dirty="0" smtClean="0">
                <a:solidFill>
                  <a:schemeClr val="tx1"/>
                </a:solidFill>
                <a:latin typeface="+mn-lt"/>
                <a:ea typeface="+mn-ea"/>
                <a:cs typeface="+mn-cs"/>
              </a:rPr>
              <a:t>   family["Daughter"] = 13;</a:t>
            </a:r>
          </a:p>
          <a:p>
            <a:r>
              <a:rPr lang="en-US" sz="1200" b="0" u="none" kern="1200" dirty="0" smtClean="0">
                <a:solidFill>
                  <a:schemeClr val="tx1"/>
                </a:solidFill>
                <a:latin typeface="+mn-lt"/>
                <a:ea typeface="+mn-ea"/>
                <a:cs typeface="+mn-cs"/>
              </a:rPr>
              <a:t>   family["Grandpa"] = 74;</a:t>
            </a:r>
          </a:p>
          <a:p>
            <a:r>
              <a:rPr lang="ru-RU" sz="1200" b="0" u="none" kern="1200" dirty="0" smtClean="0">
                <a:solidFill>
                  <a:schemeClr val="tx1"/>
                </a:solidFill>
                <a:latin typeface="+mn-lt"/>
                <a:ea typeface="+mn-ea"/>
                <a:cs typeface="+mn-cs"/>
              </a:rPr>
              <a:t>   ///вывод явно инициализированной </a:t>
            </a:r>
            <a:r>
              <a:rPr lang="ru-RU" sz="1200" b="0" u="none" kern="1200" dirty="0" err="1" smtClean="0">
                <a:solidFill>
                  <a:schemeClr val="tx1"/>
                </a:solidFill>
                <a:latin typeface="+mn-lt"/>
                <a:ea typeface="+mn-ea"/>
                <a:cs typeface="+mn-cs"/>
              </a:rPr>
              <a:t>map</a:t>
            </a:r>
            <a:r>
              <a:rPr lang="ru-RU" sz="1200" b="0" u="none" kern="1200" dirty="0" smtClean="0">
                <a:solidFill>
                  <a:schemeClr val="tx1"/>
                </a:solidFill>
                <a:latin typeface="+mn-lt"/>
                <a:ea typeface="+mn-ea"/>
                <a:cs typeface="+mn-cs"/>
              </a:rPr>
              <a:t> на экран</a:t>
            </a:r>
          </a:p>
          <a:p>
            <a:r>
              <a:rPr lang="en-US" sz="1200" b="0" u="none" kern="1200" dirty="0" smtClean="0">
                <a:solidFill>
                  <a:schemeClr val="tx1"/>
                </a:solidFill>
                <a:latin typeface="+mn-lt"/>
                <a:ea typeface="+mn-ea"/>
                <a:cs typeface="+mn-cs"/>
              </a:rPr>
              <a:t>   for (auto it = </a:t>
            </a:r>
            <a:r>
              <a:rPr lang="en-US" sz="1200" b="0" u="none" kern="1200" dirty="0" err="1" smtClean="0">
                <a:solidFill>
                  <a:schemeClr val="tx1"/>
                </a:solidFill>
                <a:latin typeface="+mn-lt"/>
                <a:ea typeface="+mn-ea"/>
                <a:cs typeface="+mn-cs"/>
              </a:rPr>
              <a:t>family.begin</a:t>
            </a:r>
            <a:r>
              <a:rPr lang="en-US" sz="1200" b="0" u="none" kern="1200" dirty="0" smtClean="0">
                <a:solidFill>
                  <a:schemeClr val="tx1"/>
                </a:solidFill>
                <a:latin typeface="+mn-lt"/>
                <a:ea typeface="+mn-ea"/>
                <a:cs typeface="+mn-cs"/>
              </a:rPr>
              <a:t>(); it != </a:t>
            </a:r>
            <a:r>
              <a:rPr lang="en-US" sz="1200" b="0" u="none" kern="1200" dirty="0" err="1" smtClean="0">
                <a:solidFill>
                  <a:schemeClr val="tx1"/>
                </a:solidFill>
                <a:latin typeface="+mn-lt"/>
                <a:ea typeface="+mn-ea"/>
                <a:cs typeface="+mn-cs"/>
              </a:rPr>
              <a:t>family.end</a:t>
            </a:r>
            <a:r>
              <a:rPr lang="en-US" sz="1200" b="0" u="none" kern="1200" dirty="0" smtClean="0">
                <a:solidFill>
                  <a:schemeClr val="tx1"/>
                </a:solidFill>
                <a:latin typeface="+mn-lt"/>
                <a:ea typeface="+mn-ea"/>
                <a:cs typeface="+mn-cs"/>
              </a:rPr>
              <a:t>(); ++it)</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it-&gt;first &lt;&lt; " : " &lt;&lt; it-&gt;second &lt;&lt; </a:t>
            </a:r>
            <a:r>
              <a:rPr lang="en-US" sz="1200" b="0" u="none" kern="1200" dirty="0" err="1" smtClean="0">
                <a:solidFill>
                  <a:schemeClr val="tx1"/>
                </a:solidFill>
                <a:latin typeface="+mn-lt"/>
                <a:ea typeface="+mn-ea"/>
                <a:cs typeface="+mn-cs"/>
              </a:rPr>
              <a:t>endl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   char c ='a';</a:t>
            </a:r>
          </a:p>
          <a:p>
            <a:r>
              <a:rPr lang="en-US" sz="1200" b="0" u="none" kern="1200" dirty="0" smtClean="0">
                <a:solidFill>
                  <a:schemeClr val="tx1"/>
                </a:solidFill>
                <a:latin typeface="+mn-lt"/>
                <a:ea typeface="+mn-ea"/>
                <a:cs typeface="+mn-cs"/>
              </a:rPr>
              <a:t>   map &lt;</a:t>
            </a:r>
            <a:r>
              <a:rPr lang="en-US" sz="1200" b="0" u="none" kern="1200" dirty="0" err="1" smtClean="0">
                <a:solidFill>
                  <a:schemeClr val="tx1"/>
                </a:solidFill>
                <a:latin typeface="+mn-lt"/>
                <a:ea typeface="+mn-ea"/>
                <a:cs typeface="+mn-cs"/>
              </a:rPr>
              <a:t>char,int</a:t>
            </a:r>
            <a:r>
              <a:rPr lang="en-US" sz="1200" b="0" u="none" kern="1200" dirty="0" smtClean="0">
                <a:solidFill>
                  <a:schemeClr val="tx1"/>
                </a:solidFill>
                <a:latin typeface="+mn-lt"/>
                <a:ea typeface="+mn-ea"/>
                <a:cs typeface="+mn-cs"/>
              </a:rPr>
              <a:t>&gt; </a:t>
            </a:r>
            <a:r>
              <a:rPr lang="en-US" sz="1200" b="0" u="none" kern="1200" dirty="0" err="1" smtClean="0">
                <a:solidFill>
                  <a:schemeClr val="tx1"/>
                </a:solidFill>
                <a:latin typeface="+mn-lt"/>
                <a:ea typeface="+mn-ea"/>
                <a:cs typeface="+mn-cs"/>
              </a:rPr>
              <a:t>ASCII_letters</a:t>
            </a:r>
            <a:r>
              <a:rPr lang="en-US" sz="1200" b="0" u="none" kern="1200" dirty="0" smtClean="0">
                <a:solidFill>
                  <a:schemeClr val="tx1"/>
                </a:solidFill>
                <a:latin typeface="+mn-lt"/>
                <a:ea typeface="+mn-ea"/>
                <a:cs typeface="+mn-cs"/>
              </a:rPr>
              <a:t>;</a:t>
            </a:r>
          </a:p>
          <a:p>
            <a:r>
              <a:rPr lang="nn-NO" sz="1200" b="0" u="none" kern="1200" dirty="0" smtClean="0">
                <a:solidFill>
                  <a:schemeClr val="tx1"/>
                </a:solidFill>
                <a:latin typeface="+mn-lt"/>
                <a:ea typeface="+mn-ea"/>
                <a:cs typeface="+mn-cs"/>
              </a:rPr>
              <a:t>   for (int i = c; i &lt; 'f'; ++i,++c)</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ASCII_letters.insert</a:t>
            </a:r>
            <a:r>
              <a:rPr lang="en-US" sz="1200" b="0" u="none" kern="1200" dirty="0" smtClean="0">
                <a:solidFill>
                  <a:schemeClr val="tx1"/>
                </a:solidFill>
                <a:latin typeface="+mn-lt"/>
                <a:ea typeface="+mn-ea"/>
                <a:cs typeface="+mn-cs"/>
              </a:rPr>
              <a:t> ( pair&lt;</a:t>
            </a:r>
            <a:r>
              <a:rPr lang="en-US" sz="1200" b="0" u="none" kern="1200" dirty="0" err="1" smtClean="0">
                <a:solidFill>
                  <a:schemeClr val="tx1"/>
                </a:solidFill>
                <a:latin typeface="+mn-lt"/>
                <a:ea typeface="+mn-ea"/>
                <a:cs typeface="+mn-cs"/>
              </a:rPr>
              <a:t>char,int</a:t>
            </a:r>
            <a:r>
              <a:rPr lang="en-US" sz="1200" b="0" u="none" kern="1200" dirty="0" smtClean="0">
                <a:solidFill>
                  <a:schemeClr val="tx1"/>
                </a:solidFill>
                <a:latin typeface="+mn-lt"/>
                <a:ea typeface="+mn-ea"/>
                <a:cs typeface="+mn-cs"/>
              </a:rPr>
              <a:t>&gt;(</a:t>
            </a:r>
            <a:r>
              <a:rPr lang="en-US" sz="1200" b="0" u="none" kern="1200" dirty="0" err="1" smtClean="0">
                <a:solidFill>
                  <a:schemeClr val="tx1"/>
                </a:solidFill>
                <a:latin typeface="+mn-lt"/>
                <a:ea typeface="+mn-ea"/>
                <a:cs typeface="+mn-cs"/>
              </a:rPr>
              <a:t>c,i</a:t>
            </a:r>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p>
          <a:p>
            <a:endParaRPr lang="en-US" sz="1200" b="0" u="none" kern="1200" dirty="0" smtClean="0">
              <a:solidFill>
                <a:schemeClr val="tx1"/>
              </a:solidFill>
              <a:latin typeface="+mn-lt"/>
              <a:ea typeface="+mn-ea"/>
              <a:cs typeface="+mn-cs"/>
            </a:endParaRPr>
          </a:p>
          <a:p>
            <a:r>
              <a:rPr lang="ru-RU" sz="1200" b="0" u="none" kern="1200" dirty="0" smtClean="0">
                <a:solidFill>
                  <a:schemeClr val="tx1"/>
                </a:solidFill>
                <a:latin typeface="+mn-lt"/>
                <a:ea typeface="+mn-ea"/>
                <a:cs typeface="+mn-cs"/>
              </a:rPr>
              <a:t>   ///вывод не явно инициализированной </a:t>
            </a:r>
            <a:r>
              <a:rPr lang="ru-RU" sz="1200" b="0" u="none" kern="1200" dirty="0" err="1" smtClean="0">
                <a:solidFill>
                  <a:schemeClr val="tx1"/>
                </a:solidFill>
                <a:latin typeface="+mn-lt"/>
                <a:ea typeface="+mn-ea"/>
                <a:cs typeface="+mn-cs"/>
              </a:rPr>
              <a:t>map</a:t>
            </a:r>
            <a:r>
              <a:rPr lang="ru-RU" sz="1200" b="0" u="none" kern="1200" dirty="0" smtClean="0">
                <a:solidFill>
                  <a:schemeClr val="tx1"/>
                </a:solidFill>
                <a:latin typeface="+mn-lt"/>
                <a:ea typeface="+mn-ea"/>
                <a:cs typeface="+mn-cs"/>
              </a:rPr>
              <a:t> на экран</a:t>
            </a:r>
          </a:p>
          <a:p>
            <a:r>
              <a:rPr lang="en-US" sz="1200" b="0" u="none" kern="1200" dirty="0" smtClean="0">
                <a:solidFill>
                  <a:schemeClr val="tx1"/>
                </a:solidFill>
                <a:latin typeface="+mn-lt"/>
                <a:ea typeface="+mn-ea"/>
                <a:cs typeface="+mn-cs"/>
              </a:rPr>
              <a:t>   for (auto it = </a:t>
            </a:r>
            <a:r>
              <a:rPr lang="en-US" sz="1200" b="0" u="none" kern="1200" dirty="0" err="1" smtClean="0">
                <a:solidFill>
                  <a:schemeClr val="tx1"/>
                </a:solidFill>
                <a:latin typeface="+mn-lt"/>
                <a:ea typeface="+mn-ea"/>
                <a:cs typeface="+mn-cs"/>
              </a:rPr>
              <a:t>ASCII_letters.begin</a:t>
            </a:r>
            <a:r>
              <a:rPr lang="en-US" sz="1200" b="0" u="none" kern="1200" dirty="0" smtClean="0">
                <a:solidFill>
                  <a:schemeClr val="tx1"/>
                </a:solidFill>
                <a:latin typeface="+mn-lt"/>
                <a:ea typeface="+mn-ea"/>
                <a:cs typeface="+mn-cs"/>
              </a:rPr>
              <a:t>(); it != </a:t>
            </a:r>
            <a:r>
              <a:rPr lang="en-US" sz="1200" b="0" u="none" kern="1200" dirty="0" err="1" smtClean="0">
                <a:solidFill>
                  <a:schemeClr val="tx1"/>
                </a:solidFill>
                <a:latin typeface="+mn-lt"/>
                <a:ea typeface="+mn-ea"/>
                <a:cs typeface="+mn-cs"/>
              </a:rPr>
              <a:t>ASCII_letters.end</a:t>
            </a:r>
            <a:r>
              <a:rPr lang="en-US" sz="1200" b="0" u="none" kern="1200" dirty="0" smtClean="0">
                <a:solidFill>
                  <a:schemeClr val="tx1"/>
                </a:solidFill>
                <a:latin typeface="+mn-lt"/>
                <a:ea typeface="+mn-ea"/>
                <a:cs typeface="+mn-cs"/>
              </a:rPr>
              <a:t>(); ++it)</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)(*it).first &lt;&lt; " : " &lt;&lt; (char)(*it).second &lt;&lt; </a:t>
            </a:r>
            <a:r>
              <a:rPr lang="en-US" sz="1200" b="0" u="none" kern="1200" dirty="0" err="1" smtClean="0">
                <a:solidFill>
                  <a:schemeClr val="tx1"/>
                </a:solidFill>
                <a:latin typeface="+mn-lt"/>
                <a:ea typeface="+mn-ea"/>
                <a:cs typeface="+mn-cs"/>
              </a:rPr>
              <a:t>endl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return 0;</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Daughter : 13</a:t>
            </a:r>
          </a:p>
          <a:p>
            <a:r>
              <a:rPr lang="en-US" sz="1200" kern="1200" dirty="0" smtClean="0">
                <a:solidFill>
                  <a:schemeClr val="tx1"/>
                </a:solidFill>
                <a:latin typeface="+mn-lt"/>
                <a:ea typeface="+mn-ea"/>
                <a:cs typeface="+mn-cs"/>
              </a:rPr>
              <a:t>Father : 40</a:t>
            </a:r>
          </a:p>
          <a:p>
            <a:r>
              <a:rPr lang="en-US" sz="1200" kern="1200" dirty="0" smtClean="0">
                <a:solidFill>
                  <a:schemeClr val="tx1"/>
                </a:solidFill>
                <a:latin typeface="+mn-lt"/>
                <a:ea typeface="+mn-ea"/>
                <a:cs typeface="+mn-cs"/>
              </a:rPr>
              <a:t>Grandma : 69</a:t>
            </a:r>
          </a:p>
          <a:p>
            <a:r>
              <a:rPr lang="en-US" sz="1200" kern="1200" dirty="0" smtClean="0">
                <a:solidFill>
                  <a:schemeClr val="tx1"/>
                </a:solidFill>
                <a:latin typeface="+mn-lt"/>
                <a:ea typeface="+mn-ea"/>
                <a:cs typeface="+mn-cs"/>
              </a:rPr>
              <a:t>Grandpa : 74</a:t>
            </a:r>
          </a:p>
          <a:p>
            <a:r>
              <a:rPr lang="en-US" sz="1200" kern="1200" dirty="0" smtClean="0">
                <a:solidFill>
                  <a:schemeClr val="tx1"/>
                </a:solidFill>
                <a:latin typeface="+mn-lt"/>
                <a:ea typeface="+mn-ea"/>
                <a:cs typeface="+mn-cs"/>
              </a:rPr>
              <a:t>Mother : 37</a:t>
            </a:r>
          </a:p>
          <a:p>
            <a:r>
              <a:rPr lang="en-US" sz="1200" kern="1200" dirty="0" smtClean="0">
                <a:solidFill>
                  <a:schemeClr val="tx1"/>
                </a:solidFill>
                <a:latin typeface="+mn-lt"/>
                <a:ea typeface="+mn-ea"/>
                <a:cs typeface="+mn-cs"/>
              </a:rPr>
              <a:t>Son : 15</a:t>
            </a:r>
          </a:p>
          <a:p>
            <a:r>
              <a:rPr lang="en-US" sz="1200" kern="1200" dirty="0" smtClean="0">
                <a:solidFill>
                  <a:schemeClr val="tx1"/>
                </a:solidFill>
                <a:latin typeface="+mn-lt"/>
                <a:ea typeface="+mn-ea"/>
                <a:cs typeface="+mn-cs"/>
              </a:rPr>
              <a:t>97 : a</a:t>
            </a:r>
          </a:p>
          <a:p>
            <a:r>
              <a:rPr lang="en-US" sz="1200" kern="1200" dirty="0" smtClean="0">
                <a:solidFill>
                  <a:schemeClr val="tx1"/>
                </a:solidFill>
                <a:latin typeface="+mn-lt"/>
                <a:ea typeface="+mn-ea"/>
                <a:cs typeface="+mn-cs"/>
              </a:rPr>
              <a:t>98 : b</a:t>
            </a:r>
          </a:p>
          <a:p>
            <a:r>
              <a:rPr lang="en-US" sz="1200" kern="1200" dirty="0" smtClean="0">
                <a:solidFill>
                  <a:schemeClr val="tx1"/>
                </a:solidFill>
                <a:latin typeface="+mn-lt"/>
                <a:ea typeface="+mn-ea"/>
                <a:cs typeface="+mn-cs"/>
              </a:rPr>
              <a:t>99 : c</a:t>
            </a:r>
          </a:p>
          <a:p>
            <a:r>
              <a:rPr lang="en-US" sz="1200" kern="1200" dirty="0" smtClean="0">
                <a:solidFill>
                  <a:schemeClr val="tx1"/>
                </a:solidFill>
                <a:latin typeface="+mn-lt"/>
                <a:ea typeface="+mn-ea"/>
                <a:cs typeface="+mn-cs"/>
              </a:rPr>
              <a:t>100 : d</a:t>
            </a:r>
          </a:p>
          <a:p>
            <a:r>
              <a:rPr lang="en-US" sz="1200" kern="1200" dirty="0" smtClean="0">
                <a:solidFill>
                  <a:schemeClr val="tx1"/>
                </a:solidFill>
                <a:latin typeface="+mn-lt"/>
                <a:ea typeface="+mn-ea"/>
                <a:cs typeface="+mn-cs"/>
              </a:rPr>
              <a:t>101 : e</a:t>
            </a:r>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a:t>
            </a:r>
          </a:p>
        </p:txBody>
      </p:sp>
      <p:sp>
        <p:nvSpPr>
          <p:cNvPr id="4" name="Номер слайда 3"/>
          <p:cNvSpPr>
            <a:spLocks noGrp="1"/>
          </p:cNvSpPr>
          <p:nvPr>
            <p:ph type="sldNum" sz="quarter" idx="10"/>
          </p:nvPr>
        </p:nvSpPr>
        <p:spPr/>
        <p:txBody>
          <a:bodyPr/>
          <a:lstStyle/>
          <a:p>
            <a:fld id="{04364DBE-E3B1-4133-B555-71372D05869D}" type="slidenum">
              <a:rPr lang="ru-RU" smtClean="0"/>
              <a:pPr/>
              <a:t>23</a:t>
            </a:fld>
            <a:endParaRPr lang="ru-RU" dirty="0"/>
          </a:p>
        </p:txBody>
      </p:sp>
    </p:spTree>
    <p:extLst>
      <p:ext uri="{BB962C8B-B14F-4D97-AF65-F5344CB8AC3E}">
        <p14:creationId xmlns:p14="http://schemas.microsoft.com/office/powerpoint/2010/main" val="62799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Шаблон класса </a:t>
            </a:r>
            <a:r>
              <a:rPr lang="ru-RU" dirty="0" err="1" smtClean="0"/>
              <a:t>basic_string</a:t>
            </a:r>
            <a:r>
              <a:rPr lang="ru-RU" dirty="0" smtClean="0"/>
              <a:t> хранит и управляет последовательностью </a:t>
            </a:r>
            <a:r>
              <a:rPr lang="ru-RU" dirty="0" err="1" smtClean="0"/>
              <a:t>char</a:t>
            </a:r>
            <a:r>
              <a:rPr lang="ru-RU" dirty="0" smtClean="0"/>
              <a:t>-подобных объектов.</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24</a:t>
            </a:fld>
            <a:endParaRPr lang="ru-RU" dirty="0"/>
          </a:p>
        </p:txBody>
      </p:sp>
    </p:spTree>
    <p:extLst>
      <p:ext uri="{BB962C8B-B14F-4D97-AF65-F5344CB8AC3E}">
        <p14:creationId xmlns:p14="http://schemas.microsoft.com/office/powerpoint/2010/main" val="1258439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25</a:t>
            </a:fld>
            <a:endParaRPr lang="ru-RU" dirty="0"/>
          </a:p>
        </p:txBody>
      </p:sp>
    </p:spTree>
    <p:extLst>
      <p:ext uri="{BB962C8B-B14F-4D97-AF65-F5344CB8AC3E}">
        <p14:creationId xmlns:p14="http://schemas.microsoft.com/office/powerpoint/2010/main" val="819875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Empty()</a:t>
            </a:r>
            <a:endParaRPr lang="ru-RU" b="1" dirty="0" smtClean="0"/>
          </a:p>
          <a:p>
            <a:r>
              <a:rPr lang="ru-RU" dirty="0" smtClean="0"/>
              <a:t>Проверяет строку на отсутствие в ней символов, т.е. верно ли, что </a:t>
            </a:r>
            <a:r>
              <a:rPr lang="ru-RU" dirty="0" err="1" smtClean="0"/>
              <a:t>begin</a:t>
            </a:r>
            <a:r>
              <a:rPr lang="ru-RU" dirty="0" smtClean="0"/>
              <a:t>() == </a:t>
            </a:r>
            <a:r>
              <a:rPr lang="ru-RU" dirty="0" err="1" smtClean="0"/>
              <a:t>end</a:t>
            </a:r>
            <a:r>
              <a:rPr lang="ru-RU" dirty="0" smtClean="0"/>
              <a:t>(). </a:t>
            </a:r>
            <a:endParaRPr lang="en-US" dirty="0" smtClean="0"/>
          </a:p>
          <a:p>
            <a:r>
              <a:rPr lang="en-US" b="1" dirty="0" smtClean="0"/>
              <a:t>Size() length()</a:t>
            </a:r>
          </a:p>
          <a:p>
            <a:r>
              <a:rPr lang="ru-RU" baseline="0" dirty="0" smtClean="0"/>
              <a:t>Возвращает количество символов в строке, т.е. </a:t>
            </a:r>
            <a:r>
              <a:rPr lang="ru-RU" baseline="0" dirty="0" err="1" smtClean="0"/>
              <a:t>std</a:t>
            </a:r>
            <a:r>
              <a:rPr lang="ru-RU" baseline="0" dirty="0" smtClean="0"/>
              <a:t>::</a:t>
            </a:r>
            <a:r>
              <a:rPr lang="ru-RU" baseline="0" dirty="0" err="1" smtClean="0"/>
              <a:t>distance</a:t>
            </a:r>
            <a:r>
              <a:rPr lang="ru-RU" baseline="0" dirty="0" smtClean="0"/>
              <a:t>(</a:t>
            </a:r>
            <a:r>
              <a:rPr lang="ru-RU" baseline="0" dirty="0" err="1" smtClean="0"/>
              <a:t>begin</a:t>
            </a:r>
            <a:r>
              <a:rPr lang="ru-RU" baseline="0" dirty="0" smtClean="0"/>
              <a:t>(), </a:t>
            </a:r>
            <a:r>
              <a:rPr lang="ru-RU" baseline="0" dirty="0" err="1" smtClean="0"/>
              <a:t>end</a:t>
            </a:r>
            <a:r>
              <a:rPr lang="ru-RU" baseline="0" dirty="0" smtClean="0"/>
              <a:t>()). </a:t>
            </a:r>
            <a:endParaRPr lang="en-US" baseline="0" dirty="0" smtClean="0"/>
          </a:p>
          <a:p>
            <a:r>
              <a:rPr lang="en-US" b="1" dirty="0" err="1" smtClean="0"/>
              <a:t>Max_size</a:t>
            </a:r>
            <a:r>
              <a:rPr lang="en-US" b="1" dirty="0" smtClean="0"/>
              <a:t>()</a:t>
            </a:r>
          </a:p>
          <a:p>
            <a:r>
              <a:rPr lang="ru-RU" dirty="0" smtClean="0"/>
              <a:t>Возвращает максимальное количество элементов, которое может содержать строка с учетом ограничений, накладываемых системой или реализацией библиотеки</a:t>
            </a:r>
            <a:endParaRPr lang="en-US" dirty="0" smtClean="0"/>
          </a:p>
          <a:p>
            <a:r>
              <a:rPr lang="en-US" b="1" baseline="0" dirty="0" smtClean="0"/>
              <a:t>Reserve()</a:t>
            </a:r>
          </a:p>
          <a:p>
            <a:r>
              <a:rPr lang="ru-RU" dirty="0" smtClean="0"/>
              <a:t>Задает емкость строки, минимум </a:t>
            </a:r>
            <a:r>
              <a:rPr lang="ru-RU" dirty="0" err="1" smtClean="0"/>
              <a:t>size</a:t>
            </a:r>
            <a:r>
              <a:rPr lang="ru-RU" dirty="0" smtClean="0"/>
              <a:t>. Новая память для хранения выделяется при необходимости. </a:t>
            </a:r>
            <a:endParaRPr lang="en-US" dirty="0" smtClean="0"/>
          </a:p>
          <a:p>
            <a:r>
              <a:rPr lang="ru-RU" b="1" dirty="0" err="1" smtClean="0"/>
              <a:t>capacity</a:t>
            </a:r>
            <a:r>
              <a:rPr lang="ru-RU"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Возвращает количество символов, под которые у строки есть выделенное место.</a:t>
            </a:r>
            <a:endPar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r>
              <a:rPr lang="en-US" altLang="sv-SE" sz="1200" b="1"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shrink_to_fit</a:t>
            </a:r>
            <a:r>
              <a:rPr lang="ru-RU" altLang="sv-SE" sz="1200" b="1"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endParaRPr lang="en-US" b="1" dirty="0" smtClean="0"/>
          </a:p>
          <a:p>
            <a:r>
              <a:rPr lang="ru-RU" dirty="0" smtClean="0"/>
              <a:t>Запрос удаления неиспользуемой емкости.</a:t>
            </a:r>
          </a:p>
          <a:p>
            <a:endParaRPr lang="ru-RU" dirty="0" smtClean="0"/>
          </a:p>
          <a:p>
            <a:r>
              <a:rPr lang="ru-RU" dirty="0" smtClean="0"/>
              <a:t>Это необязательный запрос для уменьшения емкости </a:t>
            </a:r>
            <a:r>
              <a:rPr lang="ru-RU" dirty="0" err="1" smtClean="0"/>
              <a:t>capacity</a:t>
            </a:r>
            <a:r>
              <a:rPr lang="ru-RU" dirty="0" smtClean="0"/>
              <a:t> до </a:t>
            </a:r>
            <a:r>
              <a:rPr lang="ru-RU" dirty="0" err="1" smtClean="0"/>
              <a:t>size</a:t>
            </a:r>
            <a:r>
              <a:rPr lang="ru-RU" dirty="0" smtClean="0"/>
              <a:t>. Будет ли выполнен запрос зависит от реализации. </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26</a:t>
            </a:fld>
            <a:endParaRPr lang="ru-RU" dirty="0"/>
          </a:p>
        </p:txBody>
      </p:sp>
    </p:spTree>
    <p:extLst>
      <p:ext uri="{BB962C8B-B14F-4D97-AF65-F5344CB8AC3E}">
        <p14:creationId xmlns:p14="http://schemas.microsoft.com/office/powerpoint/2010/main" val="3164843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baseline="0" dirty="0" smtClean="0"/>
              <a:t>Clear()</a:t>
            </a:r>
            <a:endParaRPr lang="en-US" b="0" baseline="0" dirty="0" smtClean="0"/>
          </a:p>
          <a:p>
            <a:r>
              <a:rPr lang="ru-RU" b="0" baseline="0" dirty="0" smtClean="0"/>
              <a:t>Удаляет все символы строки. Выделенная память не будет освобождена, оставляя емкость </a:t>
            </a:r>
            <a:r>
              <a:rPr lang="ru-RU" b="0" baseline="0" dirty="0" err="1" smtClean="0"/>
              <a:t>capacity</a:t>
            </a:r>
            <a:r>
              <a:rPr lang="ru-RU" b="0" baseline="0" dirty="0" smtClean="0"/>
              <a:t> неизменной. Итераторы, указывающие за последний элемент строки не становятся недействительными. </a:t>
            </a:r>
            <a:endParaRPr lang="en-US" b="0" baseline="0" dirty="0" smtClean="0"/>
          </a:p>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27</a:t>
            </a:fld>
            <a:endParaRPr lang="ru-RU" dirty="0"/>
          </a:p>
        </p:txBody>
      </p:sp>
    </p:spTree>
    <p:extLst>
      <p:ext uri="{BB962C8B-B14F-4D97-AF65-F5344CB8AC3E}">
        <p14:creationId xmlns:p14="http://schemas.microsoft.com/office/powerpoint/2010/main" val="2209295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28</a:t>
            </a:fld>
            <a:endParaRPr lang="ru-RU" dirty="0"/>
          </a:p>
        </p:txBody>
      </p:sp>
    </p:spTree>
    <p:extLst>
      <p:ext uri="{BB962C8B-B14F-4D97-AF65-F5344CB8AC3E}">
        <p14:creationId xmlns:p14="http://schemas.microsoft.com/office/powerpoint/2010/main" val="2482122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 =&gt; </a:t>
            </a:r>
            <a:r>
              <a:rPr lang="en-US" sz="1200" kern="1200" dirty="0" err="1" smtClean="0">
                <a:solidFill>
                  <a:schemeClr val="tx1"/>
                </a:solidFill>
                <a:latin typeface="+mn-lt"/>
                <a:ea typeface="+mn-ea"/>
                <a:cs typeface="+mn-cs"/>
              </a:rPr>
              <a:t>ostream</a:t>
            </a:r>
            <a:r>
              <a:rPr lang="en-US" sz="1200" kern="1200" dirty="0" smtClean="0">
                <a:solidFill>
                  <a:schemeClr val="tx1"/>
                </a:solidFill>
                <a:latin typeface="+mn-lt"/>
                <a:ea typeface="+mn-ea"/>
                <a:cs typeface="+mn-cs"/>
              </a:rPr>
              <a:t> =&gt; </a:t>
            </a:r>
            <a:r>
              <a:rPr lang="en-US" sz="1200" kern="1200" dirty="0" err="1" smtClean="0">
                <a:solidFill>
                  <a:schemeClr val="tx1"/>
                </a:solidFill>
                <a:latin typeface="+mn-lt"/>
                <a:ea typeface="+mn-ea"/>
                <a:cs typeface="+mn-cs"/>
              </a:rPr>
              <a:t>i</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=&gt; </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&lt;bits/</a:t>
            </a:r>
            <a:r>
              <a:rPr lang="en-US" sz="1200" b="0" kern="1200" dirty="0" err="1" smtClean="0">
                <a:solidFill>
                  <a:schemeClr val="tx1"/>
                </a:solidFill>
                <a:latin typeface="+mn-lt"/>
                <a:ea typeface="+mn-ea"/>
                <a:cs typeface="+mn-cs"/>
              </a:rPr>
              <a:t>ios_base.h</a:t>
            </a:r>
            <a:r>
              <a:rPr lang="en-US" sz="1200" b="0" kern="1200" dirty="0" smtClean="0">
                <a:solidFill>
                  <a:schemeClr val="tx1"/>
                </a:solidFill>
                <a:latin typeface="+mn-lt"/>
                <a:ea typeface="+mn-ea"/>
                <a:cs typeface="+mn-cs"/>
              </a:rPr>
              <a:t>&gt;</a:t>
            </a:r>
            <a:r>
              <a:rPr lang="en-US" sz="1200" b="0" kern="1200" baseline="0" dirty="0" smtClean="0">
                <a:solidFill>
                  <a:schemeClr val="tx1"/>
                </a:solidFill>
                <a:latin typeface="+mn-lt"/>
                <a:ea typeface="+mn-ea"/>
                <a:cs typeface="+mn-cs"/>
              </a:rPr>
              <a:t> =&gt; &lt;bits/</a:t>
            </a:r>
            <a:r>
              <a:rPr lang="en-US" sz="1200" b="0" kern="1200" baseline="0" dirty="0" err="1" smtClean="0">
                <a:solidFill>
                  <a:schemeClr val="tx1"/>
                </a:solidFill>
                <a:latin typeface="+mn-lt"/>
                <a:ea typeface="+mn-ea"/>
                <a:cs typeface="+mn-cs"/>
              </a:rPr>
              <a:t>locale_classes.h</a:t>
            </a:r>
            <a:r>
              <a:rPr lang="en-US" sz="1200" b="0" kern="1200" baseline="0" dirty="0" smtClean="0">
                <a:solidFill>
                  <a:schemeClr val="tx1"/>
                </a:solidFill>
                <a:latin typeface="+mn-lt"/>
                <a:ea typeface="+mn-ea"/>
                <a:cs typeface="+mn-cs"/>
              </a:rPr>
              <a:t>&gt; =&gt; string </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string str1 = "Hello";</a:t>
            </a:r>
          </a:p>
          <a:p>
            <a:r>
              <a:rPr lang="en-US" sz="1200" b="0" kern="1200" dirty="0" smtClean="0">
                <a:solidFill>
                  <a:schemeClr val="tx1"/>
                </a:solidFill>
                <a:latin typeface="+mn-lt"/>
                <a:ea typeface="+mn-ea"/>
                <a:cs typeface="+mn-cs"/>
              </a:rPr>
              <a:t>   string str2 = "World";</a:t>
            </a:r>
          </a:p>
          <a:p>
            <a:r>
              <a:rPr lang="en-US" sz="1200" b="0" kern="1200" dirty="0" smtClean="0">
                <a:solidFill>
                  <a:schemeClr val="tx1"/>
                </a:solidFill>
                <a:latin typeface="+mn-lt"/>
                <a:ea typeface="+mn-ea"/>
                <a:cs typeface="+mn-cs"/>
              </a:rPr>
              <a:t>   string str3;</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len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 copy str1 into str3</a:t>
            </a:r>
          </a:p>
          <a:p>
            <a:r>
              <a:rPr lang="en-US" sz="1200" b="0" kern="1200" dirty="0" smtClean="0">
                <a:solidFill>
                  <a:schemeClr val="tx1"/>
                </a:solidFill>
                <a:latin typeface="+mn-lt"/>
                <a:ea typeface="+mn-ea"/>
                <a:cs typeface="+mn-cs"/>
              </a:rPr>
              <a:t>   str3 = str1;</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"str3 : " &lt;&lt; str3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 concatenates str1 and str2</a:t>
            </a:r>
          </a:p>
          <a:p>
            <a:r>
              <a:rPr lang="en-US" sz="1200" b="0" kern="1200" dirty="0" smtClean="0">
                <a:solidFill>
                  <a:schemeClr val="tx1"/>
                </a:solidFill>
                <a:latin typeface="+mn-lt"/>
                <a:ea typeface="+mn-ea"/>
                <a:cs typeface="+mn-cs"/>
              </a:rPr>
              <a:t>   str3 = str1 + str2;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"str1 + str2 : " &lt;&lt; str3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 total length of str3 after concatenation</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len</a:t>
            </a:r>
            <a:r>
              <a:rPr lang="en-US" sz="1200" b="0" kern="1200" dirty="0" smtClean="0">
                <a:solidFill>
                  <a:schemeClr val="tx1"/>
                </a:solidFill>
                <a:latin typeface="+mn-lt"/>
                <a:ea typeface="+mn-ea"/>
                <a:cs typeface="+mn-cs"/>
              </a:rPr>
              <a:t> = str3.size();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"str3.size() :  " &lt;&lt; </a:t>
            </a:r>
            <a:r>
              <a:rPr lang="en-US" sz="1200" b="0" kern="1200" dirty="0" err="1" smtClean="0">
                <a:solidFill>
                  <a:schemeClr val="tx1"/>
                </a:solidFill>
                <a:latin typeface="+mn-lt"/>
                <a:ea typeface="+mn-ea"/>
                <a:cs typeface="+mn-cs"/>
              </a:rPr>
              <a:t>len</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p>
          <a:p>
            <a:endParaRPr lang="ru-RU" sz="1200" b="0" u="none"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str3 : Hello</a:t>
            </a:r>
          </a:p>
          <a:p>
            <a:r>
              <a:rPr lang="en-US" sz="1200" kern="1200" dirty="0" smtClean="0">
                <a:solidFill>
                  <a:schemeClr val="tx1"/>
                </a:solidFill>
                <a:latin typeface="+mn-lt"/>
                <a:ea typeface="+mn-ea"/>
                <a:cs typeface="+mn-cs"/>
              </a:rPr>
              <a:t>str1 + str2 : HelloWorld</a:t>
            </a:r>
          </a:p>
          <a:p>
            <a:r>
              <a:rPr lang="en-US" sz="1200" kern="1200" dirty="0" smtClean="0">
                <a:solidFill>
                  <a:schemeClr val="tx1"/>
                </a:solidFill>
                <a:latin typeface="+mn-lt"/>
                <a:ea typeface="+mn-ea"/>
                <a:cs typeface="+mn-cs"/>
              </a:rPr>
              <a:t>str3.size() :  10</a:t>
            </a:r>
          </a:p>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29</a:t>
            </a:fld>
            <a:endParaRPr lang="ru-RU" dirty="0"/>
          </a:p>
        </p:txBody>
      </p:sp>
    </p:spTree>
    <p:extLst>
      <p:ext uri="{BB962C8B-B14F-4D97-AF65-F5344CB8AC3E}">
        <p14:creationId xmlns:p14="http://schemas.microsoft.com/office/powerpoint/2010/main" val="207075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b="0" baseline="0" dirty="0" smtClean="0"/>
              <a:t>Нет </a:t>
            </a:r>
            <a:r>
              <a:rPr lang="en-US" b="0" baseline="0" dirty="0" smtClean="0"/>
              <a:t>using namespace </a:t>
            </a:r>
            <a:r>
              <a:rPr lang="en-US" b="0" baseline="0" dirty="0" err="1" smtClean="0"/>
              <a:t>std</a:t>
            </a:r>
            <a:r>
              <a:rPr lang="en-US" b="0" baseline="0" dirty="0" smtClean="0"/>
              <a:t>; =&gt; </a:t>
            </a:r>
            <a:r>
              <a:rPr lang="ru-RU" b="0" baseline="0" dirty="0" smtClean="0"/>
              <a:t>везде нужно писать </a:t>
            </a:r>
            <a:r>
              <a:rPr lang="en-US" b="0" baseline="0" dirty="0" err="1" smtClean="0"/>
              <a:t>std</a:t>
            </a:r>
            <a:r>
              <a:rPr lang="en-US" b="0" baseline="0" dirty="0" smtClean="0"/>
              <a:t>::</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a:t>
            </a:fld>
            <a:endParaRPr lang="ru-RU" dirty="0"/>
          </a:p>
        </p:txBody>
      </p:sp>
    </p:spTree>
    <p:extLst>
      <p:ext uri="{BB962C8B-B14F-4D97-AF65-F5344CB8AC3E}">
        <p14:creationId xmlns:p14="http://schemas.microsoft.com/office/powerpoint/2010/main" val="1020530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Шаблон класса </a:t>
            </a:r>
            <a:r>
              <a:rPr lang="ru-RU" dirty="0" err="1" smtClean="0"/>
              <a:t>basic_string</a:t>
            </a:r>
            <a:r>
              <a:rPr lang="ru-RU" dirty="0" smtClean="0"/>
              <a:t> хранит и управляет последовательностью </a:t>
            </a:r>
            <a:r>
              <a:rPr lang="ru-RU" dirty="0" err="1" smtClean="0"/>
              <a:t>char</a:t>
            </a:r>
            <a:r>
              <a:rPr lang="ru-RU" dirty="0" smtClean="0"/>
              <a:t>-подобных объектов.</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30</a:t>
            </a:fld>
            <a:endParaRPr lang="ru-RU" dirty="0"/>
          </a:p>
        </p:txBody>
      </p:sp>
    </p:spTree>
    <p:extLst>
      <p:ext uri="{BB962C8B-B14F-4D97-AF65-F5344CB8AC3E}">
        <p14:creationId xmlns:p14="http://schemas.microsoft.com/office/powerpoint/2010/main" val="613685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Первая операция, обычно выполняемая над объектом одного из этих классов, - связать его с реальным файлом.</a:t>
            </a:r>
          </a:p>
          <a:p>
            <a:r>
              <a:rPr lang="ru-RU" dirty="0" smtClean="0"/>
              <a:t>Эта процедура называется открытием файла. Открытый файл представлен в программе потоком</a:t>
            </a:r>
          </a:p>
          <a:p>
            <a:r>
              <a:rPr lang="ru-RU" dirty="0" smtClean="0"/>
              <a:t> (т. Е. Объектом одного из этих классов;), и любая операция ввода или вывода, выполненная с этим объектом потока, будет применена к связанному физическому файлу</a:t>
            </a:r>
            <a:endParaRPr lang="en-US" dirty="0" smtClean="0"/>
          </a:p>
          <a:p>
            <a:r>
              <a:rPr lang="ru-RU" dirty="0" smtClean="0"/>
              <a:t>Если при открытии режим не указан, то по умолчанию для объектов </a:t>
            </a:r>
            <a:r>
              <a:rPr lang="ru-RU" dirty="0" err="1" smtClean="0"/>
              <a:t>ofstream</a:t>
            </a:r>
            <a:r>
              <a:rPr lang="ru-RU" dirty="0" smtClean="0"/>
              <a:t> применяется режим </a:t>
            </a:r>
            <a:r>
              <a:rPr lang="ru-RU" dirty="0" err="1" smtClean="0"/>
              <a:t>ios</a:t>
            </a:r>
            <a:r>
              <a:rPr lang="ru-RU" dirty="0" smtClean="0"/>
              <a:t>::</a:t>
            </a:r>
            <a:r>
              <a:rPr lang="ru-RU" dirty="0" err="1" smtClean="0"/>
              <a:t>out</a:t>
            </a:r>
            <a:r>
              <a:rPr lang="ru-RU" dirty="0" smtClean="0"/>
              <a:t>, а для объектов </a:t>
            </a:r>
            <a:r>
              <a:rPr lang="ru-RU" dirty="0" err="1" smtClean="0"/>
              <a:t>ifstream</a:t>
            </a:r>
            <a:r>
              <a:rPr lang="ru-RU" dirty="0" smtClean="0"/>
              <a:t> - режим </a:t>
            </a:r>
            <a:r>
              <a:rPr lang="ru-RU" dirty="0" err="1" smtClean="0"/>
              <a:t>ios</a:t>
            </a:r>
            <a:r>
              <a:rPr lang="ru-RU" dirty="0" smtClean="0"/>
              <a:t>::</a:t>
            </a:r>
            <a:r>
              <a:rPr lang="ru-RU" dirty="0" err="1" smtClean="0"/>
              <a:t>in</a:t>
            </a:r>
            <a:r>
              <a:rPr lang="ru-RU" dirty="0" smtClean="0"/>
              <a:t>. Для объектов </a:t>
            </a:r>
            <a:r>
              <a:rPr lang="ru-RU" dirty="0" err="1" smtClean="0"/>
              <a:t>fstream</a:t>
            </a:r>
            <a:r>
              <a:rPr lang="ru-RU" dirty="0" smtClean="0"/>
              <a:t> совмещаются режимы </a:t>
            </a:r>
            <a:r>
              <a:rPr lang="ru-RU" dirty="0" err="1" smtClean="0"/>
              <a:t>ios</a:t>
            </a:r>
            <a:r>
              <a:rPr lang="ru-RU" dirty="0" smtClean="0"/>
              <a:t>::</a:t>
            </a:r>
            <a:r>
              <a:rPr lang="ru-RU" dirty="0" err="1" smtClean="0"/>
              <a:t>out</a:t>
            </a:r>
            <a:r>
              <a:rPr lang="ru-RU" dirty="0" smtClean="0"/>
              <a:t> и </a:t>
            </a:r>
            <a:r>
              <a:rPr lang="ru-RU" dirty="0" err="1" smtClean="0"/>
              <a:t>ios</a:t>
            </a:r>
            <a:r>
              <a:rPr lang="ru-RU" dirty="0" smtClean="0"/>
              <a:t>::</a:t>
            </a:r>
            <a:r>
              <a:rPr lang="ru-RU" dirty="0" err="1" smtClean="0"/>
              <a:t>in</a:t>
            </a:r>
            <a:r>
              <a:rPr lang="ru-RU" dirty="0" smtClean="0"/>
              <a:t>.</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31</a:t>
            </a:fld>
            <a:endParaRPr lang="ru-RU" dirty="0"/>
          </a:p>
        </p:txBody>
      </p:sp>
    </p:spTree>
    <p:extLst>
      <p:ext uri="{BB962C8B-B14F-4D97-AF65-F5344CB8AC3E}">
        <p14:creationId xmlns:p14="http://schemas.microsoft.com/office/powerpoint/2010/main" val="3715840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качестве альтернативы можно также использовать конструктор объектов-потоков и передавать в них путь к файлу и режим открытия</a:t>
            </a:r>
          </a:p>
          <a:p>
            <a:r>
              <a:rPr lang="ru-RU" dirty="0" smtClean="0"/>
              <a:t>Вообще использование конструкторов для открытия потока является более предпочтительным, так как определение переменной, представляющей файловой поток, уже </a:t>
            </a:r>
            <a:r>
              <a:rPr lang="ru-RU" dirty="0" err="1" smtClean="0"/>
              <a:t>преполагает</a:t>
            </a:r>
            <a:r>
              <a:rPr lang="ru-RU" dirty="0" smtClean="0"/>
              <a:t>, что этот поток будет открыт для чтения или записи. А использование конструктора избавит от ситуации, когда мы забудем открыть поток, но при этом начнем его использовать.</a:t>
            </a:r>
          </a:p>
          <a:p>
            <a:r>
              <a:rPr lang="ru-RU" dirty="0" smtClean="0"/>
              <a:t>В процессе работы мы можем проверить, </a:t>
            </a:r>
            <a:r>
              <a:rPr lang="ru-RU" dirty="0" err="1" smtClean="0"/>
              <a:t>окрыт</a:t>
            </a:r>
            <a:r>
              <a:rPr lang="ru-RU" dirty="0" smtClean="0"/>
              <a:t> ли файл с помощью функции </a:t>
            </a:r>
            <a:r>
              <a:rPr lang="ru-RU" dirty="0" err="1" smtClean="0"/>
              <a:t>is_open</a:t>
            </a:r>
            <a:r>
              <a:rPr lang="ru-RU" dirty="0" smtClean="0"/>
              <a:t>(). Если файл открыт, то она возвращает </a:t>
            </a:r>
            <a:r>
              <a:rPr lang="ru-RU" dirty="0" err="1" smtClean="0"/>
              <a:t>true</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32</a:t>
            </a:fld>
            <a:endParaRPr lang="ru-RU" dirty="0"/>
          </a:p>
        </p:txBody>
      </p:sp>
    </p:spTree>
    <p:extLst>
      <p:ext uri="{BB962C8B-B14F-4D97-AF65-F5344CB8AC3E}">
        <p14:creationId xmlns:p14="http://schemas.microsoft.com/office/powerpoint/2010/main" val="2431165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33</a:t>
            </a:fld>
            <a:endParaRPr lang="ru-RU" dirty="0"/>
          </a:p>
        </p:txBody>
      </p:sp>
    </p:spTree>
    <p:extLst>
      <p:ext uri="{BB962C8B-B14F-4D97-AF65-F5344CB8AC3E}">
        <p14:creationId xmlns:p14="http://schemas.microsoft.com/office/powerpoint/2010/main" val="3693766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Значение, возвращаемое </a:t>
            </a:r>
            <a:r>
              <a:rPr lang="ru-RU" dirty="0" err="1" smtClean="0"/>
              <a:t>getline</a:t>
            </a:r>
            <a:r>
              <a:rPr lang="ru-RU" dirty="0" smtClean="0"/>
              <a:t>, является ссылкой на сам объект потока, который при оценке в виде логического выражения (как в этом цикле </a:t>
            </a:r>
            <a:r>
              <a:rPr lang="ru-RU" dirty="0" err="1" smtClean="0"/>
              <a:t>while</a:t>
            </a:r>
            <a:r>
              <a:rPr lang="ru-RU" dirty="0" smtClean="0"/>
              <a:t>) имеет значение </a:t>
            </a:r>
            <a:r>
              <a:rPr lang="ru-RU" dirty="0" err="1" smtClean="0"/>
              <a:t>true</a:t>
            </a:r>
            <a:r>
              <a:rPr lang="ru-RU" dirty="0" smtClean="0"/>
              <a:t>, если поток готов к дополнительным операциям, и значение </a:t>
            </a:r>
            <a:r>
              <a:rPr lang="ru-RU" dirty="0" err="1" smtClean="0"/>
              <a:t>false</a:t>
            </a:r>
            <a:r>
              <a:rPr lang="ru-RU" dirty="0" smtClean="0"/>
              <a:t>, если достигнут</a:t>
            </a:r>
            <a:r>
              <a:rPr lang="ru-RU" baseline="0" dirty="0" smtClean="0"/>
              <a:t> </a:t>
            </a:r>
            <a:r>
              <a:rPr lang="ru-RU" dirty="0" smtClean="0"/>
              <a:t>конец файла или произошла какая-либо ошибка.</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34</a:t>
            </a:fld>
            <a:endParaRPr lang="ru-RU" dirty="0"/>
          </a:p>
        </p:txBody>
      </p:sp>
    </p:spTree>
    <p:extLst>
      <p:ext uri="{BB962C8B-B14F-4D97-AF65-F5344CB8AC3E}">
        <p14:creationId xmlns:p14="http://schemas.microsoft.com/office/powerpoint/2010/main" val="92839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fstream</a:t>
            </a:r>
            <a:r>
              <a:rPr lang="en-US" sz="1200" b="0" u="none" kern="1200" dirty="0" smtClean="0">
                <a:solidFill>
                  <a:schemeClr val="tx1"/>
                </a:solidFill>
                <a:latin typeface="+mn-lt"/>
                <a:ea typeface="+mn-ea"/>
                <a:cs typeface="+mn-cs"/>
              </a:rPr>
              <a:t>&gt;</a:t>
            </a:r>
          </a:p>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iostream</a:t>
            </a:r>
            <a:r>
              <a:rPr lang="en-US" sz="1200" b="0" u="none" kern="1200" dirty="0" smtClean="0">
                <a:solidFill>
                  <a:schemeClr val="tx1"/>
                </a:solidFill>
                <a:latin typeface="+mn-lt"/>
                <a:ea typeface="+mn-ea"/>
                <a:cs typeface="+mn-cs"/>
              </a:rPr>
              <a:t>&gt;</a:t>
            </a:r>
          </a:p>
          <a:p>
            <a:endParaRPr lang="en-US" sz="1200" b="0" u="none" kern="1200" dirty="0" smtClean="0">
              <a:solidFill>
                <a:schemeClr val="tx1"/>
              </a:solidFill>
              <a:latin typeface="+mn-lt"/>
              <a:ea typeface="+mn-ea"/>
              <a:cs typeface="+mn-cs"/>
            </a:endParaRPr>
          </a:p>
          <a:p>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main()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sum = 0, number;</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ifstream</a:t>
            </a:r>
            <a:r>
              <a:rPr lang="en-US" sz="1200" b="0" u="none" kern="1200" dirty="0" smtClean="0">
                <a:solidFill>
                  <a:schemeClr val="tx1"/>
                </a:solidFill>
                <a:latin typeface="+mn-lt"/>
                <a:ea typeface="+mn-ea"/>
                <a:cs typeface="+mn-cs"/>
              </a:rPr>
              <a:t> in("D:\\numbers.txt"); // </a:t>
            </a:r>
            <a:r>
              <a:rPr lang="ru-RU" sz="1200" b="0" u="none" kern="1200" dirty="0" smtClean="0">
                <a:solidFill>
                  <a:schemeClr val="tx1"/>
                </a:solidFill>
                <a:latin typeface="+mn-lt"/>
                <a:ea typeface="+mn-ea"/>
                <a:cs typeface="+mn-cs"/>
              </a:rPr>
              <a:t>открываем файл для чтения</a:t>
            </a:r>
          </a:p>
          <a:p>
            <a:r>
              <a:rPr lang="en-US" sz="1200" b="0" u="none" kern="1200" dirty="0" smtClean="0">
                <a:solidFill>
                  <a:schemeClr val="tx1"/>
                </a:solidFill>
                <a:latin typeface="+mn-lt"/>
                <a:ea typeface="+mn-ea"/>
                <a:cs typeface="+mn-cs"/>
              </a:rPr>
              <a:t>   if (</a:t>
            </a:r>
            <a:r>
              <a:rPr lang="en-US" sz="1200" b="0" u="none" kern="1200" dirty="0" err="1" smtClean="0">
                <a:solidFill>
                  <a:schemeClr val="tx1"/>
                </a:solidFill>
                <a:latin typeface="+mn-lt"/>
                <a:ea typeface="+mn-ea"/>
                <a:cs typeface="+mn-cs"/>
              </a:rPr>
              <a:t>in.is_open</a:t>
            </a:r>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while (in &gt;&gt; number) {</a:t>
            </a:r>
          </a:p>
          <a:p>
            <a:r>
              <a:rPr lang="en-US" sz="1200" b="0" u="none" kern="1200" dirty="0" smtClean="0">
                <a:solidFill>
                  <a:schemeClr val="tx1"/>
                </a:solidFill>
                <a:latin typeface="+mn-lt"/>
                <a:ea typeface="+mn-ea"/>
                <a:cs typeface="+mn-cs"/>
              </a:rPr>
              <a:t>           sum += number;</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sum;</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in.close</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endParaRPr lang="ru-RU" b="0" u="none"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35</a:t>
            </a:fld>
            <a:endParaRPr lang="ru-RU" dirty="0"/>
          </a:p>
        </p:txBody>
      </p:sp>
    </p:spTree>
    <p:extLst>
      <p:ext uri="{BB962C8B-B14F-4D97-AF65-F5344CB8AC3E}">
        <p14:creationId xmlns:p14="http://schemas.microsoft.com/office/powerpoint/2010/main" val="3495736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36</a:t>
            </a:fld>
            <a:endParaRPr lang="ru-RU" dirty="0"/>
          </a:p>
        </p:txBody>
      </p:sp>
    </p:spTree>
    <p:extLst>
      <p:ext uri="{BB962C8B-B14F-4D97-AF65-F5344CB8AC3E}">
        <p14:creationId xmlns:p14="http://schemas.microsoft.com/office/powerpoint/2010/main" val="262531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Если контейнер представляет константу, то для обращения к элементам этого контейнера можно использовать только константный итератор (тип </a:t>
            </a:r>
            <a:r>
              <a:rPr lang="ru-RU" dirty="0" err="1" smtClean="0"/>
              <a:t>const_iterator</a:t>
            </a:r>
            <a:r>
              <a:rPr lang="ru-RU" dirty="0" smtClean="0"/>
              <a:t>). Такой итератор позволяет считывать элементы, но не изменять их.</a:t>
            </a:r>
          </a:p>
          <a:p>
            <a:endParaRPr lang="ru-RU" dirty="0" smtClean="0"/>
          </a:p>
          <a:p>
            <a:r>
              <a:rPr lang="en-US" dirty="0" smtClean="0"/>
              <a:t>#include &lt;</a:t>
            </a:r>
            <a:r>
              <a:rPr lang="en-US" dirty="0" err="1" smtClean="0"/>
              <a:t>iostream</a:t>
            </a:r>
            <a:r>
              <a:rPr lang="en-US" dirty="0" smtClean="0"/>
              <a:t>&gt;</a:t>
            </a:r>
          </a:p>
          <a:p>
            <a:r>
              <a:rPr lang="en-US" dirty="0" smtClean="0"/>
              <a:t>#include &lt;vector&gt;</a:t>
            </a:r>
          </a:p>
          <a:p>
            <a:r>
              <a:rPr lang="en-US" dirty="0" smtClean="0"/>
              <a:t> </a:t>
            </a:r>
          </a:p>
          <a:p>
            <a:r>
              <a:rPr lang="en-US" dirty="0" err="1" smtClean="0"/>
              <a:t>int</a:t>
            </a:r>
            <a:r>
              <a:rPr lang="en-US" dirty="0" smtClean="0"/>
              <a:t> main()</a:t>
            </a:r>
          </a:p>
          <a:p>
            <a:r>
              <a:rPr lang="en-US" dirty="0" smtClean="0"/>
              <a:t>{</a:t>
            </a:r>
          </a:p>
          <a:p>
            <a:r>
              <a:rPr lang="en-US" dirty="0" smtClean="0"/>
              <a:t>    </a:t>
            </a:r>
            <a:r>
              <a:rPr lang="en-US" dirty="0" err="1" smtClean="0"/>
              <a:t>std</a:t>
            </a:r>
            <a:r>
              <a:rPr lang="en-US" dirty="0" smtClean="0"/>
              <a:t>::vector&lt;</a:t>
            </a:r>
            <a:r>
              <a:rPr lang="en-US" dirty="0" err="1" smtClean="0"/>
              <a:t>int</a:t>
            </a:r>
            <a:r>
              <a:rPr lang="en-US" dirty="0" smtClean="0"/>
              <a:t>&gt; v = { 1, 2, 3, 4, 5 };</a:t>
            </a:r>
          </a:p>
          <a:p>
            <a:r>
              <a:rPr lang="en-US" dirty="0" smtClean="0"/>
              <a:t>    for (</a:t>
            </a:r>
            <a:r>
              <a:rPr lang="en-US" dirty="0" err="1" smtClean="0"/>
              <a:t>std</a:t>
            </a:r>
            <a:r>
              <a:rPr lang="en-US" dirty="0" smtClean="0"/>
              <a:t>::vector&lt;</a:t>
            </a:r>
            <a:r>
              <a:rPr lang="en-US" dirty="0" err="1" smtClean="0"/>
              <a:t>int</a:t>
            </a:r>
            <a:r>
              <a:rPr lang="en-US" dirty="0" smtClean="0"/>
              <a:t>&gt;::</a:t>
            </a:r>
            <a:r>
              <a:rPr lang="en-US" dirty="0" err="1" smtClean="0"/>
              <a:t>const_iterator</a:t>
            </a:r>
            <a:r>
              <a:rPr lang="en-US" dirty="0" smtClean="0"/>
              <a:t> </a:t>
            </a:r>
            <a:r>
              <a:rPr lang="en-US" dirty="0" err="1" smtClean="0"/>
              <a:t>iter</a:t>
            </a:r>
            <a:r>
              <a:rPr lang="en-US" dirty="0" smtClean="0"/>
              <a:t> = </a:t>
            </a:r>
            <a:r>
              <a:rPr lang="en-US" dirty="0" err="1" smtClean="0"/>
              <a:t>v.cbegin</a:t>
            </a:r>
            <a:r>
              <a:rPr lang="en-US" dirty="0" smtClean="0"/>
              <a:t>(); </a:t>
            </a:r>
            <a:r>
              <a:rPr lang="en-US" dirty="0" err="1" smtClean="0"/>
              <a:t>iter</a:t>
            </a:r>
            <a:r>
              <a:rPr lang="en-US" dirty="0" smtClean="0"/>
              <a:t> != </a:t>
            </a:r>
            <a:r>
              <a:rPr lang="en-US" dirty="0" err="1" smtClean="0"/>
              <a:t>v.cend</a:t>
            </a:r>
            <a:r>
              <a:rPr lang="en-US" dirty="0" smtClean="0"/>
              <a:t>(); ++</a:t>
            </a:r>
            <a:r>
              <a:rPr lang="en-US" dirty="0" err="1" smtClean="0"/>
              <a:t>iter</a:t>
            </a:r>
            <a:r>
              <a:rPr lang="en-US" dirty="0" smtClean="0"/>
              <a:t>)</a:t>
            </a:r>
          </a:p>
          <a:p>
            <a:r>
              <a:rPr lang="en-US" dirty="0" smtClean="0"/>
              <a:t>    {</a:t>
            </a:r>
          </a:p>
          <a:p>
            <a:r>
              <a:rPr lang="en-US" dirty="0" smtClean="0"/>
              <a:t>        </a:t>
            </a:r>
            <a:r>
              <a:rPr lang="en-US" dirty="0" err="1" smtClean="0"/>
              <a:t>std</a:t>
            </a:r>
            <a:r>
              <a:rPr lang="en-US" dirty="0" smtClean="0"/>
              <a:t>::</a:t>
            </a:r>
            <a:r>
              <a:rPr lang="en-US" dirty="0" err="1" smtClean="0"/>
              <a:t>cout</a:t>
            </a:r>
            <a:r>
              <a:rPr lang="en-US" dirty="0" smtClean="0"/>
              <a:t> &lt;&lt; *</a:t>
            </a:r>
            <a:r>
              <a:rPr lang="en-US" dirty="0" err="1" smtClean="0"/>
              <a:t>iter</a:t>
            </a:r>
            <a:r>
              <a:rPr lang="en-US" dirty="0" smtClean="0"/>
              <a:t> &lt;&lt; </a:t>
            </a:r>
            <a:r>
              <a:rPr lang="en-US" dirty="0" err="1" smtClean="0"/>
              <a:t>std</a:t>
            </a:r>
            <a:r>
              <a:rPr lang="en-US" dirty="0" smtClean="0"/>
              <a:t>::</a:t>
            </a:r>
            <a:r>
              <a:rPr lang="en-US" dirty="0" err="1" smtClean="0"/>
              <a:t>endl</a:t>
            </a:r>
            <a:r>
              <a:rPr lang="en-US" dirty="0" smtClean="0"/>
              <a:t>;</a:t>
            </a:r>
          </a:p>
          <a:p>
            <a:r>
              <a:rPr lang="en-US" dirty="0" smtClean="0"/>
              <a:t>        // </a:t>
            </a:r>
            <a:r>
              <a:rPr lang="ru-RU" dirty="0" smtClean="0"/>
              <a:t>так нельзя сделать, так как итератор константный</a:t>
            </a:r>
          </a:p>
          <a:p>
            <a:r>
              <a:rPr lang="ru-RU" dirty="0" smtClean="0"/>
              <a:t>        //*</a:t>
            </a:r>
            <a:r>
              <a:rPr lang="en-US" dirty="0" err="1" smtClean="0"/>
              <a:t>iter</a:t>
            </a:r>
            <a:r>
              <a:rPr lang="en-US" dirty="0" smtClean="0"/>
              <a:t> = (*</a:t>
            </a:r>
            <a:r>
              <a:rPr lang="en-US" dirty="0" err="1" smtClean="0"/>
              <a:t>iter</a:t>
            </a:r>
            <a:r>
              <a:rPr lang="en-US" dirty="0" smtClean="0"/>
              <a:t>) * (*</a:t>
            </a:r>
            <a:r>
              <a:rPr lang="en-US" dirty="0" err="1" smtClean="0"/>
              <a:t>iter</a:t>
            </a:r>
            <a:r>
              <a:rPr lang="en-US" dirty="0" smtClean="0"/>
              <a:t>);</a:t>
            </a:r>
          </a:p>
          <a:p>
            <a:r>
              <a:rPr lang="en-US" dirty="0" smtClean="0"/>
              <a:t>    }</a:t>
            </a:r>
          </a:p>
          <a:p>
            <a:r>
              <a:rPr lang="en-US" dirty="0" smtClean="0"/>
              <a:t>    return 0;</a:t>
            </a:r>
          </a:p>
          <a:p>
            <a:r>
              <a:rPr lang="en-US" dirty="0" smtClean="0"/>
              <a:t>}</a:t>
            </a:r>
            <a:endParaRPr lang="en-US" dirty="0"/>
          </a:p>
        </p:txBody>
      </p:sp>
      <p:sp>
        <p:nvSpPr>
          <p:cNvPr id="4" name="Номер слайда 3"/>
          <p:cNvSpPr>
            <a:spLocks noGrp="1"/>
          </p:cNvSpPr>
          <p:nvPr>
            <p:ph type="sldNum" sz="quarter" idx="10"/>
          </p:nvPr>
        </p:nvSpPr>
        <p:spPr/>
        <p:txBody>
          <a:bodyPr/>
          <a:lstStyle/>
          <a:p>
            <a:fld id="{04364DBE-E3B1-4133-B555-71372D05869D}" type="slidenum">
              <a:rPr lang="ru-RU" smtClean="0"/>
              <a:pPr/>
              <a:t>4</a:t>
            </a:fld>
            <a:endParaRPr lang="ru-RU" dirty="0"/>
          </a:p>
        </p:txBody>
      </p:sp>
    </p:spTree>
    <p:extLst>
      <p:ext uri="{BB962C8B-B14F-4D97-AF65-F5344CB8AC3E}">
        <p14:creationId xmlns:p14="http://schemas.microsoft.com/office/powerpoint/2010/main" val="365401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контейнера </a:t>
            </a:r>
            <a:r>
              <a:rPr lang="ru-RU" altLang="sv-SE" sz="12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forward_list</a:t>
            </a:r>
            <a:r>
              <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не поддерживают операцию декремента.</a:t>
            </a:r>
            <a:endParaRPr lang="en-US"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r>
              <a:rPr lang="ru-RU" dirty="0" smtClean="0"/>
              <a:t>Также итераторы для всех типов, кроме </a:t>
            </a:r>
            <a:r>
              <a:rPr lang="ru-RU" dirty="0" err="1" smtClean="0"/>
              <a:t>list</a:t>
            </a:r>
            <a:r>
              <a:rPr lang="ru-RU" dirty="0" smtClean="0"/>
              <a:t> и </a:t>
            </a:r>
            <a:r>
              <a:rPr lang="ru-RU" dirty="0" err="1" smtClean="0"/>
              <a:t>forward_list</a:t>
            </a:r>
            <a:r>
              <a:rPr lang="ru-RU" dirty="0" smtClean="0"/>
              <a:t>, поддерживают ряд дополнительных операций:</a:t>
            </a:r>
            <a:endPar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r>
              <a:rPr lang="en-US" dirty="0" err="1" smtClean="0"/>
              <a:t>i</a:t>
            </a:r>
            <a:r>
              <a:rPr lang="ru-RU" dirty="0" err="1" smtClean="0"/>
              <a:t>ter</a:t>
            </a:r>
            <a:r>
              <a:rPr lang="ru-RU" dirty="0" smtClean="0"/>
              <a:t> + n: возвращает итератор, который смещен от итератора </a:t>
            </a:r>
            <a:r>
              <a:rPr lang="ru-RU" dirty="0" err="1" smtClean="0"/>
              <a:t>iter</a:t>
            </a:r>
            <a:r>
              <a:rPr lang="ru-RU" dirty="0" smtClean="0"/>
              <a:t> на n позиций вперед</a:t>
            </a:r>
          </a:p>
          <a:p>
            <a:r>
              <a:rPr lang="ru-RU" dirty="0" err="1" smtClean="0"/>
              <a:t>iter</a:t>
            </a:r>
            <a:r>
              <a:rPr lang="ru-RU" dirty="0" smtClean="0"/>
              <a:t> - n: возвращает итератор, который смещен от итератора </a:t>
            </a:r>
            <a:r>
              <a:rPr lang="ru-RU" dirty="0" err="1" smtClean="0"/>
              <a:t>iter</a:t>
            </a:r>
            <a:r>
              <a:rPr lang="ru-RU" dirty="0" smtClean="0"/>
              <a:t> на n позиций назад</a:t>
            </a:r>
          </a:p>
          <a:p>
            <a:r>
              <a:rPr lang="ru-RU" dirty="0" err="1" smtClean="0"/>
              <a:t>iter</a:t>
            </a:r>
            <a:r>
              <a:rPr lang="ru-RU" dirty="0" smtClean="0"/>
              <a:t> += n: перемещает итератор на n позиций вперед</a:t>
            </a:r>
          </a:p>
          <a:p>
            <a:r>
              <a:rPr lang="ru-RU" dirty="0" err="1" smtClean="0"/>
              <a:t>iter</a:t>
            </a:r>
            <a:r>
              <a:rPr lang="ru-RU" dirty="0" smtClean="0"/>
              <a:t> -= n: перемещает итератор на n позиций назад</a:t>
            </a:r>
          </a:p>
          <a:p>
            <a:r>
              <a:rPr lang="ru-RU" dirty="0" smtClean="0"/>
              <a:t>iter1 - iter2: возвращает количество позиций между итераторами iter1 и iter2</a:t>
            </a:r>
          </a:p>
          <a:p>
            <a:r>
              <a:rPr lang="ru-RU" dirty="0" smtClean="0"/>
              <a:t>&gt;, &gt;=, &lt;, &lt;=: операции сравнения. Один итератор больше другого, если указывает на элемент, который ближе к концу</a:t>
            </a:r>
          </a:p>
          <a:p>
            <a:endParaRPr lang="en-US" dirty="0"/>
          </a:p>
        </p:txBody>
      </p:sp>
      <p:sp>
        <p:nvSpPr>
          <p:cNvPr id="4" name="Номер слайда 3"/>
          <p:cNvSpPr>
            <a:spLocks noGrp="1"/>
          </p:cNvSpPr>
          <p:nvPr>
            <p:ph type="sldNum" sz="quarter" idx="10"/>
          </p:nvPr>
        </p:nvSpPr>
        <p:spPr/>
        <p:txBody>
          <a:bodyPr/>
          <a:lstStyle/>
          <a:p>
            <a:fld id="{04364DBE-E3B1-4133-B555-71372D05869D}" type="slidenum">
              <a:rPr lang="ru-RU" smtClean="0"/>
              <a:pPr/>
              <a:t>5</a:t>
            </a:fld>
            <a:endParaRPr lang="ru-RU" dirty="0"/>
          </a:p>
        </p:txBody>
      </p:sp>
    </p:spTree>
    <p:extLst>
      <p:ext uri="{BB962C8B-B14F-4D97-AF65-F5344CB8AC3E}">
        <p14:creationId xmlns:p14="http://schemas.microsoft.com/office/powerpoint/2010/main" val="111436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b="0" baseline="0" dirty="0" smtClean="0"/>
              <a:t>Элементы хранятся непрерывно, а значит доступны не только через итераторы, но и через смещения, добавляемые к указателям на элементы (</a:t>
            </a:r>
            <a:r>
              <a:rPr lang="ru-RU" b="0" baseline="0" dirty="0" err="1" smtClean="0"/>
              <a:t>data</a:t>
            </a:r>
            <a:r>
              <a:rPr lang="ru-RU" b="0" baseline="0" dirty="0" smtClean="0"/>
              <a:t>() или же, для непустых массивов, — &amp;</a:t>
            </a:r>
            <a:r>
              <a:rPr lang="ru-RU" b="0" baseline="0" dirty="0" err="1" smtClean="0"/>
              <a:t>vect</a:t>
            </a:r>
            <a:r>
              <a:rPr lang="ru-RU" b="0" baseline="0" dirty="0" smtClean="0"/>
              <a:t>[0]). Это означает, что указатель на элемент вектора может передаваться в любую функцию, ожидающую указатель на элемент массива. 	(начиная с C++03)</a:t>
            </a:r>
          </a:p>
          <a:p>
            <a:endParaRPr lang="ru-RU" b="0" baseline="0" dirty="0" smtClean="0"/>
          </a:p>
          <a:p>
            <a:r>
              <a:rPr lang="ru-RU" b="0" baseline="0" dirty="0" smtClean="0"/>
              <a:t>Хранилище вектора обрабатывается автоматически, расширяясь и сужаясь по мере необходимости. Векторы обычно занимают больше места, чем статические массивы, поскольку некоторое количество памяти выделяется про запас на обработку будущего роста. Таким образом, память для вектора требуется выделять не при каждой вставке элемента, а только после исчерпания резервов. Общий объём выделенной памяти можно получить с помощью функции </a:t>
            </a:r>
            <a:r>
              <a:rPr lang="ru-RU" b="0" baseline="0" dirty="0" err="1" smtClean="0"/>
              <a:t>capacity</a:t>
            </a:r>
            <a:r>
              <a:rPr lang="ru-RU" b="0" baseline="0" dirty="0" smtClean="0"/>
              <a:t>(). Резервная память может быть возвращена системе через вызов </a:t>
            </a:r>
            <a:r>
              <a:rPr lang="ru-RU" b="0" baseline="0" dirty="0" err="1" smtClean="0"/>
              <a:t>shrink_to_fit</a:t>
            </a:r>
            <a:r>
              <a:rPr lang="ru-RU" b="0" baseline="0" dirty="0" smtClean="0"/>
              <a:t>().</a:t>
            </a:r>
          </a:p>
          <a:p>
            <a:endParaRPr lang="ru-RU" b="0" baseline="0" dirty="0" smtClean="0"/>
          </a:p>
          <a:p>
            <a:r>
              <a:rPr lang="ru-RU" b="0" baseline="0" dirty="0" smtClean="0"/>
              <a:t>Перераспределения обычно являются дорогостоящими операциями в плане производительности. Функция </a:t>
            </a:r>
            <a:r>
              <a:rPr lang="ru-RU" b="0" baseline="0" dirty="0" err="1" smtClean="0"/>
              <a:t>reserve</a:t>
            </a:r>
            <a:r>
              <a:rPr lang="ru-RU" b="0" baseline="0" dirty="0" smtClean="0"/>
              <a:t>() может использоваться для предварительного выделения памяти и устранения перераспределений, если заранее известно количество элементов.</a:t>
            </a:r>
          </a:p>
          <a:p>
            <a:endParaRPr lang="ru-RU" b="0" baseline="0" dirty="0" smtClean="0"/>
          </a:p>
          <a:p>
            <a:r>
              <a:rPr lang="ru-RU" b="0" baseline="0" dirty="0" smtClean="0"/>
              <a:t>Сложность (эффективность) обычных операций над векторами следующая:</a:t>
            </a:r>
          </a:p>
          <a:p>
            <a:endParaRPr lang="ru-RU" b="0" baseline="0" dirty="0" smtClean="0"/>
          </a:p>
          <a:p>
            <a:r>
              <a:rPr lang="ru-RU" b="0" baseline="0" dirty="0" smtClean="0"/>
              <a:t>    Произвольный доступ — постоянная O(1)</a:t>
            </a:r>
          </a:p>
          <a:p>
            <a:r>
              <a:rPr lang="ru-RU" b="0" baseline="0" dirty="0" smtClean="0"/>
              <a:t>    Вставка и удаление элементов в конце — амортизированная постоянная O(1)</a:t>
            </a:r>
          </a:p>
          <a:p>
            <a:r>
              <a:rPr lang="ru-RU" b="0" baseline="0" dirty="0" smtClean="0"/>
              <a:t>    Вставка и удаление элементов — линейная по расстоянию до конца вектора O(n) </a:t>
            </a:r>
          </a:p>
        </p:txBody>
      </p:sp>
      <p:sp>
        <p:nvSpPr>
          <p:cNvPr id="4" name="Номер слайда 3"/>
          <p:cNvSpPr>
            <a:spLocks noGrp="1"/>
          </p:cNvSpPr>
          <p:nvPr>
            <p:ph type="sldNum" sz="quarter" idx="10"/>
          </p:nvPr>
        </p:nvSpPr>
        <p:spPr/>
        <p:txBody>
          <a:bodyPr/>
          <a:lstStyle/>
          <a:p>
            <a:fld id="{04364DBE-E3B1-4133-B555-71372D05869D}" type="slidenum">
              <a:rPr lang="ru-RU" smtClean="0"/>
              <a:pPr/>
              <a:t>6</a:t>
            </a:fld>
            <a:endParaRPr lang="ru-RU" dirty="0"/>
          </a:p>
        </p:txBody>
      </p:sp>
    </p:spTree>
    <p:extLst>
      <p:ext uri="{BB962C8B-B14F-4D97-AF65-F5344CB8AC3E}">
        <p14:creationId xmlns:p14="http://schemas.microsoft.com/office/powerpoint/2010/main" val="225579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7</a:t>
            </a:fld>
            <a:endParaRPr lang="ru-RU" dirty="0"/>
          </a:p>
        </p:txBody>
      </p:sp>
    </p:spTree>
    <p:extLst>
      <p:ext uri="{BB962C8B-B14F-4D97-AF65-F5344CB8AC3E}">
        <p14:creationId xmlns:p14="http://schemas.microsoft.com/office/powerpoint/2010/main" val="89371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b="1" dirty="0" smtClean="0"/>
              <a:t>Empty()</a:t>
            </a:r>
            <a:endParaRPr lang="ru-RU" b="1" dirty="0" smtClean="0"/>
          </a:p>
          <a:p>
            <a:r>
              <a:rPr lang="ru-RU" dirty="0" smtClean="0"/>
              <a:t>Проверка, если контейнер не имеет элементов, т.е. является ли </a:t>
            </a:r>
            <a:r>
              <a:rPr lang="ru-RU" dirty="0" err="1" smtClean="0"/>
              <a:t>begin</a:t>
            </a:r>
            <a:r>
              <a:rPr lang="ru-RU" dirty="0" smtClean="0"/>
              <a:t>() == </a:t>
            </a:r>
            <a:r>
              <a:rPr lang="ru-RU" dirty="0" err="1" smtClean="0"/>
              <a:t>end</a:t>
            </a:r>
            <a:r>
              <a:rPr lang="ru-RU" dirty="0" smtClean="0"/>
              <a:t>().</a:t>
            </a:r>
            <a:r>
              <a:rPr lang="ru-RU" baseline="0" dirty="0" smtClean="0"/>
              <a:t> </a:t>
            </a:r>
            <a:r>
              <a:rPr lang="ru-RU" b="0" dirty="0" smtClean="0"/>
              <a:t>Возвращаемое значение </a:t>
            </a:r>
            <a:r>
              <a:rPr lang="ru-RU" dirty="0" err="1" smtClean="0"/>
              <a:t>true</a:t>
            </a:r>
            <a:r>
              <a:rPr lang="ru-RU" dirty="0" smtClean="0"/>
              <a:t> если контейнер пуст, </a:t>
            </a:r>
            <a:r>
              <a:rPr lang="ru-RU" dirty="0" err="1" smtClean="0"/>
              <a:t>false</a:t>
            </a:r>
            <a:r>
              <a:rPr lang="ru-RU" dirty="0" smtClean="0"/>
              <a:t> иначе</a:t>
            </a:r>
            <a:endParaRPr lang="en-US" dirty="0" smtClean="0"/>
          </a:p>
          <a:p>
            <a:r>
              <a:rPr lang="en-US" b="1" dirty="0" smtClean="0"/>
              <a:t>Size()</a:t>
            </a:r>
          </a:p>
          <a:p>
            <a:r>
              <a:rPr lang="en-US" baseline="0" dirty="0" smtClean="0"/>
              <a:t>Returns the number of elements in the container, i.e. </a:t>
            </a:r>
            <a:r>
              <a:rPr lang="en-US" baseline="0" dirty="0" err="1" smtClean="0"/>
              <a:t>std</a:t>
            </a:r>
            <a:r>
              <a:rPr lang="en-US" baseline="0" dirty="0" smtClean="0"/>
              <a:t>::distance(begin(), end()). </a:t>
            </a:r>
          </a:p>
          <a:p>
            <a:r>
              <a:rPr lang="en-US" b="1" dirty="0" err="1" smtClean="0"/>
              <a:t>Max_size</a:t>
            </a:r>
            <a:r>
              <a:rPr lang="en-US" b="1" dirty="0" smtClean="0"/>
              <a:t>()</a:t>
            </a:r>
          </a:p>
          <a:p>
            <a:r>
              <a:rPr lang="ru-RU" dirty="0" smtClean="0"/>
              <a:t>Возвращает максимальное количество элементов которое контейнер может содержать с учетом ограничений наложенных системой или реализацией.</a:t>
            </a:r>
            <a:endParaRPr lang="en-US" dirty="0" smtClean="0"/>
          </a:p>
          <a:p>
            <a:r>
              <a:rPr lang="en-US" b="1" baseline="0" dirty="0" smtClean="0"/>
              <a:t>Reserve()</a:t>
            </a:r>
          </a:p>
          <a:p>
            <a:r>
              <a:rPr lang="ru-RU" dirty="0" smtClean="0"/>
              <a:t>Увеличивает</a:t>
            </a:r>
            <a:r>
              <a:rPr lang="ru-RU" baseline="0" dirty="0" smtClean="0"/>
              <a:t> </a:t>
            </a:r>
            <a:r>
              <a:rPr lang="ru-RU" dirty="0" smtClean="0"/>
              <a:t>емкость вектора до значения, которое больше или равно </a:t>
            </a:r>
            <a:r>
              <a:rPr lang="ru-RU" dirty="0" err="1" smtClean="0"/>
              <a:t>new_cap</a:t>
            </a:r>
            <a:r>
              <a:rPr lang="ru-RU" dirty="0" smtClean="0"/>
              <a:t>. Если </a:t>
            </a:r>
            <a:r>
              <a:rPr lang="ru-RU" dirty="0" err="1" smtClean="0"/>
              <a:t>new_cap</a:t>
            </a:r>
            <a:r>
              <a:rPr lang="ru-RU" dirty="0" smtClean="0"/>
              <a:t> больше текущей емкости (), выделяется новое хранилище, в противном случае метод ничего не делает.</a:t>
            </a:r>
            <a:br>
              <a:rPr lang="ru-RU" dirty="0" smtClean="0"/>
            </a:br>
            <a:r>
              <a:rPr lang="ru-RU" dirty="0" err="1" smtClean="0"/>
              <a:t>Reserve</a:t>
            </a:r>
            <a:r>
              <a:rPr lang="ru-RU" dirty="0" smtClean="0"/>
              <a:t> () не меняет размер вектора.</a:t>
            </a:r>
            <a:endParaRPr lang="en-US" dirty="0" smtClean="0"/>
          </a:p>
          <a:p>
            <a:r>
              <a:rPr lang="ru-RU" dirty="0" smtClean="0"/>
              <a:t>Если </a:t>
            </a:r>
            <a:r>
              <a:rPr lang="ru-RU" dirty="0" err="1" smtClean="0"/>
              <a:t>new_cap</a:t>
            </a:r>
            <a:r>
              <a:rPr lang="ru-RU" dirty="0" smtClean="0"/>
              <a:t> больше, чем </a:t>
            </a:r>
            <a:r>
              <a:rPr lang="ru-RU" dirty="0" err="1" smtClean="0"/>
              <a:t>Capacity</a:t>
            </a:r>
            <a:r>
              <a:rPr lang="ru-RU" dirty="0" smtClean="0"/>
              <a:t> (), все итераторы, в том числе итератор </a:t>
            </a:r>
            <a:r>
              <a:rPr lang="en-US" dirty="0" smtClean="0"/>
              <a:t>end</a:t>
            </a:r>
            <a:r>
              <a:rPr lang="ru-RU" dirty="0" smtClean="0"/>
              <a:t>, и все ссылки на элементы становятся недействительными. В противном случае никакие итераторы или ссылки не будут признаны недействительными.</a:t>
            </a:r>
          </a:p>
          <a:p>
            <a:r>
              <a:rPr lang="ru-RU" b="1" dirty="0" err="1" smtClean="0"/>
              <a:t>capacity</a:t>
            </a:r>
            <a:r>
              <a:rPr lang="ru-RU"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altLang="sv-SE" sz="1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количество элементов, которые могут одновременно храниться в выделенной области памяти</a:t>
            </a:r>
          </a:p>
          <a:p>
            <a:r>
              <a:rPr lang="en-US" altLang="sv-SE" sz="1200" b="1"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shrink_to_fit</a:t>
            </a:r>
            <a:r>
              <a:rPr lang="ru-RU" altLang="sv-SE" sz="1200" b="1"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endParaRPr lang="en-US" b="1" dirty="0" smtClean="0"/>
          </a:p>
          <a:p>
            <a:r>
              <a:rPr lang="ru-RU" dirty="0" smtClean="0"/>
              <a:t>Это необязательный запрос на уменьшение емкости () до размера (). Зависит</a:t>
            </a:r>
            <a:r>
              <a:rPr lang="en-US" dirty="0" smtClean="0"/>
              <a:t> </a:t>
            </a:r>
            <a:r>
              <a:rPr lang="ru-RU" dirty="0" smtClean="0"/>
              <a:t>от реализации, будет ли выполнен запрос.</a:t>
            </a:r>
          </a:p>
          <a:p>
            <a:r>
              <a:rPr lang="ru-RU" b="0" baseline="0" dirty="0" smtClean="0"/>
              <a:t>При выполнении перераспределения памяти все итераторы становятся </a:t>
            </a:r>
            <a:r>
              <a:rPr lang="ru-RU" b="0" baseline="0" dirty="0" err="1" smtClean="0"/>
              <a:t>невалидными</a:t>
            </a:r>
            <a:r>
              <a:rPr lang="ru-RU" b="0" baseline="0" dirty="0" smtClean="0"/>
              <a:t>.</a:t>
            </a:r>
          </a:p>
        </p:txBody>
      </p:sp>
      <p:sp>
        <p:nvSpPr>
          <p:cNvPr id="4" name="Номер слайда 3"/>
          <p:cNvSpPr>
            <a:spLocks noGrp="1"/>
          </p:cNvSpPr>
          <p:nvPr>
            <p:ph type="sldNum" sz="quarter" idx="10"/>
          </p:nvPr>
        </p:nvSpPr>
        <p:spPr/>
        <p:txBody>
          <a:bodyPr/>
          <a:lstStyle/>
          <a:p>
            <a:fld id="{04364DBE-E3B1-4133-B555-71372D05869D}" type="slidenum">
              <a:rPr lang="ru-RU" smtClean="0"/>
              <a:pPr/>
              <a:t>8</a:t>
            </a:fld>
            <a:endParaRPr lang="ru-RU" dirty="0"/>
          </a:p>
        </p:txBody>
      </p:sp>
    </p:spTree>
    <p:extLst>
      <p:ext uri="{BB962C8B-B14F-4D97-AF65-F5344CB8AC3E}">
        <p14:creationId xmlns:p14="http://schemas.microsoft.com/office/powerpoint/2010/main" val="287876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en-US" b="1" baseline="0" dirty="0" smtClean="0"/>
              <a:t>Clear()</a:t>
            </a:r>
          </a:p>
          <a:p>
            <a:r>
              <a:rPr lang="ru-RU" dirty="0" smtClean="0"/>
              <a:t>Удаляет все элементы из контейнера. </a:t>
            </a:r>
          </a:p>
          <a:p>
            <a:r>
              <a:rPr lang="ru-RU" dirty="0" smtClean="0"/>
              <a:t>Делает недействительными все ссылки, указатели или итераторы указывающие на удалённые элементы. Может также сделать недействительными итераторы после конца последовательности.   </a:t>
            </a:r>
          </a:p>
          <a:p>
            <a:r>
              <a:rPr lang="ru-RU" b="0" dirty="0" smtClean="0"/>
              <a:t>Оставляет </a:t>
            </a:r>
            <a:r>
              <a:rPr lang="en-US" b="0" dirty="0" smtClean="0"/>
              <a:t>capacity() </a:t>
            </a:r>
            <a:r>
              <a:rPr lang="ru-RU" b="0" dirty="0" smtClean="0"/>
              <a:t>вектора без изменений. </a:t>
            </a:r>
          </a:p>
          <a:p>
            <a:r>
              <a:rPr lang="en-US" b="1" dirty="0" smtClean="0"/>
              <a:t>insert( iterator </a:t>
            </a:r>
            <a:r>
              <a:rPr lang="en-US" b="1" dirty="0" err="1" smtClean="0"/>
              <a:t>pos</a:t>
            </a:r>
            <a:r>
              <a:rPr lang="en-US" b="1" dirty="0" smtClean="0"/>
              <a:t>, </a:t>
            </a:r>
            <a:r>
              <a:rPr lang="en-US" b="1" dirty="0" err="1" smtClean="0"/>
              <a:t>const</a:t>
            </a:r>
            <a:r>
              <a:rPr lang="en-US" b="1" dirty="0" smtClean="0"/>
              <a:t> T&amp; value );</a:t>
            </a:r>
          </a:p>
          <a:p>
            <a:r>
              <a:rPr lang="ru-RU" dirty="0" smtClean="0"/>
              <a:t>Вставляет </a:t>
            </a:r>
            <a:r>
              <a:rPr lang="ru-RU" dirty="0" err="1" smtClean="0"/>
              <a:t>value</a:t>
            </a:r>
            <a:r>
              <a:rPr lang="ru-RU" dirty="0" smtClean="0"/>
              <a:t> перед элементом, на который указывает </a:t>
            </a:r>
            <a:r>
              <a:rPr lang="ru-RU" dirty="0" err="1" smtClean="0"/>
              <a:t>pos</a:t>
            </a:r>
            <a:r>
              <a:rPr lang="ru-RU" dirty="0" smtClean="0"/>
              <a:t>. </a:t>
            </a:r>
            <a:endParaRPr lang="en-US" dirty="0" smtClean="0"/>
          </a:p>
          <a:p>
            <a:r>
              <a:rPr lang="en-US" b="1" dirty="0" smtClean="0"/>
              <a:t>insert( iterator </a:t>
            </a:r>
            <a:r>
              <a:rPr lang="en-US" b="1" dirty="0" err="1" smtClean="0"/>
              <a:t>pos</a:t>
            </a:r>
            <a:r>
              <a:rPr lang="en-US" b="1" dirty="0" smtClean="0"/>
              <a:t>, </a:t>
            </a:r>
            <a:r>
              <a:rPr lang="en-US" b="1" dirty="0" err="1" smtClean="0"/>
              <a:t>InputIt</a:t>
            </a:r>
            <a:r>
              <a:rPr lang="en-US" b="1" dirty="0" smtClean="0"/>
              <a:t> first, </a:t>
            </a:r>
            <a:r>
              <a:rPr lang="en-US" b="1" dirty="0" err="1" smtClean="0"/>
              <a:t>InputIt</a:t>
            </a:r>
            <a:r>
              <a:rPr lang="en-US" b="1" dirty="0" smtClean="0"/>
              <a:t> last);</a:t>
            </a:r>
          </a:p>
          <a:p>
            <a:r>
              <a:rPr lang="ru-RU" dirty="0" smtClean="0"/>
              <a:t>Вставляет элементы из диапазона [</a:t>
            </a:r>
            <a:r>
              <a:rPr lang="ru-RU" dirty="0" err="1" smtClean="0"/>
              <a:t>first</a:t>
            </a:r>
            <a:r>
              <a:rPr lang="ru-RU" dirty="0" smtClean="0"/>
              <a:t>, </a:t>
            </a:r>
            <a:r>
              <a:rPr lang="ru-RU" dirty="0" err="1" smtClean="0"/>
              <a:t>last</a:t>
            </a:r>
            <a:r>
              <a:rPr lang="ru-RU" dirty="0" smtClean="0"/>
              <a:t>) перед элементом, на который указывает </a:t>
            </a:r>
            <a:r>
              <a:rPr lang="ru-RU" dirty="0" err="1" smtClean="0"/>
              <a:t>pos</a:t>
            </a:r>
            <a:r>
              <a:rPr lang="ru-RU" dirty="0" smtClean="0"/>
              <a:t>. </a:t>
            </a:r>
          </a:p>
          <a:p>
            <a:r>
              <a:rPr lang="en-US" b="1" baseline="0" dirty="0" smtClean="0"/>
              <a:t>Emplace() </a:t>
            </a:r>
            <a:r>
              <a:rPr lang="en-US" b="1" baseline="0" dirty="0" err="1" smtClean="0"/>
              <a:t>Emplace_back</a:t>
            </a:r>
            <a:r>
              <a:rPr lang="en-US" b="1" baseline="0" dirty="0" smtClean="0"/>
              <a:t>()</a:t>
            </a:r>
          </a:p>
          <a:p>
            <a:r>
              <a:rPr lang="ru-RU" dirty="0" smtClean="0"/>
              <a:t>Вставляет новый элемент в контейнере непосредственно перед </a:t>
            </a:r>
            <a:r>
              <a:rPr lang="ru-RU" dirty="0" err="1" smtClean="0"/>
              <a:t>pos</a:t>
            </a:r>
            <a:r>
              <a:rPr lang="ru-RU" dirty="0" smtClean="0"/>
              <a:t>. Элемент создается на месте, т.е. не копируется и</a:t>
            </a:r>
            <a:r>
              <a:rPr lang="ru-RU" baseline="0" dirty="0" smtClean="0"/>
              <a:t> не </a:t>
            </a:r>
            <a:r>
              <a:rPr lang="ru-RU" dirty="0" smtClean="0"/>
              <a:t>перемещается.</a:t>
            </a:r>
            <a:endParaRPr lang="en-US" dirty="0" smtClean="0"/>
          </a:p>
          <a:p>
            <a:r>
              <a:rPr lang="en-US" b="1" baseline="0" dirty="0" err="1" smtClean="0"/>
              <a:t>push_back</a:t>
            </a:r>
            <a:r>
              <a:rPr lang="en-US" b="1" baseline="0" dirty="0" smtClean="0"/>
              <a:t>()</a:t>
            </a:r>
            <a:endParaRPr lang="en-US" b="0" baseline="0" dirty="0" smtClean="0"/>
          </a:p>
          <a:p>
            <a:r>
              <a:rPr lang="ru-RU" b="0" baseline="0" dirty="0" smtClean="0"/>
              <a:t>Добавляет данный элемент </a:t>
            </a:r>
            <a:r>
              <a:rPr lang="ru-RU" b="0" baseline="0" dirty="0" err="1" smtClean="0"/>
              <a:t>value</a:t>
            </a:r>
            <a:r>
              <a:rPr lang="ru-RU" b="0" baseline="0" dirty="0" smtClean="0"/>
              <a:t> до конца контейнера.</a:t>
            </a:r>
          </a:p>
          <a:p>
            <a:r>
              <a:rPr lang="ru-RU" b="0" baseline="0" dirty="0" smtClean="0"/>
              <a:t>Если новый </a:t>
            </a:r>
            <a:r>
              <a:rPr lang="ru-RU" b="0" baseline="0" dirty="0" err="1" smtClean="0"/>
              <a:t>size</a:t>
            </a:r>
            <a:r>
              <a:rPr lang="ru-RU" b="0" baseline="0" dirty="0" smtClean="0"/>
              <a:t>() больше, чем </a:t>
            </a:r>
            <a:r>
              <a:rPr lang="ru-RU" b="0" baseline="0" dirty="0" err="1" smtClean="0"/>
              <a:t>capacity</a:t>
            </a:r>
            <a:r>
              <a:rPr lang="ru-RU" b="0" baseline="0" dirty="0" smtClean="0"/>
              <a:t>(), Все итераторы и указатели становятся нерабочими. В противном случае, все они остаются в рабочем состоянии. </a:t>
            </a:r>
            <a:endParaRPr lang="en-US" b="0" baseline="0" dirty="0" smtClean="0"/>
          </a:p>
          <a:p>
            <a:r>
              <a:rPr lang="ru-RU" b="1" dirty="0" err="1" smtClean="0"/>
              <a:t>pop_back</a:t>
            </a:r>
            <a:r>
              <a:rPr lang="ru-RU" b="1" dirty="0" smtClean="0"/>
              <a:t>();</a:t>
            </a:r>
          </a:p>
          <a:p>
            <a:r>
              <a:rPr lang="ru-RU" dirty="0" smtClean="0"/>
              <a:t>Удаляет последний элемент контейнера. </a:t>
            </a:r>
          </a:p>
          <a:p>
            <a:r>
              <a:rPr lang="ru-RU" dirty="0" smtClean="0"/>
              <a:t>Итераторы и указатели остаются в рабочем состоянии.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Erase(</a:t>
            </a:r>
            <a:r>
              <a:rPr lang="en-US" b="1" dirty="0" err="1" smtClean="0"/>
              <a:t>pos</a:t>
            </a:r>
            <a:r>
              <a:rPr lang="en-US" b="1" dirty="0" smtClean="0"/>
              <a:t>), Erase(</a:t>
            </a:r>
            <a:r>
              <a:rPr lang="en-US" b="1" dirty="0" err="1" smtClean="0"/>
              <a:t>first,last</a:t>
            </a:r>
            <a:r>
              <a:rPr lang="en-US" b="1" dirty="0" smtClean="0"/>
              <a:t>)</a:t>
            </a:r>
          </a:p>
          <a:p>
            <a:r>
              <a:rPr lang="ru-RU" dirty="0" smtClean="0"/>
              <a:t>Удаляет указанные элементы из контейнера. </a:t>
            </a:r>
          </a:p>
          <a:p>
            <a:r>
              <a:rPr lang="ru-RU" dirty="0" smtClean="0"/>
              <a:t>1) Удаляет элемент в позиции </a:t>
            </a:r>
            <a:r>
              <a:rPr lang="ru-RU" dirty="0" err="1" smtClean="0"/>
              <a:t>pos</a:t>
            </a:r>
            <a:r>
              <a:rPr lang="ru-RU" dirty="0" smtClean="0"/>
              <a:t>. </a:t>
            </a:r>
          </a:p>
          <a:p>
            <a:r>
              <a:rPr lang="ru-RU" dirty="0" smtClean="0"/>
              <a:t>2) Удаляет элементы в диапазоне [</a:t>
            </a:r>
            <a:r>
              <a:rPr lang="ru-RU" dirty="0" err="1" smtClean="0"/>
              <a:t>first</a:t>
            </a:r>
            <a:r>
              <a:rPr lang="ru-RU" dirty="0" smtClean="0"/>
              <a:t>; </a:t>
            </a:r>
            <a:r>
              <a:rPr lang="ru-RU" dirty="0" err="1" smtClean="0"/>
              <a:t>last</a:t>
            </a:r>
            <a:r>
              <a:rPr lang="ru-RU" dirty="0" smtClean="0"/>
              <a:t>). </a:t>
            </a:r>
          </a:p>
          <a:p>
            <a:r>
              <a:rPr lang="ru-RU" dirty="0" smtClean="0"/>
              <a:t>Итераторы и указатели к удалённым элементам и к элементам, идущим за ними, становятся нерабочими. </a:t>
            </a:r>
          </a:p>
          <a:p>
            <a:endParaRPr lang="ru-RU" b="1" dirty="0" smtClean="0"/>
          </a:p>
          <a:p>
            <a:r>
              <a:rPr lang="en-US" b="1" baseline="0" dirty="0" smtClean="0"/>
              <a:t>Resize (count , value)</a:t>
            </a:r>
          </a:p>
          <a:p>
            <a:r>
              <a:rPr lang="ru-RU" b="0" baseline="0" dirty="0" smtClean="0"/>
              <a:t>Изменяет размер контейнера, чтобы содержать </a:t>
            </a:r>
            <a:r>
              <a:rPr lang="en-US" b="0" baseline="0" dirty="0" smtClean="0"/>
              <a:t>count </a:t>
            </a:r>
            <a:r>
              <a:rPr lang="ru-RU" b="0" baseline="0" dirty="0" smtClean="0"/>
              <a:t>элементы.</a:t>
            </a:r>
          </a:p>
          <a:p>
            <a:r>
              <a:rPr lang="ru-RU" b="0" baseline="0" dirty="0" smtClean="0"/>
              <a:t>Если текущий размер меньше, чем </a:t>
            </a:r>
            <a:r>
              <a:rPr lang="en-US" b="0" baseline="0" dirty="0" smtClean="0"/>
              <a:t>count, </a:t>
            </a:r>
            <a:r>
              <a:rPr lang="ru-RU" b="0" baseline="0" dirty="0" smtClean="0"/>
              <a:t>дополнительные элементы добавляются и инициализируется </a:t>
            </a:r>
            <a:r>
              <a:rPr lang="en-US" b="0" baseline="0" dirty="0" smtClean="0"/>
              <a:t>value.</a:t>
            </a:r>
            <a:r>
              <a:rPr lang="ru-RU" dirty="0" smtClean="0"/>
              <a:t> </a:t>
            </a:r>
            <a:endParaRPr lang="en-US" dirty="0" smtClean="0"/>
          </a:p>
          <a:p>
            <a:r>
              <a:rPr lang="ru-RU" dirty="0" smtClean="0"/>
              <a:t>Если текущий размер больше </a:t>
            </a:r>
            <a:r>
              <a:rPr lang="ru-RU" dirty="0" err="1" smtClean="0"/>
              <a:t>count</a:t>
            </a:r>
            <a:r>
              <a:rPr lang="ru-RU" dirty="0" smtClean="0"/>
              <a:t>, контейнер сводится к ее первые элементы </a:t>
            </a:r>
            <a:r>
              <a:rPr lang="ru-RU" dirty="0" err="1" smtClean="0"/>
              <a:t>count</a:t>
            </a:r>
            <a:r>
              <a:rPr lang="ru-RU" dirty="0" smtClean="0"/>
              <a:t>.</a:t>
            </a:r>
            <a:endParaRPr lang="en-US" b="0" baseline="0" dirty="0" smtClean="0"/>
          </a:p>
          <a:p>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9</a:t>
            </a:fld>
            <a:endParaRPr lang="ru-RU" dirty="0"/>
          </a:p>
        </p:txBody>
      </p:sp>
    </p:spTree>
    <p:extLst>
      <p:ext uri="{BB962C8B-B14F-4D97-AF65-F5344CB8AC3E}">
        <p14:creationId xmlns:p14="http://schemas.microsoft.com/office/powerpoint/2010/main" val="275144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D9E93-61BB-4CD6-99A8-40A1DA3CBB8F}" type="datetimeFigureOut">
              <a:rPr lang="en-US" smtClean="0"/>
              <a:t>02.03.2020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3217606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D9E93-61BB-4CD6-99A8-40A1DA3CBB8F}" type="datetimeFigureOut">
              <a:rPr lang="en-US" smtClean="0"/>
              <a:t>02.03.2020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282499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D9E93-61BB-4CD6-99A8-40A1DA3CBB8F}" type="datetimeFigureOut">
              <a:rPr lang="en-US" smtClean="0"/>
              <a:t>02.03.2020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4280670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4197" y="274876"/>
            <a:ext cx="1690438" cy="410286"/>
          </a:xfrm>
          <a:prstGeom prst="rect">
            <a:avLst/>
          </a:prstGeom>
        </p:spPr>
      </p:pic>
      <p:cxnSp>
        <p:nvCxnSpPr>
          <p:cNvPr id="10" name="Прямая соединительная линия 9"/>
          <p:cNvCxnSpPr/>
          <p:nvPr userDrawn="1"/>
        </p:nvCxnSpPr>
        <p:spPr>
          <a:xfrm flipV="1">
            <a:off x="430306" y="685162"/>
            <a:ext cx="11361644" cy="16426"/>
          </a:xfrm>
          <a:prstGeom prst="line">
            <a:avLst/>
          </a:prstGeom>
        </p:spPr>
        <p:style>
          <a:lnRef idx="1">
            <a:schemeClr val="accent3"/>
          </a:lnRef>
          <a:fillRef idx="0">
            <a:schemeClr val="accent3"/>
          </a:fillRef>
          <a:effectRef idx="0">
            <a:schemeClr val="accent3"/>
          </a:effectRef>
          <a:fontRef idx="minor">
            <a:schemeClr val="tx1"/>
          </a:fontRef>
        </p:style>
      </p:cxnSp>
      <p:sp>
        <p:nvSpPr>
          <p:cNvPr id="14" name="Текст 13"/>
          <p:cNvSpPr>
            <a:spLocks noGrp="1"/>
          </p:cNvSpPr>
          <p:nvPr>
            <p:ph type="body" sz="quarter" idx="13" hasCustomPrompt="1"/>
          </p:nvPr>
        </p:nvSpPr>
        <p:spPr>
          <a:xfrm>
            <a:off x="2266950" y="228600"/>
            <a:ext cx="9515475" cy="428625"/>
          </a:xfrm>
          <a:prstGeom prst="rect">
            <a:avLst/>
          </a:prstGeom>
        </p:spPr>
        <p:txBody>
          <a:bodyPr/>
          <a:lstStyle>
            <a:lvl1pPr marL="0" indent="0" algn="r">
              <a:buNone/>
              <a:defRPr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latin typeface="Verdana" panose="020B0604030504040204" pitchFamily="34" charset="0"/>
                <a:ea typeface="Verdana" panose="020B0604030504040204" pitchFamily="34" charset="0"/>
                <a:cs typeface="Verdana" panose="020B0604030504040204" pitchFamily="34" charset="0"/>
              </a:rPr>
              <a:t>Заголовок слайда</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p:cNvSpPr txBox="1"/>
          <p:nvPr userDrawn="1"/>
        </p:nvSpPr>
        <p:spPr>
          <a:xfrm>
            <a:off x="10443210" y="6489181"/>
            <a:ext cx="1329690" cy="261610"/>
          </a:xfrm>
          <a:prstGeom prst="rect">
            <a:avLst/>
          </a:prstGeom>
          <a:noFill/>
        </p:spPr>
        <p:txBody>
          <a:bodyPr wrap="square" rtlCol="0">
            <a:spAutoFit/>
          </a:bodyPr>
          <a:lstStyle/>
          <a:p>
            <a:r>
              <a:rPr lang="en-US" sz="11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epolsoft.com</a:t>
            </a:r>
            <a:endParaRPr lang="ru-RU" sz="11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8" name="Прямая соединительная линия 17"/>
          <p:cNvCxnSpPr/>
          <p:nvPr userDrawn="1"/>
        </p:nvCxnSpPr>
        <p:spPr>
          <a:xfrm>
            <a:off x="430306" y="6458506"/>
            <a:ext cx="11342594"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Текст 19"/>
          <p:cNvSpPr>
            <a:spLocks noGrp="1"/>
          </p:cNvSpPr>
          <p:nvPr>
            <p:ph type="body" sz="quarter" idx="14" hasCustomPrompt="1"/>
          </p:nvPr>
        </p:nvSpPr>
        <p:spPr>
          <a:xfrm>
            <a:off x="430306" y="2141771"/>
            <a:ext cx="7789862" cy="1438275"/>
          </a:xfrm>
          <a:prstGeom prst="rect">
            <a:avLst/>
          </a:prstGeom>
        </p:spPr>
        <p:txBody>
          <a:bodyPr>
            <a:normAutofit/>
          </a:bodyPr>
          <a:lstStyle>
            <a:lvl1pPr marL="342900" indent="-342900">
              <a:buClr>
                <a:srgbClr val="2196F3"/>
              </a:buClr>
              <a:buFont typeface="Wingdings" panose="05000000000000000000" pitchFamily="2" charset="2"/>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Текст слайда</a:t>
            </a:r>
            <a:endParaRPr lang="en-US" dirty="0" smtClean="0"/>
          </a:p>
        </p:txBody>
      </p:sp>
      <p:sp>
        <p:nvSpPr>
          <p:cNvPr id="22" name="Текст 21"/>
          <p:cNvSpPr>
            <a:spLocks noGrp="1"/>
          </p:cNvSpPr>
          <p:nvPr>
            <p:ph type="body" sz="quarter" idx="15" hasCustomPrompt="1"/>
          </p:nvPr>
        </p:nvSpPr>
        <p:spPr>
          <a:xfrm>
            <a:off x="430306" y="1221654"/>
            <a:ext cx="4827587" cy="400050"/>
          </a:xfrm>
          <a:prstGeom prst="rect">
            <a:avLst/>
          </a:prstGeom>
        </p:spPr>
        <p:txBody>
          <a:bodyPr>
            <a:normAutofit/>
          </a:bodyPr>
          <a:lstStyle>
            <a:lvl1pPr marL="0" indent="0">
              <a:buNone/>
              <a:defRPr lang="ru-RU" sz="2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Текст слайда</a:t>
            </a:r>
            <a:endParaRPr lang="ru-RU" dirty="0"/>
          </a:p>
        </p:txBody>
      </p:sp>
      <p:sp>
        <p:nvSpPr>
          <p:cNvPr id="3" name="Текст 2"/>
          <p:cNvSpPr>
            <a:spLocks noGrp="1"/>
          </p:cNvSpPr>
          <p:nvPr>
            <p:ph type="body" sz="quarter" idx="16" hasCustomPrompt="1"/>
          </p:nvPr>
        </p:nvSpPr>
        <p:spPr>
          <a:xfrm>
            <a:off x="430306" y="6493842"/>
            <a:ext cx="2743200" cy="298450"/>
          </a:xfrm>
          <a:prstGeom prst="rect">
            <a:avLst/>
          </a:prstGeom>
        </p:spPr>
        <p:txBody>
          <a:bodyPr/>
          <a:lstStyle>
            <a:lvl1pPr marL="0" indent="0">
              <a:buNone/>
              <a:defRPr lang="ru-RU" sz="1100" kern="12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ДД.ММ.ГГГГ</a:t>
            </a:r>
            <a:endParaRPr lang="ru-RU" dirty="0"/>
          </a:p>
        </p:txBody>
      </p:sp>
      <p:sp>
        <p:nvSpPr>
          <p:cNvPr id="8" name="Текст 7"/>
          <p:cNvSpPr>
            <a:spLocks noGrp="1"/>
          </p:cNvSpPr>
          <p:nvPr>
            <p:ph type="body" sz="quarter" idx="17" hasCustomPrompt="1"/>
          </p:nvPr>
        </p:nvSpPr>
        <p:spPr>
          <a:xfrm>
            <a:off x="4590303" y="6480348"/>
            <a:ext cx="3041650" cy="325438"/>
          </a:xfrm>
          <a:prstGeom prst="rect">
            <a:avLst/>
          </a:prstGeom>
        </p:spPr>
        <p:txBody>
          <a:bodyPr/>
          <a:lstStyle>
            <a:lvl1pPr marL="0" indent="0" algn="ctr">
              <a:buNone/>
              <a:defRPr lang="ru-RU" sz="1400" kern="12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 страницы</a:t>
            </a:r>
            <a:endParaRPr lang="ru-RU" dirty="0"/>
          </a:p>
        </p:txBody>
      </p:sp>
    </p:spTree>
    <p:extLst>
      <p:ext uri="{BB962C8B-B14F-4D97-AF65-F5344CB8AC3E}">
        <p14:creationId xmlns:p14="http://schemas.microsoft.com/office/powerpoint/2010/main" val="388564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D9E93-61BB-4CD6-99A8-40A1DA3CBB8F}" type="datetimeFigureOut">
              <a:rPr lang="en-US" smtClean="0"/>
              <a:t>02.03.2020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16580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4D9E93-61BB-4CD6-99A8-40A1DA3CBB8F}" type="datetimeFigureOut">
              <a:rPr lang="en-US" smtClean="0"/>
              <a:t>02.03.2020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234951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D9E93-61BB-4CD6-99A8-40A1DA3CBB8F}" type="datetimeFigureOut">
              <a:rPr lang="en-US" smtClean="0"/>
              <a:t>02.03.2020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58945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D9E93-61BB-4CD6-99A8-40A1DA3CBB8F}" type="datetimeFigureOut">
              <a:rPr lang="en-US" smtClean="0"/>
              <a:t>02.03.2020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98833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D9E93-61BB-4CD6-99A8-40A1DA3CBB8F}" type="datetimeFigureOut">
              <a:rPr lang="en-US" smtClean="0"/>
              <a:t>02.03.2020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27649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D9E93-61BB-4CD6-99A8-40A1DA3CBB8F}" type="datetimeFigureOut">
              <a:rPr lang="en-US" smtClean="0"/>
              <a:t>02.03.2020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187670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D9E93-61BB-4CD6-99A8-40A1DA3CBB8F}" type="datetimeFigureOut">
              <a:rPr lang="en-US" smtClean="0"/>
              <a:t>02.03.2020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147293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D9E93-61BB-4CD6-99A8-40A1DA3CBB8F}" type="datetimeFigureOut">
              <a:rPr lang="en-US" smtClean="0"/>
              <a:t>02.03.2020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7EFE2-A478-41FB-8E29-70BE1EAE3B84}" type="slidenum">
              <a:rPr lang="en-US" smtClean="0"/>
              <a:t>‹#›</a:t>
            </a:fld>
            <a:endParaRPr lang="en-US"/>
          </a:p>
        </p:txBody>
      </p:sp>
    </p:spTree>
    <p:extLst>
      <p:ext uri="{BB962C8B-B14F-4D97-AF65-F5344CB8AC3E}">
        <p14:creationId xmlns:p14="http://schemas.microsoft.com/office/powerpoint/2010/main" val="145671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D9E93-61BB-4CD6-99A8-40A1DA3CBB8F}" type="datetimeFigureOut">
              <a:rPr lang="en-US" smtClean="0"/>
              <a:t>02.03.2020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7EFE2-A478-41FB-8E29-70BE1EAE3B84}" type="slidenum">
              <a:rPr lang="en-US" smtClean="0"/>
              <a:t>‹#›</a:t>
            </a:fld>
            <a:endParaRPr lang="en-US"/>
          </a:p>
        </p:txBody>
      </p:sp>
    </p:spTree>
    <p:extLst>
      <p:ext uri="{BB962C8B-B14F-4D97-AF65-F5344CB8AC3E}">
        <p14:creationId xmlns:p14="http://schemas.microsoft.com/office/powerpoint/2010/main" val="88225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С++</a:t>
            </a:r>
            <a:r>
              <a:rPr lang="en-US" altLang="sv-SE" dirty="0" smtClean="0">
                <a:solidFill>
                  <a:srgbClr val="203864"/>
                </a:solidFill>
              </a:rPr>
              <a:t> Basics</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1CF82840-4CDD-4405-B309-FF46A6F742CD}" type="slidenum">
              <a:rPr lang="ru-RU" smtClean="0"/>
              <a:t>1</a:t>
            </a:fld>
            <a:endParaRPr lang="ru-RU" dirty="0"/>
          </a:p>
        </p:txBody>
      </p:sp>
      <p:sp>
        <p:nvSpPr>
          <p:cNvPr id="8" name="Текст 1"/>
          <p:cNvSpPr>
            <a:spLocks noGrp="1"/>
          </p:cNvSpPr>
          <p:nvPr>
            <p:ph type="body" sz="quarter" idx="13"/>
          </p:nvPr>
        </p:nvSpPr>
        <p:spPr>
          <a:xfrm>
            <a:off x="1243693" y="3113578"/>
            <a:ext cx="9515475" cy="428625"/>
          </a:xfrm>
        </p:spPr>
        <p:txBody>
          <a:bodyPr>
            <a:normAutofit fontScale="92500" lnSpcReduction="10000"/>
          </a:bodyPr>
          <a:lstStyle/>
          <a:p>
            <a:pPr algn="l"/>
            <a:r>
              <a:rPr lang="en-US" altLang="sv-SE" dirty="0" smtClean="0">
                <a:solidFill>
                  <a:srgbClr val="203864"/>
                </a:solidFill>
              </a:rPr>
              <a:t>DAY 4</a:t>
            </a:r>
            <a:endParaRPr lang="ru-RU" dirty="0">
              <a:solidFill>
                <a:srgbClr val="203864"/>
              </a:solidFill>
            </a:endParaRPr>
          </a:p>
        </p:txBody>
      </p:sp>
    </p:spTree>
    <p:extLst>
      <p:ext uri="{BB962C8B-B14F-4D97-AF65-F5344CB8AC3E}">
        <p14:creationId xmlns:p14="http://schemas.microsoft.com/office/powerpoint/2010/main" val="194400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vector</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10</a:t>
            </a:fld>
            <a:endParaRPr lang="ru-RU" dirty="0"/>
          </a:p>
        </p:txBody>
      </p:sp>
      <p:sp>
        <p:nvSpPr>
          <p:cNvPr id="7" name="Rectangle 6"/>
          <p:cNvSpPr/>
          <p:nvPr/>
        </p:nvSpPr>
        <p:spPr>
          <a:xfrm>
            <a:off x="2452687" y="946105"/>
            <a:ext cx="9144000" cy="5078313"/>
          </a:xfrm>
          <a:prstGeom prst="rect">
            <a:avLst/>
          </a:prstGeom>
        </p:spPr>
        <p:txBody>
          <a:bodyPr wrap="square">
            <a:spAutoFit/>
          </a:bodyPr>
          <a:lstStyle/>
          <a:p>
            <a:r>
              <a:rPr lang="en-US" dirty="0">
                <a:solidFill>
                  <a:srgbClr val="7F0055"/>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&lt;</a:t>
            </a:r>
            <a:r>
              <a:rPr lang="en-US" dirty="0" err="1">
                <a:solidFill>
                  <a:srgbClr val="2A00FF"/>
                </a:solidFill>
                <a:latin typeface="Consolas" panose="020B0609020204030204" pitchFamily="49" charset="0"/>
              </a:rPr>
              <a:t>iostream</a:t>
            </a:r>
            <a:r>
              <a:rPr lang="en-US" dirty="0">
                <a:solidFill>
                  <a:srgbClr val="2A00FF"/>
                </a:solidFill>
                <a:latin typeface="Consolas" panose="020B0609020204030204" pitchFamily="49" charset="0"/>
              </a:rPr>
              <a:t>&gt;</a:t>
            </a:r>
          </a:p>
          <a:p>
            <a:r>
              <a:rPr lang="en-US" dirty="0">
                <a:solidFill>
                  <a:srgbClr val="7F0055"/>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&lt;vector&gt;</a:t>
            </a:r>
          </a:p>
          <a:p>
            <a:endParaRPr lang="en-US" dirty="0">
              <a:latin typeface="Consolas" panose="020B0609020204030204" pitchFamily="49" charset="0"/>
            </a:endParaRPr>
          </a:p>
          <a:p>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main ( ) {</a:t>
            </a:r>
          </a:p>
          <a:p>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Создание вектора, содержащего целые числа</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v = {7, 5, 16, 8};</a:t>
            </a:r>
          </a:p>
          <a:p>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Добавление числа в конец</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v.push_back</a:t>
            </a:r>
            <a:r>
              <a:rPr lang="en-US" dirty="0">
                <a:solidFill>
                  <a:srgbClr val="000000"/>
                </a:solidFill>
                <a:latin typeface="Consolas" panose="020B0609020204030204" pitchFamily="49" charset="0"/>
              </a:rPr>
              <a:t>(25);</a:t>
            </a:r>
          </a:p>
          <a:p>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Вставка числа -3</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v.insert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 + 2,-3);</a:t>
            </a:r>
          </a:p>
          <a:p>
            <a:r>
              <a:rPr lang="ru-RU" dirty="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a:t>
            </a:r>
            <a:r>
              <a:rPr lang="en-US" dirty="0" smtClean="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удаление предпоследнего элемента</a:t>
            </a:r>
            <a:endParaRPr lang="ru-RU" dirty="0">
              <a:solidFill>
                <a:srgbClr val="3F7F5F"/>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v.erase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v.end</a:t>
            </a:r>
            <a:r>
              <a:rPr lang="en-US" dirty="0">
                <a:solidFill>
                  <a:srgbClr val="000000"/>
                </a:solidFill>
                <a:latin typeface="Consolas" panose="020B0609020204030204" pitchFamily="49" charset="0"/>
              </a:rPr>
              <a:t>() - 2);</a:t>
            </a:r>
          </a:p>
          <a:p>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Проход по вектору с выводом значений</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n : v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n &lt;&lt; </a:t>
            </a:r>
            <a:r>
              <a:rPr lang="en-US" dirty="0">
                <a:solidFill>
                  <a:srgbClr val="2A00FF"/>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//7 5 -3 16 </a:t>
            </a:r>
            <a:r>
              <a:rPr lang="en-US" dirty="0" smtClean="0">
                <a:solidFill>
                  <a:srgbClr val="3F7F5F"/>
                </a:solidFill>
                <a:latin typeface="Consolas" panose="020B0609020204030204" pitchFamily="49" charset="0"/>
              </a:rPr>
              <a:t>25</a:t>
            </a:r>
          </a:p>
          <a:p>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207202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Контейнер </a:t>
            </a:r>
            <a:r>
              <a:rPr lang="en-US" altLang="sv-SE" dirty="0" smtClean="0">
                <a:solidFill>
                  <a:srgbClr val="203864"/>
                </a:solidFill>
              </a:rPr>
              <a:t>list</a:t>
            </a:r>
            <a:r>
              <a:rPr lang="ru-RU" altLang="sv-SE" dirty="0" smtClean="0">
                <a:solidFill>
                  <a:srgbClr val="203864"/>
                </a:solidFill>
              </a:rPr>
              <a:t>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11</a:t>
            </a:fld>
            <a:endParaRPr lang="ru-RU" dirty="0"/>
          </a:p>
        </p:txBody>
      </p:sp>
      <p:sp>
        <p:nvSpPr>
          <p:cNvPr id="19" name="Rectangle 2"/>
          <p:cNvSpPr>
            <a:spLocks noGrp="1" noChangeArrowheads="1"/>
          </p:cNvSpPr>
          <p:nvPr>
            <p:ph type="body" idx="4294967295"/>
          </p:nvPr>
        </p:nvSpPr>
        <p:spPr>
          <a:xfrm>
            <a:off x="494809" y="62108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list</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представляет собой</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двусвязный список, который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поддерживает быструю вставку и удаление элементов из любой позиции в контейнере</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Быстрый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произвольный доступ не поддерживается.</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Определён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в заголовочном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файле</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&lt;list&gt;</a:t>
            </a:r>
            <a:endPar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7" name="Rectangle 6"/>
          <p:cNvSpPr/>
          <p:nvPr/>
        </p:nvSpPr>
        <p:spPr>
          <a:xfrm>
            <a:off x="957946" y="2314347"/>
            <a:ext cx="6096000" cy="2031325"/>
          </a:xfrm>
          <a:prstGeom prst="rect">
            <a:avLst/>
          </a:prstGeom>
        </p:spPr>
        <p:txBody>
          <a:bodyPr>
            <a:spAutoFit/>
          </a:bodyPr>
          <a:lstStyle/>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005032"/>
                </a:solidFill>
                <a:latin typeface="Consolas" panose="020B0609020204030204" pitchFamily="49" charset="0"/>
              </a:rPr>
              <a:t>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list&lt;T</a:t>
            </a:r>
            <a:r>
              <a:rPr lang="en-US" dirty="0" smtClean="0">
                <a:solidFill>
                  <a:srgbClr val="000000"/>
                </a:solidFill>
                <a:latin typeface="Consolas" panose="020B0609020204030204" pitchFamily="49" charset="0"/>
              </a:rPr>
              <a:t>&gt; name(&lt;</a:t>
            </a:r>
            <a:r>
              <a:rPr lang="en-US" dirty="0" err="1" smtClean="0">
                <a:solidFill>
                  <a:srgbClr val="000000"/>
                </a:solidFill>
                <a:latin typeface="Consolas" panose="020B0609020204030204" pitchFamily="49" charset="0"/>
              </a:rPr>
              <a:t>list_size</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list&lt;T</a:t>
            </a:r>
            <a:r>
              <a:rPr lang="en-US" dirty="0">
                <a:solidFill>
                  <a:srgbClr val="000000"/>
                </a:solidFill>
                <a:latin typeface="Consolas" panose="020B0609020204030204" pitchFamily="49" charset="0"/>
              </a:rPr>
              <a:t>&gt; name</a:t>
            </a:r>
            <a:r>
              <a:rPr lang="en-US" dirty="0" smtClean="0">
                <a:solidFill>
                  <a:srgbClr val="000000"/>
                </a:solidFill>
                <a:latin typeface="Consolas" panose="020B0609020204030204" pitchFamily="49" charset="0"/>
              </a:rPr>
              <a:t>(&lt;</a:t>
            </a:r>
            <a:r>
              <a:rPr lang="en-US" dirty="0" err="1" smtClean="0">
                <a:solidFill>
                  <a:srgbClr val="000000"/>
                </a:solidFill>
                <a:latin typeface="Consolas" panose="020B0609020204030204" pitchFamily="49" charset="0"/>
              </a:rPr>
              <a:t>list_size</a:t>
            </a:r>
            <a:r>
              <a:rPr lang="en-US" dirty="0" smtClean="0">
                <a:solidFill>
                  <a:srgbClr val="000000"/>
                </a:solidFill>
                <a:latin typeface="Consolas" panose="020B0609020204030204" pitchFamily="49" charset="0"/>
              </a:rPr>
              <a:t>&gt;,&lt;</a:t>
            </a:r>
            <a:r>
              <a:rPr lang="en-US" dirty="0" err="1" smtClean="0">
                <a:solidFill>
                  <a:srgbClr val="000000"/>
                </a:solidFill>
                <a:latin typeface="Consolas" panose="020B0609020204030204" pitchFamily="49" charset="0"/>
              </a:rPr>
              <a:t>T_value</a:t>
            </a:r>
            <a:r>
              <a:rPr lang="en-US" dirty="0" smtClean="0">
                <a:solidFill>
                  <a:srgbClr val="000000"/>
                </a:solidFill>
                <a:latin typeface="Consolas" panose="020B0609020204030204" pitchFamily="49" charset="0"/>
              </a:rPr>
              <a:t>&gt;);</a:t>
            </a: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list&lt;T</a:t>
            </a:r>
            <a:r>
              <a:rPr lang="en-US" dirty="0">
                <a:solidFill>
                  <a:srgbClr val="000000"/>
                </a:solidFill>
                <a:latin typeface="Consolas" panose="020B0609020204030204" pitchFamily="49" charset="0"/>
              </a:rPr>
              <a:t>&gt; name</a:t>
            </a:r>
            <a:r>
              <a:rPr lang="en-US" dirty="0" smtClean="0">
                <a:solidFill>
                  <a:srgbClr val="000000"/>
                </a:solidFill>
                <a:latin typeface="Consolas" panose="020B0609020204030204" pitchFamily="49" charset="0"/>
              </a:rPr>
              <a:t>{&lt;T_value1&gt;,&lt;T_value2&gt;};</a:t>
            </a: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list&lt;T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name(list2);</a:t>
            </a:r>
            <a:endParaRPr lang="en-US" dirty="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list&lt;T</a:t>
            </a:r>
            <a:r>
              <a:rPr lang="en-US" dirty="0">
                <a:solidFill>
                  <a:srgbClr val="000000"/>
                </a:solidFill>
                <a:latin typeface="Consolas" panose="020B0609020204030204" pitchFamily="49" charset="0"/>
              </a:rPr>
              <a:t>&gt; name </a:t>
            </a:r>
            <a:r>
              <a:rPr lang="en-US" dirty="0" smtClean="0">
                <a:solidFill>
                  <a:srgbClr val="000000"/>
                </a:solidFill>
                <a:latin typeface="Consolas" panose="020B0609020204030204" pitchFamily="49" charset="0"/>
              </a:rPr>
              <a:t>= {&lt;</a:t>
            </a:r>
            <a:r>
              <a:rPr lang="en-US" dirty="0">
                <a:solidFill>
                  <a:srgbClr val="000000"/>
                </a:solidFill>
                <a:latin typeface="Consolas" panose="020B0609020204030204" pitchFamily="49" charset="0"/>
              </a:rPr>
              <a:t>T_value1&gt;,&lt;T_value2&gt;};</a:t>
            </a:r>
          </a:p>
          <a:p>
            <a:endParaRPr lang="en-US" dirty="0">
              <a:solidFill>
                <a:srgbClr val="000000"/>
              </a:solidFill>
              <a:latin typeface="Consolas" panose="020B0609020204030204" pitchFamily="49" charset="0"/>
            </a:endParaRPr>
          </a:p>
        </p:txBody>
      </p:sp>
      <p:sp>
        <p:nvSpPr>
          <p:cNvPr id="3" name="Rectangle 2"/>
          <p:cNvSpPr/>
          <p:nvPr/>
        </p:nvSpPr>
        <p:spPr>
          <a:xfrm>
            <a:off x="957946" y="4072293"/>
            <a:ext cx="11024257" cy="2031325"/>
          </a:xfrm>
          <a:prstGeom prst="rect">
            <a:avLst/>
          </a:prstGeom>
        </p:spPr>
        <p:txBody>
          <a:bodyPr wrap="square">
            <a:spAutoFit/>
          </a:bodyPr>
          <a:lstStyle/>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l1</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пустой список</a:t>
            </a:r>
          </a:p>
          <a:p>
            <a:r>
              <a:rPr lang="ru-RU" dirty="0" err="1">
                <a:solidFill>
                  <a:srgbClr val="000000"/>
                </a:solidFill>
                <a:latin typeface="Consolas" panose="020B0609020204030204" pitchFamily="49" charset="0"/>
              </a:rPr>
              <a:t>std</a:t>
            </a:r>
            <a:r>
              <a:rPr lang="ru-RU"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a:t>
            </a:r>
            <a:r>
              <a:rPr lang="ru-RU" dirty="0" smtClean="0">
                <a:solidFill>
                  <a:srgbClr val="000000"/>
                </a:solidFill>
                <a:latin typeface="Consolas" panose="020B0609020204030204" pitchFamily="49" charset="0"/>
              </a:rPr>
              <a:t>&lt;</a:t>
            </a:r>
            <a:r>
              <a:rPr lang="ru-RU" dirty="0" err="1" smtClean="0">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a:t>
            </a:r>
            <a:r>
              <a:rPr lang="ru-RU" dirty="0" smtClean="0">
                <a:solidFill>
                  <a:srgbClr val="000000"/>
                </a:solidFill>
                <a:latin typeface="Consolas" panose="020B0609020204030204" pitchFamily="49" charset="0"/>
              </a:rPr>
              <a:t>l2(5</a:t>
            </a:r>
            <a:r>
              <a:rPr lang="ru-RU" dirty="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 список l2 </a:t>
            </a:r>
            <a:r>
              <a:rPr lang="ru-RU" dirty="0">
                <a:solidFill>
                  <a:srgbClr val="3F7F5F"/>
                </a:solidFill>
                <a:latin typeface="Consolas" panose="020B0609020204030204" pitchFamily="49" charset="0"/>
              </a:rPr>
              <a:t>состоит из 5 чисел, </a:t>
            </a:r>
            <a:r>
              <a:rPr lang="ru-RU" dirty="0" smtClean="0">
                <a:solidFill>
                  <a:srgbClr val="3F7F5F"/>
                </a:solidFill>
                <a:latin typeface="Consolas" panose="020B0609020204030204" pitchFamily="49" charset="0"/>
              </a:rPr>
              <a:t>каждое </a:t>
            </a:r>
            <a:r>
              <a:rPr lang="en-US" dirty="0" smtClean="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значение </a:t>
            </a:r>
            <a:r>
              <a:rPr lang="ru-RU" dirty="0">
                <a:solidFill>
                  <a:srgbClr val="3F7F5F"/>
                </a:solidFill>
                <a:latin typeface="Consolas" panose="020B0609020204030204" pitchFamily="49" charset="0"/>
              </a:rPr>
              <a:t>по умолчанию</a:t>
            </a:r>
          </a:p>
          <a:p>
            <a:r>
              <a:rPr lang="ru-RU" dirty="0" err="1">
                <a:solidFill>
                  <a:srgbClr val="000000"/>
                </a:solidFill>
                <a:latin typeface="Consolas" panose="020B0609020204030204" pitchFamily="49" charset="0"/>
              </a:rPr>
              <a:t>std</a:t>
            </a:r>
            <a:r>
              <a:rPr lang="ru-RU"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a:t>
            </a:r>
            <a:r>
              <a:rPr lang="ru-RU" dirty="0" smtClean="0">
                <a:solidFill>
                  <a:srgbClr val="000000"/>
                </a:solidFill>
                <a:latin typeface="Consolas" panose="020B0609020204030204" pitchFamily="49" charset="0"/>
              </a:rPr>
              <a:t>&lt;</a:t>
            </a:r>
            <a:r>
              <a:rPr lang="ru-RU" dirty="0" err="1" smtClean="0">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a:t>
            </a:r>
            <a:r>
              <a:rPr lang="ru-RU" dirty="0" smtClean="0">
                <a:solidFill>
                  <a:srgbClr val="000000"/>
                </a:solidFill>
                <a:latin typeface="Consolas" panose="020B0609020204030204" pitchFamily="49" charset="0"/>
              </a:rPr>
              <a:t>l3(5</a:t>
            </a:r>
            <a:r>
              <a:rPr lang="ru-RU" dirty="0">
                <a:solidFill>
                  <a:srgbClr val="000000"/>
                </a:solidFill>
                <a:latin typeface="Consolas" panose="020B0609020204030204" pitchFamily="49" charset="0"/>
              </a:rPr>
              <a:t>, 2</a:t>
            </a:r>
            <a:r>
              <a:rPr lang="ru-RU" dirty="0" smtClean="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список </a:t>
            </a:r>
            <a:r>
              <a:rPr lang="ru-RU" dirty="0" smtClean="0">
                <a:solidFill>
                  <a:srgbClr val="3F7F5F"/>
                </a:solidFill>
                <a:latin typeface="Consolas" panose="020B0609020204030204" pitchFamily="49" charset="0"/>
              </a:rPr>
              <a:t>l3 </a:t>
            </a:r>
            <a:r>
              <a:rPr lang="ru-RU" dirty="0">
                <a:solidFill>
                  <a:srgbClr val="3F7F5F"/>
                </a:solidFill>
                <a:latin typeface="Consolas" panose="020B0609020204030204" pitchFamily="49" charset="0"/>
              </a:rPr>
              <a:t>состоит из 5 чисел, каждое число равно 2</a:t>
            </a: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l4</a:t>
            </a:r>
            <a:r>
              <a:rPr lang="en-US" dirty="0">
                <a:solidFill>
                  <a:srgbClr val="000000"/>
                </a:solidFill>
                <a:latin typeface="Consolas" panose="020B0609020204030204" pitchFamily="49" charset="0"/>
              </a:rPr>
              <a:t>{ 1, 2, 4, 5 };   </a:t>
            </a:r>
            <a:r>
              <a:rPr lang="en-US"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список </a:t>
            </a:r>
            <a:r>
              <a:rPr lang="en-US" dirty="0" smtClean="0">
                <a:solidFill>
                  <a:srgbClr val="3F7F5F"/>
                </a:solidFill>
                <a:latin typeface="Consolas" panose="020B0609020204030204" pitchFamily="49" charset="0"/>
              </a:rPr>
              <a:t>l4 </a:t>
            </a:r>
            <a:r>
              <a:rPr lang="ru-RU" dirty="0">
                <a:solidFill>
                  <a:srgbClr val="3F7F5F"/>
                </a:solidFill>
                <a:latin typeface="Consolas" panose="020B0609020204030204" pitchFamily="49" charset="0"/>
              </a:rPr>
              <a:t>состоит из чисел 1, 2, 4, 5</a:t>
            </a: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l5 </a:t>
            </a:r>
            <a:r>
              <a:rPr lang="en-US" dirty="0">
                <a:solidFill>
                  <a:srgbClr val="000000"/>
                </a:solidFill>
                <a:latin typeface="Consolas" panose="020B0609020204030204" pitchFamily="49" charset="0"/>
              </a:rPr>
              <a:t>= { 1, 2, 3, 5 };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список </a:t>
            </a:r>
            <a:r>
              <a:rPr lang="en-US" dirty="0" smtClean="0">
                <a:solidFill>
                  <a:srgbClr val="3F7F5F"/>
                </a:solidFill>
                <a:latin typeface="Consolas" panose="020B0609020204030204" pitchFamily="49" charset="0"/>
              </a:rPr>
              <a:t>l5 </a:t>
            </a:r>
            <a:r>
              <a:rPr lang="ru-RU" dirty="0">
                <a:solidFill>
                  <a:srgbClr val="3F7F5F"/>
                </a:solidFill>
                <a:latin typeface="Consolas" panose="020B0609020204030204" pitchFamily="49" charset="0"/>
              </a:rPr>
              <a:t>состоит из чисел 1, 2, 4, 5</a:t>
            </a: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l6(l4</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список </a:t>
            </a:r>
            <a:r>
              <a:rPr lang="en-US" dirty="0" smtClean="0">
                <a:solidFill>
                  <a:srgbClr val="3F7F5F"/>
                </a:solidFill>
                <a:latin typeface="Consolas" panose="020B0609020204030204" pitchFamily="49" charset="0"/>
              </a:rPr>
              <a:t>l6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копия списка </a:t>
            </a:r>
            <a:r>
              <a:rPr lang="en-US" dirty="0">
                <a:solidFill>
                  <a:srgbClr val="3F7F5F"/>
                </a:solidFill>
                <a:latin typeface="Consolas" panose="020B0609020204030204" pitchFamily="49" charset="0"/>
              </a:rPr>
              <a:t>list4</a:t>
            </a: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l7 </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l4</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список </a:t>
            </a:r>
            <a:r>
              <a:rPr lang="en-US" dirty="0" smtClean="0">
                <a:solidFill>
                  <a:srgbClr val="3F7F5F"/>
                </a:solidFill>
                <a:latin typeface="Consolas" panose="020B0609020204030204" pitchFamily="49" charset="0"/>
              </a:rPr>
              <a:t>l7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копия списка </a:t>
            </a:r>
            <a:r>
              <a:rPr lang="en-US" dirty="0">
                <a:solidFill>
                  <a:srgbClr val="3F7F5F"/>
                </a:solidFill>
                <a:latin typeface="Consolas" panose="020B0609020204030204" pitchFamily="49" charset="0"/>
              </a:rPr>
              <a:t>list4</a:t>
            </a:r>
          </a:p>
        </p:txBody>
      </p:sp>
    </p:spTree>
    <p:extLst>
      <p:ext uri="{BB962C8B-B14F-4D97-AF65-F5344CB8AC3E}">
        <p14:creationId xmlns:p14="http://schemas.microsoft.com/office/powerpoint/2010/main" val="3853891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a:solidFill>
                  <a:srgbClr val="203864"/>
                </a:solidFill>
              </a:rPr>
              <a:t>Обращение к </a:t>
            </a:r>
            <a:r>
              <a:rPr lang="ru-RU" altLang="sv-SE" dirty="0" smtClean="0">
                <a:solidFill>
                  <a:srgbClr val="203864"/>
                </a:solidFill>
              </a:rPr>
              <a:t>элементам и размер</a:t>
            </a:r>
            <a:r>
              <a:rPr lang="en-US" altLang="sv-SE" dirty="0" smtClean="0">
                <a:solidFill>
                  <a:srgbClr val="203864"/>
                </a:solidFill>
              </a:rPr>
              <a:t> - list</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12</a:t>
            </a:fld>
            <a:endParaRPr lang="ru-RU" dirty="0"/>
          </a:p>
        </p:txBody>
      </p:sp>
      <p:sp>
        <p:nvSpPr>
          <p:cNvPr id="19" name="Rectangle 2"/>
          <p:cNvSpPr>
            <a:spLocks noGrp="1" noChangeArrowheads="1"/>
          </p:cNvSpPr>
          <p:nvPr>
            <p:ph type="body" idx="4294967295"/>
          </p:nvPr>
        </p:nvSpPr>
        <p:spPr>
          <a:xfrm>
            <a:off x="613559" y="916407"/>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Основной способ обращения к элементам списка - это использование итераторов</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cbegin</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начало списка</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cend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конец списка</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так же список предоставляет доступ к первому и последнему элементу</a:t>
            </a:r>
            <a:endPar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front</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первый элемент</a:t>
            </a: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последний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Для определения размера доступны следующие методы: </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empty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проверяет отсутствие элементов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контейнере</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size</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количество элементов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контейнере</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max_size</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максимально допустимое количество элементов в контейнере </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3009461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Модификаторы</a:t>
            </a:r>
            <a:r>
              <a:rPr lang="en-US" altLang="sv-SE" dirty="0" smtClean="0">
                <a:solidFill>
                  <a:srgbClr val="203864"/>
                </a:solidFill>
              </a:rPr>
              <a:t> - list</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13</a:t>
            </a:fld>
            <a:endParaRPr lang="ru-RU" dirty="0"/>
          </a:p>
        </p:txBody>
      </p:sp>
      <p:sp>
        <p:nvSpPr>
          <p:cNvPr id="19" name="Rectangle 2"/>
          <p:cNvSpPr>
            <a:spLocks noGrp="1" noChangeArrowheads="1"/>
          </p:cNvSpPr>
          <p:nvPr>
            <p:ph type="body" idx="4294967295"/>
          </p:nvPr>
        </p:nvSpPr>
        <p:spPr>
          <a:xfrm>
            <a:off x="1237828" y="604060"/>
            <a:ext cx="11168866" cy="5251594"/>
          </a:xfrm>
          <a:prstGeom prst="rect">
            <a:avLst/>
          </a:prstGeom>
        </p:spPr>
        <p:txBody>
          <a:bodyPr>
            <a:normAutofit fontScale="92500" lnSpcReduction="10000"/>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Методы-модификаторы списка</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с</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lear</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очищает контейнер</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insert(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вставляет элементы по указанному индексу</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создает элементы и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вставляет их начиная с заданной позиции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erase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удаляет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указанные элементы из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контейнера</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push_front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добавляет элемент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 начало списка</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push_back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добавляет элемент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конец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списка</a:t>
            </a: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emplace_front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создает элементы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 начале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контейнера</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emplace_back</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создает элементы в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конце контейнера</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pop_front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удаляет первый элемент</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pop_back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удаляет последний элемент</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зменяет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количество хранимых элементов</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swap</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обменивает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содержимое двух векторов</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816968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Операции</a:t>
            </a:r>
            <a:r>
              <a:rPr lang="en-US" altLang="sv-SE" dirty="0" smtClean="0">
                <a:solidFill>
                  <a:srgbClr val="203864"/>
                </a:solidFill>
              </a:rPr>
              <a:t> - list</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14</a:t>
            </a:fld>
            <a:endParaRPr lang="ru-RU" dirty="0"/>
          </a:p>
        </p:txBody>
      </p:sp>
      <p:sp>
        <p:nvSpPr>
          <p:cNvPr id="19" name="Rectangle 2"/>
          <p:cNvSpPr>
            <a:spLocks noGrp="1" noChangeArrowheads="1"/>
          </p:cNvSpPr>
          <p:nvPr>
            <p:ph type="body" idx="4294967295"/>
          </p:nvPr>
        </p:nvSpPr>
        <p:spPr>
          <a:xfrm>
            <a:off x="1166576" y="1252542"/>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merge()</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слияние двух отсортированных списков</a:t>
            </a:r>
            <a:endPar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splice(</a:t>
            </a:r>
            <a:r>
              <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перемещает элементы из другого </a:t>
            </a:r>
            <a:r>
              <a:rPr lang="ru-RU" altLang="sv-SE" sz="24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list</a:t>
            </a:r>
            <a:endPar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remove()</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удаляет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элементы, удовлетворяющие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определенным</a:t>
            </a:r>
            <a:r>
              <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remove_if</a:t>
            </a:r>
            <a:r>
              <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критериям</a:t>
            </a:r>
            <a:endPar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reverse</a:t>
            </a:r>
            <a:r>
              <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инвертирует порядок элементов</a:t>
            </a:r>
          </a:p>
          <a:p>
            <a:pPr marL="360000" indent="-216000">
              <a:lnSpc>
                <a:spcPct val="100000"/>
              </a:lnSpc>
              <a:buClr>
                <a:schemeClr val="accent1"/>
              </a:buClr>
              <a:buFont typeface="Verdana" pitchFamily="34" charset="0"/>
              <a:buChar char="›"/>
            </a:pP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unique</a:t>
            </a:r>
            <a:r>
              <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удаляются последовательно повторяющиеся элементы</a:t>
            </a:r>
          </a:p>
          <a:p>
            <a:pPr marL="360000" indent="-216000">
              <a:lnSpc>
                <a:spcPct val="100000"/>
              </a:lnSpc>
              <a:buClr>
                <a:schemeClr val="accent1"/>
              </a:buClr>
              <a:buFont typeface="Verdana" pitchFamily="34" charset="0"/>
              <a:buChar char="›"/>
            </a:pP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sort</a:t>
            </a:r>
            <a:r>
              <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сортирует элементы</a:t>
            </a: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107672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list</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15</a:t>
            </a:fld>
            <a:endParaRPr lang="ru-RU" dirty="0"/>
          </a:p>
        </p:txBody>
      </p:sp>
      <p:sp>
        <p:nvSpPr>
          <p:cNvPr id="4" name="Rectangle 3"/>
          <p:cNvSpPr/>
          <p:nvPr/>
        </p:nvSpPr>
        <p:spPr>
          <a:xfrm>
            <a:off x="430307" y="702018"/>
            <a:ext cx="5982368" cy="5262979"/>
          </a:xfrm>
          <a:prstGeom prst="rect">
            <a:avLst/>
          </a:prstGeom>
        </p:spPr>
        <p:txBody>
          <a:bodyPr wrap="square">
            <a:spAutoFit/>
          </a:bodyPr>
          <a:lstStyle/>
          <a:p>
            <a:r>
              <a:rPr lang="en-US" sz="1600" dirty="0">
                <a:solidFill>
                  <a:srgbClr val="7F0055"/>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&lt;</a:t>
            </a:r>
            <a:r>
              <a:rPr lang="en-US" sz="1600" dirty="0" err="1">
                <a:solidFill>
                  <a:srgbClr val="2A00FF"/>
                </a:solidFill>
                <a:latin typeface="Consolas" panose="020B0609020204030204" pitchFamily="49" charset="0"/>
              </a:rPr>
              <a:t>iostream</a:t>
            </a:r>
            <a:r>
              <a:rPr lang="en-US" sz="1600" dirty="0">
                <a:solidFill>
                  <a:srgbClr val="2A00FF"/>
                </a:solidFill>
                <a:latin typeface="Consolas" panose="020B0609020204030204" pitchFamily="49" charset="0"/>
              </a:rPr>
              <a:t>&gt;</a:t>
            </a:r>
          </a:p>
          <a:p>
            <a:r>
              <a:rPr lang="ru-RU" sz="1600" dirty="0">
                <a:solidFill>
                  <a:srgbClr val="7F0055"/>
                </a:solidFill>
                <a:latin typeface="Consolas" panose="020B0609020204030204" pitchFamily="49" charset="0"/>
              </a:rPr>
              <a:t>#</a:t>
            </a:r>
            <a:r>
              <a:rPr lang="ru-RU" sz="1600" dirty="0" err="1">
                <a:solidFill>
                  <a:srgbClr val="7F0055"/>
                </a:solidFill>
                <a:latin typeface="Consolas" panose="020B0609020204030204" pitchFamily="49" charset="0"/>
              </a:rPr>
              <a:t>include</a:t>
            </a:r>
            <a:r>
              <a:rPr lang="ru-RU" sz="1600" dirty="0">
                <a:solidFill>
                  <a:srgbClr val="000000"/>
                </a:solidFill>
                <a:latin typeface="Consolas" panose="020B0609020204030204" pitchFamily="49" charset="0"/>
              </a:rPr>
              <a:t> </a:t>
            </a:r>
            <a:r>
              <a:rPr lang="ru-RU" sz="1600" dirty="0">
                <a:solidFill>
                  <a:srgbClr val="2A00FF"/>
                </a:solidFill>
                <a:latin typeface="Consolas" panose="020B0609020204030204" pitchFamily="49" charset="0"/>
              </a:rPr>
              <a:t>&lt;</a:t>
            </a:r>
            <a:r>
              <a:rPr lang="ru-RU" sz="1600" dirty="0" err="1">
                <a:solidFill>
                  <a:srgbClr val="2A00FF"/>
                </a:solidFill>
                <a:latin typeface="Consolas" panose="020B0609020204030204" pitchFamily="49" charset="0"/>
              </a:rPr>
              <a:t>list</a:t>
            </a:r>
            <a:r>
              <a:rPr lang="ru-RU" sz="1600" dirty="0">
                <a:solidFill>
                  <a:srgbClr val="2A00FF"/>
                </a:solidFill>
                <a:latin typeface="Consolas" panose="020B0609020204030204" pitchFamily="49" charset="0"/>
              </a:rPr>
              <a:t>&gt;</a:t>
            </a:r>
            <a:r>
              <a:rPr lang="ru-RU" sz="1600" dirty="0">
                <a:solidFill>
                  <a:srgbClr val="000000"/>
                </a:solidFill>
                <a:latin typeface="Consolas" panose="020B0609020204030204" pitchFamily="49" charset="0"/>
              </a:rPr>
              <a:t>     </a:t>
            </a:r>
            <a:r>
              <a:rPr lang="ru-RU" sz="1600" dirty="0">
                <a:solidFill>
                  <a:srgbClr val="3F7F5F"/>
                </a:solidFill>
                <a:latin typeface="Consolas" panose="020B0609020204030204" pitchFamily="49" charset="0"/>
              </a:rPr>
              <a:t>// </a:t>
            </a:r>
            <a:r>
              <a:rPr lang="ru-RU" sz="1600" dirty="0" smtClean="0">
                <a:solidFill>
                  <a:srgbClr val="3F7F5F"/>
                </a:solidFill>
                <a:latin typeface="Consolas" panose="020B0609020204030204" pitchFamily="49" charset="0"/>
              </a:rPr>
              <a:t>заголовок </a:t>
            </a:r>
            <a:r>
              <a:rPr lang="ru-RU" sz="1600" dirty="0">
                <a:solidFill>
                  <a:srgbClr val="3F7F5F"/>
                </a:solidFill>
                <a:latin typeface="Consolas" panose="020B0609020204030204" pitchFamily="49" charset="0"/>
              </a:rPr>
              <a:t>списка</a:t>
            </a:r>
          </a:p>
          <a:p>
            <a:endParaRPr lang="en-US" sz="1600" dirty="0">
              <a:latin typeface="Consolas" panose="020B0609020204030204" pitchFamily="49" charset="0"/>
            </a:endParaRPr>
          </a:p>
          <a:p>
            <a:r>
              <a:rPr lang="en-US" sz="1600" dirty="0">
                <a:solidFill>
                  <a:srgbClr val="7F0055"/>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p>
          <a:p>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a:t>
            </a:r>
            <a:r>
              <a:rPr lang="en-US" sz="1600" dirty="0" err="1">
                <a:solidFill>
                  <a:srgbClr val="000000"/>
                </a:solidFill>
                <a:latin typeface="Consolas" panose="020B0609020204030204" pitchFamily="49" charset="0"/>
              </a:rPr>
              <a:t>t</a:t>
            </a:r>
            <a:r>
              <a:rPr lang="en-US" sz="1600" dirty="0" err="1" smtClean="0">
                <a:solidFill>
                  <a:srgbClr val="000000"/>
                </a:solidFill>
                <a:latin typeface="Consolas" panose="020B0609020204030204" pitchFamily="49" charset="0"/>
              </a:rPr>
              <a:t>List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r>
              <a:rPr lang="en-US" sz="1600" dirty="0" err="1">
                <a:solidFill>
                  <a:srgbClr val="7F0055"/>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5032"/>
                </a:solidFill>
                <a:latin typeface="Consolas" panose="020B0609020204030204" pitchFamily="49" charset="0"/>
              </a:rPr>
              <a:t>list</a:t>
            </a:r>
            <a:r>
              <a:rPr lang="en-US" sz="1600" dirty="0">
                <a:solidFill>
                  <a:srgbClr val="000000"/>
                </a:solidFill>
                <a:latin typeface="Consolas" panose="020B0609020204030204" pitchFamily="49" charset="0"/>
              </a:rPr>
              <a:t>&lt;</a:t>
            </a:r>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&gt;&amp; l</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auto</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 : l) {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smtClean="0">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&lt;&lt; </a:t>
            </a:r>
            <a:r>
              <a:rPr lang="en-US" sz="1600" dirty="0">
                <a:solidFill>
                  <a:srgbClr val="2A00FF"/>
                </a:solidFill>
                <a:latin typeface="Consolas" panose="020B0609020204030204" pitchFamily="49" charset="0"/>
              </a:rPr>
              <a:t>" </a:t>
            </a:r>
            <a:r>
              <a:rPr lang="en-US" sz="1600" dirty="0" smtClean="0">
                <a:solidFill>
                  <a:srgbClr val="2A00FF"/>
                </a:solidFill>
                <a:latin typeface="Consolas" panose="020B0609020204030204" pitchFamily="49" charset="0"/>
              </a:rPr>
              <a:t>"</a:t>
            </a:r>
            <a:r>
              <a:rPr lang="en-US" sz="1600" dirty="0" smtClean="0">
                <a:solidFill>
                  <a:srgbClr val="000000"/>
                </a:solidFill>
                <a:latin typeface="Consolas" panose="020B0609020204030204" pitchFamily="49" charset="0"/>
              </a:rPr>
              <a:t>;} </a:t>
            </a:r>
            <a:r>
              <a:rPr lang="ru-RU" sz="1600" dirty="0" smtClean="0">
                <a:solidFill>
                  <a:srgbClr val="3F7F5F"/>
                </a:solidFill>
                <a:latin typeface="Consolas" panose="020B0609020204030204" pitchFamily="49" charset="0"/>
              </a:rPr>
              <a:t>//</a:t>
            </a:r>
            <a:r>
              <a:rPr lang="en-US" sz="1600" dirty="0" err="1" smtClean="0">
                <a:solidFill>
                  <a:srgbClr val="3F7F5F"/>
                </a:solidFill>
                <a:latin typeface="Consolas" panose="020B0609020204030204" pitchFamily="49" charset="0"/>
              </a:rPr>
              <a:t>c++</a:t>
            </a:r>
            <a:r>
              <a:rPr lang="en-US" sz="1600" dirty="0" smtClean="0">
                <a:solidFill>
                  <a:srgbClr val="3F7F5F"/>
                </a:solidFill>
                <a:latin typeface="Consolas" panose="020B0609020204030204" pitchFamily="49" charset="0"/>
              </a:rPr>
              <a:t>11</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   </a:t>
            </a:r>
            <a:r>
              <a:rPr lang="ru-RU" sz="1600" dirty="0" err="1">
                <a:solidFill>
                  <a:srgbClr val="005032"/>
                </a:solidFill>
                <a:latin typeface="Consolas" panose="020B0609020204030204" pitchFamily="49" charset="0"/>
              </a:rPr>
              <a:t>list</a:t>
            </a:r>
            <a:r>
              <a:rPr lang="ru-RU" sz="1600" dirty="0">
                <a:solidFill>
                  <a:srgbClr val="000000"/>
                </a:solidFill>
                <a:latin typeface="Consolas" panose="020B0609020204030204" pitchFamily="49" charset="0"/>
              </a:rPr>
              <a:t>&lt;</a:t>
            </a:r>
            <a:r>
              <a:rPr lang="ru-RU" sz="1600" dirty="0" err="1">
                <a:solidFill>
                  <a:srgbClr val="7F0055"/>
                </a:solidFill>
                <a:latin typeface="Consolas" panose="020B0609020204030204" pitchFamily="49" charset="0"/>
              </a:rPr>
              <a:t>int</a:t>
            </a:r>
            <a:r>
              <a:rPr lang="ru-RU" sz="1600" dirty="0">
                <a:solidFill>
                  <a:srgbClr val="000000"/>
                </a:solidFill>
                <a:latin typeface="Consolas" panose="020B0609020204030204" pitchFamily="49" charset="0"/>
              </a:rPr>
              <a:t>&gt; </a:t>
            </a:r>
            <a:r>
              <a:rPr lang="ru-RU" sz="1600" dirty="0" err="1">
                <a:solidFill>
                  <a:srgbClr val="000000"/>
                </a:solidFill>
                <a:latin typeface="Consolas" panose="020B0609020204030204" pitchFamily="49" charset="0"/>
              </a:rPr>
              <a:t>myList</a:t>
            </a:r>
            <a:r>
              <a:rPr lang="ru-RU" sz="1600" dirty="0">
                <a:solidFill>
                  <a:srgbClr val="000000"/>
                </a:solidFill>
                <a:latin typeface="Consolas" panose="020B0609020204030204" pitchFamily="49" charset="0"/>
              </a:rPr>
              <a:t>; </a:t>
            </a:r>
            <a:r>
              <a:rPr lang="ru-RU" sz="1600" dirty="0">
                <a:solidFill>
                  <a:srgbClr val="3F7F5F"/>
                </a:solidFill>
                <a:latin typeface="Consolas" panose="020B0609020204030204" pitchFamily="49" charset="0"/>
              </a:rPr>
              <a:t>// объявляем пустой список</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642880"/>
                </a:solidFill>
                <a:latin typeface="Consolas" panose="020B0609020204030204" pitchFamily="49" charset="0"/>
              </a:rPr>
              <a:t>srand</a:t>
            </a:r>
            <a:r>
              <a:rPr lang="en-US" sz="1600" dirty="0">
                <a:solidFill>
                  <a:srgbClr val="000000"/>
                </a:solidFill>
                <a:latin typeface="Consolas" panose="020B0609020204030204" pitchFamily="49" charset="0"/>
              </a:rPr>
              <a:t>(1373858591);</a:t>
            </a:r>
          </a:p>
          <a:p>
            <a:r>
              <a:rPr lang="nn-NO" sz="1600" dirty="0">
                <a:solidFill>
                  <a:srgbClr val="000000"/>
                </a:solidFill>
                <a:latin typeface="Consolas" panose="020B0609020204030204" pitchFamily="49" charset="0"/>
              </a:rPr>
              <a:t>   </a:t>
            </a:r>
            <a:r>
              <a:rPr lang="nn-NO" sz="1600" dirty="0">
                <a:solidFill>
                  <a:srgbClr val="7F0055"/>
                </a:solidFill>
                <a:latin typeface="Consolas" panose="020B0609020204030204" pitchFamily="49" charset="0"/>
              </a:rPr>
              <a:t>for</a:t>
            </a:r>
            <a:r>
              <a:rPr lang="nn-NO" sz="1600" dirty="0">
                <a:solidFill>
                  <a:srgbClr val="000000"/>
                </a:solidFill>
                <a:latin typeface="Consolas" panose="020B0609020204030204" pitchFamily="49" charset="0"/>
              </a:rPr>
              <a:t>(</a:t>
            </a:r>
            <a:r>
              <a:rPr lang="nn-NO" sz="1600" dirty="0">
                <a:solidFill>
                  <a:srgbClr val="7F0055"/>
                </a:solidFill>
                <a:latin typeface="Consolas" panose="020B0609020204030204" pitchFamily="49" charset="0"/>
              </a:rPr>
              <a:t>int</a:t>
            </a:r>
            <a:r>
              <a:rPr lang="nn-NO" sz="1600" dirty="0">
                <a:solidFill>
                  <a:srgbClr val="000000"/>
                </a:solidFill>
                <a:latin typeface="Consolas" panose="020B0609020204030204" pitchFamily="49" charset="0"/>
              </a:rPr>
              <a:t> i = 0; i &lt; 15; i++) </a:t>
            </a:r>
            <a:r>
              <a:rPr lang="nn-NO" sz="1600" dirty="0" smtClean="0">
                <a:solidFill>
                  <a:srgbClr val="000000"/>
                </a:solidFill>
                <a:latin typeface="Consolas" panose="020B0609020204030204" pitchFamily="49" charset="0"/>
              </a:rPr>
              <a:t>{</a:t>
            </a:r>
          </a:p>
          <a:p>
            <a:r>
              <a:rPr lang="en-US" sz="1600" dirty="0">
                <a:solidFill>
                  <a:srgbClr val="3F7F5F"/>
                </a:solidFill>
                <a:latin typeface="Consolas" panose="020B0609020204030204" pitchFamily="49" charset="0"/>
              </a:rPr>
              <a:t> </a:t>
            </a:r>
            <a:r>
              <a:rPr lang="en-US" sz="1600" dirty="0" smtClean="0">
                <a:solidFill>
                  <a:srgbClr val="3F7F5F"/>
                </a:solidFill>
                <a:latin typeface="Consolas" panose="020B0609020204030204" pitchFamily="49" charset="0"/>
              </a:rPr>
              <a:t>      </a:t>
            </a:r>
            <a:r>
              <a:rPr lang="ru-RU" sz="1600" dirty="0" smtClean="0">
                <a:solidFill>
                  <a:srgbClr val="3F7F5F"/>
                </a:solidFill>
                <a:latin typeface="Consolas" panose="020B0609020204030204" pitchFamily="49" charset="0"/>
              </a:rPr>
              <a:t>// </a:t>
            </a:r>
            <a:r>
              <a:rPr lang="ru-RU" sz="1600" dirty="0">
                <a:solidFill>
                  <a:srgbClr val="3F7F5F"/>
                </a:solidFill>
                <a:latin typeface="Consolas" panose="020B0609020204030204" pitchFamily="49" charset="0"/>
              </a:rPr>
              <a:t>добавляем в список новые элементы</a:t>
            </a:r>
            <a:endParaRPr lang="nn-NO"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myList.push_back</a:t>
            </a:r>
            <a:r>
              <a:rPr lang="ru-RU" sz="1600" dirty="0">
                <a:solidFill>
                  <a:srgbClr val="000000"/>
                </a:solidFill>
                <a:latin typeface="Consolas" panose="020B0609020204030204" pitchFamily="49" charset="0"/>
              </a:rPr>
              <a:t>(</a:t>
            </a:r>
            <a:r>
              <a:rPr lang="ru-RU" sz="1600" dirty="0" err="1">
                <a:solidFill>
                  <a:srgbClr val="642880"/>
                </a:solidFill>
                <a:latin typeface="Consolas" panose="020B0609020204030204" pitchFamily="49" charset="0"/>
              </a:rPr>
              <a:t>rand</a:t>
            </a:r>
            <a:r>
              <a:rPr lang="ru-RU" sz="1600" dirty="0">
                <a:solidFill>
                  <a:srgbClr val="000000"/>
                </a:solidFill>
                <a:latin typeface="Consolas" panose="020B0609020204030204" pitchFamily="49" charset="0"/>
              </a:rPr>
              <a:t>()%100); </a:t>
            </a:r>
            <a:endParaRPr lang="ru-RU" sz="1600" dirty="0">
              <a:solidFill>
                <a:srgbClr val="3F7F5F"/>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a:t>
            </a:r>
            <a:r>
              <a:rPr lang="ru-RU" sz="1600" dirty="0">
                <a:solidFill>
                  <a:srgbClr val="2A00FF"/>
                </a:solidFill>
                <a:latin typeface="Consolas" panose="020B0609020204030204" pitchFamily="49" charset="0"/>
              </a:rPr>
              <a:t>Список: "</a:t>
            </a:r>
            <a:r>
              <a:rPr lang="ru-RU"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printList</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a:t>
            </a:r>
          </a:p>
          <a:p>
            <a:endParaRPr lang="en-US" sz="1600" dirty="0">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myList.sort</a:t>
            </a:r>
            <a:r>
              <a:rPr lang="ru-RU" sz="1600" dirty="0">
                <a:solidFill>
                  <a:srgbClr val="000000"/>
                </a:solidFill>
                <a:latin typeface="Consolas" panose="020B0609020204030204" pitchFamily="49" charset="0"/>
              </a:rPr>
              <a:t>();   </a:t>
            </a:r>
            <a:r>
              <a:rPr lang="ru-RU" sz="1600" dirty="0">
                <a:solidFill>
                  <a:srgbClr val="3F7F5F"/>
                </a:solidFill>
                <a:latin typeface="Consolas" panose="020B0609020204030204" pitchFamily="49" charset="0"/>
              </a:rPr>
              <a:t>// отсортировали </a:t>
            </a:r>
            <a:r>
              <a:rPr lang="ru-RU" sz="1600" dirty="0" smtClean="0">
                <a:solidFill>
                  <a:srgbClr val="3F7F5F"/>
                </a:solidFill>
                <a:latin typeface="Consolas" panose="020B0609020204030204" pitchFamily="49" charset="0"/>
              </a:rPr>
              <a:t>по </a:t>
            </a:r>
            <a:r>
              <a:rPr lang="ru-RU" sz="1600" dirty="0">
                <a:solidFill>
                  <a:srgbClr val="3F7F5F"/>
                </a:solidFill>
                <a:latin typeface="Consolas" panose="020B0609020204030204" pitchFamily="49" charset="0"/>
              </a:rPr>
              <a:t>возрастанию</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"\n</a:t>
            </a:r>
            <a:r>
              <a:rPr lang="ru-RU" sz="1600" dirty="0">
                <a:solidFill>
                  <a:srgbClr val="2A00FF"/>
                </a:solidFill>
                <a:latin typeface="Consolas" panose="020B0609020204030204" pitchFamily="49" charset="0"/>
              </a:rPr>
              <a:t>Отсортированный список:\</a:t>
            </a:r>
            <a:r>
              <a:rPr lang="en-US" sz="1600" dirty="0">
                <a:solidFill>
                  <a:srgbClr val="2A00FF"/>
                </a:solidFill>
                <a:latin typeface="Consolas" panose="020B0609020204030204" pitchFamily="49" charset="0"/>
              </a:rPr>
              <a:t>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printList</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a:t>
            </a:r>
          </a:p>
        </p:txBody>
      </p:sp>
      <p:sp>
        <p:nvSpPr>
          <p:cNvPr id="8" name="Rectangle 7"/>
          <p:cNvSpPr/>
          <p:nvPr/>
        </p:nvSpPr>
        <p:spPr>
          <a:xfrm>
            <a:off x="6258295" y="702018"/>
            <a:ext cx="7730837" cy="5355312"/>
          </a:xfrm>
          <a:prstGeom prst="rect">
            <a:avLst/>
          </a:prstGeom>
        </p:spPr>
        <p:txBody>
          <a:bodyPr wrap="square">
            <a:spAutoFit/>
          </a:bodyPr>
          <a:lstStyle/>
          <a:p>
            <a:r>
              <a:rPr lang="ru-RU" dirty="0" smtClean="0">
                <a:solidFill>
                  <a:srgbClr val="3F7F5F"/>
                </a:solidFill>
                <a:latin typeface="Consolas" panose="020B0609020204030204" pitchFamily="49" charset="0"/>
              </a:rPr>
              <a:t>   // </a:t>
            </a:r>
            <a:r>
              <a:rPr lang="ru-RU" dirty="0">
                <a:solidFill>
                  <a:srgbClr val="3F7F5F"/>
                </a:solidFill>
                <a:latin typeface="Consolas" panose="020B0609020204030204" pitchFamily="49" charset="0"/>
              </a:rPr>
              <a:t>удалили дубликаты элементов списка</a:t>
            </a:r>
          </a:p>
          <a:p>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myList.unique</a:t>
            </a:r>
            <a:r>
              <a:rPr lang="ru-RU" dirty="0" smtClean="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ru-RU" dirty="0" err="1" smtClean="0">
                <a:solidFill>
                  <a:srgbClr val="000000"/>
                </a:solidFill>
                <a:latin typeface="Consolas" panose="020B0609020204030204" pitchFamily="49" charset="0"/>
              </a:rPr>
              <a:t>cout</a:t>
            </a:r>
            <a:r>
              <a:rPr lang="ru-RU" dirty="0" smtClean="0">
                <a:solidFill>
                  <a:srgbClr val="000000"/>
                </a:solidFill>
                <a:latin typeface="Consolas" panose="020B0609020204030204" pitchFamily="49" charset="0"/>
              </a:rPr>
              <a:t> &lt;&lt; </a:t>
            </a:r>
          </a:p>
          <a:p>
            <a:r>
              <a:rPr lang="ru-RU" dirty="0" smtClean="0">
                <a:solidFill>
                  <a:srgbClr val="000000"/>
                </a:solidFill>
                <a:latin typeface="Consolas" panose="020B0609020204030204" pitchFamily="49" charset="0"/>
              </a:rPr>
              <a:t>     </a:t>
            </a:r>
            <a:r>
              <a:rPr lang="ru-RU" dirty="0" smtClean="0">
                <a:solidFill>
                  <a:srgbClr val="2A00FF"/>
                </a:solidFill>
                <a:latin typeface="Consolas" panose="020B0609020204030204" pitchFamily="49" charset="0"/>
              </a:rPr>
              <a:t>"\</a:t>
            </a:r>
            <a:r>
              <a:rPr lang="ru-RU" dirty="0" err="1">
                <a:solidFill>
                  <a:srgbClr val="2A00FF"/>
                </a:solidFill>
                <a:latin typeface="Consolas" panose="020B0609020204030204" pitchFamily="49" charset="0"/>
              </a:rPr>
              <a:t>nСписок</a:t>
            </a:r>
            <a:r>
              <a:rPr lang="ru-RU" dirty="0">
                <a:solidFill>
                  <a:srgbClr val="2A00FF"/>
                </a:solidFill>
                <a:latin typeface="Consolas" panose="020B0609020204030204" pitchFamily="49" charset="0"/>
              </a:rPr>
              <a:t> с уникальными элементами:\n"</a:t>
            </a:r>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printList</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myList</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ru-RU" dirty="0">
                <a:solidFill>
                  <a:srgbClr val="000000"/>
                </a:solidFill>
                <a:latin typeface="Consolas" panose="020B0609020204030204" pitchFamily="49" charset="0"/>
              </a:rPr>
              <a:t>   </a:t>
            </a:r>
            <a:r>
              <a:rPr lang="ru-RU" dirty="0" err="1">
                <a:solidFill>
                  <a:srgbClr val="005032"/>
                </a:solidFill>
                <a:latin typeface="Consolas" panose="020B0609020204030204" pitchFamily="49" charset="0"/>
              </a:rPr>
              <a:t>list</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myList2; </a:t>
            </a:r>
            <a:r>
              <a:rPr lang="ru-RU" dirty="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второй пустой </a:t>
            </a:r>
            <a:r>
              <a:rPr lang="ru-RU" dirty="0">
                <a:solidFill>
                  <a:srgbClr val="3F7F5F"/>
                </a:solidFill>
                <a:latin typeface="Consolas" panose="020B0609020204030204" pitchFamily="49" charset="0"/>
              </a:rPr>
              <a:t>список</a:t>
            </a:r>
          </a:p>
          <a:p>
            <a:r>
              <a:rPr lang="nn-NO" dirty="0">
                <a:solidFill>
                  <a:srgbClr val="000000"/>
                </a:solidFill>
                <a:latin typeface="Consolas" panose="020B0609020204030204" pitchFamily="49" charset="0"/>
              </a:rPr>
              <a:t>   </a:t>
            </a:r>
            <a:r>
              <a:rPr lang="nn-NO" dirty="0">
                <a:solidFill>
                  <a:srgbClr val="7F0055"/>
                </a:solidFill>
                <a:latin typeface="Consolas" panose="020B0609020204030204" pitchFamily="49" charset="0"/>
              </a:rPr>
              <a:t>for</a:t>
            </a:r>
            <a:r>
              <a:rPr lang="nn-NO" dirty="0">
                <a:solidFill>
                  <a:srgbClr val="000000"/>
                </a:solidFill>
                <a:latin typeface="Consolas" panose="020B0609020204030204" pitchFamily="49" charset="0"/>
              </a:rPr>
              <a:t>(</a:t>
            </a:r>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i = 0; i &lt; 15; i++) {</a:t>
            </a:r>
          </a:p>
          <a:p>
            <a:r>
              <a:rPr lang="ru-RU" dirty="0">
                <a:solidFill>
                  <a:srgbClr val="000000"/>
                </a:solidFill>
                <a:latin typeface="Consolas" panose="020B0609020204030204" pitchFamily="49" charset="0"/>
              </a:rPr>
              <a:t>       myList2.push_back(</a:t>
            </a:r>
            <a:r>
              <a:rPr lang="ru-RU" dirty="0" err="1">
                <a:solidFill>
                  <a:srgbClr val="642880"/>
                </a:solidFill>
                <a:latin typeface="Consolas" panose="020B0609020204030204" pitchFamily="49" charset="0"/>
              </a:rPr>
              <a:t>rand</a:t>
            </a:r>
            <a:r>
              <a:rPr lang="ru-RU" dirty="0">
                <a:solidFill>
                  <a:srgbClr val="000000"/>
                </a:solidFill>
                <a:latin typeface="Consolas" panose="020B0609020204030204" pitchFamily="49" charset="0"/>
              </a:rPr>
              <a:t>()%20); </a:t>
            </a:r>
            <a:endParaRPr lang="ru-RU" dirty="0" smtClean="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Список2:\</a:t>
            </a:r>
            <a:r>
              <a:rPr lang="en-US" dirty="0">
                <a:solidFill>
                  <a:srgbClr val="2A00FF"/>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printList</a:t>
            </a:r>
            <a:r>
              <a:rPr lang="en-US" dirty="0" smtClean="0">
                <a:solidFill>
                  <a:srgbClr val="000000"/>
                </a:solidFill>
                <a:latin typeface="Consolas" panose="020B0609020204030204" pitchFamily="49" charset="0"/>
              </a:rPr>
              <a:t>(myList2</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   myList2.merge(</a:t>
            </a:r>
            <a:r>
              <a:rPr lang="en-US" dirty="0" err="1">
                <a:solidFill>
                  <a:srgbClr val="000000"/>
                </a:solidFill>
                <a:latin typeface="Consolas" panose="020B0609020204030204" pitchFamily="49" charset="0"/>
              </a:rPr>
              <a:t>myList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Объединили списки:\</a:t>
            </a:r>
            <a:r>
              <a:rPr lang="en-US" dirty="0">
                <a:solidFill>
                  <a:srgbClr val="2A00FF"/>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printList</a:t>
            </a:r>
            <a:r>
              <a:rPr lang="en-US" dirty="0" smtClean="0">
                <a:solidFill>
                  <a:srgbClr val="000000"/>
                </a:solidFill>
                <a:latin typeface="Consolas" panose="020B0609020204030204" pitchFamily="49" charset="0"/>
              </a:rPr>
              <a:t>(myList2);</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269326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Контейнер </a:t>
            </a:r>
            <a:r>
              <a:rPr lang="en-US" altLang="sv-SE" dirty="0" smtClean="0">
                <a:solidFill>
                  <a:srgbClr val="203864"/>
                </a:solidFill>
              </a:rPr>
              <a:t>set</a:t>
            </a:r>
            <a:r>
              <a:rPr lang="ru-RU" altLang="sv-SE" dirty="0" smtClean="0">
                <a:solidFill>
                  <a:srgbClr val="203864"/>
                </a:solidFill>
              </a:rPr>
              <a:t>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16</a:t>
            </a:fld>
            <a:endParaRPr lang="ru-RU" dirty="0"/>
          </a:p>
        </p:txBody>
      </p:sp>
      <p:sp>
        <p:nvSpPr>
          <p:cNvPr id="19" name="Rectangle 2"/>
          <p:cNvSpPr>
            <a:spLocks noGrp="1" noChangeArrowheads="1"/>
          </p:cNvSpPr>
          <p:nvPr>
            <p:ph type="body" idx="4294967295"/>
          </p:nvPr>
        </p:nvSpPr>
        <p:spPr>
          <a:xfrm>
            <a:off x="494809" y="62108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set</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это контейнер, который автоматически сортирует добавляемые элементы в порядке возрастания</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Определён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в заголовочном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файле</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&lt;set&gt;</a:t>
            </a:r>
            <a:endPar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7" name="Rectangle 6"/>
          <p:cNvSpPr/>
          <p:nvPr/>
        </p:nvSpPr>
        <p:spPr>
          <a:xfrm>
            <a:off x="957945" y="2314347"/>
            <a:ext cx="10705729" cy="1754326"/>
          </a:xfrm>
          <a:prstGeom prst="rect">
            <a:avLst/>
          </a:prstGeom>
        </p:spPr>
        <p:txBody>
          <a:bodyPr wrap="square">
            <a:spAutoFit/>
          </a:bodyPr>
          <a:lstStyle/>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set&lt;Type</a:t>
            </a:r>
            <a:r>
              <a:rPr lang="en-US" dirty="0" smtClean="0">
                <a:solidFill>
                  <a:srgbClr val="000000"/>
                </a:solidFill>
                <a:latin typeface="Consolas" panose="020B0609020204030204" pitchFamily="49" charset="0"/>
              </a:rPr>
              <a:t>&gt; name;</a:t>
            </a: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set&lt;Type</a:t>
            </a:r>
            <a:r>
              <a:rPr lang="en-US" dirty="0">
                <a:solidFill>
                  <a:srgbClr val="000000"/>
                </a:solidFill>
                <a:latin typeface="Consolas" panose="020B0609020204030204" pitchFamily="49" charset="0"/>
              </a:rPr>
              <a:t>&gt;</a:t>
            </a:r>
            <a:r>
              <a:rPr lang="en-US" dirty="0" smtClean="0">
                <a:solidFill>
                  <a:srgbClr val="000000"/>
                </a:solidFill>
                <a:latin typeface="Consolas" panose="020B0609020204030204" pitchFamily="49" charset="0"/>
              </a:rPr>
              <a:t> name(set2</a:t>
            </a:r>
            <a:r>
              <a:rPr lang="en-US" dirty="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set&lt;Type</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 = set2;</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set&lt;Type</a:t>
            </a:r>
            <a:r>
              <a:rPr lang="en-US" dirty="0" smtClean="0">
                <a:solidFill>
                  <a:srgbClr val="000000"/>
                </a:solidFill>
                <a:latin typeface="Consolas" panose="020B0609020204030204" pitchFamily="49" charset="0"/>
              </a:rPr>
              <a:t>&gt; name{&lt;value_1&gt;,&lt;value_2&gt;};</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set&lt;Type</a:t>
            </a:r>
            <a:r>
              <a:rPr lang="en-US" dirty="0" smtClean="0">
                <a:solidFill>
                  <a:srgbClr val="000000"/>
                </a:solidFill>
                <a:latin typeface="Consolas" panose="020B0609020204030204" pitchFamily="49" charset="0"/>
              </a:rPr>
              <a:t>&gt; </a:t>
            </a:r>
            <a:r>
              <a:rPr lang="en-US" dirty="0">
                <a:solidFill>
                  <a:srgbClr val="000000"/>
                </a:solidFill>
                <a:latin typeface="Consolas" panose="020B0609020204030204" pitchFamily="49" charset="0"/>
              </a:rPr>
              <a:t>name </a:t>
            </a:r>
            <a:r>
              <a:rPr lang="en-US" dirty="0" smtClean="0">
                <a:solidFill>
                  <a:srgbClr val="000000"/>
                </a:solidFill>
                <a:latin typeface="Consolas" panose="020B0609020204030204" pitchFamily="49" charset="0"/>
              </a:rPr>
              <a:t>= {&lt;value_1&gt;,&lt;value_2&gt;};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
        <p:nvSpPr>
          <p:cNvPr id="3" name="Rectangle 2"/>
          <p:cNvSpPr/>
          <p:nvPr/>
        </p:nvSpPr>
        <p:spPr>
          <a:xfrm>
            <a:off x="946071" y="4072293"/>
            <a:ext cx="11024257" cy="2585323"/>
          </a:xfrm>
          <a:prstGeom prst="rect">
            <a:avLst/>
          </a:prstGeom>
        </p:spPr>
        <p:txBody>
          <a:bodyPr wrap="square">
            <a:spAutoFit/>
          </a:bodyPr>
          <a:lstStyle/>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smtClean="0">
                <a:solidFill>
                  <a:srgbClr val="000000"/>
                </a:solidFill>
                <a:latin typeface="Consolas" panose="020B0609020204030204" pitchFamily="49" charset="0"/>
              </a:rPr>
              <a:t>&gt; s1</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пустой контейнер</a:t>
            </a:r>
            <a:endParaRPr lang="ru-RU" dirty="0">
              <a:solidFill>
                <a:srgbClr val="3F7F5F"/>
              </a:solidFill>
              <a:latin typeface="Consolas" panose="020B0609020204030204" pitchFamily="49" charset="0"/>
            </a:endParaRP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smtClean="0">
                <a:solidFill>
                  <a:srgbClr val="000000"/>
                </a:solidFill>
                <a:latin typeface="Consolas" panose="020B0609020204030204" pitchFamily="49" charset="0"/>
              </a:rPr>
              <a:t>&gt; s2 </a:t>
            </a:r>
            <a:r>
              <a:rPr lang="en-US" dirty="0">
                <a:solidFill>
                  <a:srgbClr val="000000"/>
                </a:solidFill>
                <a:latin typeface="Consolas" panose="020B0609020204030204" pitchFamily="49" charset="0"/>
              </a:rPr>
              <a:t>= { </a:t>
            </a:r>
            <a:r>
              <a:rPr lang="en-US" dirty="0" smtClean="0">
                <a:solidFill>
                  <a:srgbClr val="000000"/>
                </a:solidFill>
                <a:latin typeface="Consolas" panose="020B0609020204030204" pitchFamily="49" charset="0"/>
              </a:rPr>
              <a:t>1,2,3,4,5 }; </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smtClean="0">
                <a:solidFill>
                  <a:srgbClr val="000000"/>
                </a:solidFill>
                <a:latin typeface="Consolas" panose="020B0609020204030204" pitchFamily="49" charset="0"/>
              </a:rPr>
              <a:t>&gt; s3(m2);         	</a:t>
            </a:r>
            <a:r>
              <a:rPr lang="en-US" dirty="0" smtClean="0">
                <a:solidFill>
                  <a:srgbClr val="3F7F5F"/>
                </a:solidFill>
                <a:latin typeface="Consolas" panose="020B0609020204030204" pitchFamily="49" charset="0"/>
              </a:rPr>
              <a:t>// s3 </a:t>
            </a:r>
            <a:r>
              <a:rPr lang="ru-RU" dirty="0" smtClean="0">
                <a:solidFill>
                  <a:srgbClr val="3F7F5F"/>
                </a:solidFill>
                <a:latin typeface="Consolas" panose="020B0609020204030204" pitchFamily="49" charset="0"/>
              </a:rPr>
              <a:t>копия </a:t>
            </a:r>
            <a:r>
              <a:rPr lang="en-US" dirty="0">
                <a:solidFill>
                  <a:srgbClr val="3F7F5F"/>
                </a:solidFill>
                <a:latin typeface="Consolas" panose="020B0609020204030204" pitchFamily="49" charset="0"/>
              </a:rPr>
              <a:t>s</a:t>
            </a:r>
            <a:r>
              <a:rPr lang="ru-RU" dirty="0" smtClean="0">
                <a:solidFill>
                  <a:srgbClr val="3F7F5F"/>
                </a:solidFill>
                <a:latin typeface="Consolas" panose="020B0609020204030204" pitchFamily="49" charset="0"/>
              </a:rPr>
              <a:t>2</a:t>
            </a:r>
            <a:endParaRPr lang="en-US" dirty="0">
              <a:solidFill>
                <a:srgbClr val="3F7F5F"/>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smtClean="0">
                <a:solidFill>
                  <a:srgbClr val="000000"/>
                </a:solidFill>
                <a:latin typeface="Consolas" panose="020B0609020204030204" pitchFamily="49" charset="0"/>
              </a:rPr>
              <a:t>&gt; s4 </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s2;        	</a:t>
            </a:r>
            <a:r>
              <a:rPr lang="en-US" dirty="0" smtClean="0">
                <a:solidFill>
                  <a:srgbClr val="3F7F5F"/>
                </a:solidFill>
                <a:latin typeface="Consolas" panose="020B0609020204030204" pitchFamily="49" charset="0"/>
              </a:rPr>
              <a:t>// s4</a:t>
            </a:r>
            <a:r>
              <a:rPr lang="ru-RU" dirty="0" smtClean="0">
                <a:solidFill>
                  <a:srgbClr val="3F7F5F"/>
                </a:solidFill>
                <a:latin typeface="Consolas" panose="020B0609020204030204" pitchFamily="49" charset="0"/>
              </a:rPr>
              <a:t> копия </a:t>
            </a:r>
            <a:r>
              <a:rPr lang="en-US" dirty="0">
                <a:solidFill>
                  <a:srgbClr val="3F7F5F"/>
                </a:solidFill>
                <a:latin typeface="Consolas" panose="020B0609020204030204" pitchFamily="49" charset="0"/>
              </a:rPr>
              <a:t>s</a:t>
            </a:r>
            <a:r>
              <a:rPr lang="ru-RU" dirty="0" smtClean="0">
                <a:solidFill>
                  <a:srgbClr val="3F7F5F"/>
                </a:solidFill>
                <a:latin typeface="Consolas" panose="020B0609020204030204" pitchFamily="49" charset="0"/>
              </a:rPr>
              <a:t>2</a:t>
            </a: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smtClean="0">
                <a:solidFill>
                  <a:srgbClr val="7F0055"/>
                </a:solidFill>
                <a:latin typeface="Consolas" panose="020B0609020204030204" pitchFamily="49" charset="0"/>
              </a:rPr>
              <a:t>char</a:t>
            </a:r>
            <a:r>
              <a:rPr lang="en-US" dirty="0" smtClean="0">
                <a:solidFill>
                  <a:srgbClr val="000000"/>
                </a:solidFill>
                <a:latin typeface="Consolas" panose="020B0609020204030204" pitchFamily="49" charset="0"/>
              </a:rPr>
              <a:t>&gt; s5{</a:t>
            </a:r>
            <a:r>
              <a:rPr lang="en-US" dirty="0" smtClean="0">
                <a:solidFill>
                  <a:srgbClr val="2A00FF"/>
                </a:solidFill>
                <a:latin typeface="Consolas" panose="020B0609020204030204" pitchFamily="49" charset="0"/>
              </a:rPr>
              <a:t>'</a:t>
            </a:r>
            <a:r>
              <a:rPr lang="en-US" dirty="0" err="1" smtClean="0">
                <a:solidFill>
                  <a:srgbClr val="2A00FF"/>
                </a:solidFill>
                <a:latin typeface="Consolas" panose="020B0609020204030204" pitchFamily="49" charset="0"/>
              </a:rPr>
              <a:t>a'</a:t>
            </a:r>
            <a:r>
              <a:rPr lang="en-US" dirty="0" err="1" smtClean="0">
                <a:solidFill>
                  <a:srgbClr val="000000"/>
                </a:solidFill>
                <a:latin typeface="Consolas" panose="020B0609020204030204" pitchFamily="49" charset="0"/>
              </a:rPr>
              <a:t>,</a:t>
            </a:r>
            <a:r>
              <a:rPr lang="en-US" dirty="0" err="1" smtClean="0">
                <a:solidFill>
                  <a:srgbClr val="2A00FF"/>
                </a:solidFill>
                <a:latin typeface="Consolas" panose="020B0609020204030204" pitchFamily="49" charset="0"/>
              </a:rPr>
              <a:t>'b</a:t>
            </a:r>
            <a:r>
              <a:rPr lang="en-US" dirty="0" err="1">
                <a:solidFill>
                  <a:srgbClr val="2A00FF"/>
                </a:solidFill>
                <a:latin typeface="Consolas" panose="020B0609020204030204" pitchFamily="49" charset="0"/>
              </a:rPr>
              <a:t>'</a:t>
            </a:r>
            <a:r>
              <a:rPr lang="en-US" dirty="0" err="1" smtClean="0">
                <a:solidFill>
                  <a:srgbClr val="000000"/>
                </a:solidFill>
                <a:latin typeface="Consolas" panose="020B0609020204030204" pitchFamily="49" charset="0"/>
              </a:rPr>
              <a:t>,</a:t>
            </a:r>
            <a:r>
              <a:rPr lang="en-US" dirty="0" err="1" smtClean="0">
                <a:solidFill>
                  <a:srgbClr val="2A00FF"/>
                </a:solidFill>
                <a:latin typeface="Consolas" panose="020B0609020204030204" pitchFamily="49" charset="0"/>
              </a:rPr>
              <a:t>'c</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smtClean="0">
                <a:solidFill>
                  <a:srgbClr val="7F0055"/>
                </a:solidFill>
                <a:latin typeface="Consolas" panose="020B0609020204030204" pitchFamily="49" charset="0"/>
              </a:rPr>
              <a:t>char</a:t>
            </a:r>
            <a:r>
              <a:rPr lang="en-US" dirty="0" smtClean="0">
                <a:solidFill>
                  <a:srgbClr val="000000"/>
                </a:solidFill>
                <a:latin typeface="Consolas" panose="020B0609020204030204" pitchFamily="49" charset="0"/>
              </a:rPr>
              <a:t>&gt; s6 </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smtClean="0">
                <a:solidFill>
                  <a:srgbClr val="2A00FF"/>
                </a:solidFill>
                <a:latin typeface="Consolas" panose="020B0609020204030204" pitchFamily="49" charset="0"/>
              </a:rPr>
              <a:t>'</a:t>
            </a:r>
            <a:r>
              <a:rPr lang="en-US" dirty="0" err="1" smtClean="0">
                <a:solidFill>
                  <a:srgbClr val="2A00FF"/>
                </a:solidFill>
                <a:latin typeface="Consolas" panose="020B0609020204030204" pitchFamily="49" charset="0"/>
              </a:rPr>
              <a:t>a'</a:t>
            </a:r>
            <a:r>
              <a:rPr lang="en-US" dirty="0" err="1" smtClean="0">
                <a:solidFill>
                  <a:srgbClr val="000000"/>
                </a:solidFill>
                <a:latin typeface="Consolas" panose="020B0609020204030204" pitchFamily="49" charset="0"/>
              </a:rPr>
              <a:t>,</a:t>
            </a:r>
            <a:r>
              <a:rPr lang="en-US" dirty="0" err="1" smtClean="0">
                <a:solidFill>
                  <a:srgbClr val="2A00FF"/>
                </a:solidFill>
                <a:latin typeface="Consolas" panose="020B0609020204030204" pitchFamily="49" charset="0"/>
              </a:rPr>
              <a:t>'b'</a:t>
            </a:r>
            <a:r>
              <a:rPr lang="en-US" dirty="0" err="1" smtClean="0">
                <a:solidFill>
                  <a:srgbClr val="000000"/>
                </a:solidFill>
                <a:latin typeface="Consolas" panose="020B0609020204030204" pitchFamily="49" charset="0"/>
              </a:rPr>
              <a:t>,</a:t>
            </a:r>
            <a:r>
              <a:rPr lang="en-US" dirty="0" err="1" smtClean="0">
                <a:solidFill>
                  <a:srgbClr val="2A00FF"/>
                </a:solidFill>
                <a:latin typeface="Consolas" panose="020B0609020204030204" pitchFamily="49" charset="0"/>
              </a:rPr>
              <a:t>'c</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smtClean="0">
                <a:solidFill>
                  <a:srgbClr val="005032"/>
                </a:solidFill>
                <a:latin typeface="Consolas" panose="020B0609020204030204" pitchFamily="49" charset="0"/>
              </a:rPr>
              <a:t>string</a:t>
            </a:r>
            <a:r>
              <a:rPr lang="en-US" dirty="0" smtClean="0">
                <a:solidFill>
                  <a:srgbClr val="000000"/>
                </a:solidFill>
                <a:latin typeface="Consolas" panose="020B0609020204030204" pitchFamily="49" charset="0"/>
              </a:rPr>
              <a:t>&gt; s7 </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smtClean="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apple</a:t>
            </a:r>
            <a:r>
              <a:rPr lang="en-US" dirty="0" err="1" smtClean="0">
                <a:solidFill>
                  <a:srgbClr val="2A00FF"/>
                </a:solidFill>
                <a:latin typeface="Consolas" panose="020B0609020204030204" pitchFamily="49" charset="0"/>
              </a:rPr>
              <a:t>"</a:t>
            </a:r>
            <a:r>
              <a:rPr lang="en-US" dirty="0" err="1" smtClean="0">
                <a:solidFill>
                  <a:srgbClr val="000000"/>
                </a:solidFill>
                <a:latin typeface="Consolas" panose="020B0609020204030204" pitchFamily="49" charset="0"/>
              </a:rPr>
              <a:t>,</a:t>
            </a:r>
            <a:r>
              <a:rPr lang="en-US" dirty="0" err="1" smtClean="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orange</a:t>
            </a:r>
            <a:r>
              <a:rPr lang="en-US" dirty="0" err="1" smtClean="0">
                <a:solidFill>
                  <a:srgbClr val="2A00FF"/>
                </a:solidFill>
                <a:latin typeface="Consolas" panose="020B0609020204030204" pitchFamily="49" charset="0"/>
              </a:rPr>
              <a:t>"</a:t>
            </a:r>
            <a:r>
              <a:rPr lang="en-US" dirty="0" err="1" smtClean="0">
                <a:solidFill>
                  <a:srgbClr val="000000"/>
                </a:solidFill>
                <a:latin typeface="Consolas" panose="020B0609020204030204" pitchFamily="49" charset="0"/>
              </a:rPr>
              <a:t>,</a:t>
            </a:r>
            <a:r>
              <a:rPr lang="en-US" dirty="0" err="1" smtClean="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car</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p>
          <a:p>
            <a:endParaRPr lang="ru-RU" dirty="0" smtClean="0">
              <a:solidFill>
                <a:srgbClr val="3F7F5F"/>
              </a:solidFill>
              <a:latin typeface="Consolas" panose="020B0609020204030204" pitchFamily="49" charset="0"/>
            </a:endParaRPr>
          </a:p>
          <a:p>
            <a:endParaRPr lang="en-US"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2102018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a:solidFill>
                  <a:srgbClr val="203864"/>
                </a:solidFill>
              </a:rPr>
              <a:t>Обращение к </a:t>
            </a:r>
            <a:r>
              <a:rPr lang="ru-RU" altLang="sv-SE" dirty="0" smtClean="0">
                <a:solidFill>
                  <a:srgbClr val="203864"/>
                </a:solidFill>
              </a:rPr>
              <a:t>элементам и размер</a:t>
            </a:r>
            <a:r>
              <a:rPr lang="en-US" altLang="sv-SE" dirty="0" smtClean="0">
                <a:solidFill>
                  <a:srgbClr val="203864"/>
                </a:solidFill>
              </a:rPr>
              <a:t> - set</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17</a:t>
            </a:fld>
            <a:endParaRPr lang="ru-RU" dirty="0"/>
          </a:p>
        </p:txBody>
      </p:sp>
      <p:sp>
        <p:nvSpPr>
          <p:cNvPr id="19" name="Rectangle 2"/>
          <p:cNvSpPr>
            <a:spLocks noGrp="1" noChangeArrowheads="1"/>
          </p:cNvSpPr>
          <p:nvPr>
            <p:ph type="body" idx="4294967295"/>
          </p:nvPr>
        </p:nvSpPr>
        <p:spPr>
          <a:xfrm>
            <a:off x="613559" y="773903"/>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О</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бращение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к элементам </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set</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осуществляется через итераторы</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cbegin</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начало списка</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cend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конец списка</a:t>
            </a:r>
          </a:p>
          <a:p>
            <a:pPr marL="360000" indent="-216000">
              <a:lnSpc>
                <a:spcPct val="100000"/>
              </a:lnSpc>
              <a:buClr>
                <a:schemeClr val="accent1"/>
              </a:buClr>
              <a:buFont typeface="Verdana" pitchFamily="34" charset="0"/>
              <a:buChar char="›"/>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Для определения размера доступны следующие методы: </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empty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проверяет отсутствие элементов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контейнере</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size</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количество элементов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контейнере</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max_size</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максимально допустимое количество элементов в контейнере </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757114" y="2476370"/>
            <a:ext cx="10881756" cy="923330"/>
          </a:xfrm>
          <a:prstGeom prst="rect">
            <a:avLst/>
          </a:prstGeom>
        </p:spPr>
        <p:txBody>
          <a:bodyPr wrap="square">
            <a:spAutoFit/>
          </a:bodyPr>
          <a:lstStyle/>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set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s{1,2,3,4,5};</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set</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iterator</a:t>
            </a:r>
            <a:r>
              <a:rPr lang="en-US" dirty="0">
                <a:solidFill>
                  <a:srgbClr val="000000"/>
                </a:solidFill>
                <a:latin typeface="Consolas" panose="020B0609020204030204" pitchFamily="49" charset="0"/>
              </a:rPr>
              <a:t> it</a:t>
            </a:r>
            <a:r>
              <a:rPr lang="en-US" dirty="0" smtClean="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s.begin</a:t>
            </a:r>
            <a:r>
              <a:rPr lang="en-US" dirty="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smtClean="0">
                <a:solidFill>
                  <a:srgbClr val="000000"/>
                </a:solidFill>
                <a:latin typeface="Consolas" panose="020B0609020204030204" pitchFamily="49" charset="0"/>
              </a:rPr>
              <a:t>it; </a:t>
            </a:r>
            <a:r>
              <a:rPr lang="en-US" dirty="0" smtClean="0">
                <a:solidFill>
                  <a:srgbClr val="3F7F5F"/>
                </a:solidFill>
                <a:latin typeface="Consolas" panose="020B0609020204030204" pitchFamily="49" charset="0"/>
              </a:rPr>
              <a:t>//</a:t>
            </a:r>
            <a:r>
              <a:rPr lang="ru-RU" dirty="0" smtClean="0">
                <a:solidFill>
                  <a:srgbClr val="3F7F5F"/>
                </a:solidFill>
                <a:latin typeface="Consolas" panose="020B0609020204030204" pitchFamily="49" charset="0"/>
              </a:rPr>
              <a:t>получение значения через итератор</a:t>
            </a:r>
            <a:endParaRPr lang="en-US" dirty="0"/>
          </a:p>
        </p:txBody>
      </p:sp>
    </p:spTree>
    <p:extLst>
      <p:ext uri="{BB962C8B-B14F-4D97-AF65-F5344CB8AC3E}">
        <p14:creationId xmlns:p14="http://schemas.microsoft.com/office/powerpoint/2010/main" val="1639441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Модификаторы</a:t>
            </a:r>
            <a:r>
              <a:rPr lang="en-US" altLang="sv-SE" dirty="0" smtClean="0">
                <a:solidFill>
                  <a:srgbClr val="203864"/>
                </a:solidFill>
              </a:rPr>
              <a:t> </a:t>
            </a:r>
            <a:r>
              <a:rPr lang="ru-RU" altLang="sv-SE" dirty="0" smtClean="0">
                <a:solidFill>
                  <a:srgbClr val="203864"/>
                </a:solidFill>
              </a:rPr>
              <a:t>и поиск элементов</a:t>
            </a:r>
            <a:r>
              <a:rPr lang="en-US" altLang="sv-SE" dirty="0" smtClean="0">
                <a:solidFill>
                  <a:srgbClr val="203864"/>
                </a:solidFill>
              </a:rPr>
              <a:t> - set</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18</a:t>
            </a:fld>
            <a:endParaRPr lang="ru-RU" dirty="0"/>
          </a:p>
        </p:txBody>
      </p:sp>
      <p:sp>
        <p:nvSpPr>
          <p:cNvPr id="19" name="Rectangle 2"/>
          <p:cNvSpPr>
            <a:spLocks noGrp="1" noChangeArrowheads="1"/>
          </p:cNvSpPr>
          <p:nvPr>
            <p:ph type="body" idx="4294967295"/>
          </p:nvPr>
        </p:nvSpPr>
        <p:spPr>
          <a:xfrm>
            <a:off x="613559" y="604060"/>
            <a:ext cx="11168866" cy="5577435"/>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Методы-модификаторы контейнера</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с</a:t>
            </a:r>
            <a:r>
              <a:rPr lang="en-US" altLang="sv-SE" sz="18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lear</a:t>
            </a: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очищает контейнер</a:t>
            </a: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insert(</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вставляет элементы по указанному индексу</a:t>
            </a: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создает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элементы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вставляет их начиная с заданной позиции </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18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emplace_hint</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создает элементы на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месте использования подсказки </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18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erase</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удаляет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указанные элементы из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контейнера</a:t>
            </a: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swap</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обменивает содержимое двух векторов</a:t>
            </a:r>
          </a:p>
          <a:p>
            <a:pPr marL="486900" indent="-342900">
              <a:lnSpc>
                <a:spcPct val="100000"/>
              </a:lnSpc>
              <a:buClr>
                <a:schemeClr val="accent1"/>
              </a:buClr>
              <a:buFont typeface="Wingdings" panose="05000000000000000000" pitchFamily="2" charset="2"/>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 поиска:</a:t>
            </a:r>
            <a:endPar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с</a:t>
            </a:r>
            <a:r>
              <a:rPr lang="en-US" altLang="sv-SE" sz="18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ount</a:t>
            </a: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количество элементов, соответствующих определенному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ключу</a:t>
            </a: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find()</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находит элемент с конкретным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ключом</a:t>
            </a: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equal_range</a:t>
            </a:r>
            <a:r>
              <a:rPr lang="en-US" altLang="sv-SE" sz="18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набор элементов для конкретного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ключа</a:t>
            </a: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lower_bound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итератор на первый элемент </a:t>
            </a:r>
            <a:r>
              <a:rPr lang="ru-RU" altLang="sv-SE" sz="1800" i="1" dirty="0">
                <a:solidFill>
                  <a:schemeClr val="accent5">
                    <a:lumMod val="50000"/>
                  </a:schemeClr>
                </a:solidFill>
                <a:latin typeface="Segoe UI" panose="020B0502040204020203" pitchFamily="34" charset="0"/>
                <a:ea typeface="Verdana" pitchFamily="34" charset="0"/>
                <a:cs typeface="Segoe UI" panose="020B0502040204020203" pitchFamily="34" charset="0"/>
              </a:rPr>
              <a:t>не меньше</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чем заданное значение</a:t>
            </a: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upper_bound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итератор на первый элемент </a:t>
            </a:r>
            <a:r>
              <a:rPr lang="ru-RU" altLang="sv-SE" sz="1800" i="1" dirty="0">
                <a:solidFill>
                  <a:schemeClr val="accent5">
                    <a:lumMod val="50000"/>
                  </a:schemeClr>
                </a:solidFill>
                <a:latin typeface="Segoe UI" panose="020B0502040204020203" pitchFamily="34" charset="0"/>
                <a:ea typeface="Verdana" pitchFamily="34" charset="0"/>
                <a:cs typeface="Segoe UI" panose="020B0502040204020203" pitchFamily="34" charset="0"/>
              </a:rPr>
              <a:t>больше</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чем определенное значение</a:t>
            </a: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1460040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set</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19</a:t>
            </a:fld>
            <a:endParaRPr lang="ru-RU" dirty="0"/>
          </a:p>
        </p:txBody>
      </p:sp>
      <p:sp>
        <p:nvSpPr>
          <p:cNvPr id="3" name="Rectangle 2"/>
          <p:cNvSpPr/>
          <p:nvPr/>
        </p:nvSpPr>
        <p:spPr>
          <a:xfrm>
            <a:off x="1264016" y="794351"/>
            <a:ext cx="9694223" cy="5755422"/>
          </a:xfrm>
          <a:prstGeom prst="rect">
            <a:avLst/>
          </a:prstGeom>
        </p:spPr>
        <p:txBody>
          <a:bodyPr wrap="square">
            <a:spAutoFit/>
          </a:bodyPr>
          <a:lstStyle/>
          <a:p>
            <a:r>
              <a:rPr lang="en-US" sz="1600" dirty="0">
                <a:solidFill>
                  <a:srgbClr val="7F0055"/>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&lt;</a:t>
            </a:r>
            <a:r>
              <a:rPr lang="en-US" sz="1600" dirty="0" err="1">
                <a:solidFill>
                  <a:srgbClr val="2A00FF"/>
                </a:solidFill>
                <a:latin typeface="Consolas" panose="020B0609020204030204" pitchFamily="49" charset="0"/>
              </a:rPr>
              <a:t>iostream</a:t>
            </a:r>
            <a:r>
              <a:rPr lang="en-US" sz="1600" dirty="0">
                <a:solidFill>
                  <a:srgbClr val="2A00FF"/>
                </a:solidFill>
                <a:latin typeface="Consolas" panose="020B0609020204030204" pitchFamily="49" charset="0"/>
              </a:rPr>
              <a:t>&gt;</a:t>
            </a:r>
          </a:p>
          <a:p>
            <a:r>
              <a:rPr lang="en-US" sz="1600" dirty="0">
                <a:solidFill>
                  <a:srgbClr val="7F0055"/>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&lt;iterator</a:t>
            </a:r>
            <a:r>
              <a:rPr lang="en-US" sz="1600" dirty="0" smtClean="0">
                <a:solidFill>
                  <a:srgbClr val="2A00FF"/>
                </a:solidFill>
                <a:latin typeface="Consolas" panose="020B0609020204030204" pitchFamily="49" charset="0"/>
              </a:rPr>
              <a:t>&gt;</a:t>
            </a:r>
          </a:p>
          <a:p>
            <a:r>
              <a:rPr lang="en-US" sz="1600" dirty="0" smtClean="0">
                <a:solidFill>
                  <a:srgbClr val="7F0055"/>
                </a:solidFill>
                <a:latin typeface="Consolas" panose="020B0609020204030204" pitchFamily="49" charset="0"/>
              </a:rPr>
              <a:t>#</a:t>
            </a:r>
            <a:r>
              <a:rPr lang="en-US" sz="1600" dirty="0">
                <a:solidFill>
                  <a:srgbClr val="7F0055"/>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&lt;</a:t>
            </a:r>
            <a:r>
              <a:rPr lang="en-US" sz="1600" dirty="0" smtClean="0">
                <a:solidFill>
                  <a:srgbClr val="2A00FF"/>
                </a:solidFill>
                <a:latin typeface="Consolas" panose="020B0609020204030204" pitchFamily="49" charset="0"/>
              </a:rPr>
              <a:t>set&gt;</a:t>
            </a:r>
          </a:p>
          <a:p>
            <a:r>
              <a:rPr lang="en-US" sz="1600" dirty="0" smtClean="0">
                <a:solidFill>
                  <a:srgbClr val="7F0055"/>
                </a:solidFill>
                <a:latin typeface="Consolas" panose="020B0609020204030204" pitchFamily="49" charset="0"/>
              </a:rPr>
              <a:t>using</a:t>
            </a:r>
            <a:r>
              <a:rPr lang="en-US" sz="1600" dirty="0" smtClean="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p>
          <a:p>
            <a:r>
              <a:rPr lang="en-US" sz="1600" dirty="0" err="1" smtClean="0">
                <a:solidFill>
                  <a:srgbClr val="7F0055"/>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main</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5032"/>
                </a:solidFill>
                <a:latin typeface="Consolas" panose="020B0609020204030204" pitchFamily="49" charset="0"/>
              </a:rPr>
              <a:t>set</a:t>
            </a:r>
            <a:r>
              <a:rPr lang="en-US" sz="1600" dirty="0">
                <a:solidFill>
                  <a:srgbClr val="000000"/>
                </a:solidFill>
                <a:latin typeface="Consolas" panose="020B0609020204030204" pitchFamily="49" charset="0"/>
              </a:rPr>
              <a:t>&lt;</a:t>
            </a:r>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mySet</a:t>
            </a:r>
            <a:r>
              <a:rPr lang="en-US" sz="1600" dirty="0">
                <a:solidFill>
                  <a:srgbClr val="000000"/>
                </a:solidFill>
                <a:latin typeface="Consolas" panose="020B0609020204030204" pitchFamily="49" charset="0"/>
              </a:rPr>
              <a:t>{3,21,10,-1,50,37,7,37};</a:t>
            </a: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a:t>
            </a:r>
            <a:r>
              <a:rPr lang="ru-RU" sz="1600" dirty="0">
                <a:solidFill>
                  <a:srgbClr val="2A00FF"/>
                </a:solidFill>
                <a:latin typeface="Consolas" panose="020B0609020204030204" pitchFamily="49" charset="0"/>
              </a:rPr>
              <a:t>Элементы множества:\</a:t>
            </a:r>
            <a:r>
              <a:rPr lang="en-US" sz="1600" dirty="0">
                <a:solidFill>
                  <a:srgbClr val="2A00FF"/>
                </a:solidFill>
                <a:latin typeface="Consolas" panose="020B0609020204030204" pitchFamily="49" charset="0"/>
              </a:rPr>
              <a:t>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copy( </a:t>
            </a:r>
            <a:r>
              <a:rPr lang="en-US" sz="1600" dirty="0" err="1">
                <a:solidFill>
                  <a:srgbClr val="000000"/>
                </a:solidFill>
                <a:latin typeface="Consolas" panose="020B0609020204030204" pitchFamily="49" charset="0"/>
              </a:rPr>
              <a:t>mySet.begin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mySet.end</a:t>
            </a:r>
            <a:r>
              <a:rPr lang="en-US" sz="1600" dirty="0">
                <a:solidFill>
                  <a:srgbClr val="000000"/>
                </a:solidFill>
                <a:latin typeface="Consolas" panose="020B0609020204030204" pitchFamily="49" charset="0"/>
              </a:rPr>
              <a:t>(), </a:t>
            </a:r>
            <a:r>
              <a:rPr lang="en-US" sz="1600" dirty="0" err="1">
                <a:solidFill>
                  <a:srgbClr val="005032"/>
                </a:solidFill>
                <a:latin typeface="Consolas" panose="020B0609020204030204" pitchFamily="49" charset="0"/>
              </a:rPr>
              <a:t>ostream_iterator</a:t>
            </a:r>
            <a:r>
              <a:rPr lang="en-US" sz="1600" dirty="0">
                <a:solidFill>
                  <a:srgbClr val="000000"/>
                </a:solidFill>
                <a:latin typeface="Consolas" panose="020B0609020204030204" pitchFamily="49" charset="0"/>
              </a:rPr>
              <a:t>&lt;</a:t>
            </a:r>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 </a:t>
            </a:r>
            <a:r>
              <a:rPr lang="en-US" sz="1600" dirty="0" smtClean="0">
                <a:solidFill>
                  <a:srgbClr val="2A00FF"/>
                </a:solidFill>
                <a:latin typeface="Consolas" panose="020B0609020204030204" pitchFamily="49" charset="0"/>
              </a:rPr>
              <a:t>"</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a:t>
            </a:r>
            <a:r>
              <a:rPr lang="en-US" sz="1600" dirty="0">
                <a:solidFill>
                  <a:srgbClr val="2A00FF"/>
                </a:solidFill>
                <a:latin typeface="Consolas" panose="020B0609020204030204" pitchFamily="49" charset="0"/>
              </a:rPr>
              <a:t>"\n</a:t>
            </a:r>
            <a:r>
              <a:rPr lang="ru-RU" sz="1600" dirty="0">
                <a:solidFill>
                  <a:srgbClr val="2A00FF"/>
                </a:solidFill>
                <a:latin typeface="Consolas" panose="020B0609020204030204" pitchFamily="49" charset="0"/>
              </a:rPr>
              <a:t>Удаляем "</a:t>
            </a:r>
            <a:r>
              <a:rPr lang="ru-RU"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mySet.find</a:t>
            </a:r>
            <a:r>
              <a:rPr lang="en-US" sz="1600" dirty="0">
                <a:solidFill>
                  <a:srgbClr val="000000"/>
                </a:solidFill>
                <a:latin typeface="Consolas" panose="020B0609020204030204" pitchFamily="49" charset="0"/>
              </a:rPr>
              <a:t>(10) &lt;&lt; </a:t>
            </a:r>
            <a:r>
              <a:rPr lang="en-US" sz="1600" dirty="0" err="1">
                <a:solidFill>
                  <a:srgbClr val="64288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mySet.erase</a:t>
            </a:r>
            <a:r>
              <a:rPr lang="en-US" sz="1600" dirty="0">
                <a:solidFill>
                  <a:srgbClr val="000000"/>
                </a:solidFill>
                <a:latin typeface="Consolas" panose="020B0609020204030204" pitchFamily="49" charset="0"/>
              </a:rPr>
              <a:t>(10</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cout</a:t>
            </a:r>
            <a:r>
              <a:rPr lang="ru-RU" sz="1600" dirty="0">
                <a:solidFill>
                  <a:srgbClr val="000000"/>
                </a:solidFill>
                <a:latin typeface="Consolas" panose="020B0609020204030204" pitchFamily="49" charset="0"/>
              </a:rPr>
              <a:t> &lt;&lt; </a:t>
            </a:r>
            <a:r>
              <a:rPr lang="ru-RU" sz="1600" dirty="0">
                <a:solidFill>
                  <a:srgbClr val="2A00FF"/>
                </a:solidFill>
                <a:latin typeface="Consolas" panose="020B0609020204030204" pitchFamily="49" charset="0"/>
              </a:rPr>
              <a:t>"</a:t>
            </a:r>
            <a:r>
              <a:rPr lang="ru-RU" sz="1600" dirty="0" err="1">
                <a:solidFill>
                  <a:srgbClr val="2A00FF"/>
                </a:solidFill>
                <a:latin typeface="Consolas" panose="020B0609020204030204" pitchFamily="49" charset="0"/>
              </a:rPr>
              <a:t>Set</a:t>
            </a:r>
            <a:r>
              <a:rPr lang="ru-RU" sz="1600" dirty="0">
                <a:solidFill>
                  <a:srgbClr val="2A00FF"/>
                </a:solidFill>
                <a:latin typeface="Consolas" panose="020B0609020204030204" pitchFamily="49" charset="0"/>
              </a:rPr>
              <a:t> после удаления 10\n"</a:t>
            </a:r>
            <a:r>
              <a:rPr lang="ru-RU"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copy( </a:t>
            </a:r>
            <a:r>
              <a:rPr lang="en-US" sz="1600" dirty="0" err="1">
                <a:solidFill>
                  <a:srgbClr val="000000"/>
                </a:solidFill>
                <a:latin typeface="Consolas" panose="020B0609020204030204" pitchFamily="49" charset="0"/>
              </a:rPr>
              <a:t>mySet.begin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mySet.end</a:t>
            </a:r>
            <a:r>
              <a:rPr lang="en-US" sz="1600" dirty="0">
                <a:solidFill>
                  <a:srgbClr val="000000"/>
                </a:solidFill>
                <a:latin typeface="Consolas" panose="020B0609020204030204" pitchFamily="49" charset="0"/>
              </a:rPr>
              <a:t>(), </a:t>
            </a:r>
            <a:r>
              <a:rPr lang="en-US" sz="1600" dirty="0" err="1">
                <a:solidFill>
                  <a:srgbClr val="005032"/>
                </a:solidFill>
                <a:latin typeface="Consolas" panose="020B0609020204030204" pitchFamily="49" charset="0"/>
              </a:rPr>
              <a:t>ostream_iterator</a:t>
            </a:r>
            <a:r>
              <a:rPr lang="en-US" sz="1600" dirty="0">
                <a:solidFill>
                  <a:srgbClr val="000000"/>
                </a:solidFill>
                <a:latin typeface="Consolas" panose="020B0609020204030204" pitchFamily="49" charset="0"/>
              </a:rPr>
              <a:t>&lt;</a:t>
            </a:r>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 "</a:t>
            </a:r>
            <a:r>
              <a:rPr lang="en-US" sz="1600" dirty="0">
                <a:solidFill>
                  <a:srgbClr val="000000"/>
                </a:solidFill>
                <a:latin typeface="Consolas" panose="020B0609020204030204" pitchFamily="49" charset="0"/>
              </a:rPr>
              <a:t>));</a:t>
            </a:r>
          </a:p>
          <a:p>
            <a:endParaRPr lang="en-US" sz="1600" dirty="0" smtClean="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"\n</a:t>
            </a:r>
            <a:r>
              <a:rPr lang="ru-RU" sz="1600" dirty="0">
                <a:solidFill>
                  <a:srgbClr val="2A00FF"/>
                </a:solidFill>
                <a:latin typeface="Consolas" panose="020B0609020204030204" pitchFamily="49" charset="0"/>
              </a:rPr>
              <a:t>Добавляем 27 на место "</a:t>
            </a:r>
            <a:r>
              <a:rPr lang="ru-RU"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mySet.lower_bound</a:t>
            </a:r>
            <a:r>
              <a:rPr lang="en-US" sz="1600" dirty="0">
                <a:solidFill>
                  <a:srgbClr val="000000"/>
                </a:solidFill>
                <a:latin typeface="Consolas" panose="020B0609020204030204" pitchFamily="49" charset="0"/>
              </a:rPr>
              <a:t>(27) &lt;&lt; </a:t>
            </a:r>
            <a:r>
              <a:rPr lang="en-US" sz="1600" dirty="0" err="1">
                <a:solidFill>
                  <a:srgbClr val="64288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mySet.insert</a:t>
            </a:r>
            <a:r>
              <a:rPr lang="en-US" sz="1600" dirty="0">
                <a:solidFill>
                  <a:srgbClr val="000000"/>
                </a:solidFill>
                <a:latin typeface="Consolas" panose="020B0609020204030204" pitchFamily="49" charset="0"/>
              </a:rPr>
              <a:t>(27);</a:t>
            </a:r>
          </a:p>
          <a:p>
            <a:endParaRPr lang="en-US" sz="1600" dirty="0">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cout</a:t>
            </a:r>
            <a:r>
              <a:rPr lang="ru-RU" sz="1600" dirty="0">
                <a:solidFill>
                  <a:srgbClr val="000000"/>
                </a:solidFill>
                <a:latin typeface="Consolas" panose="020B0609020204030204" pitchFamily="49" charset="0"/>
              </a:rPr>
              <a:t> &lt;&lt; </a:t>
            </a:r>
            <a:r>
              <a:rPr lang="ru-RU" sz="1600" dirty="0">
                <a:solidFill>
                  <a:srgbClr val="2A00FF"/>
                </a:solidFill>
                <a:latin typeface="Consolas" panose="020B0609020204030204" pitchFamily="49" charset="0"/>
              </a:rPr>
              <a:t>"</a:t>
            </a:r>
            <a:r>
              <a:rPr lang="ru-RU" sz="1600" dirty="0" err="1">
                <a:solidFill>
                  <a:srgbClr val="2A00FF"/>
                </a:solidFill>
                <a:latin typeface="Consolas" panose="020B0609020204030204" pitchFamily="49" charset="0"/>
              </a:rPr>
              <a:t>Set</a:t>
            </a:r>
            <a:r>
              <a:rPr lang="ru-RU" sz="1600" dirty="0">
                <a:solidFill>
                  <a:srgbClr val="2A00FF"/>
                </a:solidFill>
                <a:latin typeface="Consolas" panose="020B0609020204030204" pitchFamily="49" charset="0"/>
              </a:rPr>
              <a:t> после добавления 27\n"</a:t>
            </a:r>
            <a:r>
              <a:rPr lang="ru-RU"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copy( </a:t>
            </a:r>
            <a:r>
              <a:rPr lang="en-US" sz="1600" dirty="0" err="1">
                <a:solidFill>
                  <a:srgbClr val="000000"/>
                </a:solidFill>
                <a:latin typeface="Consolas" panose="020B0609020204030204" pitchFamily="49" charset="0"/>
              </a:rPr>
              <a:t>mySet.begin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mySet.end</a:t>
            </a:r>
            <a:r>
              <a:rPr lang="en-US" sz="1600" dirty="0">
                <a:solidFill>
                  <a:srgbClr val="000000"/>
                </a:solidFill>
                <a:latin typeface="Consolas" panose="020B0609020204030204" pitchFamily="49" charset="0"/>
              </a:rPr>
              <a:t>(), </a:t>
            </a:r>
            <a:r>
              <a:rPr lang="en-US" sz="1600" dirty="0" err="1">
                <a:solidFill>
                  <a:srgbClr val="005032"/>
                </a:solidFill>
                <a:latin typeface="Consolas" panose="020B0609020204030204" pitchFamily="49" charset="0"/>
              </a:rPr>
              <a:t>ostream_iterator</a:t>
            </a:r>
            <a:r>
              <a:rPr lang="en-US" sz="1600" dirty="0">
                <a:solidFill>
                  <a:srgbClr val="000000"/>
                </a:solidFill>
                <a:latin typeface="Consolas" panose="020B0609020204030204" pitchFamily="49" charset="0"/>
              </a:rPr>
              <a:t>&lt;</a:t>
            </a:r>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0;</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86776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Итераторы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a:t>
            </a:fld>
            <a:endParaRPr lang="ru-RU" dirty="0"/>
          </a:p>
        </p:txBody>
      </p:sp>
      <p:sp>
        <p:nvSpPr>
          <p:cNvPr id="19" name="Rectangle 2"/>
          <p:cNvSpPr>
            <a:spLocks noGrp="1" noChangeArrowheads="1"/>
          </p:cNvSpPr>
          <p:nvPr>
            <p:ph type="body" idx="4294967295"/>
          </p:nvPr>
        </p:nvSpPr>
        <p:spPr>
          <a:xfrm>
            <a:off x="494809" y="704213"/>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 —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интерфейс, предоставляющий доступ к элементам коллекции (массива или контейнера) и навигацию по ним</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описывается типом </a:t>
            </a:r>
            <a:r>
              <a:rPr lang="ru-RU" altLang="sv-SE" sz="24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iterator</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но для каждого контейнера конкретный тип итератора будет отличаться</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Для получения итераторов контейнеры в C++ обладают такими функциями, как </a:t>
            </a:r>
            <a:r>
              <a:rPr lang="ru-RU" altLang="sv-SE" sz="24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ru-RU" altLang="sv-SE" sz="24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 </a:t>
            </a:r>
            <a:r>
              <a:rPr lang="ru-RU" altLang="sv-SE" sz="24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Функция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итератор, который указывает на первый элемент контейнера (при наличии в контейнере элементов). </a:t>
            </a: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Функция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 который указывает на следующую позицию после последнего элемента, то есть по сути на конец контейнера.</a:t>
            </a:r>
          </a:p>
          <a:p>
            <a:pPr marL="360000" indent="-216000">
              <a:lnSpc>
                <a:spcPct val="100000"/>
              </a:lnSpc>
              <a:buClr>
                <a:schemeClr val="accent1"/>
              </a:buClr>
              <a:buFont typeface="Verdana" pitchFamily="34" charset="0"/>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9" name="Rectangle 8"/>
          <p:cNvSpPr/>
          <p:nvPr/>
        </p:nvSpPr>
        <p:spPr>
          <a:xfrm>
            <a:off x="2266950" y="2683679"/>
            <a:ext cx="6096000" cy="646331"/>
          </a:xfrm>
          <a:prstGeom prst="rect">
            <a:avLst/>
          </a:prstGeom>
        </p:spPr>
        <p:txBody>
          <a:bodyPr>
            <a:spAutoFit/>
          </a:bodyPr>
          <a:lstStyle/>
          <a:p>
            <a:r>
              <a:rPr lang="en-US" dirty="0">
                <a:solidFill>
                  <a:srgbClr val="005032"/>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a:solidFill>
                  <a:srgbClr val="005032"/>
                </a:solidFill>
                <a:latin typeface="Consolas" panose="020B0609020204030204" pitchFamily="49" charset="0"/>
              </a:rPr>
              <a:t>iterator</a:t>
            </a:r>
            <a:r>
              <a:rPr lang="en-US" dirty="0">
                <a:solidFill>
                  <a:srgbClr val="000000"/>
                </a:solidFill>
                <a:latin typeface="Consolas" panose="020B0609020204030204" pitchFamily="49" charset="0"/>
              </a:rPr>
              <a:t> it;</a:t>
            </a:r>
          </a:p>
          <a:p>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a:solidFill>
                  <a:srgbClr val="005032"/>
                </a:solidFill>
                <a:latin typeface="Consolas" panose="020B0609020204030204" pitchFamily="49" charset="0"/>
              </a:rPr>
              <a:t>iterator</a:t>
            </a:r>
            <a:r>
              <a:rPr lang="en-US" dirty="0">
                <a:solidFill>
                  <a:srgbClr val="000000"/>
                </a:solidFill>
                <a:latin typeface="Consolas" panose="020B0609020204030204" pitchFamily="49" charset="0"/>
              </a:rPr>
              <a:t> it;</a:t>
            </a:r>
            <a:endParaRPr lang="en-US" dirty="0"/>
          </a:p>
        </p:txBody>
      </p:sp>
    </p:spTree>
    <p:extLst>
      <p:ext uri="{BB962C8B-B14F-4D97-AF65-F5344CB8AC3E}">
        <p14:creationId xmlns:p14="http://schemas.microsoft.com/office/powerpoint/2010/main" val="1803739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Контейнер </a:t>
            </a:r>
            <a:r>
              <a:rPr lang="en-US" altLang="sv-SE" dirty="0" smtClean="0">
                <a:solidFill>
                  <a:srgbClr val="203864"/>
                </a:solidFill>
              </a:rPr>
              <a:t>map</a:t>
            </a:r>
            <a:r>
              <a:rPr lang="ru-RU" altLang="sv-SE" dirty="0" smtClean="0">
                <a:solidFill>
                  <a:srgbClr val="203864"/>
                </a:solidFill>
              </a:rPr>
              <a:t>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20</a:t>
            </a:fld>
            <a:endParaRPr lang="ru-RU" dirty="0"/>
          </a:p>
        </p:txBody>
      </p:sp>
      <p:sp>
        <p:nvSpPr>
          <p:cNvPr id="19" name="Rectangle 2"/>
          <p:cNvSpPr>
            <a:spLocks noGrp="1" noChangeArrowheads="1"/>
          </p:cNvSpPr>
          <p:nvPr>
            <p:ph type="body" idx="4294967295"/>
          </p:nvPr>
        </p:nvSpPr>
        <p:spPr>
          <a:xfrm>
            <a:off x="494809" y="62108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map</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это отсортированный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ассоциативный контейнер, который содержит пары ключ-значение с неповторяющимися ключами.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Определён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в заголовочном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файле</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&lt;map&gt;</a:t>
            </a:r>
            <a:endPar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7" name="Rectangle 6"/>
          <p:cNvSpPr/>
          <p:nvPr/>
        </p:nvSpPr>
        <p:spPr>
          <a:xfrm>
            <a:off x="957945" y="2314347"/>
            <a:ext cx="10705729" cy="1754326"/>
          </a:xfrm>
          <a:prstGeom prst="rect">
            <a:avLst/>
          </a:prstGeom>
        </p:spPr>
        <p:txBody>
          <a:bodyPr wrap="square">
            <a:spAutoFit/>
          </a:bodyPr>
          <a:lstStyle/>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map</a:t>
            </a:r>
            <a:r>
              <a:rPr lang="en-US" dirty="0" smtClean="0">
                <a:solidFill>
                  <a:srgbClr val="000000"/>
                </a:solidFill>
                <a:latin typeface="Consolas" panose="020B0609020204030204" pitchFamily="49" charset="0"/>
              </a:rPr>
              <a:t>&lt;</a:t>
            </a:r>
            <a:r>
              <a:rPr lang="en-US" dirty="0" err="1" smtClean="0">
                <a:solidFill>
                  <a:srgbClr val="005032"/>
                </a:solidFill>
                <a:latin typeface="Consolas" panose="020B0609020204030204" pitchFamily="49" charset="0"/>
              </a:rPr>
              <a:t>Key_Type,Value_Type</a:t>
            </a:r>
            <a:r>
              <a:rPr lang="en-US" dirty="0" smtClean="0">
                <a:solidFill>
                  <a:srgbClr val="000000"/>
                </a:solidFill>
                <a:latin typeface="Consolas" panose="020B0609020204030204" pitchFamily="49" charset="0"/>
              </a:rPr>
              <a:t>&gt; name;</a:t>
            </a: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map&lt;KT,VT</a:t>
            </a:r>
            <a:r>
              <a:rPr lang="en-US" dirty="0">
                <a:solidFill>
                  <a:srgbClr val="000000"/>
                </a:solidFill>
                <a:latin typeface="Consolas" panose="020B0609020204030204" pitchFamily="49" charset="0"/>
              </a:rPr>
              <a:t>&gt; name(map2);</a:t>
            </a: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map&lt;</a:t>
            </a:r>
            <a:r>
              <a:rPr lang="en-US" dirty="0">
                <a:solidFill>
                  <a:srgbClr val="005032"/>
                </a:solidFill>
                <a:latin typeface="Consolas" panose="020B0609020204030204" pitchFamily="49" charset="0"/>
              </a:rPr>
              <a:t>KT,VT</a:t>
            </a:r>
            <a:r>
              <a:rPr lang="en-US" dirty="0" smtClean="0">
                <a:solidFill>
                  <a:srgbClr val="000000"/>
                </a:solidFill>
                <a:latin typeface="Consolas" panose="020B0609020204030204" pitchFamily="49" charset="0"/>
              </a:rPr>
              <a:t>&gt; name = map2;</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map&lt;KT,VT</a:t>
            </a:r>
            <a:r>
              <a:rPr lang="en-US" dirty="0" smtClean="0">
                <a:solidFill>
                  <a:srgbClr val="000000"/>
                </a:solidFill>
                <a:latin typeface="Consolas" panose="020B0609020204030204" pitchFamily="49" charset="0"/>
              </a:rPr>
              <a:t>&gt; name{{&lt;key_1&gt;,&lt;value_1&gt;},{&lt;key_2&gt;,&lt;value_2&gt;}};</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map&lt;</a:t>
            </a:r>
            <a:r>
              <a:rPr lang="en-US" dirty="0">
                <a:solidFill>
                  <a:srgbClr val="005032"/>
                </a:solidFill>
                <a:latin typeface="Consolas" panose="020B0609020204030204" pitchFamily="49" charset="0"/>
              </a:rPr>
              <a:t>KT,VT</a:t>
            </a:r>
            <a:r>
              <a:rPr lang="en-US" dirty="0" smtClean="0">
                <a:solidFill>
                  <a:srgbClr val="000000"/>
                </a:solidFill>
                <a:latin typeface="Consolas" panose="020B0609020204030204" pitchFamily="49" charset="0"/>
              </a:rPr>
              <a:t>&gt; </a:t>
            </a:r>
            <a:r>
              <a:rPr lang="en-US" dirty="0">
                <a:solidFill>
                  <a:srgbClr val="000000"/>
                </a:solidFill>
                <a:latin typeface="Consolas" panose="020B0609020204030204" pitchFamily="49" charset="0"/>
              </a:rPr>
              <a:t>name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key_1&gt;,&lt;value_1&gt;},{&lt;</a:t>
            </a:r>
            <a:r>
              <a:rPr lang="en-US" dirty="0">
                <a:solidFill>
                  <a:srgbClr val="000000"/>
                </a:solidFill>
                <a:latin typeface="Consolas" panose="020B0609020204030204" pitchFamily="49" charset="0"/>
              </a:rPr>
              <a:t>key_</a:t>
            </a:r>
            <a:r>
              <a:rPr lang="en-US" dirty="0" smtClean="0">
                <a:solidFill>
                  <a:srgbClr val="000000"/>
                </a:solidFill>
                <a:latin typeface="Consolas" panose="020B0609020204030204" pitchFamily="49" charset="0"/>
              </a:rPr>
              <a:t>2&gt;,&lt;value_2&gt;}};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
        <p:nvSpPr>
          <p:cNvPr id="3" name="Rectangle 2"/>
          <p:cNvSpPr/>
          <p:nvPr/>
        </p:nvSpPr>
        <p:spPr>
          <a:xfrm>
            <a:off x="957946" y="4072293"/>
            <a:ext cx="11024257" cy="2585323"/>
          </a:xfrm>
          <a:prstGeom prst="rect">
            <a:avLst/>
          </a:prstGeom>
        </p:spPr>
        <p:txBody>
          <a:bodyPr wrap="square">
            <a:spAutoFit/>
          </a:bodyPr>
          <a:lstStyle/>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map</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int,int</a:t>
            </a:r>
            <a:r>
              <a:rPr lang="en-US" dirty="0" smtClean="0">
                <a:solidFill>
                  <a:srgbClr val="000000"/>
                </a:solidFill>
                <a:latin typeface="Consolas" panose="020B0609020204030204" pitchFamily="49" charset="0"/>
              </a:rPr>
              <a:t>&gt; </a:t>
            </a:r>
            <a:r>
              <a:rPr lang="en-US" dirty="0">
                <a:solidFill>
                  <a:srgbClr val="000000"/>
                </a:solidFill>
                <a:latin typeface="Consolas" panose="020B0609020204030204" pitchFamily="49" charset="0"/>
              </a:rPr>
              <a:t>m</a:t>
            </a:r>
            <a:r>
              <a:rPr lang="en-US" dirty="0" smtClean="0">
                <a:solidFill>
                  <a:srgbClr val="000000"/>
                </a:solidFill>
                <a:latin typeface="Consolas" panose="020B0609020204030204" pitchFamily="49" charset="0"/>
              </a:rPr>
              <a:t>1</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пустой контейнер</a:t>
            </a:r>
            <a:endParaRPr lang="ru-RU" dirty="0">
              <a:solidFill>
                <a:srgbClr val="3F7F5F"/>
              </a:solidFill>
              <a:latin typeface="Consolas" panose="020B0609020204030204" pitchFamily="49" charset="0"/>
            </a:endParaRP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map</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int,int</a:t>
            </a:r>
            <a:r>
              <a:rPr lang="en-US" dirty="0" smtClean="0">
                <a:solidFill>
                  <a:srgbClr val="000000"/>
                </a:solidFill>
                <a:latin typeface="Consolas" panose="020B0609020204030204" pitchFamily="49" charset="0"/>
              </a:rPr>
              <a:t>&gt; m2 </a:t>
            </a:r>
            <a:r>
              <a:rPr lang="en-US" dirty="0">
                <a:solidFill>
                  <a:srgbClr val="000000"/>
                </a:solidFill>
                <a:latin typeface="Consolas" panose="020B0609020204030204" pitchFamily="49" charset="0"/>
              </a:rPr>
              <a:t>= { </a:t>
            </a:r>
            <a:r>
              <a:rPr lang="en-US" dirty="0" smtClean="0">
                <a:solidFill>
                  <a:srgbClr val="000000"/>
                </a:solidFill>
                <a:latin typeface="Consolas" panose="020B0609020204030204" pitchFamily="49" charset="0"/>
              </a:rPr>
              <a:t>{1,2}, {2,3}, {3,4}, {4,5} }; </a:t>
            </a:r>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map</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int,int</a:t>
            </a:r>
            <a:r>
              <a:rPr lang="en-US" dirty="0" smtClean="0">
                <a:solidFill>
                  <a:srgbClr val="000000"/>
                </a:solidFill>
                <a:latin typeface="Consolas" panose="020B0609020204030204" pitchFamily="49" charset="0"/>
              </a:rPr>
              <a:t>&gt; m3(m2);         </a:t>
            </a:r>
            <a:r>
              <a:rPr lang="en-US" dirty="0">
                <a:solidFill>
                  <a:srgbClr val="3F7F5F"/>
                </a:solidFill>
                <a:latin typeface="Consolas" panose="020B0609020204030204" pitchFamily="49" charset="0"/>
              </a:rPr>
              <a:t>// </a:t>
            </a:r>
            <a:r>
              <a:rPr lang="en-US" dirty="0" smtClean="0">
                <a:solidFill>
                  <a:srgbClr val="3F7F5F"/>
                </a:solidFill>
                <a:latin typeface="Consolas" panose="020B0609020204030204" pitchFamily="49" charset="0"/>
              </a:rPr>
              <a:t>m3 </a:t>
            </a:r>
            <a:r>
              <a:rPr lang="ru-RU" dirty="0" smtClean="0">
                <a:solidFill>
                  <a:srgbClr val="3F7F5F"/>
                </a:solidFill>
                <a:latin typeface="Consolas" panose="020B0609020204030204" pitchFamily="49" charset="0"/>
              </a:rPr>
              <a:t>копия </a:t>
            </a:r>
            <a:r>
              <a:rPr lang="en-US" dirty="0" smtClean="0">
                <a:solidFill>
                  <a:srgbClr val="3F7F5F"/>
                </a:solidFill>
                <a:latin typeface="Consolas" panose="020B0609020204030204" pitchFamily="49" charset="0"/>
              </a:rPr>
              <a:t>m</a:t>
            </a:r>
            <a:r>
              <a:rPr lang="ru-RU" dirty="0" smtClean="0">
                <a:solidFill>
                  <a:srgbClr val="3F7F5F"/>
                </a:solidFill>
                <a:latin typeface="Consolas" panose="020B0609020204030204" pitchFamily="49" charset="0"/>
              </a:rPr>
              <a:t>2</a:t>
            </a:r>
            <a:endParaRPr lang="en-US" dirty="0">
              <a:solidFill>
                <a:srgbClr val="3F7F5F"/>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a:solidFill>
                  <a:srgbClr val="005032"/>
                </a:solidFill>
                <a:latin typeface="Consolas" panose="020B0609020204030204" pitchFamily="49" charset="0"/>
              </a:rPr>
              <a:t>map</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int,int</a:t>
            </a:r>
            <a:r>
              <a:rPr lang="en-US" dirty="0" smtClean="0">
                <a:solidFill>
                  <a:srgbClr val="000000"/>
                </a:solidFill>
                <a:latin typeface="Consolas" panose="020B0609020204030204" pitchFamily="49" charset="0"/>
              </a:rPr>
              <a:t>&gt; m4 </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m2;        </a:t>
            </a:r>
            <a:r>
              <a:rPr lang="en-US" dirty="0" smtClean="0">
                <a:solidFill>
                  <a:srgbClr val="3F7F5F"/>
                </a:solidFill>
                <a:latin typeface="Consolas" panose="020B0609020204030204" pitchFamily="49" charset="0"/>
              </a:rPr>
              <a:t>// m4</a:t>
            </a:r>
            <a:r>
              <a:rPr lang="ru-RU" dirty="0" smtClean="0">
                <a:solidFill>
                  <a:srgbClr val="3F7F5F"/>
                </a:solidFill>
                <a:latin typeface="Consolas" panose="020B0609020204030204" pitchFamily="49" charset="0"/>
              </a:rPr>
              <a:t> копия </a:t>
            </a:r>
            <a:r>
              <a:rPr lang="en-US" dirty="0" smtClean="0">
                <a:solidFill>
                  <a:srgbClr val="3F7F5F"/>
                </a:solidFill>
                <a:latin typeface="Consolas" panose="020B0609020204030204" pitchFamily="49" charset="0"/>
              </a:rPr>
              <a:t>m</a:t>
            </a:r>
            <a:r>
              <a:rPr lang="ru-RU" dirty="0" smtClean="0">
                <a:solidFill>
                  <a:srgbClr val="3F7F5F"/>
                </a:solidFill>
                <a:latin typeface="Consolas" panose="020B0609020204030204" pitchFamily="49" charset="0"/>
              </a:rPr>
              <a:t>2</a:t>
            </a: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map</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char</a:t>
            </a:r>
            <a:r>
              <a:rPr lang="en-US" dirty="0" err="1">
                <a:solidFill>
                  <a:srgbClr val="000000"/>
                </a:solidFill>
                <a:latin typeface="Consolas" panose="020B0609020204030204" pitchFamily="49" charset="0"/>
              </a:rPr>
              <a: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m5{{</a:t>
            </a:r>
            <a:r>
              <a:rPr lang="en-US" dirty="0">
                <a:solidFill>
                  <a:srgbClr val="2A00FF"/>
                </a:solidFill>
                <a:latin typeface="Consolas" panose="020B0609020204030204" pitchFamily="49" charset="0"/>
              </a:rPr>
              <a:t>'a'</a:t>
            </a:r>
            <a:r>
              <a:rPr lang="en-US" dirty="0">
                <a:solidFill>
                  <a:srgbClr val="000000"/>
                </a:solidFill>
                <a:latin typeface="Consolas" panose="020B0609020204030204" pitchFamily="49" charset="0"/>
              </a:rPr>
              <a:t>,5},{</a:t>
            </a:r>
            <a:r>
              <a:rPr lang="en-US" dirty="0">
                <a:solidFill>
                  <a:srgbClr val="2A00FF"/>
                </a:solidFill>
                <a:latin typeface="Consolas" panose="020B0609020204030204" pitchFamily="49" charset="0"/>
              </a:rPr>
              <a:t>'b'</a:t>
            </a:r>
            <a:r>
              <a:rPr lang="en-US" dirty="0">
                <a:solidFill>
                  <a:srgbClr val="000000"/>
                </a:solidFill>
                <a:latin typeface="Consolas" panose="020B0609020204030204" pitchFamily="49" charset="0"/>
              </a:rPr>
              <a:t>,3},{</a:t>
            </a:r>
            <a:r>
              <a:rPr lang="en-US" dirty="0">
                <a:solidFill>
                  <a:srgbClr val="2A00FF"/>
                </a:solidFill>
                <a:latin typeface="Consolas" panose="020B0609020204030204" pitchFamily="49" charset="0"/>
              </a:rPr>
              <a:t>'c'</a:t>
            </a:r>
            <a:r>
              <a:rPr lang="en-US" dirty="0">
                <a:solidFill>
                  <a:srgbClr val="000000"/>
                </a:solidFill>
                <a:latin typeface="Consolas" panose="020B0609020204030204" pitchFamily="49" charset="0"/>
              </a:rPr>
              <a:t>,0</a:t>
            </a:r>
            <a:r>
              <a:rPr lang="en-US"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map</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char</a:t>
            </a:r>
            <a:r>
              <a:rPr lang="en-US" dirty="0" err="1">
                <a:solidFill>
                  <a:srgbClr val="000000"/>
                </a:solidFill>
                <a:latin typeface="Consolas" panose="020B0609020204030204" pitchFamily="49" charset="0"/>
              </a:rPr>
              <a: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m6 </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'a'</a:t>
            </a:r>
            <a:r>
              <a:rPr lang="en-US" dirty="0">
                <a:solidFill>
                  <a:srgbClr val="000000"/>
                </a:solidFill>
                <a:latin typeface="Consolas" panose="020B0609020204030204" pitchFamily="49" charset="0"/>
              </a:rPr>
              <a:t>,5},{</a:t>
            </a:r>
            <a:r>
              <a:rPr lang="en-US" dirty="0">
                <a:solidFill>
                  <a:srgbClr val="2A00FF"/>
                </a:solidFill>
                <a:latin typeface="Consolas" panose="020B0609020204030204" pitchFamily="49" charset="0"/>
              </a:rPr>
              <a:t>'b'</a:t>
            </a:r>
            <a:r>
              <a:rPr lang="en-US" dirty="0">
                <a:solidFill>
                  <a:srgbClr val="000000"/>
                </a:solidFill>
                <a:latin typeface="Consolas" panose="020B0609020204030204" pitchFamily="49" charset="0"/>
              </a:rPr>
              <a:t>,3},{</a:t>
            </a:r>
            <a:r>
              <a:rPr lang="en-US" dirty="0">
                <a:solidFill>
                  <a:srgbClr val="2A00FF"/>
                </a:solidFill>
                <a:latin typeface="Consolas" panose="020B0609020204030204" pitchFamily="49" charset="0"/>
              </a:rPr>
              <a:t>'c'</a:t>
            </a:r>
            <a:r>
              <a:rPr lang="en-US" dirty="0">
                <a:solidFill>
                  <a:srgbClr val="000000"/>
                </a:solidFill>
                <a:latin typeface="Consolas" panose="020B0609020204030204" pitchFamily="49" charset="0"/>
              </a:rPr>
              <a:t>,0}};</a:t>
            </a:r>
            <a:endParaRPr lang="en-US" dirty="0"/>
          </a:p>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map</a:t>
            </a:r>
            <a:r>
              <a:rPr lang="en-US" dirty="0" smtClean="0">
                <a:solidFill>
                  <a:srgbClr val="000000"/>
                </a:solidFill>
                <a:latin typeface="Consolas" panose="020B0609020204030204" pitchFamily="49" charset="0"/>
              </a:rPr>
              <a:t>&lt;</a:t>
            </a:r>
            <a:r>
              <a:rPr lang="en-US" dirty="0" err="1" smtClean="0">
                <a:solidFill>
                  <a:srgbClr val="005032"/>
                </a:solidFill>
                <a:latin typeface="Consolas" panose="020B0609020204030204" pitchFamily="49" charset="0"/>
              </a:rPr>
              <a:t>string</a:t>
            </a:r>
            <a:r>
              <a:rPr lang="en-US" dirty="0" err="1" smtClean="0">
                <a:solidFill>
                  <a:srgbClr val="000000"/>
                </a:solidFill>
                <a:latin typeface="Consolas" panose="020B0609020204030204" pitchFamily="49" charset="0"/>
              </a:rPr>
              <a:t>,</a:t>
            </a:r>
            <a:r>
              <a:rPr lang="en-US" dirty="0" err="1" smtClean="0">
                <a:solidFill>
                  <a:srgbClr val="7F0055"/>
                </a:solidFill>
                <a:latin typeface="Consolas" panose="020B0609020204030204" pitchFamily="49" charset="0"/>
              </a:rPr>
              <a:t>double</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m7 </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"apple"</a:t>
            </a:r>
            <a:r>
              <a:rPr lang="en-US" dirty="0">
                <a:solidFill>
                  <a:srgbClr val="000000"/>
                </a:solidFill>
                <a:latin typeface="Consolas" panose="020B0609020204030204" pitchFamily="49" charset="0"/>
              </a:rPr>
              <a:t>,0.01},{</a:t>
            </a:r>
            <a:r>
              <a:rPr lang="en-US" dirty="0">
                <a:solidFill>
                  <a:srgbClr val="2A00FF"/>
                </a:solidFill>
                <a:latin typeface="Consolas" panose="020B0609020204030204" pitchFamily="49" charset="0"/>
              </a:rPr>
              <a:t>"orange"</a:t>
            </a:r>
            <a:r>
              <a:rPr lang="en-US" dirty="0">
                <a:solidFill>
                  <a:srgbClr val="000000"/>
                </a:solidFill>
                <a:latin typeface="Consolas" panose="020B0609020204030204" pitchFamily="49" charset="0"/>
              </a:rPr>
              <a:t>,0.01},{</a:t>
            </a:r>
            <a:r>
              <a:rPr lang="en-US" dirty="0">
                <a:solidFill>
                  <a:srgbClr val="2A00FF"/>
                </a:solidFill>
                <a:latin typeface="Consolas" panose="020B0609020204030204" pitchFamily="49" charset="0"/>
              </a:rPr>
              <a:t>"car"</a:t>
            </a:r>
            <a:r>
              <a:rPr lang="en-US" dirty="0">
                <a:solidFill>
                  <a:srgbClr val="000000"/>
                </a:solidFill>
                <a:latin typeface="Consolas" panose="020B0609020204030204" pitchFamily="49" charset="0"/>
              </a:rPr>
              <a:t>,1500.0l}};</a:t>
            </a:r>
            <a:endParaRPr lang="en-US" dirty="0"/>
          </a:p>
          <a:p>
            <a:endParaRPr lang="ru-RU" dirty="0" smtClean="0">
              <a:solidFill>
                <a:srgbClr val="3F7F5F"/>
              </a:solidFill>
              <a:latin typeface="Consolas" panose="020B0609020204030204" pitchFamily="49" charset="0"/>
            </a:endParaRPr>
          </a:p>
          <a:p>
            <a:endParaRPr lang="en-US"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2573456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a:solidFill>
                  <a:srgbClr val="203864"/>
                </a:solidFill>
              </a:rPr>
              <a:t>Обращение к </a:t>
            </a:r>
            <a:r>
              <a:rPr lang="ru-RU" altLang="sv-SE" dirty="0" smtClean="0">
                <a:solidFill>
                  <a:srgbClr val="203864"/>
                </a:solidFill>
              </a:rPr>
              <a:t>элементам и размер</a:t>
            </a:r>
            <a:r>
              <a:rPr lang="en-US" altLang="sv-SE" dirty="0" smtClean="0">
                <a:solidFill>
                  <a:srgbClr val="203864"/>
                </a:solidFill>
              </a:rPr>
              <a:t> - map</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21</a:t>
            </a:fld>
            <a:endParaRPr lang="ru-RU" dirty="0"/>
          </a:p>
        </p:txBody>
      </p:sp>
      <p:sp>
        <p:nvSpPr>
          <p:cNvPr id="19" name="Rectangle 2"/>
          <p:cNvSpPr>
            <a:spLocks noGrp="1" noChangeArrowheads="1"/>
          </p:cNvSpPr>
          <p:nvPr>
            <p:ph type="body" idx="4294967295"/>
          </p:nvPr>
        </p:nvSpPr>
        <p:spPr>
          <a:xfrm>
            <a:off x="613559" y="773903"/>
            <a:ext cx="11168866" cy="5251594"/>
          </a:xfrm>
          <a:prstGeom prst="rect">
            <a:avLst/>
          </a:prstGeom>
        </p:spPr>
        <p:txBody>
          <a:bodyPr>
            <a:normAutofit lnSpcReduction="10000"/>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О</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бращение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к элементам </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map</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предоставляют следующие методы</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key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получение элемента по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ключу</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key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функция возвращает элемент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по ключу</a:t>
            </a:r>
            <a:endPar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cbegin</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crbegin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начало списка</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cend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конец списка</a:t>
            </a:r>
          </a:p>
          <a:p>
            <a:pPr marL="360000" indent="-216000">
              <a:lnSpc>
                <a:spcPct val="100000"/>
              </a:lnSpc>
              <a:buClr>
                <a:schemeClr val="accent1"/>
              </a:buClr>
              <a:buFont typeface="Verdana" pitchFamily="34" charset="0"/>
              <a:buChar char="›"/>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Для определения размера доступны следующие методы: </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empty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проверяет отсутствие элементов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контейнере</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size</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количество элементов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контейнере</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max_size</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максимально допустимое количество элементов в контейнере </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900669" y="3228592"/>
            <a:ext cx="10881756" cy="923330"/>
          </a:xfrm>
          <a:prstGeom prst="rect">
            <a:avLst/>
          </a:prstGeom>
        </p:spPr>
        <p:txBody>
          <a:bodyPr wrap="square">
            <a:spAutoFit/>
          </a:bodyPr>
          <a:lstStyle/>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map</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char</a:t>
            </a:r>
            <a:r>
              <a:rPr lang="en-US" dirty="0" err="1">
                <a:solidFill>
                  <a:srgbClr val="000000"/>
                </a:solidFill>
                <a:latin typeface="Consolas" panose="020B0609020204030204" pitchFamily="49" charset="0"/>
              </a:rPr>
              <a: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m{{</a:t>
            </a:r>
            <a:r>
              <a:rPr lang="en-US" dirty="0">
                <a:solidFill>
                  <a:srgbClr val="2A00FF"/>
                </a:solidFill>
                <a:latin typeface="Consolas" panose="020B0609020204030204" pitchFamily="49" charset="0"/>
              </a:rPr>
              <a:t>'b'</a:t>
            </a:r>
            <a:r>
              <a:rPr lang="en-US" dirty="0">
                <a:solidFill>
                  <a:srgbClr val="000000"/>
                </a:solidFill>
                <a:latin typeface="Consolas" panose="020B0609020204030204" pitchFamily="49" charset="0"/>
              </a:rPr>
              <a:t>,5},{</a:t>
            </a:r>
            <a:r>
              <a:rPr lang="en-US" dirty="0">
                <a:solidFill>
                  <a:srgbClr val="2A00FF"/>
                </a:solidFill>
                <a:latin typeface="Consolas" panose="020B0609020204030204" pitchFamily="49" charset="0"/>
              </a:rPr>
              <a:t>'m'</a:t>
            </a:r>
            <a:r>
              <a:rPr lang="en-US" dirty="0">
                <a:solidFill>
                  <a:srgbClr val="000000"/>
                </a:solidFill>
                <a:latin typeface="Consolas" panose="020B0609020204030204" pitchFamily="49" charset="0"/>
              </a:rPr>
              <a:t>,3},{</a:t>
            </a:r>
            <a:r>
              <a:rPr lang="en-US" dirty="0">
                <a:solidFill>
                  <a:srgbClr val="2A00FF"/>
                </a:solidFill>
                <a:latin typeface="Consolas" panose="020B0609020204030204" pitchFamily="49" charset="0"/>
              </a:rPr>
              <a:t>'c'</a:t>
            </a:r>
            <a:r>
              <a:rPr lang="en-US" dirty="0">
                <a:solidFill>
                  <a:srgbClr val="000000"/>
                </a:solidFill>
                <a:latin typeface="Consolas" panose="020B0609020204030204" pitchFamily="49" charset="0"/>
              </a:rPr>
              <a:t>,0}};</a:t>
            </a:r>
          </a:p>
          <a:p>
            <a:r>
              <a:rPr lang="en-US" dirty="0" smtClean="0">
                <a:solidFill>
                  <a:srgbClr val="7F0055"/>
                </a:solidFill>
                <a:latin typeface="Consolas" panose="020B0609020204030204" pitchFamily="49" charset="0"/>
              </a:rPr>
              <a:t>auto</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it = </a:t>
            </a:r>
            <a:r>
              <a:rPr lang="en-US" dirty="0" err="1">
                <a:solidFill>
                  <a:srgbClr val="000000"/>
                </a:solidFill>
                <a:latin typeface="Consolas" panose="020B0609020204030204" pitchFamily="49" charset="0"/>
              </a:rPr>
              <a:t>m.begin</a:t>
            </a:r>
            <a:r>
              <a:rPr lang="en-US" dirty="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it-&gt;</a:t>
            </a:r>
            <a:r>
              <a:rPr lang="en-US" dirty="0">
                <a:solidFill>
                  <a:srgbClr val="0000C0"/>
                </a:solidFill>
                <a:latin typeface="Consolas" panose="020B0609020204030204" pitchFamily="49" charset="0"/>
              </a:rPr>
              <a:t>first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smtClean="0">
                <a:solidFill>
                  <a:srgbClr val="000000"/>
                </a:solidFill>
                <a:latin typeface="Consolas" panose="020B0609020204030204" pitchFamily="49" charset="0"/>
              </a:rPr>
              <a:t>(*it).</a:t>
            </a:r>
            <a:r>
              <a:rPr lang="en-US" dirty="0" smtClean="0">
                <a:solidFill>
                  <a:srgbClr val="0000C0"/>
                </a:solidFill>
                <a:latin typeface="Consolas" panose="020B0609020204030204" pitchFamily="49" charset="0"/>
              </a:rPr>
              <a:t>second</a:t>
            </a:r>
            <a:r>
              <a:rPr lang="en-US"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a:t>
            </a:r>
            <a:r>
              <a:rPr lang="ru-RU" dirty="0" smtClean="0">
                <a:solidFill>
                  <a:srgbClr val="3F7F5F"/>
                </a:solidFill>
                <a:latin typeface="Consolas" panose="020B0609020204030204" pitchFamily="49" charset="0"/>
              </a:rPr>
              <a:t>получение ключа и значения через итератор</a:t>
            </a:r>
            <a:endParaRPr lang="en-US" dirty="0"/>
          </a:p>
        </p:txBody>
      </p:sp>
    </p:spTree>
    <p:extLst>
      <p:ext uri="{BB962C8B-B14F-4D97-AF65-F5344CB8AC3E}">
        <p14:creationId xmlns:p14="http://schemas.microsoft.com/office/powerpoint/2010/main" val="2288426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Модификаторы</a:t>
            </a:r>
            <a:r>
              <a:rPr lang="en-US" altLang="sv-SE" dirty="0" smtClean="0">
                <a:solidFill>
                  <a:srgbClr val="203864"/>
                </a:solidFill>
              </a:rPr>
              <a:t> </a:t>
            </a:r>
            <a:r>
              <a:rPr lang="ru-RU" altLang="sv-SE" dirty="0" smtClean="0">
                <a:solidFill>
                  <a:srgbClr val="203864"/>
                </a:solidFill>
              </a:rPr>
              <a:t>и поиск элементов</a:t>
            </a:r>
            <a:r>
              <a:rPr lang="en-US" altLang="sv-SE" dirty="0" smtClean="0">
                <a:solidFill>
                  <a:srgbClr val="203864"/>
                </a:solidFill>
              </a:rPr>
              <a:t> - map</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22</a:t>
            </a:fld>
            <a:endParaRPr lang="ru-RU" dirty="0"/>
          </a:p>
        </p:txBody>
      </p:sp>
      <p:sp>
        <p:nvSpPr>
          <p:cNvPr id="19" name="Rectangle 2"/>
          <p:cNvSpPr>
            <a:spLocks noGrp="1" noChangeArrowheads="1"/>
          </p:cNvSpPr>
          <p:nvPr>
            <p:ph type="body" idx="4294967295"/>
          </p:nvPr>
        </p:nvSpPr>
        <p:spPr>
          <a:xfrm>
            <a:off x="613559" y="604060"/>
            <a:ext cx="11168866" cy="5577435"/>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Методы-модификаторы контейнера</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с</a:t>
            </a:r>
            <a:r>
              <a:rPr lang="en-US" altLang="sv-SE" sz="18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lear</a:t>
            </a: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очищает контейнер</a:t>
            </a: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insert(</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вставляет элементы по указанному индексу</a:t>
            </a: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создает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элементы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вставляет их начиная с заданной позиции </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18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emplace_hint</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создает элементы на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месте использования подсказки </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18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erase</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удаляет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указанные элементы из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контейнера</a:t>
            </a: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swap</a:t>
            </a: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обменивает содержимое двух векторов</a:t>
            </a:r>
          </a:p>
          <a:p>
            <a:pPr marL="486900" indent="-342900">
              <a:lnSpc>
                <a:spcPct val="100000"/>
              </a:lnSpc>
              <a:buClr>
                <a:schemeClr val="accent1"/>
              </a:buClr>
              <a:buFont typeface="Wingdings" panose="05000000000000000000" pitchFamily="2" charset="2"/>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 поиска:</a:t>
            </a:r>
            <a:endPar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с</a:t>
            </a:r>
            <a:r>
              <a:rPr lang="en-US" altLang="sv-SE" sz="18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ount</a:t>
            </a: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количество элементов, соответствующих определенному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ключу</a:t>
            </a:r>
          </a:p>
          <a:p>
            <a:pPr marL="360000" indent="-216000">
              <a:lnSpc>
                <a:spcPct val="100000"/>
              </a:lnSpc>
              <a:buClr>
                <a:schemeClr val="accent1"/>
              </a:buClr>
              <a:buFont typeface="Verdana" pitchFamily="34" charset="0"/>
              <a:buChar char="›"/>
            </a:pPr>
            <a:r>
              <a:rPr lang="en-US" altLang="sv-SE" sz="18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find()</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находит элемент с конкретным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ключом</a:t>
            </a: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equal_range</a:t>
            </a:r>
            <a:r>
              <a:rPr lang="en-US" altLang="sv-SE" sz="18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набор элементов для конкретного </a:t>
            </a: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ключа</a:t>
            </a: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lower_bound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итератор на первый элемент </a:t>
            </a:r>
            <a:r>
              <a:rPr lang="ru-RU" altLang="sv-SE" sz="1800" i="1" dirty="0">
                <a:solidFill>
                  <a:schemeClr val="accent5">
                    <a:lumMod val="50000"/>
                  </a:schemeClr>
                </a:solidFill>
                <a:latin typeface="Segoe UI" panose="020B0502040204020203" pitchFamily="34" charset="0"/>
                <a:ea typeface="Verdana" pitchFamily="34" charset="0"/>
                <a:cs typeface="Segoe UI" panose="020B0502040204020203" pitchFamily="34" charset="0"/>
              </a:rPr>
              <a:t>не меньше</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чем заданное значение</a:t>
            </a: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upper_bound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итератор на первый элемент </a:t>
            </a:r>
            <a:r>
              <a:rPr lang="ru-RU" altLang="sv-SE" sz="1800" i="1" dirty="0">
                <a:solidFill>
                  <a:schemeClr val="accent5">
                    <a:lumMod val="50000"/>
                  </a:schemeClr>
                </a:solidFill>
                <a:latin typeface="Segoe UI" panose="020B0502040204020203" pitchFamily="34" charset="0"/>
                <a:ea typeface="Verdana" pitchFamily="34" charset="0"/>
                <a:cs typeface="Segoe UI" panose="020B0502040204020203" pitchFamily="34" charset="0"/>
              </a:rPr>
              <a:t>больше</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чем определенное значение</a:t>
            </a: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865907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map</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23</a:t>
            </a:fld>
            <a:endParaRPr lang="ru-RU" dirty="0"/>
          </a:p>
        </p:txBody>
      </p:sp>
      <p:sp>
        <p:nvSpPr>
          <p:cNvPr id="3" name="Rectangle 2"/>
          <p:cNvSpPr/>
          <p:nvPr/>
        </p:nvSpPr>
        <p:spPr>
          <a:xfrm>
            <a:off x="430306" y="868301"/>
            <a:ext cx="5768613" cy="6247864"/>
          </a:xfrm>
          <a:prstGeom prst="rect">
            <a:avLst/>
          </a:prstGeom>
        </p:spPr>
        <p:txBody>
          <a:bodyPr wrap="square">
            <a:spAutoFit/>
          </a:bodyPr>
          <a:lstStyle/>
          <a:p>
            <a:r>
              <a:rPr lang="en-US" sz="1600" dirty="0" smtClean="0">
                <a:solidFill>
                  <a:srgbClr val="7F0055"/>
                </a:solidFill>
                <a:latin typeface="Consolas" panose="020B0609020204030204" pitchFamily="49" charset="0"/>
              </a:rPr>
              <a:t>#</a:t>
            </a:r>
            <a:r>
              <a:rPr lang="en-US" sz="1600" dirty="0">
                <a:solidFill>
                  <a:srgbClr val="7F0055"/>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&lt;</a:t>
            </a:r>
            <a:r>
              <a:rPr lang="en-US" sz="1600" dirty="0" err="1">
                <a:solidFill>
                  <a:srgbClr val="2A00FF"/>
                </a:solidFill>
                <a:latin typeface="Consolas" panose="020B0609020204030204" pitchFamily="49" charset="0"/>
              </a:rPr>
              <a:t>iostream</a:t>
            </a:r>
            <a:r>
              <a:rPr lang="en-US" sz="1600" dirty="0">
                <a:solidFill>
                  <a:srgbClr val="2A00FF"/>
                </a:solidFill>
                <a:latin typeface="Consolas" panose="020B0609020204030204" pitchFamily="49" charset="0"/>
              </a:rPr>
              <a:t>&gt;</a:t>
            </a:r>
          </a:p>
          <a:p>
            <a:r>
              <a:rPr lang="en-US" sz="1600" dirty="0" smtClean="0">
                <a:solidFill>
                  <a:srgbClr val="7F0055"/>
                </a:solidFill>
                <a:latin typeface="Consolas" panose="020B0609020204030204" pitchFamily="49" charset="0"/>
              </a:rPr>
              <a:t>#</a:t>
            </a:r>
            <a:r>
              <a:rPr lang="en-US" sz="1600" dirty="0">
                <a:solidFill>
                  <a:srgbClr val="7F0055"/>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&lt;map&gt;</a:t>
            </a:r>
          </a:p>
          <a:p>
            <a:r>
              <a:rPr lang="en-US" sz="1600" dirty="0" smtClean="0">
                <a:solidFill>
                  <a:srgbClr val="7F0055"/>
                </a:solidFill>
                <a:latin typeface="Consolas" panose="020B0609020204030204" pitchFamily="49" charset="0"/>
              </a:rPr>
              <a:t>using</a:t>
            </a:r>
            <a:r>
              <a:rPr lang="en-US" sz="1600" dirty="0" smtClean="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p>
          <a:p>
            <a:endParaRPr lang="en-US" sz="1600" dirty="0">
              <a:latin typeface="Consolas" panose="020B0609020204030204" pitchFamily="49" charset="0"/>
            </a:endParaRPr>
          </a:p>
          <a:p>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5032"/>
                </a:solidFill>
                <a:latin typeface="Consolas" panose="020B0609020204030204" pitchFamily="49" charset="0"/>
              </a:rPr>
              <a:t>map</a:t>
            </a:r>
            <a:r>
              <a:rPr lang="en-US" sz="1600" dirty="0" smtClean="0">
                <a:solidFill>
                  <a:srgbClr val="000000"/>
                </a:solidFill>
                <a:latin typeface="Consolas" panose="020B0609020204030204" pitchFamily="49" charset="0"/>
              </a:rPr>
              <a:t>&lt;</a:t>
            </a:r>
            <a:r>
              <a:rPr lang="en-US" sz="1600" dirty="0" err="1" smtClean="0">
                <a:solidFill>
                  <a:srgbClr val="005032"/>
                </a:solidFill>
                <a:latin typeface="Consolas" panose="020B0609020204030204" pitchFamily="49" charset="0"/>
              </a:rPr>
              <a:t>string</a:t>
            </a:r>
            <a:r>
              <a:rPr lang="en-US" sz="1600" dirty="0" err="1" smtClean="0">
                <a:solidFill>
                  <a:srgbClr val="000000"/>
                </a:solidFill>
                <a:latin typeface="Consolas" panose="020B0609020204030204" pitchFamily="49" charset="0"/>
              </a:rPr>
              <a:t>,</a:t>
            </a:r>
            <a:r>
              <a:rPr lang="en-US" sz="1600" dirty="0" err="1" smtClean="0">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&gt; family = </a:t>
            </a:r>
            <a:endParaRPr lang="en-US" sz="1600" dirty="0" smtClean="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"Mother"</a:t>
            </a:r>
            <a:r>
              <a:rPr lang="en-US" sz="1600" dirty="0">
                <a:solidFill>
                  <a:srgbClr val="000000"/>
                </a:solidFill>
                <a:latin typeface="Consolas" panose="020B0609020204030204" pitchFamily="49" charset="0"/>
              </a:rPr>
              <a:t>, 37 },</a:t>
            </a:r>
          </a:p>
          <a:p>
            <a:r>
              <a:rPr lang="ru-RU"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ru-RU" sz="1600" dirty="0" smtClean="0">
                <a:solidFill>
                  <a:srgbClr val="000000"/>
                </a:solidFill>
                <a:latin typeface="Consolas" panose="020B0609020204030204" pitchFamily="49" charset="0"/>
              </a:rPr>
              <a:t>{ </a:t>
            </a:r>
            <a:r>
              <a:rPr lang="ru-RU" sz="1600" dirty="0">
                <a:solidFill>
                  <a:srgbClr val="2A00FF"/>
                </a:solidFill>
                <a:latin typeface="Consolas" panose="020B0609020204030204" pitchFamily="49" charset="0"/>
              </a:rPr>
              <a:t>"</a:t>
            </a:r>
            <a:r>
              <a:rPr lang="ru-RU" sz="1600" dirty="0" err="1">
                <a:solidFill>
                  <a:srgbClr val="2A00FF"/>
                </a:solidFill>
                <a:latin typeface="Consolas" panose="020B0609020204030204" pitchFamily="49" charset="0"/>
              </a:rPr>
              <a:t>Father</a:t>
            </a:r>
            <a:r>
              <a:rPr lang="ru-RU" sz="1600" dirty="0">
                <a:solidFill>
                  <a:srgbClr val="2A00FF"/>
                </a:solidFill>
                <a:latin typeface="Consolas" panose="020B0609020204030204" pitchFamily="49" charset="0"/>
              </a:rPr>
              <a:t>"</a:t>
            </a:r>
            <a:r>
              <a:rPr lang="ru-RU" sz="1600" dirty="0">
                <a:solidFill>
                  <a:srgbClr val="000000"/>
                </a:solidFill>
                <a:latin typeface="Consolas" panose="020B0609020204030204" pitchFamily="49" charset="0"/>
              </a:rPr>
              <a:t>, 40 </a:t>
            </a:r>
            <a:r>
              <a:rPr lang="ru-RU" sz="1600" dirty="0" smtClean="0">
                <a:solidFill>
                  <a:srgbClr val="000000"/>
                </a:solidFill>
                <a:latin typeface="Consolas" panose="020B0609020204030204" pitchFamily="49" charset="0"/>
              </a:rPr>
              <a:t>},</a:t>
            </a:r>
            <a:endParaRPr lang="ru-RU" sz="1600" dirty="0">
              <a:solidFill>
                <a:srgbClr val="3F7F5F"/>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"Son"</a:t>
            </a:r>
            <a:r>
              <a:rPr lang="en-US" sz="1600" dirty="0">
                <a:solidFill>
                  <a:srgbClr val="000000"/>
                </a:solidFill>
                <a:latin typeface="Consolas" panose="020B0609020204030204" pitchFamily="49" charset="0"/>
              </a:rPr>
              <a:t>, 15 },</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2A00FF"/>
                </a:solidFill>
                <a:latin typeface="Consolas" panose="020B0609020204030204" pitchFamily="49" charset="0"/>
              </a:rPr>
              <a:t>"</a:t>
            </a:r>
            <a:r>
              <a:rPr lang="en-US" sz="1600" dirty="0">
                <a:solidFill>
                  <a:srgbClr val="2A00FF"/>
                </a:solidFill>
                <a:latin typeface="Consolas" panose="020B0609020204030204" pitchFamily="49" charset="0"/>
              </a:rPr>
              <a:t>Grandma"</a:t>
            </a:r>
            <a:r>
              <a:rPr lang="en-US" sz="1600" dirty="0">
                <a:solidFill>
                  <a:srgbClr val="000000"/>
                </a:solidFill>
                <a:latin typeface="Consolas" panose="020B0609020204030204" pitchFamily="49" charset="0"/>
              </a:rPr>
              <a:t>, 69 </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family[</a:t>
            </a:r>
            <a:r>
              <a:rPr lang="en-US" sz="1600" dirty="0">
                <a:solidFill>
                  <a:srgbClr val="2A00FF"/>
                </a:solidFill>
                <a:latin typeface="Consolas" panose="020B0609020204030204" pitchFamily="49" charset="0"/>
              </a:rPr>
              <a:t>"Daughter"</a:t>
            </a:r>
            <a:r>
              <a:rPr lang="en-US" sz="1600" dirty="0">
                <a:solidFill>
                  <a:srgbClr val="000000"/>
                </a:solidFill>
                <a:latin typeface="Consolas" panose="020B0609020204030204" pitchFamily="49" charset="0"/>
              </a:rPr>
              <a:t>] = 13;</a:t>
            </a:r>
          </a:p>
          <a:p>
            <a:r>
              <a:rPr lang="en-US" sz="1600" dirty="0">
                <a:solidFill>
                  <a:srgbClr val="000000"/>
                </a:solidFill>
                <a:latin typeface="Consolas" panose="020B0609020204030204" pitchFamily="49" charset="0"/>
              </a:rPr>
              <a:t>   family[</a:t>
            </a:r>
            <a:r>
              <a:rPr lang="en-US" sz="1600" dirty="0">
                <a:solidFill>
                  <a:srgbClr val="2A00FF"/>
                </a:solidFill>
                <a:latin typeface="Consolas" panose="020B0609020204030204" pitchFamily="49" charset="0"/>
              </a:rPr>
              <a:t>"Grandpa"</a:t>
            </a:r>
            <a:r>
              <a:rPr lang="en-US" sz="1600" dirty="0">
                <a:solidFill>
                  <a:srgbClr val="000000"/>
                </a:solidFill>
                <a:latin typeface="Consolas" panose="020B0609020204030204" pitchFamily="49" charset="0"/>
              </a:rPr>
              <a:t>] = 74;</a:t>
            </a:r>
          </a:p>
          <a:p>
            <a:endParaRPr lang="en-US" sz="1600" dirty="0" smtClean="0">
              <a:solidFill>
                <a:srgbClr val="7F0055"/>
              </a:solidFill>
              <a:latin typeface="Consolas" panose="020B0609020204030204" pitchFamily="49" charset="0"/>
            </a:endParaRPr>
          </a:p>
          <a:p>
            <a:r>
              <a:rPr lang="en-US" sz="1600" dirty="0" smtClean="0">
                <a:solidFill>
                  <a:srgbClr val="3F7F5F"/>
                </a:solidFill>
                <a:latin typeface="Consolas" panose="020B0609020204030204" pitchFamily="49" charset="0"/>
              </a:rPr>
              <a:t>   // map&lt;</a:t>
            </a:r>
            <a:r>
              <a:rPr lang="en-US" sz="1600" dirty="0" err="1" smtClean="0">
                <a:solidFill>
                  <a:srgbClr val="3F7F5F"/>
                </a:solidFill>
                <a:latin typeface="Consolas" panose="020B0609020204030204" pitchFamily="49" charset="0"/>
              </a:rPr>
              <a:t>string,int</a:t>
            </a:r>
            <a:r>
              <a:rPr lang="en-US" sz="1600" dirty="0" smtClean="0">
                <a:solidFill>
                  <a:srgbClr val="3F7F5F"/>
                </a:solidFill>
                <a:latin typeface="Consolas" panose="020B0609020204030204" pitchFamily="49" charset="0"/>
              </a:rPr>
              <a:t>&gt;::iterator </a:t>
            </a:r>
            <a:endParaRPr lang="en-US" sz="1600" dirty="0" smtClean="0">
              <a:solidFill>
                <a:srgbClr val="7F0055"/>
              </a:solidFill>
              <a:latin typeface="Consolas" panose="020B0609020204030204" pitchFamily="49" charset="0"/>
            </a:endParaRPr>
          </a:p>
          <a:p>
            <a:r>
              <a:rPr lang="en-US" sz="1600" dirty="0" smtClean="0">
                <a:solidFill>
                  <a:srgbClr val="7F0055"/>
                </a:solidFill>
                <a:latin typeface="Consolas" panose="020B0609020204030204" pitchFamily="49" charset="0"/>
              </a:rPr>
              <a:t>   </a:t>
            </a:r>
            <a:r>
              <a:rPr lang="en-US" sz="1600" dirty="0">
                <a:solidFill>
                  <a:srgbClr val="7F0055"/>
                </a:solidFill>
                <a:latin typeface="Consolas" panose="020B0609020204030204" pitchFamily="49" charset="0"/>
              </a:rPr>
              <a:t>auto</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it = </a:t>
            </a:r>
            <a:r>
              <a:rPr lang="en-US" sz="1600" dirty="0" err="1">
                <a:solidFill>
                  <a:srgbClr val="000000"/>
                </a:solidFill>
                <a:latin typeface="Consolas" panose="020B0609020204030204" pitchFamily="49" charset="0"/>
              </a:rPr>
              <a:t>family.begin</a:t>
            </a:r>
            <a:r>
              <a:rPr lang="en-US" sz="1600" dirty="0" smtClean="0">
                <a:solidFill>
                  <a:srgbClr val="000000"/>
                </a:solidFill>
                <a:latin typeface="Consolas" panose="020B0609020204030204" pitchFamily="49" charset="0"/>
              </a:rPr>
              <a:t>();</a:t>
            </a:r>
            <a:endParaRPr lang="en-US" sz="1600" dirty="0" smtClean="0">
              <a:solidFill>
                <a:srgbClr val="7F0055"/>
              </a:solidFill>
              <a:latin typeface="Consolas" panose="020B0609020204030204" pitchFamily="49" charset="0"/>
            </a:endParaRPr>
          </a:p>
          <a:p>
            <a:r>
              <a:rPr lang="en-US" sz="1600" dirty="0">
                <a:solidFill>
                  <a:srgbClr val="7F0055"/>
                </a:solidFill>
                <a:latin typeface="Consolas" panose="020B0609020204030204" pitchFamily="49" charset="0"/>
              </a:rPr>
              <a:t> </a:t>
            </a:r>
            <a:r>
              <a:rPr lang="en-US" sz="1600" dirty="0" smtClean="0">
                <a:solidFill>
                  <a:srgbClr val="7F0055"/>
                </a:solidFill>
                <a:latin typeface="Consolas" panose="020B0609020204030204" pitchFamily="49" charset="0"/>
              </a:rPr>
              <a:t>  for (</a:t>
            </a:r>
            <a:r>
              <a:rPr lang="en-US" sz="1600" dirty="0" smtClean="0">
                <a:solidFill>
                  <a:srgbClr val="000000"/>
                </a:solidFill>
                <a:latin typeface="Consolas" panose="020B0609020204030204" pitchFamily="49" charset="0"/>
              </a:rPr>
              <a:t>; it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family.end</a:t>
            </a:r>
            <a:r>
              <a:rPr lang="en-US" sz="1600" dirty="0">
                <a:solidFill>
                  <a:srgbClr val="000000"/>
                </a:solidFill>
                <a:latin typeface="Consolas" panose="020B0609020204030204" pitchFamily="49" charset="0"/>
              </a:rPr>
              <a:t>(); ++it)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&lt;&lt; it-&gt;</a:t>
            </a:r>
            <a:r>
              <a:rPr lang="en-US" sz="1600" dirty="0">
                <a:solidFill>
                  <a:srgbClr val="0000C0"/>
                </a:solidFill>
                <a:latin typeface="Consolas" panose="020B0609020204030204" pitchFamily="49" charset="0"/>
              </a:rPr>
              <a:t>first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 : "</a:t>
            </a:r>
            <a:r>
              <a:rPr lang="en-US" sz="1600" dirty="0">
                <a:solidFill>
                  <a:srgbClr val="000000"/>
                </a:solidFill>
                <a:latin typeface="Consolas" panose="020B0609020204030204" pitchFamily="49" charset="0"/>
              </a:rPr>
              <a:t> </a:t>
            </a:r>
            <a:endParaRPr lang="en-US" sz="1600" dirty="0" smtClean="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&lt;&lt; </a:t>
            </a:r>
            <a:r>
              <a:rPr lang="en-US" sz="1600" dirty="0">
                <a:solidFill>
                  <a:srgbClr val="000000"/>
                </a:solidFill>
                <a:latin typeface="Consolas" panose="020B0609020204030204" pitchFamily="49" charset="0"/>
              </a:rPr>
              <a:t>it-&gt;</a:t>
            </a:r>
            <a:r>
              <a:rPr lang="en-US" sz="1600" dirty="0">
                <a:solidFill>
                  <a:srgbClr val="0000C0"/>
                </a:solidFill>
                <a:latin typeface="Consolas" panose="020B0609020204030204" pitchFamily="49" charset="0"/>
              </a:rPr>
              <a:t>second</a:t>
            </a:r>
            <a:r>
              <a:rPr lang="en-US" sz="1600" dirty="0">
                <a:solidFill>
                  <a:srgbClr val="000000"/>
                </a:solidFill>
                <a:latin typeface="Consolas" panose="020B0609020204030204" pitchFamily="49" charset="0"/>
              </a:rPr>
              <a:t> &lt;&lt; </a:t>
            </a:r>
            <a:r>
              <a:rPr lang="en-US" sz="1600" dirty="0" err="1">
                <a:solidFill>
                  <a:srgbClr val="64288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   </a:t>
            </a:r>
          </a:p>
          <a:p>
            <a:endParaRPr lang="en-US" sz="1600" dirty="0">
              <a:latin typeface="Consolas" panose="020B0609020204030204" pitchFamily="49" charset="0"/>
            </a:endParaRPr>
          </a:p>
        </p:txBody>
      </p:sp>
      <p:sp>
        <p:nvSpPr>
          <p:cNvPr id="7" name="Rectangle 6"/>
          <p:cNvSpPr/>
          <p:nvPr/>
        </p:nvSpPr>
        <p:spPr>
          <a:xfrm>
            <a:off x="5284519" y="868301"/>
            <a:ext cx="6590806" cy="4247317"/>
          </a:xfrm>
          <a:prstGeom prst="rect">
            <a:avLst/>
          </a:prstGeom>
        </p:spPr>
        <p:txBody>
          <a:bodyPr wrap="square">
            <a:spAutoFit/>
          </a:bodyPr>
          <a:lstStyle/>
          <a:p>
            <a:r>
              <a:rPr lang="en-US" dirty="0" smtClean="0">
                <a:solidFill>
                  <a:srgbClr val="7F0055"/>
                </a:solidFill>
                <a:latin typeface="Consolas" panose="020B0609020204030204" pitchFamily="49" charset="0"/>
              </a:rPr>
              <a:t>   char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 =</a:t>
            </a:r>
            <a:r>
              <a:rPr lang="en-US" dirty="0">
                <a:solidFill>
                  <a:srgbClr val="2A00FF"/>
                </a:solidFill>
                <a:latin typeface="Consolas" panose="020B0609020204030204" pitchFamily="49" charset="0"/>
              </a:rPr>
              <a:t>'a'</a:t>
            </a:r>
            <a:r>
              <a:rPr lang="en-US" dirty="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 </a:t>
            </a:r>
            <a:r>
              <a:rPr lang="en-US" dirty="0" smtClean="0">
                <a:solidFill>
                  <a:srgbClr val="7F0055"/>
                </a:solidFill>
                <a:latin typeface="Consolas" panose="020B0609020204030204" pitchFamily="49" charset="0"/>
              </a:rPr>
              <a:t>  </a:t>
            </a:r>
            <a:r>
              <a:rPr lang="en-US" dirty="0" smtClean="0">
                <a:solidFill>
                  <a:srgbClr val="005032"/>
                </a:solidFill>
                <a:latin typeface="Consolas" panose="020B0609020204030204" pitchFamily="49" charset="0"/>
              </a:rPr>
              <a:t>map</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char</a:t>
            </a:r>
            <a:r>
              <a:rPr lang="en-US" dirty="0" err="1" smtClean="0">
                <a:solidFill>
                  <a:srgbClr val="000000"/>
                </a:solidFill>
                <a:latin typeface="Consolas" panose="020B0609020204030204" pitchFamily="49" charset="0"/>
              </a:rPr>
              <a: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ASCII_letters</a:t>
            </a:r>
            <a:r>
              <a:rPr lang="en-US" dirty="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 </a:t>
            </a:r>
            <a:r>
              <a:rPr lang="en-US" dirty="0" smtClean="0">
                <a:solidFill>
                  <a:srgbClr val="7F0055"/>
                </a:solidFill>
                <a:latin typeface="Consolas" panose="020B0609020204030204" pitchFamily="49" charset="0"/>
              </a:rPr>
              <a:t>  </a:t>
            </a:r>
            <a:r>
              <a:rPr lang="nn-NO" dirty="0" smtClean="0">
                <a:solidFill>
                  <a:srgbClr val="7F0055"/>
                </a:solidFill>
                <a:latin typeface="Consolas" panose="020B0609020204030204" pitchFamily="49" charset="0"/>
              </a:rPr>
              <a:t>for</a:t>
            </a:r>
            <a:r>
              <a:rPr lang="nn-NO" dirty="0" smtClean="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i = c; i &lt; </a:t>
            </a:r>
            <a:r>
              <a:rPr lang="nn-NO" dirty="0">
                <a:solidFill>
                  <a:srgbClr val="2A00FF"/>
                </a:solidFill>
                <a:latin typeface="Consolas" panose="020B0609020204030204" pitchFamily="49" charset="0"/>
              </a:rPr>
              <a:t>'f'</a:t>
            </a:r>
            <a:r>
              <a:rPr lang="nn-NO" dirty="0">
                <a:solidFill>
                  <a:srgbClr val="000000"/>
                </a:solidFill>
                <a:latin typeface="Consolas" panose="020B0609020204030204" pitchFamily="49" charset="0"/>
              </a:rPr>
              <a:t>; ++i,++c)</a:t>
            </a:r>
          </a:p>
          <a:p>
            <a:r>
              <a:rPr lang="en-US" dirty="0">
                <a:solidFill>
                  <a:srgbClr val="7F0055"/>
                </a:solidFill>
                <a:latin typeface="Consolas" panose="020B0609020204030204" pitchFamily="49" charset="0"/>
              </a:rPr>
              <a:t> </a:t>
            </a:r>
            <a:r>
              <a:rPr lang="en-US" dirty="0" smtClean="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ASCII_letters.insert</a:t>
            </a:r>
            <a:r>
              <a:rPr lang="en-US" dirty="0" smtClean="0">
                <a:solidFill>
                  <a:srgbClr val="000000"/>
                </a:solidFill>
                <a:latin typeface="Consolas" panose="020B0609020204030204" pitchFamily="49" charset="0"/>
              </a:rPr>
              <a:t> (</a:t>
            </a:r>
            <a:r>
              <a:rPr lang="en-US" dirty="0" smtClean="0">
                <a:solidFill>
                  <a:srgbClr val="005032"/>
                </a:solidFill>
                <a:latin typeface="Consolas" panose="020B0609020204030204" pitchFamily="49" charset="0"/>
              </a:rPr>
              <a:t>pair</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char</a:t>
            </a:r>
            <a:r>
              <a:rPr lang="en-US" dirty="0" err="1" smtClean="0">
                <a:solidFill>
                  <a:srgbClr val="000000"/>
                </a:solidFill>
                <a:latin typeface="Consolas" panose="020B0609020204030204" pitchFamily="49" charset="0"/>
              </a:rPr>
              <a: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c,i</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7F0055"/>
                </a:solidFill>
                <a:latin typeface="Consolas" panose="020B0609020204030204" pitchFamily="49" charset="0"/>
              </a:rPr>
              <a:t> </a:t>
            </a:r>
            <a:r>
              <a:rPr lang="en-US" dirty="0" smtClean="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7F0055"/>
                </a:solidFill>
                <a:latin typeface="Consolas" panose="020B0609020204030204" pitchFamily="49" charset="0"/>
              </a:rPr>
              <a:t>   auto</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it = </a:t>
            </a:r>
            <a:r>
              <a:rPr lang="en-US" dirty="0" err="1">
                <a:solidFill>
                  <a:srgbClr val="000000"/>
                </a:solidFill>
                <a:latin typeface="Consolas" panose="020B0609020204030204" pitchFamily="49" charset="0"/>
              </a:rPr>
              <a:t>ASCII_letters.begin</a:t>
            </a:r>
            <a:r>
              <a:rPr lang="en-US" dirty="0">
                <a:solidFill>
                  <a:srgbClr val="000000"/>
                </a:solidFill>
                <a:latin typeface="Consolas" panose="020B0609020204030204" pitchFamily="49" charset="0"/>
              </a:rPr>
              <a:t>();</a:t>
            </a:r>
            <a:endParaRPr lang="en-US" dirty="0" smtClean="0">
              <a:solidFill>
                <a:srgbClr val="7F0055"/>
              </a:solidFill>
              <a:latin typeface="Consolas" panose="020B0609020204030204" pitchFamily="49" charset="0"/>
            </a:endParaRPr>
          </a:p>
          <a:p>
            <a:r>
              <a:rPr lang="en-US" dirty="0">
                <a:solidFill>
                  <a:srgbClr val="7F0055"/>
                </a:solidFill>
                <a:latin typeface="Consolas" panose="020B0609020204030204" pitchFamily="49" charset="0"/>
              </a:rPr>
              <a:t> </a:t>
            </a:r>
            <a:r>
              <a:rPr lang="en-US" dirty="0" smtClean="0">
                <a:solidFill>
                  <a:srgbClr val="7F0055"/>
                </a:solidFill>
                <a:latin typeface="Consolas" panose="020B0609020204030204" pitchFamily="49" charset="0"/>
              </a:rPr>
              <a:t>  for</a:t>
            </a:r>
            <a:r>
              <a:rPr lang="en-US" dirty="0" smtClean="0">
                <a:solidFill>
                  <a:srgbClr val="000000"/>
                </a:solidFill>
                <a:latin typeface="Consolas" panose="020B0609020204030204" pitchFamily="49" charset="0"/>
              </a:rPr>
              <a:t> (it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ASCII_letters.end</a:t>
            </a:r>
            <a:r>
              <a:rPr lang="en-US" dirty="0">
                <a:solidFill>
                  <a:srgbClr val="000000"/>
                </a:solidFill>
                <a:latin typeface="Consolas" panose="020B0609020204030204" pitchFamily="49" charset="0"/>
              </a:rPr>
              <a:t>(); ++it)</a:t>
            </a:r>
          </a:p>
          <a:p>
            <a:r>
              <a:rPr lang="en-US" dirty="0">
                <a:solidFill>
                  <a:srgbClr val="7F0055"/>
                </a:solidFill>
                <a:latin typeface="Consolas" panose="020B0609020204030204" pitchFamily="49" charset="0"/>
              </a:rPr>
              <a:t> </a:t>
            </a:r>
            <a:r>
              <a:rPr lang="en-US" dirty="0" smtClean="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)(*it).</a:t>
            </a:r>
            <a:r>
              <a:rPr lang="en-US" dirty="0">
                <a:solidFill>
                  <a:srgbClr val="0000C0"/>
                </a:solidFill>
                <a:latin typeface="Consolas" panose="020B0609020204030204" pitchFamily="49" charset="0"/>
              </a:rPr>
              <a:t>first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 : "</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          &lt;&lt; </a:t>
            </a:r>
            <a:r>
              <a:rPr lang="en-US" dirty="0">
                <a:solidFill>
                  <a:srgbClr val="000000"/>
                </a:solidFill>
                <a:latin typeface="Consolas" panose="020B0609020204030204" pitchFamily="49" charset="0"/>
              </a:rPr>
              <a:t>(</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)(*it).</a:t>
            </a:r>
            <a:r>
              <a:rPr lang="en-US" dirty="0">
                <a:solidFill>
                  <a:srgbClr val="0000C0"/>
                </a:solidFill>
                <a:latin typeface="Consolas" panose="020B0609020204030204" pitchFamily="49" charset="0"/>
              </a:rPr>
              <a:t>second</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 </a:t>
            </a:r>
            <a:r>
              <a:rPr lang="en-US" dirty="0" smtClean="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7F0055"/>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0;</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186417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Класс </a:t>
            </a:r>
            <a:r>
              <a:rPr lang="en-US" altLang="sv-SE" dirty="0" smtClean="0">
                <a:solidFill>
                  <a:srgbClr val="203864"/>
                </a:solidFill>
              </a:rPr>
              <a:t>string</a:t>
            </a:r>
            <a:r>
              <a:rPr lang="ru-RU" altLang="sv-SE" dirty="0" smtClean="0">
                <a:solidFill>
                  <a:srgbClr val="203864"/>
                </a:solidFill>
              </a:rPr>
              <a:t>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24</a:t>
            </a:fld>
            <a:endParaRPr lang="ru-RU" dirty="0"/>
          </a:p>
        </p:txBody>
      </p:sp>
      <p:sp>
        <p:nvSpPr>
          <p:cNvPr id="19" name="Rectangle 2"/>
          <p:cNvSpPr>
            <a:spLocks noGrp="1" noChangeArrowheads="1"/>
          </p:cNvSpPr>
          <p:nvPr>
            <p:ph type="body" idx="4294967295"/>
          </p:nvPr>
        </p:nvSpPr>
        <p:spPr>
          <a:xfrm>
            <a:off x="494809" y="62108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string</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класс с методами и переменными для организации работы со строками .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Определён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в заголовочном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файле</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&lt;string&gt;</a:t>
            </a:r>
            <a:endPar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7" name="Rectangle 6"/>
          <p:cNvSpPr/>
          <p:nvPr/>
        </p:nvSpPr>
        <p:spPr>
          <a:xfrm>
            <a:off x="957945" y="2314347"/>
            <a:ext cx="10705729" cy="3139321"/>
          </a:xfrm>
          <a:prstGeom prst="rect">
            <a:avLst/>
          </a:prstGeom>
        </p:spPr>
        <p:txBody>
          <a:bodyPr wrap="square">
            <a:spAutoFit/>
          </a:bodyPr>
          <a:lstStyle/>
          <a:p>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005032"/>
                </a:solidFill>
                <a:latin typeface="Consolas" panose="020B0609020204030204" pitchFamily="49" charset="0"/>
              </a:rPr>
              <a:t>string</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str</a:t>
            </a:r>
            <a:r>
              <a:rPr lang="en-US" dirty="0" smtClean="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str1(</a:t>
            </a:r>
            <a:r>
              <a:rPr lang="en-US" dirty="0" smtClean="0">
                <a:solidFill>
                  <a:srgbClr val="2A00FF"/>
                </a:solidFill>
                <a:latin typeface="Consolas" panose="020B0609020204030204" pitchFamily="49" charset="0"/>
              </a:rPr>
              <a:t>"string</a:t>
            </a:r>
            <a:r>
              <a:rPr lang="en-US" dirty="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str2 = </a:t>
            </a:r>
            <a:r>
              <a:rPr lang="en-US" dirty="0" smtClean="0">
                <a:solidFill>
                  <a:srgbClr val="2A00FF"/>
                </a:solidFill>
                <a:latin typeface="Consolas" panose="020B0609020204030204" pitchFamily="49" charset="0"/>
              </a:rPr>
              <a:t>"</a:t>
            </a:r>
            <a:r>
              <a:rPr lang="en-US" dirty="0" err="1" smtClean="0">
                <a:solidFill>
                  <a:srgbClr val="2A00FF"/>
                </a:solidFill>
                <a:latin typeface="Consolas" panose="020B0609020204030204" pitchFamily="49" charset="0"/>
              </a:rPr>
              <a:t>def</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str3(str2); 	</a:t>
            </a:r>
            <a:r>
              <a:rPr lang="en-US" dirty="0">
                <a:solidFill>
                  <a:srgbClr val="3F7F5F"/>
                </a:solidFill>
                <a:latin typeface="Consolas" panose="020B0609020204030204" pitchFamily="49" charset="0"/>
              </a:rPr>
              <a:t>// </a:t>
            </a:r>
            <a:r>
              <a:rPr lang="en-US" dirty="0" smtClean="0">
                <a:solidFill>
                  <a:srgbClr val="3F7F5F"/>
                </a:solidFill>
                <a:latin typeface="Consolas" panose="020B0609020204030204" pitchFamily="49" charset="0"/>
              </a:rPr>
              <a:t>str3</a:t>
            </a:r>
            <a:r>
              <a:rPr lang="ru-RU"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копия </a:t>
            </a:r>
            <a:r>
              <a:rPr lang="en-US" dirty="0" smtClean="0">
                <a:solidFill>
                  <a:srgbClr val="3F7F5F"/>
                </a:solidFill>
                <a:latin typeface="Consolas" panose="020B0609020204030204" pitchFamily="49" charset="0"/>
              </a:rPr>
              <a:t>str2: </a:t>
            </a:r>
            <a:r>
              <a:rPr lang="en-US" dirty="0">
                <a:solidFill>
                  <a:srgbClr val="3F7F5F"/>
                </a:solidFill>
                <a:latin typeface="Consolas" panose="020B0609020204030204" pitchFamily="49" charset="0"/>
              </a:rPr>
              <a:t>str3 ="</a:t>
            </a:r>
            <a:r>
              <a:rPr lang="en-US" dirty="0" err="1">
                <a:solidFill>
                  <a:srgbClr val="3F7F5F"/>
                </a:solidFill>
                <a:latin typeface="Consolas" panose="020B0609020204030204" pitchFamily="49" charset="0"/>
              </a:rPr>
              <a:t>def</a:t>
            </a:r>
            <a:r>
              <a:rPr lang="en-US" dirty="0" smtClean="0">
                <a:solidFill>
                  <a:srgbClr val="3F7F5F"/>
                </a:solidFill>
                <a:latin typeface="Consolas" panose="020B0609020204030204" pitchFamily="49" charset="0"/>
              </a:rPr>
              <a:t>" </a:t>
            </a:r>
          </a:p>
          <a:p>
            <a:r>
              <a:rPr lang="en-US" dirty="0" err="1" smtClean="0">
                <a:solidFill>
                  <a:srgbClr val="000000"/>
                </a:solidFill>
                <a:latin typeface="Consolas" panose="020B0609020204030204" pitchFamily="49" charset="0"/>
              </a:rPr>
              <a:t>str</a:t>
            </a:r>
            <a:r>
              <a:rPr lang="en-US" dirty="0" smtClean="0">
                <a:solidFill>
                  <a:srgbClr val="000000"/>
                </a:solidFill>
                <a:latin typeface="Consolas" panose="020B0609020204030204" pitchFamily="49" charset="0"/>
              </a:rPr>
              <a:t> = str1 + str3;</a:t>
            </a:r>
          </a:p>
          <a:p>
            <a:r>
              <a:rPr lang="en-US" dirty="0" err="1" smtClean="0">
                <a:solidFill>
                  <a:srgbClr val="000000"/>
                </a:solidFill>
                <a:latin typeface="Consolas" panose="020B0609020204030204" pitchFamily="49" charset="0"/>
              </a:rPr>
              <a:t>str</a:t>
            </a:r>
            <a:r>
              <a:rPr lang="en-US" dirty="0" smtClean="0">
                <a:solidFill>
                  <a:srgbClr val="000000"/>
                </a:solidFill>
                <a:latin typeface="Consolas" panose="020B0609020204030204" pitchFamily="49" charset="0"/>
              </a:rPr>
              <a:t> =</a:t>
            </a:r>
            <a:r>
              <a:rPr lang="en-US" dirty="0" smtClean="0">
                <a:solidFill>
                  <a:srgbClr val="2A00FF"/>
                </a:solidFill>
                <a:latin typeface="Consolas" panose="020B0609020204030204" pitchFamily="49" charset="0"/>
              </a:rPr>
              <a:t> "</a:t>
            </a:r>
            <a:r>
              <a:rPr lang="en-US" dirty="0" err="1" smtClean="0">
                <a:solidFill>
                  <a:srgbClr val="2A00FF"/>
                </a:solidFill>
                <a:latin typeface="Consolas" panose="020B0609020204030204" pitchFamily="49" charset="0"/>
              </a:rPr>
              <a:t>abc</a:t>
            </a:r>
            <a:r>
              <a:rPr lang="en-US" dirty="0" smtClean="0">
                <a:solidFill>
                  <a:srgbClr val="2A00FF"/>
                </a:solidFill>
                <a:latin typeface="Consolas" panose="020B0609020204030204" pitchFamily="49" charset="0"/>
              </a:rPr>
              <a:t>" </a:t>
            </a:r>
            <a:r>
              <a:rPr lang="en-US" dirty="0" smtClean="0">
                <a:solidFill>
                  <a:srgbClr val="000000"/>
                </a:solidFill>
                <a:latin typeface="Consolas" panose="020B0609020204030204" pitchFamily="49" charset="0"/>
              </a:rPr>
              <a:t>+ str3; 	       </a:t>
            </a:r>
            <a:r>
              <a:rPr lang="en-US" dirty="0" smtClean="0">
                <a:solidFill>
                  <a:srgbClr val="3F7F5F"/>
                </a:solidFill>
                <a:latin typeface="Consolas" panose="020B0609020204030204" pitchFamily="49" charset="0"/>
              </a:rPr>
              <a:t>// </a:t>
            </a:r>
            <a:r>
              <a:rPr lang="en-US" dirty="0" err="1" smtClean="0">
                <a:solidFill>
                  <a:srgbClr val="3F7F5F"/>
                </a:solidFill>
                <a:latin typeface="Consolas" panose="020B0609020204030204" pitchFamily="49" charset="0"/>
              </a:rPr>
              <a:t>str</a:t>
            </a:r>
            <a:r>
              <a:rPr lang="en-US" dirty="0" smtClean="0">
                <a:solidFill>
                  <a:srgbClr val="3F7F5F"/>
                </a:solidFill>
                <a:latin typeface="Consolas" panose="020B0609020204030204" pitchFamily="49" charset="0"/>
              </a:rPr>
              <a:t> =</a:t>
            </a:r>
            <a:r>
              <a:rPr lang="en-US" dirty="0">
                <a:solidFill>
                  <a:srgbClr val="3F7F5F"/>
                </a:solidFill>
                <a:latin typeface="Consolas" panose="020B0609020204030204" pitchFamily="49" charset="0"/>
              </a:rPr>
              <a:t> </a:t>
            </a:r>
            <a:r>
              <a:rPr lang="en-US" dirty="0" smtClean="0">
                <a:solidFill>
                  <a:srgbClr val="3F7F5F"/>
                </a:solidFill>
                <a:latin typeface="Consolas" panose="020B0609020204030204" pitchFamily="49" charset="0"/>
              </a:rPr>
              <a:t>"</a:t>
            </a:r>
            <a:r>
              <a:rPr lang="en-US" dirty="0" err="1" smtClean="0">
                <a:solidFill>
                  <a:srgbClr val="3F7F5F"/>
                </a:solidFill>
                <a:latin typeface="Consolas" panose="020B0609020204030204" pitchFamily="49" charset="0"/>
              </a:rPr>
              <a:t>abcdef</a:t>
            </a:r>
            <a:r>
              <a:rPr lang="en-US" dirty="0" smtClean="0">
                <a:solidFill>
                  <a:srgbClr val="3F7F5F"/>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str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str</a:t>
            </a:r>
            <a:r>
              <a:rPr lang="en-US" dirty="0" smtClean="0">
                <a:solidFill>
                  <a:srgbClr val="000000"/>
                </a:solidFill>
                <a:latin typeface="Consolas" panose="020B0609020204030204" pitchFamily="49" charset="0"/>
              </a:rPr>
              <a:t> +</a:t>
            </a:r>
            <a:r>
              <a:rPr lang="en-US" dirty="0" smtClean="0">
                <a:solidFill>
                  <a:srgbClr val="2A00FF"/>
                </a:solidFill>
                <a:latin typeface="Consolas" panose="020B0609020204030204" pitchFamily="49" charset="0"/>
              </a:rPr>
              <a: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abc</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3F7F5F"/>
                </a:solidFill>
                <a:latin typeface="Consolas" panose="020B0609020204030204" pitchFamily="49" charset="0"/>
              </a:rPr>
              <a:t> </a:t>
            </a:r>
            <a:r>
              <a:rPr lang="en-US" dirty="0" smtClean="0">
                <a:solidFill>
                  <a:srgbClr val="3F7F5F"/>
                </a:solidFill>
                <a:latin typeface="Consolas" panose="020B0609020204030204" pitchFamily="49" charset="0"/>
              </a:rPr>
              <a:t>          </a:t>
            </a:r>
            <a:r>
              <a:rPr lang="en-US" dirty="0">
                <a:solidFill>
                  <a:srgbClr val="3F7F5F"/>
                </a:solidFill>
                <a:latin typeface="Consolas" panose="020B0609020204030204" pitchFamily="49" charset="0"/>
              </a:rPr>
              <a:t>// </a:t>
            </a:r>
            <a:r>
              <a:rPr lang="en-US" dirty="0" err="1">
                <a:solidFill>
                  <a:srgbClr val="3F7F5F"/>
                </a:solidFill>
                <a:latin typeface="Consolas" panose="020B0609020204030204" pitchFamily="49" charset="0"/>
              </a:rPr>
              <a:t>str</a:t>
            </a:r>
            <a:r>
              <a:rPr lang="en-US" dirty="0">
                <a:solidFill>
                  <a:srgbClr val="3F7F5F"/>
                </a:solidFill>
                <a:latin typeface="Consolas" panose="020B0609020204030204" pitchFamily="49" charset="0"/>
              </a:rPr>
              <a:t> = "</a:t>
            </a:r>
            <a:r>
              <a:rPr lang="en-US" dirty="0" err="1">
                <a:solidFill>
                  <a:srgbClr val="3F7F5F"/>
                </a:solidFill>
                <a:latin typeface="Consolas" panose="020B0609020204030204" pitchFamily="49" charset="0"/>
              </a:rPr>
              <a:t>abcdefabc</a:t>
            </a:r>
            <a:r>
              <a:rPr lang="en-US" dirty="0">
                <a:solidFill>
                  <a:srgbClr val="3F7F5F"/>
                </a:solidFill>
                <a:latin typeface="Consolas" panose="020B0609020204030204" pitchFamily="49" charset="0"/>
              </a:rPr>
              <a:t>"  </a:t>
            </a:r>
            <a:r>
              <a:rPr lang="en-US" dirty="0">
                <a:solidFill>
                  <a:srgbClr val="000000"/>
                </a:solidFill>
                <a:latin typeface="Consolas" panose="020B0609020204030204" pitchFamily="49" charset="0"/>
              </a:rPr>
              <a:t> </a:t>
            </a:r>
          </a:p>
          <a:p>
            <a:r>
              <a:rPr lang="en-US" dirty="0" err="1" smtClean="0">
                <a:solidFill>
                  <a:srgbClr val="000000"/>
                </a:solidFill>
                <a:latin typeface="Consolas" panose="020B0609020204030204" pitchFamily="49" charset="0"/>
              </a:rPr>
              <a:t>str</a:t>
            </a:r>
            <a:r>
              <a:rPr lang="en-US" dirty="0" smtClean="0">
                <a:solidFill>
                  <a:srgbClr val="000000"/>
                </a:solidFill>
                <a:latin typeface="Consolas" panose="020B0609020204030204" pitchFamily="49" charset="0"/>
              </a:rPr>
              <a:t> +=</a:t>
            </a:r>
            <a:r>
              <a:rPr lang="en-US" dirty="0" smtClean="0">
                <a:solidFill>
                  <a:srgbClr val="2A00FF"/>
                </a:solidFill>
                <a:latin typeface="Consolas" panose="020B0609020204030204" pitchFamily="49" charset="0"/>
              </a:rPr>
              <a:t> "</a:t>
            </a:r>
            <a:r>
              <a:rPr lang="en-US" dirty="0" err="1" smtClean="0">
                <a:solidFill>
                  <a:srgbClr val="2A00FF"/>
                </a:solidFill>
                <a:latin typeface="Consolas" panose="020B0609020204030204" pitchFamily="49" charset="0"/>
              </a:rPr>
              <a:t>def</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r>
              <a:rPr lang="en-US" dirty="0" smtClean="0">
                <a:solidFill>
                  <a:srgbClr val="3F7F5F"/>
                </a:solidFill>
                <a:latin typeface="Consolas" panose="020B0609020204030204" pitchFamily="49" charset="0"/>
              </a:rPr>
              <a:t> 		       // </a:t>
            </a:r>
            <a:r>
              <a:rPr lang="en-US" dirty="0" err="1">
                <a:solidFill>
                  <a:srgbClr val="3F7F5F"/>
                </a:solidFill>
                <a:latin typeface="Consolas" panose="020B0609020204030204" pitchFamily="49" charset="0"/>
              </a:rPr>
              <a:t>str</a:t>
            </a:r>
            <a:r>
              <a:rPr lang="en-US" dirty="0">
                <a:solidFill>
                  <a:srgbClr val="3F7F5F"/>
                </a:solidFill>
                <a:latin typeface="Consolas" panose="020B0609020204030204" pitchFamily="49" charset="0"/>
              </a:rPr>
              <a:t> = "</a:t>
            </a:r>
            <a:r>
              <a:rPr lang="en-US" dirty="0" err="1" smtClean="0">
                <a:solidFill>
                  <a:srgbClr val="3F7F5F"/>
                </a:solidFill>
                <a:latin typeface="Consolas" panose="020B0609020204030204" pitchFamily="49" charset="0"/>
              </a:rPr>
              <a:t>abcdefabcdef</a:t>
            </a:r>
            <a:r>
              <a:rPr lang="en-US" dirty="0" smtClean="0">
                <a:solidFill>
                  <a:srgbClr val="3F7F5F"/>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str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 "</a:t>
            </a:r>
            <a:r>
              <a:rPr lang="en-US" dirty="0" err="1">
                <a:solidFill>
                  <a:srgbClr val="2A00FF"/>
                </a:solidFill>
                <a:latin typeface="Consolas" panose="020B0609020204030204" pitchFamily="49" charset="0"/>
              </a:rPr>
              <a:t>abc</a:t>
            </a:r>
            <a:r>
              <a:rPr lang="en-US" dirty="0">
                <a:solidFill>
                  <a:srgbClr val="2A00FF"/>
                </a:solidFill>
                <a:latin typeface="Consolas" panose="020B0609020204030204" pitchFamily="49" charset="0"/>
              </a:rPr>
              <a:t>" </a:t>
            </a:r>
            <a:r>
              <a:rPr lang="en-US" dirty="0">
                <a:solidFill>
                  <a:srgbClr val="000000"/>
                </a:solidFill>
                <a:latin typeface="Consolas" panose="020B0609020204030204" pitchFamily="49" charset="0"/>
              </a:rPr>
              <a:t>+ </a:t>
            </a:r>
            <a:r>
              <a:rPr lang="en-US" dirty="0" smtClean="0">
                <a:solidFill>
                  <a:srgbClr val="2A00FF"/>
                </a:solidFill>
                <a:latin typeface="Consolas" panose="020B0609020204030204" pitchFamily="49" charset="0"/>
              </a:rPr>
              <a:t>"</a:t>
            </a:r>
            <a:r>
              <a:rPr lang="en-US" dirty="0" err="1" smtClean="0">
                <a:solidFill>
                  <a:srgbClr val="2A00FF"/>
                </a:solidFill>
                <a:latin typeface="Consolas" panose="020B0609020204030204" pitchFamily="49" charset="0"/>
              </a:rPr>
              <a:t>def</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a:t>
            </a:r>
            <a:r>
              <a:rPr lang="ru-RU" dirty="0" smtClean="0">
                <a:solidFill>
                  <a:srgbClr val="3F7F5F"/>
                </a:solidFill>
                <a:latin typeface="Consolas" panose="020B0609020204030204" pitchFamily="49" charset="0"/>
              </a:rPr>
              <a:t> ошибка компиляции</a:t>
            </a:r>
            <a:r>
              <a:rPr lang="en-US" dirty="0" smtClean="0">
                <a:solidFill>
                  <a:srgbClr val="3F7F5F"/>
                </a:solidFill>
                <a:latin typeface="Consolas" panose="020B0609020204030204" pitchFamily="49" charset="0"/>
              </a:rPr>
              <a:t>: </a:t>
            </a:r>
            <a:r>
              <a:rPr lang="en-US" dirty="0" err="1" smtClean="0">
                <a:solidFill>
                  <a:srgbClr val="3F7F5F"/>
                </a:solidFill>
                <a:latin typeface="Consolas" panose="020B0609020204030204" pitchFamily="49" charset="0"/>
              </a:rPr>
              <a:t>const</a:t>
            </a:r>
            <a:r>
              <a:rPr lang="en-US" dirty="0" smtClean="0">
                <a:solidFill>
                  <a:srgbClr val="3F7F5F"/>
                </a:solidFill>
                <a:latin typeface="Consolas" panose="020B0609020204030204" pitchFamily="49" charset="0"/>
              </a:rPr>
              <a:t> char* + </a:t>
            </a:r>
            <a:r>
              <a:rPr lang="en-US" dirty="0" err="1" smtClean="0">
                <a:solidFill>
                  <a:srgbClr val="3F7F5F"/>
                </a:solidFill>
                <a:latin typeface="Consolas" panose="020B0609020204030204" pitchFamily="49" charset="0"/>
              </a:rPr>
              <a:t>const</a:t>
            </a:r>
            <a:r>
              <a:rPr lang="en-US" dirty="0" smtClean="0">
                <a:solidFill>
                  <a:srgbClr val="3F7F5F"/>
                </a:solidFill>
                <a:latin typeface="Consolas" panose="020B0609020204030204" pitchFamily="49" charset="0"/>
              </a:rPr>
              <a:t> char*</a:t>
            </a:r>
            <a:endParaRPr lang="en-US" dirty="0">
              <a:solidFill>
                <a:srgbClr val="3F7F5F"/>
              </a:solidFill>
              <a:latin typeface="Consolas" panose="020B0609020204030204" pitchFamily="49" charset="0"/>
            </a:endParaRPr>
          </a:p>
          <a:p>
            <a:endParaRPr lang="ru-RU" dirty="0">
              <a:solidFill>
                <a:srgbClr val="3F7F5F"/>
              </a:solidFill>
              <a:latin typeface="Consolas" panose="020B0609020204030204" pitchFamily="49" charset="0"/>
            </a:endParaRPr>
          </a:p>
          <a:p>
            <a:endParaRPr lang="ru-RU"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1290956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a:solidFill>
                  <a:srgbClr val="203864"/>
                </a:solidFill>
              </a:rPr>
              <a:t>Обращение к </a:t>
            </a:r>
            <a:r>
              <a:rPr lang="ru-RU" altLang="sv-SE" dirty="0" smtClean="0">
                <a:solidFill>
                  <a:srgbClr val="203864"/>
                </a:solidFill>
              </a:rPr>
              <a:t>элементам</a:t>
            </a:r>
            <a:r>
              <a:rPr lang="en-US" altLang="sv-SE" dirty="0" smtClean="0">
                <a:solidFill>
                  <a:srgbClr val="203864"/>
                </a:solidFill>
              </a:rPr>
              <a:t> - string</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25</a:t>
            </a:fld>
            <a:endParaRPr lang="ru-RU" dirty="0"/>
          </a:p>
        </p:txBody>
      </p:sp>
      <p:sp>
        <p:nvSpPr>
          <p:cNvPr id="19" name="Rectangle 2"/>
          <p:cNvSpPr>
            <a:spLocks noGrp="1" noChangeArrowheads="1"/>
          </p:cNvSpPr>
          <p:nvPr>
            <p:ph type="body" idx="4294967295"/>
          </p:nvPr>
        </p:nvSpPr>
        <p:spPr>
          <a:xfrm>
            <a:off x="613559" y="916407"/>
            <a:ext cx="10751127"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Доступ к символам строки реализован через следующие способы</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pos</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получение символа по позиции (индексация начинается с нуля)</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pos</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функция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ращает символ по позиции </a:t>
            </a: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pos</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front</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первый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символ</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11)</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последний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символ</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11)</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data</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указатель на первый символ строки</a:t>
            </a: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c_str</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a:t>
            </a:r>
            <a:r>
              <a:rPr lang="ru-RU"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немодифицируемый</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массив, содержащий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символы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строки</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const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char * )</a:t>
            </a: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доступ через итераторы:</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начало -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begin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cbegin</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rbegin</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crbegin</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r>
            <a:b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b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 на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конец   -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end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cend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rend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crend</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31638660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Вместимость </a:t>
            </a:r>
            <a:r>
              <a:rPr lang="en-US" altLang="sv-SE" dirty="0" smtClean="0">
                <a:solidFill>
                  <a:srgbClr val="203864"/>
                </a:solidFill>
              </a:rPr>
              <a:t>- string</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26</a:t>
            </a:fld>
            <a:endParaRPr lang="ru-RU" dirty="0"/>
          </a:p>
        </p:txBody>
      </p:sp>
      <p:sp>
        <p:nvSpPr>
          <p:cNvPr id="19" name="Rectangle 2"/>
          <p:cNvSpPr>
            <a:spLocks noGrp="1" noChangeArrowheads="1"/>
          </p:cNvSpPr>
          <p:nvPr>
            <p:ph type="body" idx="4294967295"/>
          </p:nvPr>
        </p:nvSpPr>
        <p:spPr>
          <a:xfrm>
            <a:off x="613559" y="916407"/>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 для получения информации о символах строки</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empty()</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проверяет, является ли строка пустой</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size()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количество символов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строке</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length()</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max_size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максимальное количество символов </a:t>
            </a: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reserve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резервирует память под требуемое количество элементов</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capacity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количество символов, которые могут содержаться в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текущем</a:t>
            </a:r>
            <a:b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выделенном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хранилище</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shrink_to_fit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меньшает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использование памяти, высвобождая неиспользуемую</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11)</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2569076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Операции</a:t>
            </a:r>
            <a:r>
              <a:rPr lang="en-US" altLang="sv-SE" dirty="0" smtClean="0">
                <a:solidFill>
                  <a:srgbClr val="203864"/>
                </a:solidFill>
              </a:rPr>
              <a:t> - string</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27</a:t>
            </a:fld>
            <a:endParaRPr lang="ru-RU" dirty="0"/>
          </a:p>
        </p:txBody>
      </p:sp>
      <p:sp>
        <p:nvSpPr>
          <p:cNvPr id="19" name="Rectangle 2"/>
          <p:cNvSpPr>
            <a:spLocks noGrp="1" noChangeArrowheads="1"/>
          </p:cNvSpPr>
          <p:nvPr>
            <p:ph type="body" idx="4294967295"/>
          </p:nvPr>
        </p:nvSpPr>
        <p:spPr>
          <a:xfrm>
            <a:off x="2047520" y="709397"/>
            <a:ext cx="11168866" cy="5251594"/>
          </a:xfrm>
          <a:prstGeom prst="rect">
            <a:avLst/>
          </a:prstGeom>
        </p:spPr>
        <p:txBody>
          <a:bodyPr>
            <a:normAutofit lnSpcReduction="10000"/>
          </a:bodyPr>
          <a:lstStyle/>
          <a:p>
            <a:pPr marL="0" lvl="1" indent="0">
              <a:lnSpc>
                <a:spcPct val="100000"/>
              </a:lnSpc>
              <a:spcBef>
                <a:spcPts val="1000"/>
              </a:spcBef>
              <a:buClr>
                <a:srgbClr val="2196F3"/>
              </a:buClr>
              <a:buNone/>
            </a:pPr>
            <a:endParaRPr lang="ru-RU" altLang="sv-SE" sz="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с</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lear</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очищает содержимое строки</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insert(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вставляет символы по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указанной позиции</a:t>
            </a:r>
          </a:p>
          <a:p>
            <a:pPr marL="360000" indent="-216000">
              <a:lnSpc>
                <a:spcPct val="100000"/>
              </a:lnSpc>
              <a:buClr>
                <a:schemeClr val="accent1"/>
              </a:buClr>
              <a:buFont typeface="Verdana" pitchFamily="34" charset="0"/>
              <a:buChar char="›"/>
            </a:pP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erase</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удаляет указанные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символы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из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строки</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push_back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добавление символа в конец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строки</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pop_back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удаляет последний элемент</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append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добавление символа в конец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строки</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operator+=  </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compare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сравнивает две строки</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replace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заменяет каждое вхождение указанного символа</a:t>
            </a: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substr</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подстроку</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copy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копирует символы</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изменяет количество хранимых символов</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swap</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обменивает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содержимое двух строк</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3130660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Поиск </a:t>
            </a:r>
            <a:r>
              <a:rPr lang="en-US" altLang="sv-SE" dirty="0" smtClean="0">
                <a:solidFill>
                  <a:srgbClr val="203864"/>
                </a:solidFill>
              </a:rPr>
              <a:t>- string</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28</a:t>
            </a:fld>
            <a:endParaRPr lang="ru-RU" dirty="0"/>
          </a:p>
        </p:txBody>
      </p:sp>
      <p:sp>
        <p:nvSpPr>
          <p:cNvPr id="19" name="Rectangle 2"/>
          <p:cNvSpPr>
            <a:spLocks noGrp="1" noChangeArrowheads="1"/>
          </p:cNvSpPr>
          <p:nvPr>
            <p:ph type="body" idx="4294967295"/>
          </p:nvPr>
        </p:nvSpPr>
        <p:spPr>
          <a:xfrm>
            <a:off x="613559" y="916407"/>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 для поиск символов и подстрок</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find()-</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поиск подстроки в строке</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rfind</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поиск последнего вхождения подстроки </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find_first_of</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поиск первого вхождения символов </a:t>
            </a: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find_first_not_of</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поиск первого символа,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не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равного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ни одному символу из переданной последовательности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символов</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find_last_of</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поиск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последнего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вхождения символов </a:t>
            </a: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find_last_not_of</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поиск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последнего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символа, не равного ни одному символу из переданной последовательности символов</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1344646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string </a:t>
            </a:r>
            <a:r>
              <a:rPr lang="ru-RU" altLang="sv-SE" dirty="0" smtClean="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29</a:t>
            </a:fld>
            <a:endParaRPr lang="ru-RU" dirty="0"/>
          </a:p>
        </p:txBody>
      </p:sp>
      <p:sp>
        <p:nvSpPr>
          <p:cNvPr id="4" name="Rectangle 3"/>
          <p:cNvSpPr/>
          <p:nvPr/>
        </p:nvSpPr>
        <p:spPr>
          <a:xfrm>
            <a:off x="2012121" y="733757"/>
            <a:ext cx="8506691" cy="5632311"/>
          </a:xfrm>
          <a:prstGeom prst="rect">
            <a:avLst/>
          </a:prstGeom>
        </p:spPr>
        <p:txBody>
          <a:bodyPr wrap="square">
            <a:spAutoFit/>
          </a:bodyPr>
          <a:lstStyle/>
          <a:p>
            <a:r>
              <a:rPr lang="en-US" dirty="0" smtClean="0">
                <a:solidFill>
                  <a:srgbClr val="7F0055"/>
                </a:solidFill>
                <a:latin typeface="Consolas" panose="020B0609020204030204" pitchFamily="49" charset="0"/>
              </a:rPr>
              <a:t>#include</a:t>
            </a:r>
            <a:r>
              <a:rPr lang="en-US" dirty="0" smtClean="0">
                <a:solidFill>
                  <a:srgbClr val="000000"/>
                </a:solidFill>
                <a:latin typeface="Consolas" panose="020B0609020204030204" pitchFamily="49" charset="0"/>
              </a:rPr>
              <a:t> </a:t>
            </a:r>
            <a:r>
              <a:rPr lang="en-US" dirty="0" smtClean="0">
                <a:solidFill>
                  <a:srgbClr val="2A00FF"/>
                </a:solidFill>
                <a:latin typeface="Consolas" panose="020B0609020204030204" pitchFamily="49" charset="0"/>
              </a:rPr>
              <a:t>&lt;</a:t>
            </a:r>
            <a:r>
              <a:rPr lang="en-US" dirty="0" err="1" smtClean="0">
                <a:solidFill>
                  <a:srgbClr val="2A00FF"/>
                </a:solidFill>
                <a:latin typeface="Consolas" panose="020B0609020204030204" pitchFamily="49" charset="0"/>
              </a:rPr>
              <a:t>iostream</a:t>
            </a:r>
            <a:r>
              <a:rPr lang="en-US" dirty="0" smtClean="0">
                <a:solidFill>
                  <a:srgbClr val="2A00FF"/>
                </a:solidFill>
                <a:latin typeface="Consolas" panose="020B0609020204030204" pitchFamily="49" charset="0"/>
              </a:rPr>
              <a:t>&gt;</a:t>
            </a:r>
            <a:r>
              <a:rPr lang="ru-RU" dirty="0" smtClean="0">
                <a:solidFill>
                  <a:srgbClr val="2A00FF"/>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заголовок </a:t>
            </a:r>
            <a:r>
              <a:rPr lang="en-US" dirty="0" smtClean="0">
                <a:solidFill>
                  <a:srgbClr val="3F7F5F"/>
                </a:solidFill>
                <a:latin typeface="Consolas" panose="020B0609020204030204" pitchFamily="49" charset="0"/>
              </a:rPr>
              <a:t>string </a:t>
            </a:r>
            <a:r>
              <a:rPr lang="ru-RU" dirty="0" smtClean="0">
                <a:solidFill>
                  <a:srgbClr val="3F7F5F"/>
                </a:solidFill>
                <a:latin typeface="Consolas" panose="020B0609020204030204" pitchFamily="49" charset="0"/>
              </a:rPr>
              <a:t>подключается с </a:t>
            </a:r>
            <a:r>
              <a:rPr lang="en-US" dirty="0" err="1" smtClean="0">
                <a:solidFill>
                  <a:srgbClr val="3F7F5F"/>
                </a:solidFill>
                <a:latin typeface="Consolas" panose="020B0609020204030204" pitchFamily="49" charset="0"/>
              </a:rPr>
              <a:t>iostream</a:t>
            </a:r>
            <a:endParaRPr lang="en-US" dirty="0" smtClean="0">
              <a:solidFill>
                <a:srgbClr val="2A00FF"/>
              </a:solidFill>
              <a:latin typeface="Consolas" panose="020B0609020204030204" pitchFamily="49" charset="0"/>
            </a:endParaRPr>
          </a:p>
          <a:p>
            <a:r>
              <a:rPr lang="en-US" dirty="0" smtClean="0">
                <a:solidFill>
                  <a:srgbClr val="7F0055"/>
                </a:solidFill>
                <a:latin typeface="Consolas" panose="020B0609020204030204" pitchFamily="49" charset="0"/>
              </a:rPr>
              <a:t>using</a:t>
            </a:r>
            <a:r>
              <a:rPr lang="en-US" dirty="0" smtClean="0">
                <a:solidFill>
                  <a:srgbClr val="000000"/>
                </a:solidFill>
                <a:latin typeface="Consolas" panose="020B0609020204030204" pitchFamily="49" charset="0"/>
              </a:rPr>
              <a:t> </a:t>
            </a:r>
            <a:r>
              <a:rPr lang="en-US" dirty="0">
                <a:solidFill>
                  <a:srgbClr val="7F0055"/>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main () {</a:t>
            </a:r>
          </a:p>
          <a:p>
            <a:r>
              <a:rPr lang="en-US" dirty="0" smtClean="0">
                <a:solidFill>
                  <a:srgbClr val="000000"/>
                </a:solidFill>
                <a:latin typeface="Consolas" panose="020B0609020204030204" pitchFamily="49" charset="0"/>
              </a:rPr>
              <a:t>   </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str1 = </a:t>
            </a:r>
            <a:r>
              <a:rPr lang="en-US" dirty="0">
                <a:solidFill>
                  <a:srgbClr val="2A00FF"/>
                </a:solidFill>
                <a:latin typeface="Consolas" panose="020B0609020204030204" pitchFamily="49" charset="0"/>
              </a:rPr>
              <a:t>"Hello"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str2 = </a:t>
            </a:r>
            <a:r>
              <a:rPr lang="en-US" dirty="0">
                <a:solidFill>
                  <a:srgbClr val="2A00FF"/>
                </a:solidFill>
                <a:latin typeface="Consolas" panose="020B0609020204030204" pitchFamily="49" charset="0"/>
              </a:rPr>
              <a:t>"World"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str3;</a:t>
            </a:r>
          </a:p>
          <a:p>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smtClean="0">
                <a:solidFill>
                  <a:srgbClr val="000000"/>
                </a:solidFill>
                <a:latin typeface="Consolas" panose="020B0609020204030204" pitchFamily="49" charset="0"/>
              </a:rPr>
              <a:t>   str3 </a:t>
            </a:r>
            <a:r>
              <a:rPr lang="en-US" dirty="0">
                <a:solidFill>
                  <a:srgbClr val="000000"/>
                </a:solidFill>
                <a:latin typeface="Consolas" panose="020B0609020204030204" pitchFamily="49" charset="0"/>
              </a:rPr>
              <a:t>= str1</a:t>
            </a:r>
            <a:r>
              <a:rPr lang="en-US" dirty="0" smtClean="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копирование</a:t>
            </a:r>
            <a:r>
              <a:rPr lang="en-US" dirty="0" smtClean="0">
                <a:solidFill>
                  <a:srgbClr val="3F7F5F"/>
                </a:solidFill>
                <a:latin typeface="Consolas" panose="020B0609020204030204" pitchFamily="49" charset="0"/>
              </a:rPr>
              <a:t> </a:t>
            </a:r>
            <a:r>
              <a:rPr lang="en-US" dirty="0">
                <a:solidFill>
                  <a:srgbClr val="3F7F5F"/>
                </a:solidFill>
                <a:latin typeface="Consolas" panose="020B0609020204030204" pitchFamily="49" charset="0"/>
              </a:rPr>
              <a:t>str1 </a:t>
            </a:r>
            <a:r>
              <a:rPr lang="ru-RU" dirty="0" smtClean="0">
                <a:solidFill>
                  <a:srgbClr val="3F7F5F"/>
                </a:solidFill>
                <a:latin typeface="Consolas" panose="020B0609020204030204" pitchFamily="49" charset="0"/>
              </a:rPr>
              <a:t>в</a:t>
            </a:r>
            <a:r>
              <a:rPr lang="en-US" dirty="0" smtClean="0">
                <a:solidFill>
                  <a:srgbClr val="3F7F5F"/>
                </a:solidFill>
                <a:latin typeface="Consolas" panose="020B0609020204030204" pitchFamily="49" charset="0"/>
              </a:rPr>
              <a:t> </a:t>
            </a:r>
            <a:r>
              <a:rPr lang="en-US" dirty="0">
                <a:solidFill>
                  <a:srgbClr val="3F7F5F"/>
                </a:solidFill>
                <a:latin typeface="Consolas" panose="020B0609020204030204" pitchFamily="49" charset="0"/>
              </a:rPr>
              <a:t>str3</a:t>
            </a:r>
          </a:p>
          <a:p>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"str3 : "</a:t>
            </a:r>
            <a:r>
              <a:rPr lang="en-US" dirty="0">
                <a:solidFill>
                  <a:srgbClr val="000000"/>
                </a:solidFill>
                <a:latin typeface="Consolas" panose="020B0609020204030204" pitchFamily="49" charset="0"/>
              </a:rPr>
              <a:t> &lt;&lt; str3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ru-RU"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str3 </a:t>
            </a:r>
            <a:r>
              <a:rPr lang="en-US" dirty="0">
                <a:solidFill>
                  <a:srgbClr val="000000"/>
                </a:solidFill>
                <a:latin typeface="Consolas" panose="020B0609020204030204" pitchFamily="49" charset="0"/>
              </a:rPr>
              <a:t>= str1 + str2</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конкатенация</a:t>
            </a:r>
            <a:r>
              <a:rPr lang="en-US" dirty="0">
                <a:solidFill>
                  <a:srgbClr val="3F7F5F"/>
                </a:solidFill>
                <a:latin typeface="Consolas" panose="020B0609020204030204" pitchFamily="49" charset="0"/>
              </a:rPr>
              <a:t> str1 </a:t>
            </a:r>
            <a:r>
              <a:rPr lang="ru-RU" dirty="0">
                <a:solidFill>
                  <a:srgbClr val="3F7F5F"/>
                </a:solidFill>
                <a:latin typeface="Consolas" panose="020B0609020204030204" pitchFamily="49" charset="0"/>
              </a:rPr>
              <a:t>и</a:t>
            </a:r>
            <a:r>
              <a:rPr lang="en-US" dirty="0">
                <a:solidFill>
                  <a:srgbClr val="3F7F5F"/>
                </a:solidFill>
                <a:latin typeface="Consolas" panose="020B0609020204030204" pitchFamily="49" charset="0"/>
              </a:rPr>
              <a:t> str2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"str1 + str2 : "</a:t>
            </a:r>
            <a:r>
              <a:rPr lang="en-US" dirty="0">
                <a:solidFill>
                  <a:srgbClr val="000000"/>
                </a:solidFill>
                <a:latin typeface="Consolas" panose="020B0609020204030204" pitchFamily="49" charset="0"/>
              </a:rPr>
              <a:t> &lt;&lt; str3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len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str3.size</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длина </a:t>
            </a:r>
            <a:r>
              <a:rPr lang="en-US" dirty="0">
                <a:solidFill>
                  <a:srgbClr val="3F7F5F"/>
                </a:solidFill>
                <a:latin typeface="Consolas" panose="020B0609020204030204" pitchFamily="49" charset="0"/>
              </a:rPr>
              <a:t>str3 </a:t>
            </a:r>
            <a:r>
              <a:rPr lang="ru-RU" dirty="0">
                <a:solidFill>
                  <a:srgbClr val="3F7F5F"/>
                </a:solidFill>
                <a:latin typeface="Consolas" panose="020B0609020204030204" pitchFamily="49" charset="0"/>
              </a:rPr>
              <a:t>после конкатенации</a:t>
            </a:r>
            <a:endParaRPr lang="en-US" dirty="0">
              <a:solidFill>
                <a:srgbClr val="3F7F5F"/>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"str3.size() :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11994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Итераторы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a:t>
            </a:fld>
            <a:endParaRPr lang="ru-RU" dirty="0"/>
          </a:p>
        </p:txBody>
      </p:sp>
      <p:sp>
        <p:nvSpPr>
          <p:cNvPr id="3" name="Rectangle 2"/>
          <p:cNvSpPr/>
          <p:nvPr/>
        </p:nvSpPr>
        <p:spPr>
          <a:xfrm>
            <a:off x="1039317" y="1134800"/>
            <a:ext cx="10937823" cy="4524315"/>
          </a:xfrm>
          <a:prstGeom prst="rect">
            <a:avLst/>
          </a:prstGeom>
        </p:spPr>
        <p:txBody>
          <a:bodyPr wrap="square">
            <a:spAutoFit/>
          </a:bodyPr>
          <a:lstStyle/>
          <a:p>
            <a:r>
              <a:rPr lang="en-US" dirty="0">
                <a:solidFill>
                  <a:srgbClr val="7F0055"/>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&lt;</a:t>
            </a:r>
            <a:r>
              <a:rPr lang="en-US" dirty="0" err="1">
                <a:solidFill>
                  <a:srgbClr val="2A00FF"/>
                </a:solidFill>
                <a:latin typeface="Consolas" panose="020B0609020204030204" pitchFamily="49" charset="0"/>
              </a:rPr>
              <a:t>iostream</a:t>
            </a:r>
            <a:r>
              <a:rPr lang="en-US" dirty="0">
                <a:solidFill>
                  <a:srgbClr val="2A00FF"/>
                </a:solidFill>
                <a:latin typeface="Consolas" panose="020B0609020204030204" pitchFamily="49" charset="0"/>
              </a:rPr>
              <a:t>&gt;</a:t>
            </a:r>
          </a:p>
          <a:p>
            <a:r>
              <a:rPr lang="en-US" dirty="0" smtClean="0">
                <a:solidFill>
                  <a:srgbClr val="7F0055"/>
                </a:solidFill>
                <a:latin typeface="Consolas" panose="020B0609020204030204" pitchFamily="49" charset="0"/>
              </a:rPr>
              <a:t>#</a:t>
            </a:r>
            <a:r>
              <a:rPr lang="en-US" dirty="0">
                <a:solidFill>
                  <a:srgbClr val="7F0055"/>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&lt;vector&gt;</a:t>
            </a:r>
          </a:p>
          <a:p>
            <a:endParaRPr lang="en-US" dirty="0">
              <a:latin typeface="Consolas" panose="020B0609020204030204" pitchFamily="49" charset="0"/>
            </a:endParaRPr>
          </a:p>
          <a:p>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 = {1, 2, 3, 4, 5};  </a:t>
            </a:r>
            <a:r>
              <a:rPr lang="ru-RU" dirty="0" smtClean="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вектор с 5 элементами</a:t>
            </a:r>
          </a:p>
          <a:p>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a:t>
            </a:r>
            <a:r>
              <a:rPr lang="ru-RU" dirty="0" err="1">
                <a:solidFill>
                  <a:srgbClr val="005032"/>
                </a:solidFill>
                <a:latin typeface="Consolas" panose="020B0609020204030204" pitchFamily="49" charset="0"/>
              </a:rPr>
              <a:t>iterator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it</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v.begin</a:t>
            </a:r>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итератор на начало вектора</a:t>
            </a:r>
          </a:p>
          <a:p>
            <a:endParaRPr lang="en-US" dirty="0">
              <a:latin typeface="Consolas" panose="020B0609020204030204" pitchFamily="49" charset="0"/>
            </a:endParaRPr>
          </a:p>
          <a:p>
            <a:r>
              <a:rPr lang="ru-RU" dirty="0">
                <a:solidFill>
                  <a:srgbClr val="000000"/>
                </a:solidFill>
                <a:latin typeface="Consolas" panose="020B0609020204030204" pitchFamily="49" charset="0"/>
              </a:rPr>
              <a:t>    </a:t>
            </a:r>
            <a:r>
              <a:rPr lang="ru-RU" dirty="0" err="1">
                <a:solidFill>
                  <a:srgbClr val="7F0055"/>
                </a:solidFill>
                <a:latin typeface="Consolas" panose="020B0609020204030204" pitchFamily="49" charset="0"/>
              </a:rPr>
              <a:t>while</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it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v.end</a:t>
            </a:r>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пока не дойдем до конца</a:t>
            </a:r>
          </a:p>
          <a:p>
            <a:r>
              <a:rPr lang="en-US"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&lt;&lt; *</a:t>
            </a:r>
            <a:r>
              <a:rPr lang="ru-RU" dirty="0" err="1">
                <a:solidFill>
                  <a:srgbClr val="000000"/>
                </a:solidFill>
                <a:latin typeface="Consolas" panose="020B0609020204030204" pitchFamily="49" charset="0"/>
              </a:rPr>
              <a:t>it</a:t>
            </a:r>
            <a:r>
              <a:rPr lang="ru-RU" dirty="0">
                <a:solidFill>
                  <a:srgbClr val="000000"/>
                </a:solidFill>
                <a:latin typeface="Consolas" panose="020B0609020204030204" pitchFamily="49" charset="0"/>
              </a:rPr>
              <a:t> &lt;&lt;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64288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получаем элементы через итератор</a:t>
            </a:r>
          </a:p>
          <a:p>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it</a:t>
            </a:r>
            <a:r>
              <a:rPr lang="ru-RU" dirty="0">
                <a:solidFill>
                  <a:srgbClr val="000000"/>
                </a:solidFill>
                <a:latin typeface="Consolas" panose="020B0609020204030204" pitchFamily="49" charset="0"/>
              </a:rPr>
              <a:t>;                            </a:t>
            </a:r>
            <a:r>
              <a:rPr lang="ru-RU" dirty="0">
                <a:solidFill>
                  <a:srgbClr val="3F7F5F"/>
                </a:solidFill>
                <a:latin typeface="Consolas" panose="020B0609020204030204" pitchFamily="49" charset="0"/>
              </a:rPr>
              <a:t>// перемещаемся вперед на один элемент</a:t>
            </a:r>
          </a:p>
          <a:p>
            <a:r>
              <a:rPr lang="en-US"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83382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Работа с файлами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30</a:t>
            </a:fld>
            <a:endParaRPr lang="ru-RU" dirty="0"/>
          </a:p>
        </p:txBody>
      </p:sp>
      <p:sp>
        <p:nvSpPr>
          <p:cNvPr id="19" name="Rectangle 2"/>
          <p:cNvSpPr>
            <a:spLocks noGrp="1" noChangeArrowheads="1"/>
          </p:cNvSpPr>
          <p:nvPr>
            <p:ph type="body" idx="4294967295"/>
          </p:nvPr>
        </p:nvSpPr>
        <p:spPr>
          <a:xfrm>
            <a:off x="1120461" y="1036724"/>
            <a:ext cx="10208599"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C++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предоставляет следующие классы для выполнения вывода и ввода символов в / из файлов</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ofstream</a:t>
            </a:r>
            <a:r>
              <a:rPr lang="en-US" altLang="sv-SE" sz="24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потоковый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класс для записи в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файлы</a:t>
            </a:r>
          </a:p>
          <a:p>
            <a:pPr marL="360000" indent="-216000">
              <a:lnSpc>
                <a:spcPct val="100000"/>
              </a:lnSpc>
              <a:buClr>
                <a:schemeClr val="accent1"/>
              </a:buClr>
              <a:buFont typeface="Verdana" pitchFamily="34" charset="0"/>
              <a:buChar char="›"/>
            </a:pP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ifstream</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потоковый класс для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чтения из файлов</a:t>
            </a:r>
          </a:p>
          <a:p>
            <a:pPr marL="360000" indent="-216000">
              <a:lnSpc>
                <a:spcPct val="100000"/>
              </a:lnSpc>
              <a:buClr>
                <a:schemeClr val="accent1"/>
              </a:buClr>
              <a:buFont typeface="Verdana" pitchFamily="34" charset="0"/>
              <a:buChar char="›"/>
            </a:pPr>
            <a:r>
              <a:rPr lang="en-US" altLang="sv-SE" sz="24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fstream</a:t>
            </a:r>
            <a:r>
              <a:rPr lang="en-US" altLang="sv-SE" sz="24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потоковый класс для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файловых чтения и записи</a:t>
            </a:r>
          </a:p>
          <a:p>
            <a:pPr marL="144000" indent="0">
              <a:lnSpc>
                <a:spcPct val="100000"/>
              </a:lnSpc>
              <a:buClr>
                <a:schemeClr val="accent1"/>
              </a:buClr>
              <a:buNone/>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Определены в заголовочном файле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&lt;</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fstream</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&gt;</a:t>
            </a:r>
          </a:p>
          <a:p>
            <a:pPr marL="144000" indent="0">
              <a:lnSpc>
                <a:spcPct val="100000"/>
              </a:lnSpc>
              <a:buClr>
                <a:schemeClr val="accent1"/>
              </a:buClr>
              <a:buNone/>
            </a:pPr>
            <a:endPar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144000" indent="0">
              <a:lnSpc>
                <a:spcPct val="100000"/>
              </a:lnSpc>
              <a:buClr>
                <a:schemeClr val="accent1"/>
              </a:buClr>
              <a:buNone/>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Эти классы наследуются от классов </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istrea</a:t>
            </a:r>
            <a:r>
              <a:rPr lang="en-US" altLang="sv-SE" sz="24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m</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 </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ostream</a:t>
            </a:r>
            <a:r>
              <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мы уже знакомы с</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объектами потоковых классов </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cin</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 </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cout</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endPar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p:txBody>
      </p:sp>
    </p:spTree>
    <p:extLst>
      <p:ext uri="{BB962C8B-B14F-4D97-AF65-F5344CB8AC3E}">
        <p14:creationId xmlns:p14="http://schemas.microsoft.com/office/powerpoint/2010/main" val="2975265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Открытие файла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31</a:t>
            </a:fld>
            <a:endParaRPr lang="ru-RU" dirty="0"/>
          </a:p>
        </p:txBody>
      </p:sp>
      <p:sp>
        <p:nvSpPr>
          <p:cNvPr id="19" name="Rectangle 2"/>
          <p:cNvSpPr>
            <a:spLocks noGrp="1" noChangeArrowheads="1"/>
          </p:cNvSpPr>
          <p:nvPr>
            <p:ph type="body" idx="4294967295"/>
          </p:nvPr>
        </p:nvSpPr>
        <p:spPr>
          <a:xfrm>
            <a:off x="613559" y="762028"/>
            <a:ext cx="11168866" cy="5251594"/>
          </a:xfrm>
          <a:prstGeom prst="rect">
            <a:avLst/>
          </a:prstGeom>
        </p:spPr>
        <p:txBody>
          <a:bodyPr>
            <a:normAutofit lnSpcReduction="10000"/>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При операциях с файлом вначале необходимо открыть файл с помощью функции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open</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144000" indent="0">
              <a:lnSpc>
                <a:spcPct val="100000"/>
              </a:lnSpc>
              <a:buClr>
                <a:schemeClr val="accent1"/>
              </a:buClr>
              <a:buNone/>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000" dirty="0" err="1" smtClean="0">
                <a:latin typeface="Courier New" panose="02070309020205020404" pitchFamily="49" charset="0"/>
                <a:ea typeface="Verdana" pitchFamily="34" charset="0"/>
                <a:cs typeface="Courier New" panose="02070309020205020404" pitchFamily="49" charset="0"/>
              </a:rPr>
              <a:t>open</a:t>
            </a:r>
            <a:r>
              <a:rPr lang="ru-RU" altLang="sv-SE" sz="2000" dirty="0" smtClean="0">
                <a:latin typeface="Courier New" panose="02070309020205020404" pitchFamily="49" charset="0"/>
                <a:ea typeface="Verdana" pitchFamily="34" charset="0"/>
                <a:cs typeface="Courier New" panose="02070309020205020404" pitchFamily="49" charset="0"/>
              </a:rPr>
              <a:t>(</a:t>
            </a:r>
            <a:r>
              <a:rPr lang="en-US" altLang="sv-SE" sz="2000" dirty="0" smtClean="0">
                <a:latin typeface="Courier New" panose="02070309020205020404" pitchFamily="49" charset="0"/>
                <a:ea typeface="Verdana" pitchFamily="34" charset="0"/>
                <a:cs typeface="Courier New" panose="02070309020205020404" pitchFamily="49" charset="0"/>
              </a:rPr>
              <a:t>&lt;filename&gt;,&lt;mode </a:t>
            </a:r>
            <a:r>
              <a:rPr lang="en-US" altLang="sv-SE" sz="2000" dirty="0">
                <a:latin typeface="Courier New" panose="02070309020205020404" pitchFamily="49" charset="0"/>
                <a:ea typeface="Verdana" pitchFamily="34" charset="0"/>
                <a:cs typeface="Courier New" panose="02070309020205020404" pitchFamily="49" charset="0"/>
              </a:rPr>
              <a:t>= </a:t>
            </a:r>
            <a:r>
              <a:rPr lang="en-US" altLang="sv-SE" sz="2000" dirty="0" err="1">
                <a:latin typeface="Courier New" panose="02070309020205020404" pitchFamily="49" charset="0"/>
                <a:ea typeface="Verdana" pitchFamily="34" charset="0"/>
                <a:cs typeface="Courier New" panose="02070309020205020404" pitchFamily="49" charset="0"/>
              </a:rPr>
              <a:t>ios</a:t>
            </a:r>
            <a:r>
              <a:rPr lang="en-US" altLang="sv-SE" sz="2000" dirty="0">
                <a:latin typeface="Courier New" panose="02070309020205020404" pitchFamily="49" charset="0"/>
                <a:ea typeface="Verdana" pitchFamily="34" charset="0"/>
                <a:cs typeface="Courier New" panose="02070309020205020404" pitchFamily="49" charset="0"/>
              </a:rPr>
              <a:t>::</a:t>
            </a:r>
            <a:r>
              <a:rPr lang="en-US" altLang="sv-SE" sz="2000" dirty="0" smtClean="0">
                <a:latin typeface="Courier New" panose="02070309020205020404" pitchFamily="49" charset="0"/>
                <a:ea typeface="Verdana" pitchFamily="34" charset="0"/>
                <a:cs typeface="Courier New" panose="02070309020205020404" pitchFamily="49" charset="0"/>
              </a:rPr>
              <a:t>in | </a:t>
            </a:r>
            <a:r>
              <a:rPr lang="en-US" altLang="sv-SE" sz="2000" dirty="0" err="1" smtClean="0">
                <a:latin typeface="Courier New" panose="02070309020205020404" pitchFamily="49" charset="0"/>
                <a:ea typeface="Verdana" pitchFamily="34" charset="0"/>
                <a:cs typeface="Courier New" panose="02070309020205020404" pitchFamily="49" charset="0"/>
              </a:rPr>
              <a:t>ios</a:t>
            </a:r>
            <a:r>
              <a:rPr lang="en-US" altLang="sv-SE" sz="2000" dirty="0" smtClean="0">
                <a:latin typeface="Courier New" panose="02070309020205020404" pitchFamily="49" charset="0"/>
                <a:ea typeface="Verdana" pitchFamily="34" charset="0"/>
                <a:cs typeface="Courier New" panose="02070309020205020404" pitchFamily="49" charset="0"/>
              </a:rPr>
              <a:t>::out&gt;</a:t>
            </a:r>
            <a:r>
              <a:rPr lang="ru-RU" altLang="sv-SE" sz="2000" dirty="0" smtClean="0">
                <a:latin typeface="Courier New" panose="02070309020205020404" pitchFamily="49" charset="0"/>
                <a:ea typeface="Verdana" pitchFamily="34" charset="0"/>
                <a:cs typeface="Courier New" panose="02070309020205020404" pitchFamily="49" charset="0"/>
              </a:rPr>
              <a:t>)</a:t>
            </a:r>
            <a:endParaRPr lang="en-US" altLang="sv-SE" sz="2000" dirty="0" smtClean="0">
              <a:latin typeface="Courier New" panose="02070309020205020404" pitchFamily="49" charset="0"/>
              <a:ea typeface="Verdana" pitchFamily="34" charset="0"/>
              <a:cs typeface="Courier New" panose="02070309020205020404" pitchFamily="49" charset="0"/>
            </a:endParaRPr>
          </a:p>
          <a:p>
            <a:pPr marL="144000" indent="0">
              <a:lnSpc>
                <a:spcPct val="100000"/>
              </a:lnSpc>
              <a:buClr>
                <a:schemeClr val="accent1"/>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г</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де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filename</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 это строка, представляющая имя файла, который нужно открыть, </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а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mode</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 необязательный параметр с комбинацией следующих флагов:</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in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файл открывается для ввода (чтения). Может быть установлен только для объекта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ifstream</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или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fstream</a:t>
            </a:r>
            <a:endPar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::out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файл открывается для вывода (записи). При этом старые данные удаляются. Может быть установлен только для объекта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ofstream</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или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fstream</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::app </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файл открывается для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дозаписи</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Старые данные не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удаляются</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ate </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после открытия файла перемещает указатель в конец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файла </a:t>
            </a: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trunc</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если файл открыт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для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операций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вывода и он уже существует, его предыдущее содержимое удаляется и заменяется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новым </a:t>
            </a: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::binary </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открывается в бинарном режиме</a:t>
            </a: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2850623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Открытие файла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32</a:t>
            </a:fld>
            <a:endParaRPr lang="ru-RU" dirty="0"/>
          </a:p>
        </p:txBody>
      </p:sp>
      <p:sp>
        <p:nvSpPr>
          <p:cNvPr id="4" name="Rectangle 3"/>
          <p:cNvSpPr/>
          <p:nvPr/>
        </p:nvSpPr>
        <p:spPr>
          <a:xfrm>
            <a:off x="831772" y="834611"/>
            <a:ext cx="10558711" cy="5509200"/>
          </a:xfrm>
          <a:prstGeom prst="rect">
            <a:avLst/>
          </a:prstGeom>
        </p:spPr>
        <p:txBody>
          <a:bodyPr wrap="square">
            <a:spAutoFit/>
          </a:bodyPr>
          <a:lstStyle/>
          <a:p>
            <a:r>
              <a:rPr lang="ru-RU"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ru-RU" sz="1600" dirty="0" err="1" smtClean="0">
                <a:solidFill>
                  <a:srgbClr val="000000"/>
                </a:solidFill>
                <a:latin typeface="Consolas" panose="020B0609020204030204" pitchFamily="49" charset="0"/>
              </a:rPr>
              <a:t>std</a:t>
            </a:r>
            <a:r>
              <a:rPr lang="ru-RU" sz="1600" dirty="0">
                <a:solidFill>
                  <a:srgbClr val="000000"/>
                </a:solidFill>
                <a:latin typeface="Consolas" panose="020B0609020204030204" pitchFamily="49" charset="0"/>
              </a:rPr>
              <a:t>::</a:t>
            </a:r>
            <a:r>
              <a:rPr lang="ru-RU" sz="1600" dirty="0" err="1">
                <a:solidFill>
                  <a:srgbClr val="005032"/>
                </a:solidFill>
                <a:latin typeface="Consolas" panose="020B0609020204030204" pitchFamily="49" charset="0"/>
              </a:rPr>
              <a:t>ofstream</a:t>
            </a:r>
            <a:r>
              <a:rPr lang="ru-RU" sz="1600" dirty="0">
                <a:solidFill>
                  <a:srgbClr val="000000"/>
                </a:solidFill>
                <a:latin typeface="Consolas" panose="020B0609020204030204" pitchFamily="49" charset="0"/>
              </a:rPr>
              <a:t> </a:t>
            </a:r>
            <a:r>
              <a:rPr lang="ru-RU" sz="1600" dirty="0" err="1" smtClean="0">
                <a:solidFill>
                  <a:srgbClr val="000000"/>
                </a:solidFill>
                <a:latin typeface="Consolas" panose="020B0609020204030204" pitchFamily="49" charset="0"/>
              </a:rPr>
              <a:t>out</a:t>
            </a:r>
            <a:r>
              <a:rPr lang="en-US" sz="1600" dirty="0" smtClean="0">
                <a:solidFill>
                  <a:srgbClr val="000000"/>
                </a:solidFill>
                <a:latin typeface="Consolas" panose="020B0609020204030204" pitchFamily="49" charset="0"/>
              </a:rPr>
              <a:t>, out2, out3</a:t>
            </a:r>
            <a:r>
              <a:rPr lang="ru-RU" sz="1600" dirty="0" smtClean="0">
                <a:solidFill>
                  <a:srgbClr val="000000"/>
                </a:solidFill>
                <a:latin typeface="Consolas" panose="020B0609020204030204" pitchFamily="49" charset="0"/>
              </a:rPr>
              <a:t>;   </a:t>
            </a:r>
            <a:r>
              <a:rPr lang="ru-RU" sz="1600" dirty="0" smtClean="0">
                <a:solidFill>
                  <a:srgbClr val="3F7F5F"/>
                </a:solidFill>
                <a:latin typeface="Consolas" panose="020B0609020204030204" pitchFamily="49" charset="0"/>
              </a:rPr>
              <a:t>// потоки </a:t>
            </a:r>
            <a:r>
              <a:rPr lang="ru-RU" sz="1600" dirty="0">
                <a:solidFill>
                  <a:srgbClr val="3F7F5F"/>
                </a:solidFill>
                <a:latin typeface="Consolas" panose="020B0609020204030204" pitchFamily="49" charset="0"/>
              </a:rPr>
              <a:t>для записи</a:t>
            </a: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out.open</a:t>
            </a:r>
            <a:r>
              <a:rPr lang="ru-RU" sz="1600" dirty="0">
                <a:solidFill>
                  <a:srgbClr val="000000"/>
                </a:solidFill>
                <a:latin typeface="Consolas" panose="020B0609020204030204" pitchFamily="49" charset="0"/>
              </a:rPr>
              <a:t>(</a:t>
            </a:r>
            <a:r>
              <a:rPr lang="ru-RU" sz="1600" dirty="0">
                <a:solidFill>
                  <a:srgbClr val="2A00FF"/>
                </a:solidFill>
                <a:latin typeface="Consolas" panose="020B0609020204030204" pitchFamily="49" charset="0"/>
              </a:rPr>
              <a:t>"D:\\hello1.txt"</a:t>
            </a:r>
            <a:r>
              <a:rPr lang="ru-RU"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ru-RU" sz="1600" dirty="0" smtClean="0">
                <a:solidFill>
                  <a:srgbClr val="3F7F5F"/>
                </a:solidFill>
                <a:latin typeface="Consolas" panose="020B0609020204030204" pitchFamily="49" charset="0"/>
              </a:rPr>
              <a:t>// открываем </a:t>
            </a:r>
            <a:r>
              <a:rPr lang="ru-RU" sz="1600" dirty="0">
                <a:solidFill>
                  <a:srgbClr val="3F7F5F"/>
                </a:solidFill>
                <a:latin typeface="Consolas" panose="020B0609020204030204" pitchFamily="49" charset="0"/>
              </a:rPr>
              <a:t>файл для записи</a:t>
            </a:r>
          </a:p>
          <a:p>
            <a:r>
              <a:rPr lang="en-US" sz="1600" dirty="0">
                <a:solidFill>
                  <a:srgbClr val="000000"/>
                </a:solidFill>
                <a:latin typeface="Consolas" panose="020B0609020204030204" pitchFamily="49" charset="0"/>
              </a:rPr>
              <a:t>        </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out2.open</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"D:\\hello2.txt"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5032"/>
                </a:solidFill>
                <a:latin typeface="Consolas" panose="020B0609020204030204" pitchFamily="49" charset="0"/>
              </a:rPr>
              <a:t>ios</a:t>
            </a:r>
            <a:r>
              <a:rPr lang="en-US" sz="1600" dirty="0">
                <a:solidFill>
                  <a:srgbClr val="000000"/>
                </a:solidFill>
                <a:latin typeface="Consolas" panose="020B0609020204030204" pitchFamily="49" charset="0"/>
              </a:rPr>
              <a:t>::</a:t>
            </a:r>
            <a:r>
              <a:rPr lang="en-US" sz="1600" dirty="0">
                <a:solidFill>
                  <a:srgbClr val="0000C0"/>
                </a:solidFill>
                <a:latin typeface="Consolas" panose="020B0609020204030204" pitchFamily="49" charset="0"/>
              </a:rPr>
              <a:t>app</a:t>
            </a:r>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 </a:t>
            </a:r>
            <a:r>
              <a:rPr lang="ru-RU" sz="1600" dirty="0" smtClean="0">
                <a:solidFill>
                  <a:srgbClr val="3F7F5F"/>
                </a:solidFill>
                <a:latin typeface="Consolas" panose="020B0609020204030204" pitchFamily="49" charset="0"/>
              </a:rPr>
              <a:t>открываем </a:t>
            </a:r>
            <a:r>
              <a:rPr lang="ru-RU" sz="1600" dirty="0">
                <a:solidFill>
                  <a:srgbClr val="3F7F5F"/>
                </a:solidFill>
                <a:latin typeface="Consolas" panose="020B0609020204030204" pitchFamily="49" charset="0"/>
              </a:rPr>
              <a:t>файл </a:t>
            </a:r>
            <a:r>
              <a:rPr lang="ru-RU" sz="1600" dirty="0" smtClean="0">
                <a:solidFill>
                  <a:srgbClr val="3F7F5F"/>
                </a:solidFill>
                <a:latin typeface="Consolas" panose="020B0609020204030204" pitchFamily="49" charset="0"/>
              </a:rPr>
              <a:t>для </a:t>
            </a:r>
            <a:r>
              <a:rPr lang="ru-RU" sz="1600" dirty="0" err="1">
                <a:solidFill>
                  <a:srgbClr val="3F7F5F"/>
                </a:solidFill>
                <a:latin typeface="Consolas" panose="020B0609020204030204" pitchFamily="49" charset="0"/>
              </a:rPr>
              <a:t>дозаписи</a:t>
            </a:r>
            <a:endParaRPr lang="ru-RU" sz="1600" dirty="0">
              <a:solidFill>
                <a:srgbClr val="3F7F5F"/>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out2.open</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"D:\\hello3.txt"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5032"/>
                </a:solidFill>
                <a:latin typeface="Consolas" panose="020B0609020204030204" pitchFamily="49" charset="0"/>
              </a:rPr>
              <a:t>ios</a:t>
            </a:r>
            <a:r>
              <a:rPr lang="en-US" sz="1600" dirty="0">
                <a:solidFill>
                  <a:srgbClr val="000000"/>
                </a:solidFill>
                <a:latin typeface="Consolas" panose="020B0609020204030204" pitchFamily="49" charset="0"/>
              </a:rPr>
              <a:t>::</a:t>
            </a:r>
            <a:r>
              <a:rPr lang="en-US" sz="1600" dirty="0">
                <a:solidFill>
                  <a:srgbClr val="0000C0"/>
                </a:solidFill>
                <a:latin typeface="Consolas" panose="020B0609020204030204" pitchFamily="49" charset="0"/>
              </a:rPr>
              <a:t>out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5032"/>
                </a:solidFill>
                <a:latin typeface="Consolas" panose="020B0609020204030204" pitchFamily="49" charset="0"/>
              </a:rPr>
              <a:t>ios</a:t>
            </a:r>
            <a:r>
              <a:rPr lang="en-US" sz="1600" dirty="0">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trunc</a:t>
            </a:r>
            <a:r>
              <a:rPr lang="en-US" sz="1600" dirty="0">
                <a:solidFill>
                  <a:srgbClr val="000000"/>
                </a:solidFill>
                <a:latin typeface="Consolas" panose="020B0609020204030204" pitchFamily="49" charset="0"/>
              </a:rPr>
              <a:t>); </a:t>
            </a:r>
            <a:r>
              <a:rPr lang="ru-RU" sz="1600" dirty="0" smtClean="0">
                <a:solidFill>
                  <a:srgbClr val="3F7F5F"/>
                </a:solidFill>
                <a:latin typeface="Consolas" panose="020B0609020204030204" pitchFamily="49" charset="0"/>
              </a:rPr>
              <a:t>//несколько режимов</a:t>
            </a:r>
            <a:endParaRPr lang="ru-RU" sz="1600" dirty="0">
              <a:solidFill>
                <a:srgbClr val="3F7F5F"/>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std</a:t>
            </a:r>
            <a:r>
              <a:rPr lang="ru-RU" sz="1600" dirty="0">
                <a:solidFill>
                  <a:srgbClr val="000000"/>
                </a:solidFill>
                <a:latin typeface="Consolas" panose="020B0609020204030204" pitchFamily="49" charset="0"/>
              </a:rPr>
              <a:t>::</a:t>
            </a:r>
            <a:r>
              <a:rPr lang="ru-RU" sz="1600" dirty="0" err="1">
                <a:solidFill>
                  <a:srgbClr val="005032"/>
                </a:solidFill>
                <a:latin typeface="Consolas" panose="020B0609020204030204" pitchFamily="49" charset="0"/>
              </a:rPr>
              <a:t>ifstream</a:t>
            </a:r>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in</a:t>
            </a:r>
            <a:r>
              <a:rPr lang="ru-RU" sz="1600" dirty="0">
                <a:solidFill>
                  <a:srgbClr val="000000"/>
                </a:solidFill>
                <a:latin typeface="Consolas" panose="020B0609020204030204" pitchFamily="49" charset="0"/>
              </a:rPr>
              <a:t>;       </a:t>
            </a:r>
            <a:r>
              <a:rPr lang="ru-RU" sz="1600" dirty="0">
                <a:solidFill>
                  <a:srgbClr val="3F7F5F"/>
                </a:solidFill>
                <a:latin typeface="Consolas" panose="020B0609020204030204" pitchFamily="49" charset="0"/>
              </a:rPr>
              <a:t>// поток для чтения</a:t>
            </a: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in.open</a:t>
            </a:r>
            <a:r>
              <a:rPr lang="ru-RU" sz="1600" dirty="0">
                <a:solidFill>
                  <a:srgbClr val="000000"/>
                </a:solidFill>
                <a:latin typeface="Consolas" panose="020B0609020204030204" pitchFamily="49" charset="0"/>
              </a:rPr>
              <a:t>(</a:t>
            </a:r>
            <a:r>
              <a:rPr lang="ru-RU" sz="1600" dirty="0">
                <a:solidFill>
                  <a:srgbClr val="2A00FF"/>
                </a:solidFill>
                <a:latin typeface="Consolas" panose="020B0609020204030204" pitchFamily="49" charset="0"/>
              </a:rPr>
              <a:t>"D:\\hello4.txt"</a:t>
            </a:r>
            <a:r>
              <a:rPr lang="ru-RU" sz="1600" dirty="0">
                <a:solidFill>
                  <a:srgbClr val="000000"/>
                </a:solidFill>
                <a:latin typeface="Consolas" panose="020B0609020204030204" pitchFamily="49" charset="0"/>
              </a:rPr>
              <a:t>); </a:t>
            </a:r>
            <a:r>
              <a:rPr lang="ru-RU" sz="1600" dirty="0">
                <a:solidFill>
                  <a:srgbClr val="3F7F5F"/>
                </a:solidFill>
                <a:latin typeface="Consolas" panose="020B0609020204030204" pitchFamily="49" charset="0"/>
              </a:rPr>
              <a:t>// </a:t>
            </a:r>
            <a:r>
              <a:rPr lang="ru-RU" sz="1600" dirty="0" smtClean="0">
                <a:solidFill>
                  <a:srgbClr val="3F7F5F"/>
                </a:solidFill>
                <a:latin typeface="Consolas" panose="020B0609020204030204" pitchFamily="49" charset="0"/>
              </a:rPr>
              <a:t>открываем </a:t>
            </a:r>
            <a:r>
              <a:rPr lang="ru-RU" sz="1600" dirty="0">
                <a:solidFill>
                  <a:srgbClr val="3F7F5F"/>
                </a:solidFill>
                <a:latin typeface="Consolas" panose="020B0609020204030204" pitchFamily="49" charset="0"/>
              </a:rPr>
              <a:t>файл для чтения</a:t>
            </a:r>
          </a:p>
          <a:p>
            <a:r>
              <a:rPr lang="en-US" sz="1600" dirty="0">
                <a:solidFill>
                  <a:srgbClr val="000000"/>
                </a:solidFill>
                <a:latin typeface="Consolas" panose="020B0609020204030204" pitchFamily="49" charset="0"/>
              </a:rPr>
              <a:t>    </a:t>
            </a: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std</a:t>
            </a:r>
            <a:r>
              <a:rPr lang="ru-RU" sz="1600" dirty="0">
                <a:solidFill>
                  <a:srgbClr val="000000"/>
                </a:solidFill>
                <a:latin typeface="Consolas" panose="020B0609020204030204" pitchFamily="49" charset="0"/>
              </a:rPr>
              <a:t>::</a:t>
            </a:r>
            <a:r>
              <a:rPr lang="ru-RU" sz="1600" dirty="0" err="1">
                <a:solidFill>
                  <a:srgbClr val="005032"/>
                </a:solidFill>
                <a:latin typeface="Consolas" panose="020B0609020204030204" pitchFamily="49" charset="0"/>
              </a:rPr>
              <a:t>fstream</a:t>
            </a:r>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fs</a:t>
            </a:r>
            <a:r>
              <a:rPr lang="ru-RU" sz="1600" dirty="0">
                <a:solidFill>
                  <a:srgbClr val="000000"/>
                </a:solidFill>
                <a:latin typeface="Consolas" panose="020B0609020204030204" pitchFamily="49" charset="0"/>
              </a:rPr>
              <a:t>;        </a:t>
            </a:r>
            <a:r>
              <a:rPr lang="ru-RU" sz="1600" dirty="0">
                <a:solidFill>
                  <a:srgbClr val="3F7F5F"/>
                </a:solidFill>
                <a:latin typeface="Consolas" panose="020B0609020204030204" pitchFamily="49" charset="0"/>
              </a:rPr>
              <a:t>// поток для чтения-записи</a:t>
            </a:r>
          </a:p>
          <a:p>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fs.open</a:t>
            </a:r>
            <a:r>
              <a:rPr lang="ru-RU" sz="1600" dirty="0">
                <a:solidFill>
                  <a:srgbClr val="000000"/>
                </a:solidFill>
                <a:latin typeface="Consolas" panose="020B0609020204030204" pitchFamily="49" charset="0"/>
              </a:rPr>
              <a:t>(</a:t>
            </a:r>
            <a:r>
              <a:rPr lang="ru-RU" sz="1600" dirty="0">
                <a:solidFill>
                  <a:srgbClr val="2A00FF"/>
                </a:solidFill>
                <a:latin typeface="Consolas" panose="020B0609020204030204" pitchFamily="49" charset="0"/>
              </a:rPr>
              <a:t>"D:\\hello5.txt"</a:t>
            </a:r>
            <a:r>
              <a:rPr lang="ru-RU" sz="1600" dirty="0">
                <a:solidFill>
                  <a:srgbClr val="000000"/>
                </a:solidFill>
                <a:latin typeface="Consolas" panose="020B0609020204030204" pitchFamily="49" charset="0"/>
              </a:rPr>
              <a:t>); </a:t>
            </a:r>
            <a:r>
              <a:rPr lang="ru-RU" sz="1600" dirty="0">
                <a:solidFill>
                  <a:srgbClr val="3F7F5F"/>
                </a:solidFill>
                <a:latin typeface="Consolas" panose="020B0609020204030204" pitchFamily="49" charset="0"/>
              </a:rPr>
              <a:t>// </a:t>
            </a:r>
            <a:r>
              <a:rPr lang="ru-RU" sz="1600" dirty="0" smtClean="0">
                <a:solidFill>
                  <a:srgbClr val="3F7F5F"/>
                </a:solidFill>
                <a:latin typeface="Consolas" panose="020B0609020204030204" pitchFamily="49" charset="0"/>
              </a:rPr>
              <a:t>открываем </a:t>
            </a:r>
            <a:r>
              <a:rPr lang="ru-RU" sz="1600" dirty="0">
                <a:solidFill>
                  <a:srgbClr val="3F7F5F"/>
                </a:solidFill>
                <a:latin typeface="Consolas" panose="020B0609020204030204" pitchFamily="49" charset="0"/>
              </a:rPr>
              <a:t>файл для </a:t>
            </a:r>
            <a:r>
              <a:rPr lang="ru-RU" sz="1600" dirty="0" smtClean="0">
                <a:solidFill>
                  <a:srgbClr val="3F7F5F"/>
                </a:solidFill>
                <a:latin typeface="Consolas" panose="020B0609020204030204" pitchFamily="49" charset="0"/>
              </a:rPr>
              <a:t>чтения-записи</a:t>
            </a:r>
          </a:p>
          <a:p>
            <a:endParaRPr lang="ru-RU" sz="1600" dirty="0">
              <a:solidFill>
                <a:srgbClr val="3F7F5F"/>
              </a:solidFill>
              <a:latin typeface="Consolas" panose="020B0609020204030204" pitchFamily="49" charset="0"/>
            </a:endParaRPr>
          </a:p>
          <a:p>
            <a:r>
              <a:rPr lang="ru-RU" sz="1600" dirty="0" smtClean="0">
                <a:solidFill>
                  <a:srgbClr val="3F7F5F"/>
                </a:solidFill>
                <a:latin typeface="Consolas" panose="020B0609020204030204" pitchFamily="49" charset="0"/>
              </a:rPr>
              <a:t>   //файл </a:t>
            </a:r>
            <a:r>
              <a:rPr lang="ru-RU" sz="1600" dirty="0">
                <a:solidFill>
                  <a:srgbClr val="3F7F5F"/>
                </a:solidFill>
                <a:latin typeface="Consolas" panose="020B0609020204030204" pitchFamily="49" charset="0"/>
              </a:rPr>
              <a:t>будет автоматически </a:t>
            </a:r>
            <a:r>
              <a:rPr lang="ru-RU" sz="1600" dirty="0" smtClean="0">
                <a:solidFill>
                  <a:srgbClr val="3F7F5F"/>
                </a:solidFill>
                <a:latin typeface="Consolas" panose="020B0609020204030204" pitchFamily="49" charset="0"/>
              </a:rPr>
              <a:t>при вызове </a:t>
            </a:r>
            <a:r>
              <a:rPr lang="ru-RU" sz="1600" dirty="0">
                <a:solidFill>
                  <a:srgbClr val="3F7F5F"/>
                </a:solidFill>
                <a:latin typeface="Consolas" panose="020B0609020204030204" pitchFamily="49" charset="0"/>
              </a:rPr>
              <a:t>конструктора, в который передан путь к </a:t>
            </a:r>
            <a:r>
              <a:rPr lang="ru-RU" sz="1600" dirty="0" smtClean="0">
                <a:solidFill>
                  <a:srgbClr val="3F7F5F"/>
                </a:solidFill>
                <a:latin typeface="Consolas" panose="020B0609020204030204" pitchFamily="49" charset="0"/>
              </a:rPr>
              <a:t>файлу</a:t>
            </a:r>
          </a:p>
          <a:p>
            <a:r>
              <a:rPr lang="ru-RU"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5032"/>
                </a:solidFill>
                <a:latin typeface="Consolas" panose="020B0609020204030204" pitchFamily="49" charset="0"/>
              </a:rPr>
              <a:t>ofstream</a:t>
            </a:r>
            <a:r>
              <a:rPr lang="en-US" sz="1600" dirty="0">
                <a:solidFill>
                  <a:srgbClr val="000000"/>
                </a:solidFill>
                <a:latin typeface="Consolas" panose="020B0609020204030204" pitchFamily="49" charset="0"/>
              </a:rPr>
              <a:t> out(</a:t>
            </a:r>
            <a:r>
              <a:rPr lang="en-US" sz="1600" dirty="0">
                <a:solidFill>
                  <a:srgbClr val="2A00FF"/>
                </a:solidFill>
                <a:latin typeface="Consolas" panose="020B0609020204030204" pitchFamily="49" charset="0"/>
              </a:rPr>
              <a:t>"D:\\hello.txt"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5032"/>
                </a:solidFill>
                <a:latin typeface="Consolas" panose="020B0609020204030204" pitchFamily="49" charset="0"/>
              </a:rPr>
              <a:t>ifstream</a:t>
            </a:r>
            <a:r>
              <a:rPr lang="en-US" sz="1600" dirty="0">
                <a:solidFill>
                  <a:srgbClr val="000000"/>
                </a:solidFill>
                <a:latin typeface="Consolas" panose="020B0609020204030204" pitchFamily="49" charset="0"/>
              </a:rPr>
              <a:t> in(</a:t>
            </a:r>
            <a:r>
              <a:rPr lang="en-US" sz="1600" dirty="0">
                <a:solidFill>
                  <a:srgbClr val="2A00FF"/>
                </a:solidFill>
                <a:latin typeface="Consolas" panose="020B0609020204030204" pitchFamily="49" charset="0"/>
              </a:rPr>
              <a:t>"D:\\hello.txt"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5032"/>
                </a:solidFill>
                <a:latin typeface="Consolas" panose="020B0609020204030204" pitchFamily="49" charset="0"/>
              </a:rPr>
              <a:t>fstream</a:t>
            </a:r>
            <a:r>
              <a:rPr lang="en-US" sz="1600" dirty="0">
                <a:solidFill>
                  <a:srgbClr val="000000"/>
                </a:solidFill>
                <a:latin typeface="Consolas" panose="020B0609020204030204" pitchFamily="49" charset="0"/>
              </a:rPr>
              <a:t> fs(</a:t>
            </a:r>
            <a:r>
              <a:rPr lang="en-US" sz="1600" dirty="0">
                <a:solidFill>
                  <a:srgbClr val="2A00FF"/>
                </a:solidFill>
                <a:latin typeface="Consolas" panose="020B0609020204030204" pitchFamily="49" charset="0"/>
              </a:rPr>
              <a:t>"D:\\hello.txt"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5032"/>
                </a:solidFill>
                <a:latin typeface="Consolas" panose="020B0609020204030204" pitchFamily="49" charset="0"/>
              </a:rPr>
              <a:t>ios</a:t>
            </a:r>
            <a:r>
              <a:rPr lang="en-US" sz="1600" dirty="0">
                <a:solidFill>
                  <a:srgbClr val="000000"/>
                </a:solidFill>
                <a:latin typeface="Consolas" panose="020B0609020204030204" pitchFamily="49" charset="0"/>
              </a:rPr>
              <a:t>::</a:t>
            </a:r>
            <a:r>
              <a:rPr lang="en-US" sz="1600" i="1" dirty="0">
                <a:solidFill>
                  <a:srgbClr val="0000C0"/>
                </a:solidFill>
                <a:latin typeface="Consolas" panose="020B0609020204030204" pitchFamily="49" charset="0"/>
              </a:rPr>
              <a:t>app</a:t>
            </a:r>
            <a:r>
              <a:rPr lang="en-US" sz="1600" i="1" dirty="0">
                <a:solidFill>
                  <a:srgbClr val="000000"/>
                </a:solidFill>
                <a:latin typeface="Consolas" panose="020B0609020204030204" pitchFamily="49" charset="0"/>
              </a:rPr>
              <a:t>);</a:t>
            </a:r>
            <a:endParaRPr lang="en-US" sz="1600" dirty="0"/>
          </a:p>
          <a:p>
            <a:r>
              <a:rPr lang="ru-RU" sz="1600" dirty="0">
                <a:solidFill>
                  <a:srgbClr val="3F7F5F"/>
                </a:solidFill>
                <a:latin typeface="Consolas" panose="020B0609020204030204" pitchFamily="49" charset="0"/>
              </a:rPr>
              <a:t> </a:t>
            </a:r>
            <a:r>
              <a:rPr lang="ru-RU" sz="1600" dirty="0" smtClean="0">
                <a:solidFill>
                  <a:srgbClr val="3F7F5F"/>
                </a:solidFill>
                <a:latin typeface="Consolas" panose="020B0609020204030204" pitchFamily="49" charset="0"/>
              </a:rPr>
              <a:t>  </a:t>
            </a:r>
          </a:p>
          <a:p>
            <a:r>
              <a:rPr lang="ru-RU" sz="1600" dirty="0" smtClean="0">
                <a:solidFill>
                  <a:srgbClr val="3F7F5F"/>
                </a:solidFill>
                <a:latin typeface="Consolas" panose="020B0609020204030204" pitchFamily="49" charset="0"/>
              </a:rPr>
              <a:t>   // проверить открыт ли файл можно функцией </a:t>
            </a:r>
            <a:r>
              <a:rPr lang="en-US" sz="1600" dirty="0" err="1" smtClean="0">
                <a:solidFill>
                  <a:srgbClr val="3F7F5F"/>
                </a:solidFill>
                <a:latin typeface="Consolas" panose="020B0609020204030204" pitchFamily="49" charset="0"/>
              </a:rPr>
              <a:t>is_open</a:t>
            </a:r>
            <a:r>
              <a:rPr lang="en-US" sz="1600" dirty="0" smtClean="0">
                <a:solidFill>
                  <a:srgbClr val="3F7F5F"/>
                </a:solidFill>
                <a:latin typeface="Consolas" panose="020B0609020204030204" pitchFamily="49" charset="0"/>
              </a:rPr>
              <a:t>()</a:t>
            </a:r>
            <a:endParaRPr lang="ru-RU" sz="1600" dirty="0" smtClean="0">
              <a:solidFill>
                <a:srgbClr val="3F7F5F"/>
              </a:solidFill>
              <a:latin typeface="Consolas" panose="020B0609020204030204" pitchFamily="49" charset="0"/>
            </a:endParaRPr>
          </a:p>
          <a:p>
            <a:r>
              <a:rPr lang="ru-RU" sz="1600" dirty="0">
                <a:solidFill>
                  <a:srgbClr val="3F7F5F"/>
                </a:solidFill>
                <a:latin typeface="Consolas" panose="020B0609020204030204" pitchFamily="49" charset="0"/>
              </a:rPr>
              <a:t> </a:t>
            </a:r>
            <a:r>
              <a:rPr lang="ru-RU" sz="1600" dirty="0" smtClean="0">
                <a:solidFill>
                  <a:srgbClr val="3F7F5F"/>
                </a:solidFill>
                <a:latin typeface="Consolas" panose="020B0609020204030204" pitchFamily="49" charset="0"/>
              </a:rPr>
              <a:t>  </a:t>
            </a:r>
            <a:r>
              <a:rPr lang="ru-RU" sz="1600" dirty="0" err="1" smtClean="0">
                <a:solidFill>
                  <a:srgbClr val="7F0055"/>
                </a:solidFill>
                <a:latin typeface="Consolas" panose="020B0609020204030204" pitchFamily="49" charset="0"/>
              </a:rPr>
              <a:t>if</a:t>
            </a:r>
            <a:r>
              <a:rPr lang="ru-RU" sz="1600" dirty="0" smtClean="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r>
              <a:rPr lang="ru-RU" sz="1600" dirty="0" err="1">
                <a:solidFill>
                  <a:srgbClr val="000000"/>
                </a:solidFill>
                <a:latin typeface="Consolas" panose="020B0609020204030204" pitchFamily="49" charset="0"/>
              </a:rPr>
              <a:t>in.is_open</a:t>
            </a:r>
            <a:r>
              <a:rPr lang="ru-RU" sz="1600" dirty="0" smtClean="0">
                <a:solidFill>
                  <a:srgbClr val="000000"/>
                </a:solidFill>
                <a:latin typeface="Consolas" panose="020B0609020204030204" pitchFamily="49" charset="0"/>
              </a:rPr>
              <a:t>())</a:t>
            </a:r>
            <a:r>
              <a:rPr lang="en-US" sz="1600" dirty="0" smtClean="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endParaRPr lang="en-US" sz="1600" dirty="0"/>
          </a:p>
          <a:p>
            <a:endParaRPr lang="ru-RU" sz="1600"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2305723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Закрытие файла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33</a:t>
            </a:fld>
            <a:endParaRPr lang="ru-RU" dirty="0"/>
          </a:p>
        </p:txBody>
      </p:sp>
      <p:sp>
        <p:nvSpPr>
          <p:cNvPr id="7" name="Rectangle 2"/>
          <p:cNvSpPr>
            <a:spLocks noGrp="1" noChangeArrowheads="1"/>
          </p:cNvSpPr>
          <p:nvPr>
            <p:ph type="body" idx="4294967295"/>
          </p:nvPr>
        </p:nvSpPr>
        <p:spPr>
          <a:xfrm>
            <a:off x="613559" y="76202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После завершения работы с файлом его следует закрыть с помощью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функции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close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При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выходе объекта потока из области видимости, он удаляется, и у него автоматически вызывается функция </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close</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После вызова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close</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функция объект потока может быть использован для открытия другого файла, в свою очередь, файл, с которым работал поток, становится доступным для других процессов.</a:t>
            </a: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 случае уничтожение объекта потока с открытым файлом метод </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close</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будет вызван автоматически.  </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8" name="Rectangle 7"/>
          <p:cNvSpPr/>
          <p:nvPr/>
        </p:nvSpPr>
        <p:spPr>
          <a:xfrm>
            <a:off x="1801905" y="4246004"/>
            <a:ext cx="9980519" cy="923330"/>
          </a:xfrm>
          <a:prstGeom prst="rect">
            <a:avLst/>
          </a:prstGeom>
        </p:spPr>
        <p:txBody>
          <a:bodyPr wrap="square">
            <a:spAutoFit/>
          </a:bodyPr>
          <a:lstStyle/>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fstream</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fs</a:t>
            </a:r>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поток для чтения-записи</a:t>
            </a:r>
          </a:p>
          <a:p>
            <a:r>
              <a:rPr lang="ru-RU" dirty="0" err="1">
                <a:solidFill>
                  <a:srgbClr val="000000"/>
                </a:solidFill>
                <a:latin typeface="Consolas" panose="020B0609020204030204" pitchFamily="49" charset="0"/>
              </a:rPr>
              <a:t>fs.open</a:t>
            </a:r>
            <a:r>
              <a:rPr lang="ru-RU" dirty="0">
                <a:solidFill>
                  <a:srgbClr val="000000"/>
                </a:solidFill>
                <a:latin typeface="Consolas" panose="020B0609020204030204" pitchFamily="49" charset="0"/>
              </a:rPr>
              <a:t>(</a:t>
            </a:r>
            <a:r>
              <a:rPr lang="ru-RU" dirty="0">
                <a:solidFill>
                  <a:srgbClr val="2A00FF"/>
                </a:solidFill>
                <a:latin typeface="Consolas" panose="020B0609020204030204" pitchFamily="49" charset="0"/>
              </a:rPr>
              <a:t>"D:\\hello.txt"</a:t>
            </a:r>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 открываем </a:t>
            </a:r>
            <a:r>
              <a:rPr lang="ru-RU" dirty="0">
                <a:solidFill>
                  <a:srgbClr val="3F7F5F"/>
                </a:solidFill>
                <a:latin typeface="Consolas" panose="020B0609020204030204" pitchFamily="49" charset="0"/>
              </a:rPr>
              <a:t>файл для чтения-записи</a:t>
            </a:r>
          </a:p>
          <a:p>
            <a:r>
              <a:rPr lang="en-US" dirty="0" err="1">
                <a:solidFill>
                  <a:srgbClr val="000000"/>
                </a:solidFill>
                <a:latin typeface="Consolas" panose="020B0609020204030204" pitchFamily="49" charset="0"/>
              </a:rPr>
              <a:t>fs.close</a:t>
            </a:r>
            <a:r>
              <a:rPr lang="en-US"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закрываем файл</a:t>
            </a:r>
          </a:p>
        </p:txBody>
      </p:sp>
    </p:spTree>
    <p:extLst>
      <p:ext uri="{BB962C8B-B14F-4D97-AF65-F5344CB8AC3E}">
        <p14:creationId xmlns:p14="http://schemas.microsoft.com/office/powerpoint/2010/main" val="118754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Чтение текстового файла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34</a:t>
            </a:fld>
            <a:endParaRPr lang="ru-RU" dirty="0"/>
          </a:p>
        </p:txBody>
      </p:sp>
      <p:sp>
        <p:nvSpPr>
          <p:cNvPr id="7" name="Rectangle 2"/>
          <p:cNvSpPr>
            <a:spLocks noGrp="1" noChangeArrowheads="1"/>
          </p:cNvSpPr>
          <p:nvPr>
            <p:ph type="body" idx="4294967295"/>
          </p:nvPr>
        </p:nvSpPr>
        <p:spPr>
          <a:xfrm>
            <a:off x="613559" y="76202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Потоки для работы с текстовыми файлами представляют объекты, для которых не задан режим открытия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binary</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Для чтения строки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целиком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из файла лучше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использовать встроенную функцию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getline</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которая принимает поток для чтения и переменную, в которую надо считать текст:</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9" name="Rectangle 8"/>
          <p:cNvSpPr/>
          <p:nvPr/>
        </p:nvSpPr>
        <p:spPr>
          <a:xfrm>
            <a:off x="1250868" y="2791246"/>
            <a:ext cx="10941132" cy="2862322"/>
          </a:xfrm>
          <a:prstGeom prst="rect">
            <a:avLst/>
          </a:prstGeom>
        </p:spPr>
        <p:txBody>
          <a:bodyPr wrap="square">
            <a:spAutoFit/>
          </a:bodyPr>
          <a:lstStyle/>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line;</a:t>
            </a: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5032"/>
                </a:solidFill>
                <a:latin typeface="Consolas" panose="020B0609020204030204" pitchFamily="49" charset="0"/>
              </a:rPr>
              <a:t>ifstream</a:t>
            </a:r>
            <a:r>
              <a:rPr lang="en-US" dirty="0">
                <a:solidFill>
                  <a:srgbClr val="000000"/>
                </a:solidFill>
                <a:latin typeface="Consolas" panose="020B0609020204030204" pitchFamily="49" charset="0"/>
              </a:rPr>
              <a:t> in(</a:t>
            </a:r>
            <a:r>
              <a:rPr lang="en-US" dirty="0">
                <a:solidFill>
                  <a:srgbClr val="2A00FF"/>
                </a:solidFill>
                <a:latin typeface="Consolas" panose="020B0609020204030204" pitchFamily="49" charset="0"/>
              </a:rPr>
              <a:t>"D:\\hello.txt"</a:t>
            </a:r>
            <a:r>
              <a:rPr lang="en-US"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о</a:t>
            </a:r>
            <a:r>
              <a:rPr lang="ru-RU" dirty="0">
                <a:solidFill>
                  <a:srgbClr val="3F7F5F"/>
                </a:solidFill>
                <a:latin typeface="Consolas" panose="020B0609020204030204" pitchFamily="49" charset="0"/>
              </a:rPr>
              <a:t>т</a:t>
            </a:r>
            <a:r>
              <a:rPr lang="ru-RU" dirty="0" smtClean="0">
                <a:solidFill>
                  <a:srgbClr val="3F7F5F"/>
                </a:solidFill>
                <a:latin typeface="Consolas" panose="020B0609020204030204" pitchFamily="49" charset="0"/>
              </a:rPr>
              <a:t>крываем </a:t>
            </a:r>
            <a:r>
              <a:rPr lang="ru-RU" dirty="0">
                <a:solidFill>
                  <a:srgbClr val="3F7F5F"/>
                </a:solidFill>
                <a:latin typeface="Consolas" panose="020B0609020204030204" pitchFamily="49" charset="0"/>
              </a:rPr>
              <a:t>файл для </a:t>
            </a:r>
            <a:r>
              <a:rPr lang="ru-RU" dirty="0" smtClean="0">
                <a:solidFill>
                  <a:srgbClr val="3F7F5F"/>
                </a:solidFill>
                <a:latin typeface="Consolas" panose="020B0609020204030204" pitchFamily="49" charset="0"/>
              </a:rPr>
              <a:t>чтения</a:t>
            </a:r>
          </a:p>
          <a:p>
            <a:endParaRPr lang="ru-RU" dirty="0">
              <a:solidFill>
                <a:srgbClr val="3F7F5F"/>
              </a:solidFill>
              <a:latin typeface="Consolas" panose="020B0609020204030204" pitchFamily="49" charset="0"/>
            </a:endParaRPr>
          </a:p>
          <a:p>
            <a:r>
              <a:rPr lang="en-US" dirty="0" smtClean="0">
                <a:solidFill>
                  <a:srgbClr val="7F0055"/>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in.is_open</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a:solidFill>
                  <a:srgbClr val="7F0055"/>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err="1">
                <a:solidFill>
                  <a:srgbClr val="642880"/>
                </a:solidFill>
                <a:latin typeface="Consolas" panose="020B0609020204030204" pitchFamily="49" charset="0"/>
              </a:rPr>
              <a:t>getline</a:t>
            </a:r>
            <a:r>
              <a:rPr lang="en-US" dirty="0">
                <a:solidFill>
                  <a:srgbClr val="000000"/>
                </a:solidFill>
                <a:latin typeface="Consolas" panose="020B0609020204030204" pitchFamily="49" charset="0"/>
              </a:rPr>
              <a:t>(in, line</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a:t>
            </a:r>
            <a:r>
              <a:rPr lang="ru-RU" dirty="0" smtClean="0">
                <a:solidFill>
                  <a:srgbClr val="3F7F5F"/>
                </a:solidFill>
                <a:latin typeface="Consolas" panose="020B0609020204030204" pitchFamily="49" charset="0"/>
              </a:rPr>
              <a:t> читаем построчно</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line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in.close</a:t>
            </a:r>
            <a:r>
              <a:rPr lang="en-US"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закрываем файл</a:t>
            </a:r>
            <a:endParaRPr lang="en-US" dirty="0"/>
          </a:p>
        </p:txBody>
      </p:sp>
    </p:spTree>
    <p:extLst>
      <p:ext uri="{BB962C8B-B14F-4D97-AF65-F5344CB8AC3E}">
        <p14:creationId xmlns:p14="http://schemas.microsoft.com/office/powerpoint/2010/main" val="539636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Чтение текстового файла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35</a:t>
            </a:fld>
            <a:endParaRPr lang="ru-RU" dirty="0"/>
          </a:p>
        </p:txBody>
      </p:sp>
      <p:sp>
        <p:nvSpPr>
          <p:cNvPr id="7" name="Rectangle 2"/>
          <p:cNvSpPr>
            <a:spLocks noGrp="1" noChangeArrowheads="1"/>
          </p:cNvSpPr>
          <p:nvPr>
            <p:ph type="body" idx="4294967295"/>
          </p:nvPr>
        </p:nvSpPr>
        <p:spPr>
          <a:xfrm>
            <a:off x="613559" y="76202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Также для чтения данных из файла для объектов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ifstream</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fstream</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может применяться оператор </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&gt;&gt;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(также как и при чтении с консоли)</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2266950" y="1715923"/>
            <a:ext cx="9335242" cy="4801314"/>
          </a:xfrm>
          <a:prstGeom prst="rect">
            <a:avLst/>
          </a:prstGeom>
        </p:spPr>
        <p:txBody>
          <a:bodyPr wrap="square">
            <a:spAutoFit/>
          </a:bodyPr>
          <a:lstStyle/>
          <a:p>
            <a:r>
              <a:rPr lang="en-US" dirty="0">
                <a:solidFill>
                  <a:srgbClr val="7F0055"/>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&lt;</a:t>
            </a:r>
            <a:r>
              <a:rPr lang="en-US" dirty="0" err="1">
                <a:solidFill>
                  <a:srgbClr val="2A00FF"/>
                </a:solidFill>
                <a:latin typeface="Consolas" panose="020B0609020204030204" pitchFamily="49" charset="0"/>
              </a:rPr>
              <a:t>fstream</a:t>
            </a:r>
            <a:r>
              <a:rPr lang="en-US" dirty="0">
                <a:solidFill>
                  <a:srgbClr val="2A00FF"/>
                </a:solidFill>
                <a:latin typeface="Consolas" panose="020B0609020204030204" pitchFamily="49" charset="0"/>
              </a:rPr>
              <a:t>&gt;</a:t>
            </a:r>
          </a:p>
          <a:p>
            <a:r>
              <a:rPr lang="en-US" dirty="0">
                <a:solidFill>
                  <a:srgbClr val="7F0055"/>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&lt;</a:t>
            </a:r>
            <a:r>
              <a:rPr lang="en-US" dirty="0" err="1">
                <a:solidFill>
                  <a:srgbClr val="2A00FF"/>
                </a:solidFill>
                <a:latin typeface="Consolas" panose="020B0609020204030204" pitchFamily="49" charset="0"/>
              </a:rPr>
              <a:t>iostream</a:t>
            </a:r>
            <a:r>
              <a:rPr lang="en-US" dirty="0">
                <a:solidFill>
                  <a:srgbClr val="2A00FF"/>
                </a:solidFill>
                <a:latin typeface="Consolas" panose="020B0609020204030204" pitchFamily="49" charset="0"/>
              </a:rPr>
              <a:t>&gt;</a:t>
            </a:r>
          </a:p>
          <a:p>
            <a:endParaRPr lang="en-US" dirty="0">
              <a:latin typeface="Consolas" panose="020B0609020204030204" pitchFamily="49" charset="0"/>
            </a:endParaRPr>
          </a:p>
          <a:p>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sum = 0, number</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5032"/>
                </a:solidFill>
                <a:latin typeface="Consolas" panose="020B0609020204030204" pitchFamily="49" charset="0"/>
              </a:rPr>
              <a:t>ifstream</a:t>
            </a:r>
            <a:r>
              <a:rPr lang="en-US" dirty="0">
                <a:solidFill>
                  <a:srgbClr val="000000"/>
                </a:solidFill>
                <a:latin typeface="Consolas" panose="020B0609020204030204" pitchFamily="49" charset="0"/>
              </a:rPr>
              <a:t> in(</a:t>
            </a:r>
            <a:r>
              <a:rPr lang="en-US" dirty="0">
                <a:solidFill>
                  <a:srgbClr val="2A00FF"/>
                </a:solidFill>
                <a:latin typeface="Consolas" panose="020B0609020204030204" pitchFamily="49" charset="0"/>
              </a:rPr>
              <a:t>"D:\\numbers.txt"</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открываем файл для </a:t>
            </a:r>
            <a:r>
              <a:rPr lang="ru-RU" dirty="0" smtClean="0">
                <a:solidFill>
                  <a:srgbClr val="3F7F5F"/>
                </a:solidFill>
                <a:latin typeface="Consolas" panose="020B0609020204030204" pitchFamily="49" charset="0"/>
              </a:rPr>
              <a:t>чтения</a:t>
            </a:r>
          </a:p>
          <a:p>
            <a:endParaRPr lang="ru-RU" dirty="0">
              <a:solidFill>
                <a:srgbClr val="3F7F5F"/>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in.is_open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while</a:t>
            </a:r>
            <a:r>
              <a:rPr lang="en-US" dirty="0">
                <a:solidFill>
                  <a:srgbClr val="000000"/>
                </a:solidFill>
                <a:latin typeface="Consolas" panose="020B0609020204030204" pitchFamily="49" charset="0"/>
              </a:rPr>
              <a:t> (in &gt;&gt; number) </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 </a:t>
            </a:r>
            <a:r>
              <a:rPr lang="ru-RU" dirty="0" smtClean="0">
                <a:solidFill>
                  <a:srgbClr val="3F7F5F"/>
                </a:solidFill>
                <a:latin typeface="Consolas" panose="020B0609020204030204" pitchFamily="49" charset="0"/>
              </a:rPr>
              <a:t>считываем значения</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sum += number;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sum;</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in.close</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a:t>
            </a:r>
            <a:r>
              <a:rPr lang="ru-RU" dirty="0" smtClean="0">
                <a:solidFill>
                  <a:srgbClr val="3F7F5F"/>
                </a:solidFill>
                <a:latin typeface="Consolas" panose="020B0609020204030204" pitchFamily="49" charset="0"/>
              </a:rPr>
              <a:t>закрываем файл </a:t>
            </a:r>
            <a:r>
              <a:rPr lang="ru-RU"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67011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a:solidFill>
                  <a:srgbClr val="203864"/>
                </a:solidFill>
              </a:rPr>
              <a:t>З</a:t>
            </a:r>
            <a:r>
              <a:rPr lang="ru-RU" altLang="sv-SE" dirty="0" smtClean="0">
                <a:solidFill>
                  <a:srgbClr val="203864"/>
                </a:solidFill>
              </a:rPr>
              <a:t>апись текстового файла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36</a:t>
            </a:fld>
            <a:endParaRPr lang="ru-RU" dirty="0"/>
          </a:p>
        </p:txBody>
      </p:sp>
      <p:sp>
        <p:nvSpPr>
          <p:cNvPr id="7" name="Rectangle 2"/>
          <p:cNvSpPr>
            <a:spLocks noGrp="1" noChangeArrowheads="1"/>
          </p:cNvSpPr>
          <p:nvPr>
            <p:ph type="body" idx="4294967295"/>
          </p:nvPr>
        </p:nvSpPr>
        <p:spPr>
          <a:xfrm>
            <a:off x="613559" y="762028"/>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Для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записи в файл к объекту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ofstream</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или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fstream</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применяется оператор </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&lt;&lt;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(как и при выводе на консоль</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144000" indent="0">
              <a:lnSpc>
                <a:spcPct val="100000"/>
              </a:lnSpc>
              <a:buClr>
                <a:schemeClr val="accent1"/>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Данный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способ перезаписывает файл заново. Если надо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дозаписать</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текст в конец файла, то для открытия файла нужно использовать режим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ios</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app</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2266950" y="2164924"/>
            <a:ext cx="10192987" cy="2031325"/>
          </a:xfrm>
          <a:prstGeom prst="rect">
            <a:avLst/>
          </a:prstGeom>
        </p:spPr>
        <p:txBody>
          <a:bodyPr wrap="square">
            <a:spAutoFit/>
          </a:bodyPr>
          <a:lstStyle/>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ofstream</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out</a:t>
            </a:r>
            <a:r>
              <a:rPr lang="ru-RU"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поток для записи</a:t>
            </a:r>
          </a:p>
          <a:p>
            <a:r>
              <a:rPr lang="ru-RU" dirty="0" err="1">
                <a:solidFill>
                  <a:srgbClr val="000000"/>
                </a:solidFill>
                <a:latin typeface="Consolas" panose="020B0609020204030204" pitchFamily="49" charset="0"/>
              </a:rPr>
              <a:t>out.open</a:t>
            </a:r>
            <a:r>
              <a:rPr lang="ru-RU" dirty="0">
                <a:solidFill>
                  <a:srgbClr val="000000"/>
                </a:solidFill>
                <a:latin typeface="Consolas" panose="020B0609020204030204" pitchFamily="49" charset="0"/>
              </a:rPr>
              <a:t>(</a:t>
            </a:r>
            <a:r>
              <a:rPr lang="ru-RU" dirty="0">
                <a:solidFill>
                  <a:srgbClr val="2A00FF"/>
                </a:solidFill>
                <a:latin typeface="Consolas" panose="020B0609020204030204" pitchFamily="49" charset="0"/>
              </a:rPr>
              <a:t>"D:\\hello.txt"</a:t>
            </a:r>
            <a:r>
              <a:rPr lang="ru-RU"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ru-RU" dirty="0" smtClean="0">
                <a:solidFill>
                  <a:srgbClr val="3F7F5F"/>
                </a:solidFill>
                <a:latin typeface="Consolas" panose="020B0609020204030204" pitchFamily="49" charset="0"/>
              </a:rPr>
              <a:t>// о</a:t>
            </a:r>
            <a:r>
              <a:rPr lang="en-US" dirty="0">
                <a:solidFill>
                  <a:srgbClr val="3F7F5F"/>
                </a:solidFill>
                <a:latin typeface="Consolas" panose="020B0609020204030204" pitchFamily="49" charset="0"/>
              </a:rPr>
              <a:t>n</a:t>
            </a:r>
            <a:r>
              <a:rPr lang="ru-RU" dirty="0" err="1" smtClean="0">
                <a:solidFill>
                  <a:srgbClr val="3F7F5F"/>
                </a:solidFill>
                <a:latin typeface="Consolas" panose="020B0609020204030204" pitchFamily="49" charset="0"/>
              </a:rPr>
              <a:t>крываем</a:t>
            </a:r>
            <a:r>
              <a:rPr lang="ru-RU" dirty="0" smtClean="0">
                <a:solidFill>
                  <a:srgbClr val="3F7F5F"/>
                </a:solidFill>
                <a:latin typeface="Consolas" panose="020B0609020204030204" pitchFamily="49" charset="0"/>
              </a:rPr>
              <a:t> </a:t>
            </a:r>
            <a:r>
              <a:rPr lang="ru-RU" dirty="0">
                <a:solidFill>
                  <a:srgbClr val="3F7F5F"/>
                </a:solidFill>
                <a:latin typeface="Consolas" panose="020B0609020204030204" pitchFamily="49" charset="0"/>
              </a:rPr>
              <a:t>файл для </a:t>
            </a:r>
            <a:r>
              <a:rPr lang="ru-RU" dirty="0" smtClean="0">
                <a:solidFill>
                  <a:srgbClr val="3F7F5F"/>
                </a:solidFill>
                <a:latin typeface="Consolas" panose="020B0609020204030204" pitchFamily="49" charset="0"/>
              </a:rPr>
              <a:t>записи</a:t>
            </a:r>
            <a:endParaRPr lang="en-US" dirty="0" smtClean="0">
              <a:solidFill>
                <a:srgbClr val="3F7F5F"/>
              </a:solidFill>
              <a:latin typeface="Consolas" panose="020B0609020204030204" pitchFamily="49" charset="0"/>
            </a:endParaRPr>
          </a:p>
          <a:p>
            <a:endParaRPr lang="ru-RU" dirty="0">
              <a:solidFill>
                <a:srgbClr val="3F7F5F"/>
              </a:solidFill>
              <a:latin typeface="Consolas" panose="020B0609020204030204" pitchFamily="49" charset="0"/>
            </a:endParaRPr>
          </a:p>
          <a:p>
            <a:r>
              <a:rPr lang="en-US" dirty="0">
                <a:solidFill>
                  <a:srgbClr val="7F0055"/>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out.is_open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out &lt;&lt; </a:t>
            </a:r>
            <a:r>
              <a:rPr lang="en-US" dirty="0">
                <a:solidFill>
                  <a:srgbClr val="2A00FF"/>
                </a:solidFill>
                <a:latin typeface="Consolas" panose="020B0609020204030204" pitchFamily="49" charset="0"/>
              </a:rPr>
              <a:t>"Hello World!"</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out.close</a:t>
            </a:r>
            <a:r>
              <a:rPr lang="en-US" dirty="0">
                <a:solidFill>
                  <a:srgbClr val="000000"/>
                </a:solidFill>
                <a:latin typeface="Consolas" panose="020B0609020204030204" pitchFamily="49" charset="0"/>
              </a:rPr>
              <a:t>();</a:t>
            </a:r>
            <a:endParaRPr lang="en-US" dirty="0"/>
          </a:p>
        </p:txBody>
      </p:sp>
      <p:sp>
        <p:nvSpPr>
          <p:cNvPr id="4" name="Rectangle 3"/>
          <p:cNvSpPr/>
          <p:nvPr/>
        </p:nvSpPr>
        <p:spPr>
          <a:xfrm>
            <a:off x="2266950" y="5290895"/>
            <a:ext cx="9216489" cy="369332"/>
          </a:xfrm>
          <a:prstGeom prst="rect">
            <a:avLst/>
          </a:prstGeom>
        </p:spPr>
        <p:txBody>
          <a:bodyPr wrap="square">
            <a:spAutoFit/>
          </a:bodyPr>
          <a:lstStyle/>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5032"/>
                </a:solidFill>
                <a:latin typeface="Consolas" panose="020B0609020204030204" pitchFamily="49" charset="0"/>
              </a:rPr>
              <a:t>ofstream</a:t>
            </a:r>
            <a:r>
              <a:rPr lang="en-US" dirty="0">
                <a:solidFill>
                  <a:srgbClr val="000000"/>
                </a:solidFill>
                <a:latin typeface="Consolas" panose="020B0609020204030204" pitchFamily="49" charset="0"/>
              </a:rPr>
              <a:t> out(</a:t>
            </a:r>
            <a:r>
              <a:rPr lang="en-US" dirty="0">
                <a:solidFill>
                  <a:srgbClr val="2A00FF"/>
                </a:solidFill>
                <a:latin typeface="Consolas" panose="020B0609020204030204" pitchFamily="49" charset="0"/>
              </a:rPr>
              <a:t>"D:\\hello.txt"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5032"/>
                </a:solidFill>
                <a:latin typeface="Consolas" panose="020B0609020204030204" pitchFamily="49" charset="0"/>
              </a:rPr>
              <a:t>ios</a:t>
            </a:r>
            <a:r>
              <a:rPr lang="en-US" dirty="0">
                <a:solidFill>
                  <a:srgbClr val="000000"/>
                </a:solidFill>
                <a:latin typeface="Consolas" panose="020B0609020204030204" pitchFamily="49" charset="0"/>
              </a:rPr>
              <a:t>::</a:t>
            </a:r>
            <a:r>
              <a:rPr lang="en-US" i="1" dirty="0">
                <a:solidFill>
                  <a:srgbClr val="0000C0"/>
                </a:solidFill>
                <a:latin typeface="Consolas" panose="020B0609020204030204" pitchFamily="49" charset="0"/>
              </a:rPr>
              <a:t>app</a:t>
            </a:r>
            <a:r>
              <a:rPr lang="en-US" i="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68209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Итераторы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4</a:t>
            </a:fld>
            <a:endParaRPr lang="ru-RU" dirty="0"/>
          </a:p>
        </p:txBody>
      </p:sp>
      <p:sp>
        <p:nvSpPr>
          <p:cNvPr id="19" name="Rectangle 2"/>
          <p:cNvSpPr>
            <a:spLocks noGrp="1" noChangeArrowheads="1"/>
          </p:cNvSpPr>
          <p:nvPr>
            <p:ph type="body" idx="4294967295"/>
          </p:nvPr>
        </p:nvSpPr>
        <p:spPr>
          <a:xfrm>
            <a:off x="494809" y="809143"/>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Константные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описываются типом </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const_iterator</a:t>
            </a:r>
            <a:endParaRPr lang="en-US"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Для получения константного итератора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используются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функции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cbegin</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Реверсивные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a:t>
            </a:r>
            <a:r>
              <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описываются типом </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reverse_iterator</a:t>
            </a:r>
            <a:endParaRPr lang="en-US" altLang="sv-SE" sz="2400" dirty="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Для получения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реверсивного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итератора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используются функции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Реверсивные</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константные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итераторы</a:t>
            </a:r>
            <a:r>
              <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описываются типом </a:t>
            </a:r>
            <a:r>
              <a:rPr lang="en-US" altLang="sv-SE" sz="24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const_reverse_iterator</a:t>
            </a:r>
            <a:endPar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486900" indent="-342900">
              <a:lnSpc>
                <a:spcPct val="100000"/>
              </a:lnSpc>
              <a:buClr>
                <a:schemeClr val="accent1"/>
              </a:buClr>
              <a:buFont typeface="Wingdings" panose="05000000000000000000" pitchFamily="2" charset="2"/>
              <a:buChar char="§"/>
            </a:pPr>
            <a:endParaRPr lang="en-US"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Для получения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константного реверсивного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итератора используются функции </a:t>
            </a:r>
            <a:r>
              <a:rPr lang="en-US"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 </a:t>
            </a:r>
            <a:r>
              <a:rPr lang="en-US"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2266950" y="1861287"/>
            <a:ext cx="4237057" cy="369332"/>
          </a:xfrm>
          <a:prstGeom prst="rect">
            <a:avLst/>
          </a:prstGeom>
        </p:spPr>
        <p:txBody>
          <a:bodyPr wrap="none">
            <a:spAutoFit/>
          </a:bodyPr>
          <a:lstStyle/>
          <a:p>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err="1">
                <a:solidFill>
                  <a:srgbClr val="005032"/>
                </a:solidFill>
                <a:latin typeface="Consolas" panose="020B0609020204030204" pitchFamily="49" charset="0"/>
              </a:rPr>
              <a:t>const_iterator</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cit</a:t>
            </a:r>
            <a:r>
              <a:rPr lang="en-US" dirty="0" smtClean="0">
                <a:solidFill>
                  <a:srgbClr val="000000"/>
                </a:solidFill>
                <a:latin typeface="Consolas" panose="020B0609020204030204" pitchFamily="49" charset="0"/>
              </a:rPr>
              <a:t>;</a:t>
            </a:r>
            <a:endParaRPr lang="en-US" dirty="0"/>
          </a:p>
        </p:txBody>
      </p:sp>
      <p:sp>
        <p:nvSpPr>
          <p:cNvPr id="4" name="Rectangle 3"/>
          <p:cNvSpPr/>
          <p:nvPr/>
        </p:nvSpPr>
        <p:spPr>
          <a:xfrm>
            <a:off x="2266950" y="3250274"/>
            <a:ext cx="4490332" cy="369332"/>
          </a:xfrm>
          <a:prstGeom prst="rect">
            <a:avLst/>
          </a:prstGeom>
        </p:spPr>
        <p:txBody>
          <a:bodyPr wrap="none">
            <a:spAutoFit/>
          </a:bodyPr>
          <a:lstStyle/>
          <a:p>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err="1">
                <a:solidFill>
                  <a:srgbClr val="005032"/>
                </a:solidFill>
                <a:latin typeface="Consolas" panose="020B0609020204030204" pitchFamily="49" charset="0"/>
              </a:rPr>
              <a:t>reverse_iterator</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rit</a:t>
            </a:r>
            <a:r>
              <a:rPr lang="en-US" dirty="0" smtClean="0">
                <a:solidFill>
                  <a:srgbClr val="000000"/>
                </a:solidFill>
                <a:latin typeface="Consolas" panose="020B0609020204030204" pitchFamily="49" charset="0"/>
              </a:rPr>
              <a:t>;</a:t>
            </a:r>
            <a:endParaRPr lang="en-US" dirty="0"/>
          </a:p>
        </p:txBody>
      </p:sp>
      <p:sp>
        <p:nvSpPr>
          <p:cNvPr id="10" name="Rectangle 9"/>
          <p:cNvSpPr/>
          <p:nvPr/>
        </p:nvSpPr>
        <p:spPr>
          <a:xfrm>
            <a:off x="2266950" y="4610535"/>
            <a:ext cx="5376793" cy="369332"/>
          </a:xfrm>
          <a:prstGeom prst="rect">
            <a:avLst/>
          </a:prstGeom>
        </p:spPr>
        <p:txBody>
          <a:bodyPr wrap="none">
            <a:spAutoFit/>
          </a:bodyPr>
          <a:lstStyle/>
          <a:p>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int</a:t>
            </a:r>
            <a:r>
              <a:rPr lang="en-US" dirty="0" smtClean="0">
                <a:solidFill>
                  <a:srgbClr val="000000"/>
                </a:solidFill>
                <a:latin typeface="Consolas" panose="020B0609020204030204" pitchFamily="49" charset="0"/>
              </a:rPr>
              <a:t>&gt;::</a:t>
            </a:r>
            <a:r>
              <a:rPr lang="en-US" dirty="0" err="1" smtClean="0">
                <a:solidFill>
                  <a:srgbClr val="000000"/>
                </a:solidFill>
                <a:latin typeface="Consolas" panose="020B0609020204030204" pitchFamily="49" charset="0"/>
              </a:rPr>
              <a:t>const_</a:t>
            </a:r>
            <a:r>
              <a:rPr lang="en-US" dirty="0" err="1" smtClean="0">
                <a:solidFill>
                  <a:srgbClr val="005032"/>
                </a:solidFill>
                <a:latin typeface="Consolas" panose="020B0609020204030204" pitchFamily="49" charset="0"/>
              </a:rPr>
              <a:t>reverse_iterator</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crit</a:t>
            </a:r>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775015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Операции над итераторами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5</a:t>
            </a:fld>
            <a:endParaRPr lang="ru-RU" dirty="0"/>
          </a:p>
        </p:txBody>
      </p:sp>
      <p:sp>
        <p:nvSpPr>
          <p:cNvPr id="19" name="Rectangle 2"/>
          <p:cNvSpPr>
            <a:spLocks noGrp="1" noChangeArrowheads="1"/>
          </p:cNvSpPr>
          <p:nvPr>
            <p:ph type="body" idx="4294967295"/>
          </p:nvPr>
        </p:nvSpPr>
        <p:spPr>
          <a:xfrm>
            <a:off x="494809" y="809143"/>
            <a:ext cx="11168866" cy="5251594"/>
          </a:xfrm>
          <a:prstGeom prst="rect">
            <a:avLst/>
          </a:prstGeom>
        </p:spPr>
        <p:txBody>
          <a:bodyPr>
            <a:normAutofit lnSpcReduction="10000"/>
          </a:bodyPr>
          <a:lstStyle/>
          <a:p>
            <a:pPr marL="0" lvl="1" indent="0">
              <a:lnSpc>
                <a:spcPct val="100000"/>
              </a:lnSpc>
              <a:spcBef>
                <a:spcPts val="1000"/>
              </a:spcBef>
              <a:buClr>
                <a:srgbClr val="2196F3"/>
              </a:buClr>
              <a:buNone/>
            </a:pPr>
            <a:endParaRPr lang="ru-RU" altLang="sv-SE" sz="2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С итераторами можно проводить следующие операции</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it</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получение элемента, на который указывает итератор</a:t>
            </a:r>
          </a:p>
          <a:p>
            <a:pPr marL="486900" indent="-342900">
              <a:lnSpc>
                <a:spcPct val="100000"/>
              </a:lnSpc>
              <a:buClr>
                <a:schemeClr val="accent1"/>
              </a:buCl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перемещение итератора вперед для обращения к следующему элементу</a:t>
            </a:r>
          </a:p>
          <a:p>
            <a:pPr marL="486900" indent="-342900">
              <a:lnSpc>
                <a:spcPct val="100000"/>
              </a:lnSpc>
              <a:buClr>
                <a:schemeClr val="accent1"/>
              </a:buCl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iter</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перемещение итератора назад для обращения к предыдущему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элементу</a:t>
            </a:r>
          </a:p>
          <a:p>
            <a:pPr marL="486900" indent="-342900">
              <a:lnSpc>
                <a:spcPct val="100000"/>
              </a:lnSpc>
              <a:buClr>
                <a:schemeClr val="accent1"/>
              </a:buCl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it1 == it2</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два итератора равны, если они указывают на один и тот же элемент</a:t>
            </a:r>
          </a:p>
          <a:p>
            <a:pPr marL="486900" indent="-342900">
              <a:lnSpc>
                <a:spcPct val="100000"/>
              </a:lnSpc>
              <a:buClr>
                <a:schemeClr val="accent1"/>
              </a:buCl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it1 != it2</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два итератора не равны, если они указывают на разные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элементы</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pP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i</a:t>
            </a:r>
            <a:r>
              <a:rPr lang="en-US" altLang="sv-SE" sz="2000" dirty="0" smtClean="0">
                <a:solidFill>
                  <a:srgbClr val="0070C0"/>
                </a:solidFill>
                <a:latin typeface="Courier New" panose="02070309020205020404" pitchFamily="49" charset="0"/>
                <a:ea typeface="Verdana" pitchFamily="34" charset="0"/>
                <a:cs typeface="Courier New" panose="02070309020205020404" pitchFamily="49" charset="0"/>
              </a:rPr>
              <a:t>t</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n</a:t>
            </a:r>
            <a:r>
              <a:rPr lang="en-US" altLang="sv-SE" sz="2000" dirty="0" smtClean="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возвращает итератор, который смещен от итератора </a:t>
            </a:r>
            <a:r>
              <a:rPr lang="ru-RU" altLang="sv-SE" sz="2000" dirty="0" err="1" smtClean="0">
                <a:solidFill>
                  <a:srgbClr val="0070C0"/>
                </a:solidFill>
                <a:latin typeface="Segoe UI" panose="020B0502040204020203" pitchFamily="34" charset="0"/>
                <a:ea typeface="Verdana" pitchFamily="34" charset="0"/>
                <a:cs typeface="Segoe UI" panose="020B0502040204020203" pitchFamily="34" charset="0"/>
              </a:rPr>
              <a:t>it</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на n позиций вперед</a:t>
            </a:r>
          </a:p>
          <a:p>
            <a:pPr marL="486900" indent="-342900">
              <a:lnSpc>
                <a:spcPct val="100000"/>
              </a:lnSpc>
              <a:buClr>
                <a:schemeClr val="accent1"/>
              </a:buClr>
            </a:pPr>
            <a:r>
              <a:rPr lang="ru-RU" altLang="sv-SE" sz="2000" dirty="0" err="1" smtClean="0">
                <a:solidFill>
                  <a:srgbClr val="0070C0"/>
                </a:solidFill>
                <a:latin typeface="Courier New" panose="02070309020205020404" pitchFamily="49" charset="0"/>
                <a:ea typeface="Verdana" pitchFamily="34" charset="0"/>
                <a:cs typeface="Courier New" panose="02070309020205020404" pitchFamily="49" charset="0"/>
              </a:rPr>
              <a:t>it</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n</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 -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возвращает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итератор, который смещен от итератора </a:t>
            </a:r>
            <a:r>
              <a:rPr lang="ru-RU" altLang="sv-SE" sz="2000" dirty="0" err="1" smtClean="0">
                <a:solidFill>
                  <a:srgbClr val="0070C0"/>
                </a:solidFill>
                <a:latin typeface="Segoe UI" panose="020B0502040204020203" pitchFamily="34" charset="0"/>
                <a:ea typeface="Verdana" pitchFamily="34" charset="0"/>
                <a:cs typeface="Segoe UI" panose="020B0502040204020203" pitchFamily="34" charset="0"/>
              </a:rPr>
              <a:t>it</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на n позиций назад</a:t>
            </a:r>
          </a:p>
          <a:p>
            <a:pPr marL="486900" indent="-342900">
              <a:lnSpc>
                <a:spcPct val="100000"/>
              </a:lnSpc>
              <a:buClr>
                <a:schemeClr val="accent1"/>
              </a:buClr>
            </a:pPr>
            <a:r>
              <a:rPr lang="ru-RU" altLang="sv-SE" sz="2000" dirty="0" err="1" smtClean="0">
                <a:solidFill>
                  <a:srgbClr val="0070C0"/>
                </a:solidFill>
                <a:latin typeface="Courier New" panose="02070309020205020404" pitchFamily="49" charset="0"/>
                <a:ea typeface="Verdana" pitchFamily="34" charset="0"/>
                <a:cs typeface="Courier New" panose="02070309020205020404" pitchFamily="49" charset="0"/>
              </a:rPr>
              <a:t>it</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n</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 -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перемещает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итератор на n позиций вперед</a:t>
            </a:r>
          </a:p>
          <a:p>
            <a:pPr marL="486900" indent="-342900">
              <a:lnSpc>
                <a:spcPct val="100000"/>
              </a:lnSpc>
              <a:buClr>
                <a:schemeClr val="accent1"/>
              </a:buClr>
            </a:pPr>
            <a:r>
              <a:rPr lang="ru-RU" altLang="sv-SE" sz="2000" dirty="0" err="1" smtClean="0">
                <a:solidFill>
                  <a:srgbClr val="0070C0"/>
                </a:solidFill>
                <a:latin typeface="Courier New" panose="02070309020205020404" pitchFamily="49" charset="0"/>
                <a:ea typeface="Verdana" pitchFamily="34" charset="0"/>
                <a:cs typeface="Courier New" panose="02070309020205020404" pitchFamily="49" charset="0"/>
              </a:rPr>
              <a:t>it</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n</a:t>
            </a:r>
            <a:r>
              <a:rPr lang="en-US" altLang="sv-SE" sz="2000" dirty="0" smtClean="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 перемещает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итератор на n позиций назад</a:t>
            </a:r>
          </a:p>
          <a:p>
            <a:pPr marL="486900" indent="-342900">
              <a:lnSpc>
                <a:spcPct val="100000"/>
              </a:lnSpc>
              <a:buClr>
                <a:schemeClr val="accent1"/>
              </a:buClr>
            </a:pP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it1 </a:t>
            </a:r>
            <a:r>
              <a:rPr lang="ru-RU" altLang="sv-SE" sz="2000" dirty="0">
                <a:solidFill>
                  <a:srgbClr val="0070C0"/>
                </a:solidFill>
                <a:latin typeface="Courier New" panose="02070309020205020404" pitchFamily="49" charset="0"/>
                <a:ea typeface="Verdana" pitchFamily="34" charset="0"/>
                <a:cs typeface="Courier New" panose="02070309020205020404" pitchFamily="49" charset="0"/>
              </a:rPr>
              <a:t>- </a:t>
            </a:r>
            <a:r>
              <a:rPr lang="ru-RU" altLang="sv-SE" sz="2000" dirty="0" smtClean="0">
                <a:solidFill>
                  <a:srgbClr val="0070C0"/>
                </a:solidFill>
                <a:latin typeface="Courier New" panose="02070309020205020404" pitchFamily="49" charset="0"/>
                <a:ea typeface="Verdana" pitchFamily="34" charset="0"/>
                <a:cs typeface="Courier New" panose="02070309020205020404" pitchFamily="49" charset="0"/>
              </a:rPr>
              <a:t>it2</a:t>
            </a:r>
            <a:r>
              <a:rPr lang="en-US" altLang="sv-SE" sz="2000" dirty="0" smtClean="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 возвращает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количество позиций между итераторами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it1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и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it2</a:t>
            </a:r>
            <a:endParaRPr lang="ru-RU" altLang="sv-SE" sz="2000" dirty="0">
              <a:solidFill>
                <a:srgbClr val="0070C0"/>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pP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&gt;, &gt;=, &lt;,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&lt;=</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rgbClr val="0070C0"/>
                </a:solidFill>
                <a:latin typeface="Segoe UI" panose="020B0502040204020203" pitchFamily="34" charset="0"/>
                <a:ea typeface="Verdana" pitchFamily="34" charset="0"/>
                <a:cs typeface="Segoe UI" panose="020B0502040204020203" pitchFamily="34" charset="0"/>
              </a:rPr>
              <a:t> </a:t>
            </a:r>
            <a:r>
              <a:rPr lang="ru-RU" altLang="sv-SE" sz="2000" dirty="0">
                <a:solidFill>
                  <a:srgbClr val="0070C0"/>
                </a:solidFill>
                <a:latin typeface="Segoe UI" panose="020B0502040204020203" pitchFamily="34" charset="0"/>
                <a:ea typeface="Verdana" pitchFamily="34" charset="0"/>
                <a:cs typeface="Segoe UI" panose="020B0502040204020203" pitchFamily="34" charset="0"/>
              </a:rPr>
              <a:t>операции сравнения. </a:t>
            </a: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1714047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Контейнер </a:t>
            </a:r>
            <a:r>
              <a:rPr lang="en-US" altLang="sv-SE" dirty="0" smtClean="0">
                <a:solidFill>
                  <a:srgbClr val="203864"/>
                </a:solidFill>
              </a:rPr>
              <a:t>vector</a:t>
            </a:r>
            <a:r>
              <a:rPr lang="ru-RU" altLang="sv-SE" dirty="0" smtClean="0">
                <a:solidFill>
                  <a:srgbClr val="203864"/>
                </a:solidFill>
              </a:rPr>
              <a:t>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6</a:t>
            </a:fld>
            <a:endParaRPr lang="ru-RU" dirty="0"/>
          </a:p>
        </p:txBody>
      </p:sp>
      <p:sp>
        <p:nvSpPr>
          <p:cNvPr id="19" name="Rectangle 2"/>
          <p:cNvSpPr>
            <a:spLocks noGrp="1" noChangeArrowheads="1"/>
          </p:cNvSpPr>
          <p:nvPr>
            <p:ph type="body" idx="4294967295"/>
          </p:nvPr>
        </p:nvSpPr>
        <p:spPr>
          <a:xfrm>
            <a:off x="494809" y="704213"/>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Вектор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представляет собой </a:t>
            </a: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 который содержит коллекцию объектов одного типа</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sz="24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Определён в заголовочном </a:t>
            </a: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файле</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&lt;vector&gt;</a:t>
            </a:r>
            <a:endParaRPr lang="ru-RU"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7" name="Rectangle 6"/>
          <p:cNvSpPr/>
          <p:nvPr/>
        </p:nvSpPr>
        <p:spPr>
          <a:xfrm>
            <a:off x="957946" y="2159812"/>
            <a:ext cx="6096000" cy="2031325"/>
          </a:xfrm>
          <a:prstGeom prst="rect">
            <a:avLst/>
          </a:prstGeom>
        </p:spPr>
        <p:txBody>
          <a:bodyPr>
            <a:spAutoFit/>
          </a:bodyPr>
          <a:lstStyle/>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5032"/>
                </a:solidFill>
                <a:latin typeface="Consolas" panose="020B0609020204030204" pitchFamily="49" charset="0"/>
              </a:rPr>
              <a:t>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5032"/>
                </a:solidFill>
                <a:latin typeface="Consolas" panose="020B0609020204030204" pitchFamily="49" charset="0"/>
              </a:rPr>
              <a:t>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name(&lt;</a:t>
            </a:r>
            <a:r>
              <a:rPr lang="en-US" dirty="0" err="1" smtClean="0">
                <a:solidFill>
                  <a:srgbClr val="000000"/>
                </a:solidFill>
                <a:latin typeface="Consolas" panose="020B0609020204030204" pitchFamily="49" charset="0"/>
              </a:rPr>
              <a:t>vector_size</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5032"/>
                </a:solidFill>
                <a:latin typeface="Consolas" panose="020B0609020204030204" pitchFamily="49" charset="0"/>
              </a:rPr>
              <a:t>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name(&lt;</a:t>
            </a:r>
            <a:r>
              <a:rPr lang="en-US" dirty="0" err="1" smtClean="0">
                <a:solidFill>
                  <a:srgbClr val="000000"/>
                </a:solidFill>
                <a:latin typeface="Consolas" panose="020B0609020204030204" pitchFamily="49" charset="0"/>
              </a:rPr>
              <a:t>vector_size</a:t>
            </a:r>
            <a:r>
              <a:rPr lang="en-US" dirty="0" smtClean="0">
                <a:solidFill>
                  <a:srgbClr val="000000"/>
                </a:solidFill>
                <a:latin typeface="Consolas" panose="020B0609020204030204" pitchFamily="49" charset="0"/>
              </a:rPr>
              <a:t>&gt;,&lt;</a:t>
            </a:r>
            <a:r>
              <a:rPr lang="en-US" dirty="0" err="1" smtClean="0">
                <a:solidFill>
                  <a:srgbClr val="000000"/>
                </a:solidFill>
                <a:latin typeface="Consolas" panose="020B0609020204030204" pitchFamily="49" charset="0"/>
              </a:rPr>
              <a:t>T_value</a:t>
            </a:r>
            <a:r>
              <a:rPr lang="en-US" dirty="0" smtClean="0">
                <a:solidFill>
                  <a:srgbClr val="000000"/>
                </a:solidFill>
                <a:latin typeface="Consolas" panose="020B0609020204030204" pitchFamily="49" charset="0"/>
              </a:rPr>
              <a:t>&gt;);</a:t>
            </a: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5032"/>
                </a:solidFill>
                <a:latin typeface="Consolas" panose="020B0609020204030204" pitchFamily="49" charset="0"/>
              </a:rPr>
              <a:t>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name{&lt;</a:t>
            </a:r>
            <a:r>
              <a:rPr lang="en-US" dirty="0" err="1" smtClean="0">
                <a:solidFill>
                  <a:srgbClr val="000000"/>
                </a:solidFill>
                <a:latin typeface="Consolas" panose="020B0609020204030204" pitchFamily="49" charset="0"/>
              </a:rPr>
              <a:t>T_value</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5032"/>
                </a:solidFill>
                <a:latin typeface="Consolas" panose="020B0609020204030204" pitchFamily="49" charset="0"/>
              </a:rPr>
              <a:t>T</a:t>
            </a:r>
            <a:r>
              <a:rPr lang="en-US" dirty="0">
                <a:solidFill>
                  <a:srgbClr val="000000"/>
                </a:solidFill>
                <a:latin typeface="Consolas" panose="020B0609020204030204" pitchFamily="49" charset="0"/>
              </a:rPr>
              <a:t>&gt; name</a:t>
            </a:r>
            <a:r>
              <a:rPr lang="en-US" dirty="0" smtClean="0">
                <a:solidFill>
                  <a:srgbClr val="000000"/>
                </a:solidFill>
                <a:latin typeface="Consolas" panose="020B0609020204030204" pitchFamily="49" charset="0"/>
              </a:rPr>
              <a:t>{&lt;T_value1&gt;,&lt;T_value2&gt;};</a:t>
            </a:r>
          </a:p>
          <a:p>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5032"/>
                </a:solidFill>
                <a:latin typeface="Consolas" panose="020B0609020204030204" pitchFamily="49" charset="0"/>
              </a:rPr>
              <a:t>T</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name = {&lt;</a:t>
            </a:r>
            <a:r>
              <a:rPr lang="en-US" dirty="0">
                <a:solidFill>
                  <a:srgbClr val="000000"/>
                </a:solidFill>
                <a:latin typeface="Consolas" panose="020B0609020204030204" pitchFamily="49" charset="0"/>
              </a:rPr>
              <a:t>T_value1&gt;,&lt;T_value2&gt;};</a:t>
            </a:r>
          </a:p>
          <a:p>
            <a:endParaRPr lang="en-US" dirty="0">
              <a:solidFill>
                <a:srgbClr val="000000"/>
              </a:solidFill>
              <a:latin typeface="Consolas" panose="020B0609020204030204" pitchFamily="49" charset="0"/>
            </a:endParaRPr>
          </a:p>
        </p:txBody>
      </p:sp>
      <p:sp>
        <p:nvSpPr>
          <p:cNvPr id="8" name="Rectangle 7"/>
          <p:cNvSpPr/>
          <p:nvPr/>
        </p:nvSpPr>
        <p:spPr>
          <a:xfrm>
            <a:off x="957946" y="4024635"/>
            <a:ext cx="12176166" cy="2031325"/>
          </a:xfrm>
          <a:prstGeom prst="rect">
            <a:avLst/>
          </a:prstGeom>
        </p:spPr>
        <p:txBody>
          <a:bodyPr wrap="square">
            <a:spAutoFit/>
          </a:bodyPr>
          <a:lstStyle/>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v1;                  </a:t>
            </a:r>
            <a:r>
              <a:rPr lang="ru-RU" dirty="0">
                <a:solidFill>
                  <a:srgbClr val="3F7F5F"/>
                </a:solidFill>
                <a:latin typeface="Consolas" panose="020B0609020204030204" pitchFamily="49" charset="0"/>
              </a:rPr>
              <a:t>// пустой вектор</a:t>
            </a:r>
          </a:p>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v2(v1);              </a:t>
            </a:r>
            <a:r>
              <a:rPr lang="ru-RU" dirty="0">
                <a:solidFill>
                  <a:srgbClr val="3F7F5F"/>
                </a:solidFill>
                <a:latin typeface="Consolas" panose="020B0609020204030204" pitchFamily="49" charset="0"/>
              </a:rPr>
              <a:t>// вектор v2 - копия вектора v1</a:t>
            </a:r>
          </a:p>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v3 = v1;             </a:t>
            </a:r>
            <a:r>
              <a:rPr lang="ru-RU" dirty="0">
                <a:solidFill>
                  <a:srgbClr val="3F7F5F"/>
                </a:solidFill>
                <a:latin typeface="Consolas" panose="020B0609020204030204" pitchFamily="49" charset="0"/>
              </a:rPr>
              <a:t>// вектор v3 - копия вектора v1</a:t>
            </a:r>
          </a:p>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v4(5);               </a:t>
            </a:r>
            <a:r>
              <a:rPr lang="ru-RU" dirty="0">
                <a:solidFill>
                  <a:srgbClr val="3F7F5F"/>
                </a:solidFill>
                <a:latin typeface="Consolas" panose="020B0609020204030204" pitchFamily="49" charset="0"/>
              </a:rPr>
              <a:t>// вектор v4 состоит из 5 чисел</a:t>
            </a:r>
          </a:p>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v5(5, 2);            </a:t>
            </a:r>
            <a:r>
              <a:rPr lang="ru-RU" dirty="0">
                <a:solidFill>
                  <a:srgbClr val="3F7F5F"/>
                </a:solidFill>
                <a:latin typeface="Consolas" panose="020B0609020204030204" pitchFamily="49" charset="0"/>
              </a:rPr>
              <a:t>// вектор v5 состоит из 5 чисел, каждое </a:t>
            </a:r>
            <a:r>
              <a:rPr lang="ru-RU" dirty="0" smtClean="0">
                <a:solidFill>
                  <a:srgbClr val="3F7F5F"/>
                </a:solidFill>
                <a:latin typeface="Consolas" panose="020B0609020204030204" pitchFamily="49" charset="0"/>
              </a:rPr>
              <a:t>равно 2</a:t>
            </a:r>
            <a:endParaRPr lang="ru-RU" dirty="0">
              <a:solidFill>
                <a:srgbClr val="3F7F5F"/>
              </a:solidFill>
              <a:latin typeface="Consolas" panose="020B0609020204030204" pitchFamily="49" charset="0"/>
            </a:endParaRPr>
          </a:p>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v6{1, 2, 4, 5};      </a:t>
            </a:r>
            <a:r>
              <a:rPr lang="ru-RU" dirty="0">
                <a:solidFill>
                  <a:srgbClr val="3F7F5F"/>
                </a:solidFill>
                <a:latin typeface="Consolas" panose="020B0609020204030204" pitchFamily="49" charset="0"/>
              </a:rPr>
              <a:t>// вектор v6 состоит из чисел 1, 2, 4, 5</a:t>
            </a:r>
          </a:p>
          <a:p>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5032"/>
                </a:solidFill>
                <a:latin typeface="Consolas" panose="020B0609020204030204" pitchFamily="49" charset="0"/>
              </a:rPr>
              <a:t>vector</a:t>
            </a:r>
            <a:r>
              <a:rPr lang="ru-RU" dirty="0">
                <a:solidFill>
                  <a:srgbClr val="000000"/>
                </a:solidFill>
                <a:latin typeface="Consolas" panose="020B0609020204030204" pitchFamily="49" charset="0"/>
              </a:rPr>
              <a:t>&lt;</a:t>
            </a:r>
            <a:r>
              <a:rPr lang="ru-RU" dirty="0" err="1">
                <a:solidFill>
                  <a:srgbClr val="7F0055"/>
                </a:solidFill>
                <a:latin typeface="Consolas" panose="020B0609020204030204" pitchFamily="49" charset="0"/>
              </a:rPr>
              <a:t>int</a:t>
            </a:r>
            <a:r>
              <a:rPr lang="ru-RU" dirty="0">
                <a:solidFill>
                  <a:srgbClr val="000000"/>
                </a:solidFill>
                <a:latin typeface="Consolas" panose="020B0609020204030204" pitchFamily="49" charset="0"/>
              </a:rPr>
              <a:t>&gt; v7 = {1, 2, 3, 5};   </a:t>
            </a:r>
            <a:r>
              <a:rPr lang="ru-RU" dirty="0">
                <a:solidFill>
                  <a:srgbClr val="3F7F5F"/>
                </a:solidFill>
                <a:latin typeface="Consolas" panose="020B0609020204030204" pitchFamily="49" charset="0"/>
              </a:rPr>
              <a:t>// вектор v7 состоит из чисел 1, 2, 4, 5</a:t>
            </a:r>
          </a:p>
        </p:txBody>
      </p:sp>
    </p:spTree>
    <p:extLst>
      <p:ext uri="{BB962C8B-B14F-4D97-AF65-F5344CB8AC3E}">
        <p14:creationId xmlns:p14="http://schemas.microsoft.com/office/powerpoint/2010/main" val="3440617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a:solidFill>
                  <a:srgbClr val="203864"/>
                </a:solidFill>
              </a:rPr>
              <a:t>Обращение к </a:t>
            </a:r>
            <a:r>
              <a:rPr lang="ru-RU" altLang="sv-SE" dirty="0" smtClean="0">
                <a:solidFill>
                  <a:srgbClr val="203864"/>
                </a:solidFill>
              </a:rPr>
              <a:t>элементам</a:t>
            </a:r>
            <a:r>
              <a:rPr lang="en-US" altLang="sv-SE" dirty="0" smtClean="0">
                <a:solidFill>
                  <a:srgbClr val="203864"/>
                </a:solidFill>
              </a:rPr>
              <a:t> - vector</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7</a:t>
            </a:fld>
            <a:endParaRPr lang="ru-RU" dirty="0"/>
          </a:p>
        </p:txBody>
      </p:sp>
      <p:sp>
        <p:nvSpPr>
          <p:cNvPr id="19" name="Rectangle 2"/>
          <p:cNvSpPr>
            <a:spLocks noGrp="1" noChangeArrowheads="1"/>
          </p:cNvSpPr>
          <p:nvPr>
            <p:ph type="body" idx="4294967295"/>
          </p:nvPr>
        </p:nvSpPr>
        <p:spPr>
          <a:xfrm>
            <a:off x="613559" y="916407"/>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Для обращения к элементам вектора можно использовать разные способы</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index</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получение элемента по индексу (также как и в массивах), индексация начинается с нуля</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at</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index</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функция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ращает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 по индексу</a:t>
            </a: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front</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первый элемент</a:t>
            </a: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последний элемент</a:t>
            </a:r>
          </a:p>
          <a:p>
            <a:pPr marL="360000" indent="-216000">
              <a:lnSpc>
                <a:spcPct val="100000"/>
              </a:lnSpc>
              <a:buClr>
                <a:schemeClr val="accent1"/>
              </a:buClr>
              <a:buFont typeface="Verdana" pitchFamily="34" charset="0"/>
              <a:buChar char="›"/>
            </a:pP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data</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первый валидный элемент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массива</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доступ через итераторы</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begin,cbegin,rbegin,crbegin,end,cend,rend,crend</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1425697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Вместимость </a:t>
            </a:r>
            <a:r>
              <a:rPr lang="en-US" altLang="sv-SE" dirty="0" smtClean="0">
                <a:solidFill>
                  <a:srgbClr val="203864"/>
                </a:solidFill>
              </a:rPr>
              <a:t>- vector</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8</a:t>
            </a:fld>
            <a:endParaRPr lang="ru-RU" dirty="0"/>
          </a:p>
        </p:txBody>
      </p:sp>
      <p:sp>
        <p:nvSpPr>
          <p:cNvPr id="19" name="Rectangle 2"/>
          <p:cNvSpPr>
            <a:spLocks noGrp="1" noChangeArrowheads="1"/>
          </p:cNvSpPr>
          <p:nvPr>
            <p:ph type="body" idx="4294967295"/>
          </p:nvPr>
        </p:nvSpPr>
        <p:spPr>
          <a:xfrm>
            <a:off x="613559" y="916407"/>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 для получения информации об элементах вектора</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empty()</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роверяет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отсутствие элементов в контейнере</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size()</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количество элементов в контейнере</a:t>
            </a: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max_size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возвращает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максимально допустимое количество элементов в контейнере </a:t>
            </a:r>
          </a:p>
          <a:p>
            <a:pPr marL="360000" indent="-216000">
              <a:lnSpc>
                <a:spcPct val="100000"/>
              </a:lnSpc>
              <a:buClr>
                <a:schemeClr val="accent1"/>
              </a:buClr>
              <a:buFont typeface="Verdana" pitchFamily="34" charset="0"/>
              <a:buChar char="›"/>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reserve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new_cap</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резервирует память под требуемое количество элементов</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capacity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количество элементов, для которого сейчас выделена память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контейнером</a:t>
            </a: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shrink_to_fit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меньшает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использование памяти, высвобождая неиспользуемую</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11)</a:t>
            </a: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2603008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Модификаторы</a:t>
            </a:r>
            <a:r>
              <a:rPr lang="en-US" altLang="sv-SE" dirty="0" smtClean="0">
                <a:solidFill>
                  <a:srgbClr val="203864"/>
                </a:solidFill>
              </a:rPr>
              <a:t> - vector</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9</a:t>
            </a:fld>
            <a:endParaRPr lang="ru-RU" dirty="0"/>
          </a:p>
        </p:txBody>
      </p:sp>
      <p:sp>
        <p:nvSpPr>
          <p:cNvPr id="19" name="Rectangle 2"/>
          <p:cNvSpPr>
            <a:spLocks noGrp="1" noChangeArrowheads="1"/>
          </p:cNvSpPr>
          <p:nvPr>
            <p:ph type="body" idx="4294967295"/>
          </p:nvPr>
        </p:nvSpPr>
        <p:spPr>
          <a:xfrm>
            <a:off x="613559" y="916407"/>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r>
              <a:rPr lang="ru-RU"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Методы-модификаторы контейнера</a:t>
            </a:r>
            <a:r>
              <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с</a:t>
            </a: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lear</a:t>
            </a: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очищает контейнер</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insert(</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вставляет элементы по указанному индексу</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создает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элементы "на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месте"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 вставляет их начиная с заданной позиции </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erase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удаляет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указанные элементы из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контейнера</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push_back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добавляет элемент в конец</a:t>
            </a: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emplace_back</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создает элементы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"на месте" в конце контейнера</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c++</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11)</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pop_back</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удаляет последний элемент</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resize</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и</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зменяет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количество хранимых элементов</a:t>
            </a:r>
          </a:p>
          <a:p>
            <a:pPr marL="360000" indent="-216000">
              <a:lnSpc>
                <a:spcPct val="100000"/>
              </a:lnSpc>
              <a:buClr>
                <a:schemeClr val="accent1"/>
              </a:buClr>
              <a:buFont typeface="Verdana" pitchFamily="34" charset="0"/>
              <a:buChar char="›"/>
            </a:pPr>
            <a:r>
              <a:rPr lang="en-US"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swap</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обменивает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содержимое двух векторов</a:t>
            </a: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60000" indent="-216000">
              <a:lnSpc>
                <a:spcPct val="100000"/>
              </a:lnSpc>
              <a:buClr>
                <a:schemeClr val="accent1"/>
              </a:buClr>
              <a:buFont typeface="Verdana" pitchFamily="34" charset="0"/>
              <a:buChar char="›"/>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486900" indent="-342900">
              <a:lnSpc>
                <a:spcPct val="100000"/>
              </a:lnSpc>
              <a:buClr>
                <a:schemeClr val="accent1"/>
              </a:buClr>
              <a:buFont typeface="Wingdings" panose="05000000000000000000" pitchFamily="2" charset="2"/>
              <a:buChar char="§"/>
            </a:pPr>
            <a:endParaRPr lang="en-US" altLang="sv-SE" sz="24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1872303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7466</Words>
  <Application>Microsoft Office PowerPoint</Application>
  <PresentationFormat>Widescreen</PresentationFormat>
  <Paragraphs>1015</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Consolas</vt:lpstr>
      <vt:lpstr>Courier New</vt:lpstr>
      <vt:lpstr>Segoe UI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Epolsoft OOO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Aliaksandr Burtsau</dc:creator>
  <cp:lastModifiedBy>Aliaksandr Burtsau</cp:lastModifiedBy>
  <cp:revision>1</cp:revision>
  <dcterms:created xsi:type="dcterms:W3CDTF">2020-03-02T14:21:55Z</dcterms:created>
  <dcterms:modified xsi:type="dcterms:W3CDTF">2020-03-02T14:27:33Z</dcterms:modified>
</cp:coreProperties>
</file>