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5B9A7-6799-4966-BB42-1CB093B8A0DE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6F2F-3F86-45CF-AD35-B24B4E5E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669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354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=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b = a;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&amp;a &lt;&lt; " " &lt;&lt; &amp;b;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0x61ff08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0x61ff08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f_value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a = 10;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изменяем параметр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f_poiner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a)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указатель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*a = 10;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изменяем параметр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f_reference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a) {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ссылка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 = 20;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изменяем параметр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=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b = a;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 = " &lt;&lt; a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f_value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переменной (а) НЕ изменится после выполнения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 = " &lt;&lt; a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f_poiner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(&amp;a);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переменной (а) изменится после выполнения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 = " &lt;&lt; a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f_reference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(a); // </a:t>
            </a:r>
            <a:r>
              <a:rPr lang="ru-RU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 переменной (а) изменится после выполнения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 = " &lt;&lt; a &lt;&lt;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978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04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по умолчанию функция работает как инкремент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(++)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step = 1);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объявление функции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 = 1, b = 5;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(b,3);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dirty="0" err="1" smtClean="0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b;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a = 2, b = 8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step) 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оперделение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функции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+= step;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73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Перегруженные функции отличаются по списку параметров. Списки параметров перегруженных функций должны отличаться по следующим признакам:</a:t>
            </a:r>
          </a:p>
          <a:p>
            <a:r>
              <a:rPr lang="ru-RU" dirty="0" smtClean="0"/>
              <a:t>количеством параметров;</a:t>
            </a:r>
          </a:p>
          <a:p>
            <a:r>
              <a:rPr lang="ru-RU" dirty="0" smtClean="0"/>
              <a:t>если количество параметров одинаковое, то по типам параметров.</a:t>
            </a:r>
          </a:p>
          <a:p>
            <a:r>
              <a:rPr lang="ru-RU" b="1" dirty="0" smtClean="0"/>
              <a:t>Например</a:t>
            </a:r>
            <a:r>
              <a:rPr lang="ru-RU" dirty="0" smtClean="0"/>
              <a:t>. Функция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ru-RU" dirty="0" smtClean="0"/>
              <a:t> есть перегруженная и отличается количеством параметров и типами параметров</a:t>
            </a:r>
          </a:p>
          <a:p>
            <a:endParaRPr lang="en-US" b="0" dirty="0" smtClean="0"/>
          </a:p>
          <a:p>
            <a:r>
              <a:rPr lang="ru-RU" b="0" dirty="0" smtClean="0"/>
              <a:t> функции, которые имеют одинаковые имена, одинаковое количество и типы параметров, но которые возвращают значение разных типов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не могут считаться перегруженными.</a:t>
            </a:r>
          </a:p>
          <a:p>
            <a:r>
              <a:rPr lang="ru-RU" dirty="0" err="1" smtClean="0"/>
              <a:t>омпилятор</a:t>
            </a:r>
            <a:r>
              <a:rPr lang="ru-RU" dirty="0" smtClean="0"/>
              <a:t> распознает перегруженные функции только по получаемым параметрам. Если две функции имеют одинаковые имена, одинаковое количество и типы параметров но возвращают разные значения, то такие функции считаются одинаковыми. В этом случае компилятор выдаст ошибку.</a:t>
            </a:r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10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&lt;string&gt;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print(string s) {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"string " &lt;&lt; s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print(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s)    {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&lt;&lt; s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print(bool s)   {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"bool " &lt;&lt; s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print("Hello World");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859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72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91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58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3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sv-SE" dirty="0" smtClean="0"/>
              <a:t>#include &lt;</a:t>
            </a:r>
            <a:r>
              <a:rPr lang="en-US" altLang="sv-SE" dirty="0" err="1" smtClean="0"/>
              <a:t>iostream</a:t>
            </a:r>
            <a:r>
              <a:rPr lang="en-US" altLang="sv-SE" dirty="0" smtClean="0"/>
              <a:t>&gt;</a:t>
            </a:r>
          </a:p>
          <a:p>
            <a:r>
              <a:rPr lang="en-US" altLang="sv-SE" dirty="0" smtClean="0"/>
              <a:t>using namespace </a:t>
            </a:r>
            <a:r>
              <a:rPr lang="en-US" altLang="sv-SE" dirty="0" err="1" smtClean="0"/>
              <a:t>std</a:t>
            </a:r>
            <a:r>
              <a:rPr lang="en-US" altLang="sv-SE" dirty="0" smtClean="0"/>
              <a:t>;</a:t>
            </a:r>
          </a:p>
          <a:p>
            <a:r>
              <a:rPr lang="en-US" altLang="sv-SE" dirty="0" smtClean="0"/>
              <a:t> </a:t>
            </a:r>
          </a:p>
          <a:p>
            <a:r>
              <a:rPr lang="en-US" altLang="sv-SE" dirty="0" err="1" smtClean="0"/>
              <a:t>int</a:t>
            </a:r>
            <a:r>
              <a:rPr lang="en-US" altLang="sv-SE" dirty="0" smtClean="0"/>
              <a:t> main(</a:t>
            </a:r>
            <a:r>
              <a:rPr lang="en-US" altLang="sv-SE" dirty="0" err="1" smtClean="0"/>
              <a:t>int</a:t>
            </a:r>
            <a:r>
              <a:rPr lang="en-US" altLang="sv-SE" dirty="0" smtClean="0"/>
              <a:t> </a:t>
            </a:r>
            <a:r>
              <a:rPr lang="en-US" altLang="sv-SE" dirty="0" err="1" smtClean="0"/>
              <a:t>argc</a:t>
            </a:r>
            <a:r>
              <a:rPr lang="en-US" altLang="sv-SE" dirty="0" smtClean="0"/>
              <a:t>, char* </a:t>
            </a:r>
            <a:r>
              <a:rPr lang="en-US" altLang="sv-SE" dirty="0" err="1" smtClean="0"/>
              <a:t>argv</a:t>
            </a:r>
            <a:r>
              <a:rPr lang="en-US" altLang="sv-SE" dirty="0" smtClean="0"/>
              <a:t>[])</a:t>
            </a:r>
          </a:p>
          <a:p>
            <a:r>
              <a:rPr lang="en-US" altLang="sv-SE" dirty="0" smtClean="0"/>
              <a:t>{</a:t>
            </a:r>
          </a:p>
          <a:p>
            <a:r>
              <a:rPr lang="en-US" altLang="sv-SE" dirty="0" smtClean="0"/>
              <a:t>    </a:t>
            </a:r>
            <a:r>
              <a:rPr lang="en-US" altLang="sv-SE" dirty="0" err="1" smtClean="0"/>
              <a:t>int</a:t>
            </a:r>
            <a:r>
              <a:rPr lang="en-US" altLang="sv-SE" dirty="0" smtClean="0"/>
              <a:t>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= 123; // </a:t>
            </a:r>
            <a:r>
              <a:rPr lang="ru-RU" altLang="sv-SE" dirty="0" smtClean="0"/>
              <a:t>инициализация переменной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</a:t>
            </a:r>
            <a:r>
              <a:rPr lang="ru-RU" altLang="sv-SE" dirty="0" smtClean="0"/>
              <a:t>числом 123</a:t>
            </a:r>
          </a:p>
          <a:p>
            <a:r>
              <a:rPr lang="ru-RU" altLang="sv-SE" dirty="0" smtClean="0"/>
              <a:t>    </a:t>
            </a:r>
            <a:r>
              <a:rPr lang="en-US" altLang="sv-SE" dirty="0" err="1" smtClean="0"/>
              <a:t>int</a:t>
            </a:r>
            <a:r>
              <a:rPr lang="en-US" altLang="sv-SE" dirty="0" smtClean="0"/>
              <a:t> *</a:t>
            </a:r>
            <a:r>
              <a:rPr lang="en-US" altLang="sv-SE" dirty="0" err="1" smtClean="0"/>
              <a:t>ptrvar</a:t>
            </a:r>
            <a:r>
              <a:rPr lang="en-US" altLang="sv-SE" dirty="0" smtClean="0"/>
              <a:t> = &amp;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; // </a:t>
            </a:r>
            <a:r>
              <a:rPr lang="ru-RU" altLang="sv-SE" dirty="0" smtClean="0"/>
              <a:t>указатель на переменную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(</a:t>
            </a:r>
            <a:r>
              <a:rPr lang="ru-RU" altLang="sv-SE" dirty="0" smtClean="0"/>
              <a:t>присвоили адрес переменной указателю)</a:t>
            </a:r>
          </a:p>
          <a:p>
            <a:r>
              <a:rPr lang="ru-RU" altLang="sv-SE" dirty="0" smtClean="0"/>
              <a:t>    </a:t>
            </a:r>
            <a:r>
              <a:rPr lang="en-US" altLang="sv-SE" dirty="0" err="1" smtClean="0"/>
              <a:t>cout</a:t>
            </a:r>
            <a:r>
              <a:rPr lang="en-US" altLang="sv-SE" dirty="0" smtClean="0"/>
              <a:t> &lt;&lt; "&amp;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   = " &lt;&lt; &amp;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&lt;&lt; </a:t>
            </a:r>
            <a:r>
              <a:rPr lang="en-US" altLang="sv-SE" dirty="0" err="1" smtClean="0"/>
              <a:t>endl</a:t>
            </a:r>
            <a:r>
              <a:rPr lang="en-US" altLang="sv-SE" dirty="0" smtClean="0"/>
              <a:t>;// </a:t>
            </a:r>
            <a:r>
              <a:rPr lang="ru-RU" altLang="sv-SE" dirty="0" smtClean="0"/>
              <a:t>адрес переменной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</a:t>
            </a:r>
            <a:r>
              <a:rPr lang="ru-RU" altLang="sv-SE" dirty="0" smtClean="0"/>
              <a:t>содержащийся в памяти, извлечённый операцией взятия адреса</a:t>
            </a:r>
          </a:p>
          <a:p>
            <a:r>
              <a:rPr lang="ru-RU" altLang="sv-SE" dirty="0" smtClean="0"/>
              <a:t>    </a:t>
            </a:r>
            <a:r>
              <a:rPr lang="en-US" altLang="sv-SE" dirty="0" err="1" smtClean="0"/>
              <a:t>cout</a:t>
            </a:r>
            <a:r>
              <a:rPr lang="en-US" altLang="sv-SE" dirty="0" smtClean="0"/>
              <a:t> &lt;&lt; "</a:t>
            </a:r>
            <a:r>
              <a:rPr lang="en-US" altLang="sv-SE" dirty="0" err="1" smtClean="0"/>
              <a:t>ptrvar</a:t>
            </a:r>
            <a:r>
              <a:rPr lang="en-US" altLang="sv-SE" dirty="0" smtClean="0"/>
              <a:t>  = " &lt;&lt; </a:t>
            </a:r>
            <a:r>
              <a:rPr lang="en-US" altLang="sv-SE" dirty="0" err="1" smtClean="0"/>
              <a:t>ptrvar</a:t>
            </a:r>
            <a:r>
              <a:rPr lang="en-US" altLang="sv-SE" dirty="0" smtClean="0"/>
              <a:t> &lt;&lt; </a:t>
            </a:r>
            <a:r>
              <a:rPr lang="en-US" altLang="sv-SE" dirty="0" err="1" smtClean="0"/>
              <a:t>endl</a:t>
            </a:r>
            <a:r>
              <a:rPr lang="en-US" altLang="sv-SE" dirty="0" smtClean="0"/>
              <a:t>;// </a:t>
            </a:r>
            <a:r>
              <a:rPr lang="ru-RU" altLang="sv-SE" dirty="0" smtClean="0"/>
              <a:t>адрес переменной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, </a:t>
            </a:r>
            <a:r>
              <a:rPr lang="ru-RU" altLang="sv-SE" dirty="0" smtClean="0"/>
              <a:t>является значением указателя </a:t>
            </a:r>
            <a:r>
              <a:rPr lang="en-US" altLang="sv-SE" dirty="0" err="1" smtClean="0"/>
              <a:t>ptrvar</a:t>
            </a:r>
            <a:endParaRPr lang="en-US" altLang="sv-SE" dirty="0" smtClean="0"/>
          </a:p>
          <a:p>
            <a:r>
              <a:rPr lang="en-US" altLang="sv-SE" dirty="0" smtClean="0"/>
              <a:t>    </a:t>
            </a:r>
            <a:r>
              <a:rPr lang="en-US" altLang="sv-SE" dirty="0" err="1" smtClean="0"/>
              <a:t>cout</a:t>
            </a:r>
            <a:r>
              <a:rPr lang="en-US" altLang="sv-SE" dirty="0" smtClean="0"/>
              <a:t> &lt;&lt; "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    = " &lt;&lt;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&lt;&lt; </a:t>
            </a:r>
            <a:r>
              <a:rPr lang="en-US" altLang="sv-SE" dirty="0" err="1" smtClean="0"/>
              <a:t>endl</a:t>
            </a:r>
            <a:r>
              <a:rPr lang="en-US" altLang="sv-SE" dirty="0" smtClean="0"/>
              <a:t>; // </a:t>
            </a:r>
            <a:r>
              <a:rPr lang="ru-RU" altLang="sv-SE" dirty="0" smtClean="0"/>
              <a:t>значение в переменной </a:t>
            </a:r>
            <a:r>
              <a:rPr lang="en-US" altLang="sv-SE" dirty="0" err="1" smtClean="0"/>
              <a:t>var</a:t>
            </a:r>
            <a:endParaRPr lang="en-US" altLang="sv-SE" dirty="0" smtClean="0"/>
          </a:p>
          <a:p>
            <a:r>
              <a:rPr lang="en-US" altLang="sv-SE" dirty="0" smtClean="0"/>
              <a:t>    </a:t>
            </a:r>
            <a:r>
              <a:rPr lang="en-US" altLang="sv-SE" dirty="0" err="1" smtClean="0"/>
              <a:t>cout</a:t>
            </a:r>
            <a:r>
              <a:rPr lang="en-US" altLang="sv-SE" dirty="0" smtClean="0"/>
              <a:t> &lt;&lt; "*</a:t>
            </a:r>
            <a:r>
              <a:rPr lang="en-US" altLang="sv-SE" dirty="0" err="1" smtClean="0"/>
              <a:t>ptrvar</a:t>
            </a:r>
            <a:r>
              <a:rPr lang="en-US" altLang="sv-SE" dirty="0" smtClean="0"/>
              <a:t> = " &lt;&lt; *</a:t>
            </a:r>
            <a:r>
              <a:rPr lang="en-US" altLang="sv-SE" dirty="0" err="1" smtClean="0"/>
              <a:t>ptrvar</a:t>
            </a:r>
            <a:r>
              <a:rPr lang="en-US" altLang="sv-SE" dirty="0" smtClean="0"/>
              <a:t> &lt;&lt; </a:t>
            </a:r>
            <a:r>
              <a:rPr lang="en-US" altLang="sv-SE" dirty="0" err="1" smtClean="0"/>
              <a:t>endl</a:t>
            </a:r>
            <a:r>
              <a:rPr lang="en-US" altLang="sv-SE" dirty="0" smtClean="0"/>
              <a:t>; // </a:t>
            </a:r>
            <a:r>
              <a:rPr lang="ru-RU" altLang="sv-SE" dirty="0" smtClean="0"/>
              <a:t>вывод значения содержащегося в переменной </a:t>
            </a:r>
            <a:r>
              <a:rPr lang="en-US" altLang="sv-SE" dirty="0" err="1" smtClean="0"/>
              <a:t>var</a:t>
            </a:r>
            <a:r>
              <a:rPr lang="en-US" altLang="sv-SE" dirty="0" smtClean="0"/>
              <a:t> </a:t>
            </a:r>
            <a:r>
              <a:rPr lang="ru-RU" altLang="sv-SE" dirty="0" smtClean="0"/>
              <a:t>через указатель, операцией </a:t>
            </a:r>
            <a:r>
              <a:rPr lang="ru-RU" altLang="sv-SE" dirty="0" err="1" smtClean="0"/>
              <a:t>разименования</a:t>
            </a:r>
            <a:r>
              <a:rPr lang="ru-RU" altLang="sv-SE" dirty="0" smtClean="0"/>
              <a:t> указателя</a:t>
            </a:r>
          </a:p>
          <a:p>
            <a:r>
              <a:rPr lang="ru-RU" altLang="sv-SE" dirty="0" smtClean="0"/>
              <a:t>    </a:t>
            </a:r>
            <a:r>
              <a:rPr lang="en-US" altLang="sv-SE" dirty="0" smtClean="0"/>
              <a:t>system("pause");</a:t>
            </a:r>
          </a:p>
          <a:p>
            <a:r>
              <a:rPr lang="en-US" altLang="sv-SE" dirty="0" smtClean="0"/>
              <a:t>    return 0;</a:t>
            </a:r>
          </a:p>
          <a:p>
            <a:r>
              <a:rPr lang="en-US" altLang="sv-SE" dirty="0" smtClean="0"/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61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sv-SE" sz="1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Здесь размер определяет число элементов в массиве. Необходимо запомнить важное ограничение при размещении массива: его нельзя инициализировать.</a:t>
            </a:r>
          </a:p>
          <a:p>
            <a:r>
              <a:rPr lang="ru-RU" dirty="0" smtClean="0"/>
              <a:t>Здесь скобки [] информируют оператор </a:t>
            </a:r>
            <a:r>
              <a:rPr lang="ru-RU" dirty="0" err="1" smtClean="0"/>
              <a:t>delete</a:t>
            </a:r>
            <a:r>
              <a:rPr lang="ru-RU" dirty="0" smtClean="0"/>
              <a:t>, что необходимо освободить память, выделенную для массива.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30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typedef</a:t>
            </a:r>
            <a:r>
              <a:rPr lang="ru-RU" dirty="0" smtClean="0"/>
              <a:t> - создаёт псевдоним, который может быть использован вместо имени типа (в том числе в сложных выражениях). </a:t>
            </a:r>
            <a:endParaRPr lang="en-US" dirty="0" smtClean="0"/>
          </a:p>
          <a:p>
            <a:r>
              <a:rPr lang="ru-RU" dirty="0" smtClean="0"/>
              <a:t>В декларации, которую следует ключевое слово </a:t>
            </a:r>
            <a:r>
              <a:rPr lang="ru-RU" dirty="0" err="1" smtClean="0"/>
              <a:t>typedef</a:t>
            </a:r>
            <a:r>
              <a:rPr lang="ru-RU" dirty="0" smtClean="0"/>
              <a:t> противном случае нормальное объявление типа (кроме того, что другие спецификаторы типа, например </a:t>
            </a:r>
            <a:r>
              <a:rPr lang="ru-RU" dirty="0" err="1" smtClean="0"/>
              <a:t>static</a:t>
            </a:r>
            <a:r>
              <a:rPr lang="ru-RU" dirty="0" smtClean="0"/>
              <a:t>, не может быть использован). Он может заявить одного или нескольких </a:t>
            </a:r>
            <a:r>
              <a:rPr lang="ru-RU" dirty="0" err="1" smtClean="0"/>
              <a:t>indentifiers</a:t>
            </a:r>
            <a:r>
              <a:rPr lang="ru-RU" dirty="0" smtClean="0"/>
              <a:t> на той же строке (например, </a:t>
            </a:r>
            <a:r>
              <a:rPr lang="ru-RU" dirty="0" err="1" smtClean="0"/>
              <a:t>Int</a:t>
            </a:r>
            <a:r>
              <a:rPr lang="ru-RU" dirty="0" smtClean="0"/>
              <a:t> и указатель на INT), он может объявить массив и функцию типы, указатели и ссылки, класс типов, и т.д. Каждый идентификатор, введенный в этом заявлении становится </a:t>
            </a:r>
            <a:r>
              <a:rPr lang="en-US" dirty="0" err="1" smtClean="0"/>
              <a:t>typedef</a:t>
            </a:r>
            <a:r>
              <a:rPr lang="ru-RU" dirty="0" smtClean="0"/>
              <a:t>-имя, а чем объект, что он станет, если ключевое слово </a:t>
            </a:r>
            <a:r>
              <a:rPr lang="ru-RU" dirty="0" err="1" smtClean="0"/>
              <a:t>typedef</a:t>
            </a:r>
            <a:r>
              <a:rPr lang="ru-RU" dirty="0" smtClean="0"/>
              <a:t> была удалена.</a:t>
            </a:r>
          </a:p>
          <a:p>
            <a:endParaRPr lang="ru-RU" dirty="0" smtClean="0"/>
          </a:p>
          <a:p>
            <a:r>
              <a:rPr lang="ru-RU" dirty="0" err="1" smtClean="0"/>
              <a:t>typedef</a:t>
            </a:r>
            <a:r>
              <a:rPr lang="ru-RU" dirty="0" smtClean="0"/>
              <a:t>-имена являются псевдонимами для уже существующих типов и не могут создавать новый тип. </a:t>
            </a:r>
            <a:r>
              <a:rPr lang="ru-RU" dirty="0" err="1" smtClean="0"/>
              <a:t>typedef</a:t>
            </a:r>
            <a:r>
              <a:rPr lang="ru-RU" dirty="0" smtClean="0"/>
              <a:t> не может изменить существующие типы (в том числе и задаваемые через </a:t>
            </a:r>
            <a:r>
              <a:rPr lang="ru-RU" dirty="0" err="1" smtClean="0"/>
              <a:t>typedef</a:t>
            </a:r>
            <a:r>
              <a:rPr lang="ru-RU" dirty="0" smtClean="0"/>
              <a:t>). Будучи объявленным, </a:t>
            </a:r>
            <a:r>
              <a:rPr lang="ru-RU" dirty="0" err="1" smtClean="0"/>
              <a:t>typedef</a:t>
            </a:r>
            <a:r>
              <a:rPr lang="ru-RU" dirty="0" smtClean="0"/>
              <a:t>-имя может быть только </a:t>
            </a:r>
            <a:r>
              <a:rPr lang="ru-RU" dirty="0" err="1" smtClean="0"/>
              <a:t>передекларировано</a:t>
            </a:r>
            <a:r>
              <a:rPr lang="ru-RU" dirty="0" smtClean="0"/>
              <a:t> как псевдоним того же самого типа. </a:t>
            </a:r>
            <a:r>
              <a:rPr lang="ru-RU" dirty="0" err="1" smtClean="0"/>
              <a:t>typedef</a:t>
            </a:r>
            <a:r>
              <a:rPr lang="ru-RU" dirty="0" smtClean="0"/>
              <a:t>-имена действуют только в своей области видимости: разные функции или классы могут определить псевдонимы с одинаковым именем, но разными типами.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96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524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57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8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7" y="274876"/>
            <a:ext cx="1690438" cy="410286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430306" y="685162"/>
            <a:ext cx="11361644" cy="16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66950" y="228600"/>
            <a:ext cx="9515475" cy="4286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Заголовок слайда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443210" y="6489181"/>
            <a:ext cx="1329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epolsoft.com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430306" y="6458506"/>
            <a:ext cx="1134259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Текст 19"/>
          <p:cNvSpPr>
            <a:spLocks noGrp="1"/>
          </p:cNvSpPr>
          <p:nvPr>
            <p:ph type="body" sz="quarter" idx="14" hasCustomPrompt="1"/>
          </p:nvPr>
        </p:nvSpPr>
        <p:spPr>
          <a:xfrm>
            <a:off x="430306" y="2141771"/>
            <a:ext cx="7789862" cy="1438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2196F3"/>
              </a:buClr>
              <a:buFont typeface="Wingdings" panose="05000000000000000000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en-US" dirty="0" smtClean="0"/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5" hasCustomPrompt="1"/>
          </p:nvPr>
        </p:nvSpPr>
        <p:spPr>
          <a:xfrm>
            <a:off x="430306" y="1221654"/>
            <a:ext cx="4827587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2000" kern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06" y="6493842"/>
            <a:ext cx="27432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ДД.ММ.ГГГГ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7" hasCustomPrompt="1"/>
          </p:nvPr>
        </p:nvSpPr>
        <p:spPr>
          <a:xfrm>
            <a:off x="4590303" y="6480348"/>
            <a:ext cx="3041650" cy="3254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ru-RU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№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2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141A-EF1E-4A5B-B926-CFC7CF9DE2DA}" type="datetimeFigureOut">
              <a:rPr lang="en-US" smtClean="0"/>
              <a:t>09.03.2020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AC96-1151-42BB-8310-A41F5F78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С++</a:t>
            </a:r>
            <a:r>
              <a:rPr lang="en-US" altLang="sv-SE" dirty="0" smtClean="0">
                <a:solidFill>
                  <a:srgbClr val="203864"/>
                </a:solidFill>
              </a:rPr>
              <a:t> Basics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1CF82840-4CDD-4405-B309-FF46A6F742CD}" type="slidenum">
              <a:rPr lang="ru-RU" smtClean="0"/>
              <a:t>1</a:t>
            </a:fld>
            <a:endParaRPr lang="ru-RU" dirty="0"/>
          </a:p>
        </p:txBody>
      </p:sp>
      <p:sp>
        <p:nvSpPr>
          <p:cNvPr id="8" name="Текст 1"/>
          <p:cNvSpPr>
            <a:spLocks noGrp="1"/>
          </p:cNvSpPr>
          <p:nvPr>
            <p:ph type="body" sz="quarter" idx="13"/>
          </p:nvPr>
        </p:nvSpPr>
        <p:spPr>
          <a:xfrm>
            <a:off x="1243693" y="3113578"/>
            <a:ext cx="9515475" cy="4286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sv-SE" dirty="0" smtClean="0">
                <a:solidFill>
                  <a:srgbClr val="203864"/>
                </a:solidFill>
              </a:rPr>
              <a:t>DAY 2</a:t>
            </a:r>
            <a:endParaRPr lang="ru-RU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Функции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E225815-2064-4755-8E66-3D9EA97F78A9}" type="slidenum">
              <a:rPr lang="ru-RU" smtClean="0"/>
              <a:t>10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33241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Для написания больших программ код разбивается на отдельные функции. 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Функции можно многократно использовать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Объединение функций в библиотеки и подключение в других программах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Синтаксис объявления: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Синтаксис определения: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7543" y="2163956"/>
            <a:ext cx="116694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cmath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power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642880"/>
                </a:solidFill>
                <a:latin typeface="Consolas" panose="020B0609020204030204" pitchFamily="49" charset="0"/>
              </a:rPr>
              <a:t>pow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(M_PI,2);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запуск функции возведения числа в степень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M_PI - макрос, определенный в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cmath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#define M_PI     3.14159265358979323846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73965" y="4384767"/>
            <a:ext cx="9608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&lt;возвращаемый тип данных&gt; &lt;имя функции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&gt;(&lt;типы параметров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функции&gt;);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3965" y="5220584"/>
            <a:ext cx="10189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возвращаемый тип данных&gt; &lt;имя функции&gt;(&lt;параметры функции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&lt;тело функции&gt;;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возвращаемое значение&gt;;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Передача параметров в функцию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04213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 значению (передача копии)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 указателю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(передача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адреса на переменную)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 ссылке («</a:t>
            </a:r>
            <a:r>
              <a:rPr lang="ru-RU" altLang="sv-SE" sz="20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алиас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», другое имя объекта)</a:t>
            </a: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8171" y="4981973"/>
            <a:ext cx="10493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значение переменной (а) НЕ изменится после выполнения</a:t>
            </a:r>
          </a:p>
          <a:p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f_poiner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(&amp;a);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значение переменной (а) изменится после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выполнения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a = 10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reference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значение переменной (а) изменится после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выполнения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a = 20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8978" y="1266871"/>
            <a:ext cx="80842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значение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 = 10;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изменяем параметр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8978" y="2551713"/>
            <a:ext cx="8098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f_poiner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a)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указатель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*a = 10;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изменяем параметр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41935" y="3889020"/>
            <a:ext cx="8163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f_reference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a)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ссылка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 = 20;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изменяем параметр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Указатели на функции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12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04213"/>
            <a:ext cx="9927159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Указатели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могут так же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ссылаться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 на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функции. </a:t>
            </a: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Имя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функции, как и имя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массива,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само по себе является указателем, т.е. содержит адрес входа.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8135" y="2085642"/>
            <a:ext cx="110255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&lt;тип данных&gt; (* &lt;имя указателя&gt;)(&lt;список аргументов функции&gt;);</a:t>
            </a:r>
          </a:p>
          <a:p>
            <a:endParaRPr lang="ru-RU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num2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	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функция нахождения большего числа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num2 ? num1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num2;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тернарная условная операция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ptrmax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	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объявление указателя на функцию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ptrmax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присваиваем адрес функции указателю </a:t>
            </a:r>
            <a:r>
              <a:rPr lang="ru-RU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max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"MAX =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ptrmax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(32, 12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обращаемся к функции через указатель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Аргументы по умолчанию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13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04213"/>
            <a:ext cx="9927159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Есть возможность опускать некоторые аргументы при обращении к функции. Для этого в объявлении функции необходимо проинициализировать ее параметры значениями по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умолчанию: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7392" y="1912491"/>
            <a:ext cx="83422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по умолчанию функция работает как инкремент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(++)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step = 1);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объявление функции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1, b = 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(b,3);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a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 = 2, b = 8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step)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оперделение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функции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step;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Перегрузка </a:t>
            </a:r>
            <a:r>
              <a:rPr lang="ru-RU" altLang="sv-SE" dirty="0" smtClean="0">
                <a:solidFill>
                  <a:srgbClr val="203864"/>
                </a:solidFill>
              </a:rPr>
              <a:t>функций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14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04213"/>
            <a:ext cx="9927159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«Перегрузка» функции – это объявление функции с тем же именем несколько раз.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Чтобы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компилятор мог отличать «перегруженные» функции между собой, эти функции должны отличаться списком входных параметров.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1906" y="1985489"/>
            <a:ext cx="7764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функция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с двумя параметрами типа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функция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с тремя параметрами типа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функция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Max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с двумя параметрами типа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double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Перегрузка </a:t>
            </a:r>
            <a:r>
              <a:rPr lang="ru-RU" altLang="sv-SE" dirty="0" smtClean="0">
                <a:solidFill>
                  <a:srgbClr val="203864"/>
                </a:solidFill>
              </a:rPr>
              <a:t>функций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15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181100" y="1143230"/>
            <a:ext cx="87344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"string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s)   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s)  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"bool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0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Рекурсия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4CD2C03B-CC95-4684-9C59-95C59DF02DC4}" type="slidenum">
              <a:rPr lang="ru-RU" smtClean="0"/>
              <a:t>16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9470" y="704213"/>
            <a:ext cx="9927159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Рекурсия – определение части функции через саму себя.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6578" y="1298685"/>
            <a:ext cx="95690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рекурсивная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функция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для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нахождения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n!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(f == 1 || f == 0)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базовое или частное решение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1;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мы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знаем, что 1!=1 и 0!=1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функция вызывает саму себя, причём её аргумент уже на 1 меньше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 * factorial(f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6578" y="3470637"/>
            <a:ext cx="10334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рекурсивная функция для нахождения чисел Фибоначчи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== 1 ||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2)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частный случай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- 1);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ряд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чисел Фибоначчи всегда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начинается с 0, 1, ...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формула поиска н-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го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числа</a:t>
            </a: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//например найти 8-ое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по счёту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число, и оно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равно 7-е + 6-е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Массивы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FDF951C9-A120-4B4C-AD1C-62BED85A357E}" type="slidenum">
              <a:rPr lang="ru-RU" smtClean="0"/>
              <a:t>2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17650" y="923154"/>
            <a:ext cx="9542236" cy="525159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Переменная – это ячейка в памяти, где может храниться одно единственное значение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Массив – это область памяти, где могут последовательно храниться несколько значений</a:t>
            </a:r>
            <a:r>
              <a:rPr lang="ru-RU" altLang="sv-SE" sz="28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Объявление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(размер массива должен быть известен на этапе компиляции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):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Инициализация</a:t>
            </a: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Доступ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0046" y="350942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students[3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40046" y="4347420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students[3] = {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Иванов"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"Петров"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"Сидоров"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0662" y="5185411"/>
            <a:ext cx="9000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3F7F5F"/>
                </a:solidFill>
                <a:latin typeface="Consolas" panose="020B0609020204030204" pitchFamily="49" charset="0"/>
              </a:rPr>
              <a:t>Вывод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адреса</a:t>
            </a:r>
            <a:r>
              <a:rPr lang="fr-F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массива</a:t>
            </a:r>
            <a:endParaRPr lang="fr-F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[0] &lt;&lt; </a:t>
            </a:r>
            <a:r>
              <a:rPr lang="ru-RU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Выводит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«Иванов»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students[0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Смирнов"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Многомерные массивы </a:t>
            </a:r>
            <a:r>
              <a:rPr lang="ru-RU" altLang="sv-SE" dirty="0">
                <a:solidFill>
                  <a:srgbClr val="203864"/>
                </a:solidFill>
              </a:rPr>
              <a:t>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BFAF0024-649C-4DB4-A24D-52C20DF5BE0F}" type="slidenum">
              <a:rPr lang="ru-RU" smtClean="0"/>
              <a:t>3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25719" y="1138607"/>
            <a:ext cx="9542236" cy="1050789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8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Есть возможность организации многомерных массивов: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28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926670" y="4178754"/>
          <a:ext cx="6362475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 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 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</a:t>
                      </a:r>
                      <a:r>
                        <a:rPr lang="en-US" sz="1800" baseline="0" dirty="0" smtClean="0"/>
                        <a:t> 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 4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Row 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X[0][0] = 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X[0][1] = 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X[0][2] = 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X[0][3] = 5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Row 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X[1][0] = 6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X[1][1] = 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X[1][2] = 8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X[1][3] = 9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Row 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X[2][0] = 10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X[2][1] = 11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X[2][2] = 12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X[2][3] = 13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926670" y="26146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X[3][4] = { { 2,  3,  4,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 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6,  7,  8,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 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10, 11, 12,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 }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Указатели </a:t>
            </a:r>
            <a:r>
              <a:rPr lang="ru-RU" altLang="sv-SE" dirty="0">
                <a:solidFill>
                  <a:srgbClr val="203864"/>
                </a:solidFill>
              </a:rPr>
              <a:t>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5A133C59-E256-48C2-A7A8-C772E0AA1F5A}" type="slidenum">
              <a:rPr lang="ru-RU" smtClean="0"/>
              <a:t>4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22400" y="923154"/>
            <a:ext cx="991853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Указатель – переменная, значением которой является адрес ячейки памяти. Указатель ссылается на блок данных из области памяти, причем на самое ее начало.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Указатель может ссылаться на переменную или функцию.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&amp; - унарная операция взятия адреса. 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Чтобы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объявить указатель надо перед именем указателя поставить символ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*: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1747" y="3364285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&lt;тип данных&gt; * &lt;имя указателя&gt;;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8058" y="4052711"/>
            <a:ext cx="8519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123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инициализация переменной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var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числом 123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объявление указателя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инициализация указателя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Указатели </a:t>
            </a:r>
            <a:r>
              <a:rPr lang="ru-RU" altLang="sv-SE" dirty="0">
                <a:solidFill>
                  <a:srgbClr val="203864"/>
                </a:solidFill>
              </a:rPr>
              <a:t>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B27472BB-EC95-404A-AB11-CEE161B3C613}" type="slidenum">
              <a:rPr lang="ru-RU" smtClean="0"/>
              <a:t>5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04684" y="1082811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Указатели могут ссылаться на другие указатели, при этом в ячейках памяти, на которые будут ссылаться первые указатели, будут содержаться не значения, а адреса вторых указателей. 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1" y="3108443"/>
            <a:ext cx="11001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123;          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инициализация переменной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var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числом 123</a:t>
            </a:r>
          </a:p>
          <a:p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указатель на переменную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var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ptr_ptrvar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указатель на указатель на переменную </a:t>
            </a:r>
            <a:r>
              <a:rPr lang="ru-RU" dirty="0" err="1">
                <a:solidFill>
                  <a:srgbClr val="3F7F5F"/>
                </a:solidFill>
                <a:latin typeface="Consolas" panose="020B0609020204030204" pitchFamily="49" charset="0"/>
              </a:rPr>
              <a:t>var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***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ptr_ptr_ptrvar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ptr_ptrvar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указатель на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указатель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на... ну, вы поняли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Динамическое выделение памяти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068722EF-49F2-4B08-AA60-A04D0CB12956}" type="slidenum">
              <a:rPr lang="ru-RU" smtClean="0"/>
              <a:t>6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22397" y="923154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С++ содержит два оператора, выполняющих выделение и освобождение памяти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эффективно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просто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Этими операторами являются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new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delete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 помощью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new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можно размещать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массивы: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удалении так же нужно использовать 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[ ]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но без указания размера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2684" y="4352060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переменная_указатель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&gt;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размер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&gt;]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12684" y="1777001"/>
            <a:ext cx="917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переменная_указатель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&gt;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выделение памяти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переменная_указатель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		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освобождение памяти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12684" y="26167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ptr_int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ptr_int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ptr_int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ptr_int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90359" y="5262312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 &lt;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переменная_указатель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Динамическое выделение памяти С++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8F0114D6-40CB-4273-BF14-56D6167EA090}" type="slidenum">
              <a:rPr lang="ru-RU" smtClean="0"/>
              <a:t>7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22397" y="807042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Пример работы с одномерный массивом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Двумерный массив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12684" y="1432248"/>
            <a:ext cx="11959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декларируем синоним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unsigned char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buffer_size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1024;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//объявляем переменную с размером</a:t>
            </a: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buffer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выделяем память на 1024 байт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buffer;          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освобождаем память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12684" y="3062684"/>
            <a:ext cx="104357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 = 7;</a:t>
            </a: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двумерный массив размером 7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x7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** array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*[size];</a:t>
            </a:r>
          </a:p>
          <a:p>
            <a:r>
              <a:rPr lang="nn-NO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0; i != size; ++i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array[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высвобождение памяти отводимой под двумерный динамический массив:</a:t>
            </a:r>
          </a:p>
          <a:p>
            <a:r>
              <a:rPr lang="nn-NO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0; i != size; ++i){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 array[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вызов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delete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для каждой строки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удаление памяти для массива указателей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Квалификатор типов </a:t>
            </a:r>
            <a:r>
              <a:rPr lang="en-US" altLang="sv-SE" dirty="0" err="1" smtClean="0">
                <a:solidFill>
                  <a:srgbClr val="203864"/>
                </a:solidFill>
              </a:rPr>
              <a:t>const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8F0114D6-40CB-4273-BF14-56D6167EA090}" type="slidenum">
              <a:rPr lang="ru-RU" smtClean="0"/>
              <a:t>8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22397" y="807042"/>
            <a:ext cx="9463315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сonst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- зарезервированное ключевое слово, которое не даёт модифицировать значения переменных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Константа должна быть инициализирована при объявлении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1905" y="2384761"/>
            <a:ext cx="104890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//Синтаксис объявления константы</a:t>
            </a:r>
          </a:p>
          <a:p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&lt;тип данных&gt; &lt;имя переменной&gt; = &lt;значение&gt;; 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j(1);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k=1;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= 7;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&lt;-- ошибка на этапе компиляции!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err="1">
                <a:solidFill>
                  <a:srgbClr val="203864"/>
                </a:solidFill>
              </a:rPr>
              <a:t>const</a:t>
            </a:r>
            <a:r>
              <a:rPr lang="en-US" altLang="sv-SE" dirty="0">
                <a:solidFill>
                  <a:srgbClr val="203864"/>
                </a:solidFill>
              </a:rPr>
              <a:t> </a:t>
            </a:r>
            <a:r>
              <a:rPr lang="ru-RU" altLang="sv-SE" dirty="0">
                <a:solidFill>
                  <a:srgbClr val="203864"/>
                </a:solidFill>
              </a:rPr>
              <a:t>и указатели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8F0114D6-40CB-4273-BF14-56D6167EA090}" type="slidenum">
              <a:rPr lang="ru-RU" smtClean="0"/>
              <a:t>9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61901" y="807042"/>
            <a:ext cx="10569039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1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При использовании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const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с указателями, действие модификатора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распространяется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либо на значение указателя, либо на данные на которые указывает указатель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Существует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мнемоническое правило, позволяющее легко запомнить, к чему относится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const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Надо провести черту через "*", если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const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слева, то оно относится к значению данных; если справа — к значению указателя</a:t>
            </a: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9408" y="1720840"/>
            <a:ext cx="10497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относится к данным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a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b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*a =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ошибка компиляции, указатель ссылается на константные данные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относится к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указателю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c = </a:t>
            </a:r>
            <a:r>
              <a:rPr lang="ru-RU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ошибка компиляции, указатель константный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2561</Words>
  <Application>Microsoft Office PowerPoint</Application>
  <PresentationFormat>Widescreen</PresentationFormat>
  <Paragraphs>390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Epolsoft OOO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Aliaksandr Burtsau</dc:creator>
  <cp:lastModifiedBy>Aliaksandr Burtsau</cp:lastModifiedBy>
  <cp:revision>2</cp:revision>
  <dcterms:created xsi:type="dcterms:W3CDTF">2020-02-24T12:54:15Z</dcterms:created>
  <dcterms:modified xsi:type="dcterms:W3CDTF">2020-03-09T13:34:35Z</dcterms:modified>
</cp:coreProperties>
</file>