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C2D8F-C405-43A4-A1FC-346DAAC32880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36FF8-A681-4931-BBA2-33149EC7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49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Vehicle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Vehicle()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"Vehicle\n";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~Vehicle()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"~Vehicle\n";}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Car : public Vehicle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Car()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"Car\n";}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~Car()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"~Car\n";}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Bus : public Vehicle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Bus()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"Bus\n";}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~Bus()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"~Bus\n";}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Bus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6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f()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"Base!\n";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Derived : public Base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f()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"Derived!\n";}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f(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"Derived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!\n";}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Derived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obj.Base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::f();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2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198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347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02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03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14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определение виртуальной функции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"Base\n";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public Base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определение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применительно к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</a:t>
            </a:r>
            <a:endParaRPr lang="ru-RU" sz="1200" b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"First derivation\n";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SecondD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public Base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определение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применительно к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SecondD</a:t>
            </a:r>
            <a:endParaRPr lang="ru-RU" sz="1200" b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"Second derivation\n";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Base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*p;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&amp;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p-&gt;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endParaRPr lang="ru-RU" sz="1200" b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&amp;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p-&gt;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</a:t>
            </a:r>
            <a:endParaRPr lang="ru-RU" sz="1200" b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&amp;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second_obj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p-&gt;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SecondD</a:t>
            </a:r>
            <a:endParaRPr lang="ru-RU" sz="1200" b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54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virtual void get()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&lt;&lt;"A\n";};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 : public A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get()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&lt;&lt;"B\n";};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a)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a.get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func2(A&amp; a)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a.get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[]){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func2(b);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727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virtual void get()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&lt;&lt;"A\n";};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 : public A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get() 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&lt;&lt;"B\n";};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a)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a.get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func2(A&amp; a)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a.get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[]){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func2(b);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36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4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03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&lt;vector&gt;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Enemy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virtual void attack() {}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Monster: public Enemy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attack()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"Monster attack - "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Hero: public Enemy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attack()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"Hero attack - "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Monster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monster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Hero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hero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Enemy*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monsterPtr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&amp;monster;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Enemy*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heroPtr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&amp;hero;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monsterPtr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heroPtr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setAttackPower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(80);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::vector&lt;Enemy*&gt; v;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v.push_back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monsterPtr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v.push_back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heroPtr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it : v)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it-&gt;attack();</a:t>
            </a:r>
            <a:endParaRPr lang="en-US" b="0" dirty="0" smtClean="0"/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48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49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492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27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065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069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2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overloading operators example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: x(a), y(b)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 +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::operator+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x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y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temp;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foo (3,1);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 (1,2);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result = foo + bar;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','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'\n';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65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77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&lt;vector&gt;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: x(a), y(b)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operator+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lhs,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lhs.x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rhs.x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lhs.y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rhs.y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temp;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foo (3,1);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 (1,2);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CVector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result = foo + bar;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','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'\n';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89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29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31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54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39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SoftLang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C_PLUS_PLUS,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Employee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string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Employee(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string&amp; name):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"Employee() " &lt;&lt; name &lt;&lt; "\n";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string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Developer : public Employee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Developer(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string&amp; name,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SoftLang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:Employee(name),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m_language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(language)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"Developer()\n";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SoftLang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GetLanguage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m_language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SoftLang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m_language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Developer developer("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Ryan Gosling", </a:t>
            </a:r>
            <a:r>
              <a:rPr lang="en-US" sz="1200" b="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C_PLUS_PLUS);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57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9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3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EE65-1A54-45BE-A163-8E15826AA863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1C23-1A49-4B5E-B3D4-92E0212A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F82840-4CDD-4405-B309-FF46A6F742CD}" type="slidenum">
              <a:rPr lang="ru-RU" smtClean="0"/>
              <a:t>1</a:t>
            </a:fld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6</a:t>
            </a:r>
            <a:endParaRPr lang="ru-RU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Деструктор при наследовании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0893" y="11348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Vehicle()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"Vehicle\n"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~Vehicle()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"~Vehicle\n"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Car()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"Car\n"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~Car()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"~Car\n"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Bus()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"Bus\n"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~Bus()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"~Bus\n"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28424" y="1134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8424" y="288912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Vehicle</a:t>
            </a:r>
            <a:endParaRPr lang="en-US" dirty="0"/>
          </a:p>
          <a:p>
            <a:r>
              <a:rPr lang="en-US" dirty="0" smtClean="0"/>
              <a:t>	Car</a:t>
            </a:r>
            <a:endParaRPr lang="en-US" dirty="0"/>
          </a:p>
          <a:p>
            <a:r>
              <a:rPr lang="en-US" dirty="0" smtClean="0"/>
              <a:t>	Vehicle</a:t>
            </a:r>
            <a:endParaRPr lang="en-US" dirty="0"/>
          </a:p>
          <a:p>
            <a:r>
              <a:rPr lang="en-US" dirty="0" smtClean="0"/>
              <a:t>	Bus</a:t>
            </a:r>
            <a:endParaRPr lang="en-US" dirty="0"/>
          </a:p>
          <a:p>
            <a:r>
              <a:rPr lang="en-US" dirty="0" smtClean="0"/>
              <a:t>	~</a:t>
            </a:r>
            <a:r>
              <a:rPr lang="en-US" dirty="0"/>
              <a:t>Bus</a:t>
            </a:r>
          </a:p>
          <a:p>
            <a:r>
              <a:rPr lang="en-US" dirty="0" smtClean="0"/>
              <a:t>	~</a:t>
            </a:r>
            <a:r>
              <a:rPr lang="en-US" dirty="0"/>
              <a:t>Vehicle</a:t>
            </a:r>
          </a:p>
          <a:p>
            <a:r>
              <a:rPr lang="en-US" dirty="0" smtClean="0"/>
              <a:t>	~</a:t>
            </a:r>
            <a:r>
              <a:rPr lang="en-US" dirty="0"/>
              <a:t>Car</a:t>
            </a:r>
          </a:p>
          <a:p>
            <a:r>
              <a:rPr lang="en-US" dirty="0" smtClean="0"/>
              <a:t>	~</a:t>
            </a:r>
            <a:r>
              <a:rPr lang="en-US" dirty="0"/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методов в классе </a:t>
            </a:r>
            <a:r>
              <a:rPr lang="ru-RU" altLang="sv-SE" dirty="0" smtClean="0">
                <a:solidFill>
                  <a:srgbClr val="203864"/>
                </a:solidFill>
              </a:rPr>
              <a:t>наследнике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21220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C++ метод производного класса замещает собой все методы родительского класса с тем же именем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вызова метода родительского класса из метода класса наследника используется метод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Base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::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575" y="24107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"Base!\n"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"Derived!\n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Derived 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!\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4107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::f();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1103" y="47303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Derived!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Derived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	Base!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Множественное </a:t>
            </a:r>
            <a:r>
              <a:rPr lang="ru-RU" altLang="sv-SE" dirty="0" smtClean="0">
                <a:solidFill>
                  <a:srgbClr val="203864"/>
                </a:solidFill>
              </a:rPr>
              <a:t>наследование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1196793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Язык C++ допускает наследование класса от более, чем одного базового класса. Такое наследование называют множественным.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этом порожденный класс может обладать свойствами сразу нескольких родительских классов. Например, класс может реализовывать сразу несколько интерфейсов или использовать несколько реализаций.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Множественное </a:t>
            </a:r>
            <a:r>
              <a:rPr lang="ru-RU" altLang="sv-SE" dirty="0" smtClean="0">
                <a:solidFill>
                  <a:srgbClr val="203864"/>
                </a:solidFill>
              </a:rPr>
              <a:t>наследование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32424" y="95430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интерфейс объектов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которые можно нарисовать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IDrawable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IDrawable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интерфейс геометрических фигур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32AD07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IDrawable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IDrawable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1988" y="954302"/>
            <a:ext cx="76299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класс объектов, имеющих заливку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CFillable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CFillable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32AD07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CFillable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Ромбовидное </a:t>
            </a:r>
            <a:r>
              <a:rPr lang="ru-RU" altLang="sv-SE" dirty="0" smtClean="0">
                <a:solidFill>
                  <a:srgbClr val="203864"/>
                </a:solidFill>
              </a:rPr>
              <a:t>наследование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всей своей мощности и гибкости множественное наследование может явиться источником проблем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Ярким примером является т.н. «ромбовидное наследование» (родительские классы объекта наследуются от одного базового класса)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80" y="2543993"/>
            <a:ext cx="8100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Животное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Млекопитающее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Mammal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feedWithMilk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Животное с крыльями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8833" y="2543993"/>
            <a:ext cx="75148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Mammal,</a:t>
            </a:r>
            <a:endParaRPr lang="ru-RU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bat.eat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//error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: ambiguous access of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‘eat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как ест летучая мышь: как млекопитающее?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bat.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Mammal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или как крылатое животное?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bat.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Виртуальное наследование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47531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виртуальном наследовании происходит объединение нескольких унаследованных экземпляров общего предка в один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Базовый класс, наследуемый множественно, определяется виртуальным при помощи ключевого слова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virtual</a:t>
            </a:r>
            <a:endParaRPr lang="ru-RU" altLang="sv-SE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96" y="2553746"/>
            <a:ext cx="8100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Mammal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feedWithMilk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3388" y="2553746"/>
            <a:ext cx="54586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Mammal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,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bat.eat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теперь работает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Виртуальные методы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024373" cy="49133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Виртуальная функция — это функция, объявленная с ключевым словом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virtual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в базовом классе и переопределенная в одном или в нескольких производных классах. Виртуальные функции являются особыми функциями, потому что при вызове объекта производ­ного класса с помощью указателя или ссылки на него С++ определяет во время исполнения про­граммы, какую функцию вызвать, основываясь на типе объекта. Для разных объектов вызываются разные версии одной и той же виртуальной функции.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Виртуальная функция объявляется в базовом классе с использованием ключевого слова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virtual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Когда же она переопределяется в производном классе, повторять ключевое слово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virtual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нет не­обходимости, хотя и в случае его повторного использования ошибки не возникнет.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Виртуальные методы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20963" y="811213"/>
            <a:ext cx="57172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//определение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виртуальной функции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"Base\n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FirstD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"First derivation\n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SecondD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"Second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derivation\n"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8171" y="7743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base_obj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*p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FirstD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first_obj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SecondD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p-&gt;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доступ к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класса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Base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p-&gt;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доступ к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класса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FirstD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p-&gt;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доступ к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who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класса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SecondD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38171" y="53607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/>
              <a:t>Base</a:t>
            </a:r>
          </a:p>
          <a:p>
            <a:r>
              <a:rPr lang="en-US" dirty="0" smtClean="0"/>
              <a:t>	First </a:t>
            </a:r>
            <a:r>
              <a:rPr lang="en-US" dirty="0"/>
              <a:t>derivation</a:t>
            </a:r>
          </a:p>
          <a:p>
            <a:r>
              <a:rPr lang="en-US" dirty="0" smtClean="0"/>
              <a:t>	Second </a:t>
            </a:r>
            <a:r>
              <a:rPr lang="en-US" dirty="0"/>
              <a:t>derivation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Раннее и позднее </a:t>
            </a:r>
            <a:r>
              <a:rPr lang="ru-RU" altLang="sv-SE" dirty="0" smtClean="0">
                <a:solidFill>
                  <a:srgbClr val="203864"/>
                </a:solidFill>
              </a:rPr>
              <a:t>связывание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18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02437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Раннее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связывание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-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время создание кода (компилирования функции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func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компилятор связывает вызов функции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get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 функцией из 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Позднее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связывание - в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время создание кода (компилирования функции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func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компилятор не знает какую функцию вызвать. Решение переносится в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run-time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(исполнение программы). И уже во время выполнения функции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func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надо найти объект a  и найти функцию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get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в a.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5953" y="3027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42303" y="45002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4017" y="265356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a)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(b);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// A or B?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Таблица виртуальных методов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02437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Динамический полиморфизм реализуется при помощи таблиц виртуальных методов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Таблица заводится для каждого </a:t>
            </a:r>
            <a:r>
              <a:rPr lang="ru-RU" altLang="sv-SE" sz="2000" i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полиморфного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Объекты полиморфных классов содержат указатель на таблицу виртуальных методов соответствующего класса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Вызов виртуального метода – это вызов метода по адресу из таблицы (в коде сохраняется номер метода в таблице)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16" y="2309295"/>
            <a:ext cx="7817224" cy="14863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73506" y="5321530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&gt;occupation();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p-&gt;</a:t>
            </a:r>
            <a:r>
              <a:rPr lang="en-US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vptr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0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Наследование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92517" y="923154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3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Варианты наследования: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типу наследования</a:t>
            </a:r>
          </a:p>
          <a:p>
            <a:pPr marL="944100" lvl="1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Публичное (открытое)</a:t>
            </a:r>
          </a:p>
          <a:p>
            <a:pPr marL="944100" lvl="1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Приватное (закрытое)</a:t>
            </a:r>
          </a:p>
          <a:p>
            <a:pPr marL="944100" lvl="1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Защищенное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количеству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базовых классов</a:t>
            </a:r>
          </a:p>
          <a:p>
            <a:pPr marL="944100" lvl="1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Одиночное</a:t>
            </a:r>
          </a:p>
          <a:p>
            <a:pPr marL="944100" lvl="1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Множественное</a:t>
            </a:r>
            <a:endParaRPr lang="en-US" altLang="sv-SE" sz="2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Таблица виртуальных методов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20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2043952" y="826184"/>
            <a:ext cx="10148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~Person()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occupation()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occupation()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"student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group()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65636" y="4796502"/>
          <a:ext cx="31879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127">
                  <a:extLst>
                    <a:ext uri="{9D8B030D-6E8A-4147-A177-3AD203B41FA5}">
                      <a16:colId xmlns:a16="http://schemas.microsoft.com/office/drawing/2014/main" val="4068159998"/>
                    </a:ext>
                  </a:extLst>
                </a:gridCol>
                <a:gridCol w="1601252">
                  <a:extLst>
                    <a:ext uri="{9D8B030D-6E8A-4147-A177-3AD203B41FA5}">
                      <a16:colId xmlns:a16="http://schemas.microsoft.com/office/drawing/2014/main" val="1298825887"/>
                    </a:ext>
                  </a:extLst>
                </a:gridCol>
                <a:gridCol w="1035579">
                  <a:extLst>
                    <a:ext uri="{9D8B030D-6E8A-4147-A177-3AD203B41FA5}">
                      <a16:colId xmlns:a16="http://schemas.microsoft.com/office/drawing/2014/main" val="4146568386"/>
                    </a:ext>
                  </a:extLst>
                </a:gridCol>
              </a:tblGrid>
              <a:tr h="2954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11933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~Student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0xab46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585471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occupation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0xab68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24979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group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0xab8a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3149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65852" y="4798606"/>
          <a:ext cx="3228568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637">
                  <a:extLst>
                    <a:ext uri="{9D8B030D-6E8A-4147-A177-3AD203B41FA5}">
                      <a16:colId xmlns:a16="http://schemas.microsoft.com/office/drawing/2014/main" val="2572426646"/>
                    </a:ext>
                  </a:extLst>
                </a:gridCol>
                <a:gridCol w="1736269">
                  <a:extLst>
                    <a:ext uri="{9D8B030D-6E8A-4147-A177-3AD203B41FA5}">
                      <a16:colId xmlns:a16="http://schemas.microsoft.com/office/drawing/2014/main" val="1959551964"/>
                    </a:ext>
                  </a:extLst>
                </a:gridCol>
                <a:gridCol w="974662">
                  <a:extLst>
                    <a:ext uri="{9D8B030D-6E8A-4147-A177-3AD203B41FA5}">
                      <a16:colId xmlns:a16="http://schemas.microsoft.com/office/drawing/2014/main" val="4195582720"/>
                    </a:ext>
                  </a:extLst>
                </a:gridCol>
              </a:tblGrid>
              <a:tr h="2954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Person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05716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~Person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0xab22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19016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occupation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Построение таблицы виртуальных методов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21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375015" y="826184"/>
            <a:ext cx="62569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~Person()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occupation()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Teacher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occupation()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course() 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Professor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Teacher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5032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occupation()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thesis()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32864" y="2467746"/>
          <a:ext cx="31879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127">
                  <a:extLst>
                    <a:ext uri="{9D8B030D-6E8A-4147-A177-3AD203B41FA5}">
                      <a16:colId xmlns:a16="http://schemas.microsoft.com/office/drawing/2014/main" val="4068159998"/>
                    </a:ext>
                  </a:extLst>
                </a:gridCol>
                <a:gridCol w="1601252">
                  <a:extLst>
                    <a:ext uri="{9D8B030D-6E8A-4147-A177-3AD203B41FA5}">
                      <a16:colId xmlns:a16="http://schemas.microsoft.com/office/drawing/2014/main" val="1298825887"/>
                    </a:ext>
                  </a:extLst>
                </a:gridCol>
                <a:gridCol w="1035579">
                  <a:extLst>
                    <a:ext uri="{9D8B030D-6E8A-4147-A177-3AD203B41FA5}">
                      <a16:colId xmlns:a16="http://schemas.microsoft.com/office/drawing/2014/main" val="4146568386"/>
                    </a:ext>
                  </a:extLst>
                </a:gridCol>
              </a:tblGrid>
              <a:tr h="2954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11933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~Teacher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585471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occupation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24979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course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3149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92254" y="826184"/>
          <a:ext cx="3228568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637">
                  <a:extLst>
                    <a:ext uri="{9D8B030D-6E8A-4147-A177-3AD203B41FA5}">
                      <a16:colId xmlns:a16="http://schemas.microsoft.com/office/drawing/2014/main" val="2572426646"/>
                    </a:ext>
                  </a:extLst>
                </a:gridCol>
                <a:gridCol w="1736269">
                  <a:extLst>
                    <a:ext uri="{9D8B030D-6E8A-4147-A177-3AD203B41FA5}">
                      <a16:colId xmlns:a16="http://schemas.microsoft.com/office/drawing/2014/main" val="1959551964"/>
                    </a:ext>
                  </a:extLst>
                </a:gridCol>
                <a:gridCol w="974662">
                  <a:extLst>
                    <a:ext uri="{9D8B030D-6E8A-4147-A177-3AD203B41FA5}">
                      <a16:colId xmlns:a16="http://schemas.microsoft.com/office/drawing/2014/main" val="4195582720"/>
                    </a:ext>
                  </a:extLst>
                </a:gridCol>
              </a:tblGrid>
              <a:tr h="2954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Person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05716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~Person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0xab22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19016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occupation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0x0000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7425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32864" y="4261495"/>
          <a:ext cx="318795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127">
                  <a:extLst>
                    <a:ext uri="{9D8B030D-6E8A-4147-A177-3AD203B41FA5}">
                      <a16:colId xmlns:a16="http://schemas.microsoft.com/office/drawing/2014/main" val="4068159998"/>
                    </a:ext>
                  </a:extLst>
                </a:gridCol>
                <a:gridCol w="1601252">
                  <a:extLst>
                    <a:ext uri="{9D8B030D-6E8A-4147-A177-3AD203B41FA5}">
                      <a16:colId xmlns:a16="http://schemas.microsoft.com/office/drawing/2014/main" val="1298825887"/>
                    </a:ext>
                  </a:extLst>
                </a:gridCol>
                <a:gridCol w="1035579">
                  <a:extLst>
                    <a:ext uri="{9D8B030D-6E8A-4147-A177-3AD203B41FA5}">
                      <a16:colId xmlns:a16="http://schemas.microsoft.com/office/drawing/2014/main" val="4146568386"/>
                    </a:ext>
                  </a:extLst>
                </a:gridCol>
              </a:tblGrid>
              <a:tr h="2954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Professor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11933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~Professor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0xaba8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585471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occupation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0xabb4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24979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course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31490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thesis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0xabc8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8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Полиморфизм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42680" y="702979"/>
            <a:ext cx="8928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Monster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"Monster attack -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&lt;&lt;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"Hero attack -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&lt;&lt;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129" y="702979"/>
            <a:ext cx="5671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Monster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monster,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&amp;hero;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 v;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: v)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it-&gt;attack();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8171" y="53607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Monster </a:t>
            </a:r>
            <a:r>
              <a:rPr lang="en-US" dirty="0"/>
              <a:t>attack - 20</a:t>
            </a:r>
          </a:p>
          <a:p>
            <a:r>
              <a:rPr lang="en-US" dirty="0" smtClean="0"/>
              <a:t>	Hero </a:t>
            </a:r>
            <a:r>
              <a:rPr lang="en-US" dirty="0"/>
              <a:t>attack - 80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Абстрактные классы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23</a:t>
            </a:fld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83434"/>
            <a:ext cx="11024373" cy="49133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Возможны ситуации, когда базовый класс представляет собой абстрактное понятие, и выступает лишь как базовый класс (интерфейс) для производных классов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которым невозможно дать осмысленное определение называются виртуальными. Виртуальные функции следует объявлять чисто виртуальными (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pure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virtual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), добавив инициализатор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=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0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опустив тело функции.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является абстрактным, если в нем содержится хотя бы одна чисто виртуальная функция, либо он не реализует хотя бы одну чисто виртуальную функцию своего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родителя</a:t>
            </a:r>
            <a:endParaRPr lang="en-US" altLang="sv-SE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 smtClean="0">
                <a:solidFill>
                  <a:srgbClr val="FF0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Экземпляр </a:t>
            </a:r>
            <a:r>
              <a:rPr lang="ru-RU" altLang="sv-SE" sz="2800" dirty="0">
                <a:solidFill>
                  <a:srgbClr val="FF0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абстрактного класса создать </a:t>
            </a:r>
            <a:r>
              <a:rPr lang="ru-RU" altLang="sv-SE" sz="2800" dirty="0" smtClean="0">
                <a:solidFill>
                  <a:srgbClr val="FF0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невозможно</a:t>
            </a:r>
            <a:r>
              <a:rPr lang="en-US" altLang="sv-SE" sz="2800" dirty="0" smtClean="0">
                <a:solidFill>
                  <a:srgbClr val="FF0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!</a:t>
            </a:r>
            <a:endParaRPr lang="ru-RU" altLang="sv-SE" sz="2800" dirty="0">
              <a:solidFill>
                <a:srgbClr val="FF0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Абстрактные классы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24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033393" y="1486412"/>
            <a:ext cx="91398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5032"/>
                </a:solidFill>
                <a:latin typeface="Consolas" panose="020B0609020204030204" pitchFamily="49" charset="0"/>
              </a:rPr>
              <a:t>CShape</a:t>
            </a:r>
            <a:endParaRPr lang="en-US" sz="28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Draw() </a:t>
            </a:r>
            <a:r>
              <a:rPr lang="en-US" sz="28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Абстрактный класс как </a:t>
            </a:r>
            <a:r>
              <a:rPr lang="ru-RU" altLang="sv-SE" dirty="0" smtClean="0">
                <a:solidFill>
                  <a:srgbClr val="203864"/>
                </a:solidFill>
              </a:rPr>
              <a:t>интерфейс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25</a:t>
            </a:fld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8831" y="1078770"/>
            <a:ext cx="1102437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Невозможно создать экземпляр абстрактного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endParaRPr lang="ru-RU" altLang="sv-SE" sz="2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Все </a:t>
            </a: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методы абстрактного класса должны быть реализованы в производных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классах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endParaRPr lang="ru-RU" altLang="sv-SE" sz="2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Абстрактный </a:t>
            </a: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класс, содержащий только чисто виртуальные методы еще называют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интерфейсом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endParaRPr lang="ru-RU" altLang="sv-SE" sz="28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Деструктор </a:t>
            </a: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такого класса обязательно должен быть виртуальным (не обязательно чисто виртуальным)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800" dirty="0" smtClean="0">
              <a:solidFill>
                <a:srgbClr val="FF0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Friend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26</a:t>
            </a:fld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8941" y="853302"/>
            <a:ext cx="1102437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Дружественная функция — это функция, которая не является членом класса, но имеет доступ к членам класса, объявленным в полях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private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или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protected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rgbClr val="FF0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6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2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41" y="16235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getAgeFriend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setAgeFriend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Man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Man(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_name,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_age)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(_age)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~Man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"Destruct</a:t>
            </a:r>
            <a:r>
              <a:rPr lang="ru-RU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127" y="2316032"/>
            <a:ext cx="57635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object)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object.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"\t: 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лет"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setAgeFriend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операторов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27</a:t>
            </a:fld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8941" y="853302"/>
            <a:ext cx="1102437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Ключевое слово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operator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объявляет функцию, которая указывает, что означает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operator-symbol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при применении к экземпляру класса. Это дает оператору более одного значения — "перегружает" его. Компилятор различает разные значения оператора, проверяя типы его операндов.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 smtClean="0">
              <a:solidFill>
                <a:srgbClr val="FF0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14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714" y="2701104"/>
            <a:ext cx="8463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sign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(parameters)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/*... body ...*/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6713" y="3356636"/>
            <a:ext cx="619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b +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очевидно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 =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96713" y="4155451"/>
            <a:ext cx="88142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a, b,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b +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непонятно что делать?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операторов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28</a:t>
            </a:fld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50995" y="719391"/>
          <a:ext cx="9925004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1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8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Запятая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Разыменовывание</a:t>
                      </a:r>
                      <a:r>
                        <a:rPr lang="ru-RU" sz="1500" b="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500" b="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указателя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/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Деление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!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Лог. НЕ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 умножения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/=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 деления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!=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Неравенство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Сложение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Меньше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%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Модуль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Унарный плюс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&lt;&lt;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Сдвиг влево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%=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Назначение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модуля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++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Инкремент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&lt;&lt;=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Сдвиг влево и </a:t>
                      </a:r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Побитовое 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 сложения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Меньше или равно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Взятие адреса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Вычитание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Назначение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&amp;&amp;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Логическое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Отрицание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Равенство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&amp;=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Назначение</a:t>
                      </a:r>
                      <a:r>
                        <a:rPr lang="ru-RU" sz="1500" b="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побитового И</a:t>
                      </a:r>
                      <a:endParaRPr lang="en-US" sz="1500" b="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--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Декремент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Больше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 )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Вызов функции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 вычитания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&gt;=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Больше или равно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 )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Приведение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типа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-&gt;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Выбор члена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&gt;&gt;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Сдвиг вправо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Умножение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-&gt;*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Выбор указателя на член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&gt;&gt;=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Сдвиг вправо и </a:t>
                      </a:r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 ]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Индекс массива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^=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Исключающее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ИЛИ и 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присваивание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delete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Оператор</a:t>
                      </a:r>
                      <a:r>
                        <a:rPr lang="sv-SE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v-SE" sz="1500" kern="11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delete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^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Исключающее ИЛИ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~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Дополнение по единицы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new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Оператор </a:t>
                      </a:r>
                      <a:r>
                        <a:rPr lang="sv-SE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new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Побитовое ИЛИ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||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Логическое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ИЛИ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|=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kern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Назначение</a:t>
                      </a:r>
                      <a:r>
                        <a:rPr lang="ru-RU" sz="1500" kern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побитового ИЛИ</a:t>
                      </a:r>
                      <a:endParaRPr lang="en-US" sz="1500" kern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1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операторов (член класса)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29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43404" y="1302000"/>
            <a:ext cx="82493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ector</a:t>
            </a:r>
            <a:endParaRPr lang="en-US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operator +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3653" y="1302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 (3,1);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 (1,2);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= foo + bar;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3653" y="4492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dirty="0" smtClean="0"/>
              <a:t>,3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Публичное наследование (</a:t>
            </a:r>
            <a:r>
              <a:rPr lang="en-US" altLang="sv-SE" dirty="0" smtClean="0">
                <a:solidFill>
                  <a:srgbClr val="203864"/>
                </a:solidFill>
              </a:rPr>
              <a:t>public</a:t>
            </a:r>
            <a:r>
              <a:rPr lang="ru-RU" altLang="sv-SE" dirty="0" smtClean="0">
                <a:solidFill>
                  <a:srgbClr val="203864"/>
                </a:solidFill>
              </a:rPr>
              <a:t>)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Производный класс является подтипом родительского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3523" y="27240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5731" y="22706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GetUniversityName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GetGroupName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GetExperience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</a:t>
            </a:r>
            <a:r>
              <a:rPr lang="ru-RU" altLang="sv-SE" dirty="0" smtClean="0">
                <a:solidFill>
                  <a:srgbClr val="203864"/>
                </a:solidFill>
              </a:rPr>
              <a:t>операторов (не член класса)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30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264400" y="4492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dirty="0" smtClean="0"/>
              <a:t>,3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453" y="13020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operator+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lhs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rhs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lhs.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rhs.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lhs.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rhs.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4400" y="1302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 (3,1);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 (1,2);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CVector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= foo + bar;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Закрытое наследование (</a:t>
            </a:r>
            <a:r>
              <a:rPr lang="en-US" altLang="sv-SE" dirty="0" smtClean="0">
                <a:solidFill>
                  <a:srgbClr val="203864"/>
                </a:solidFill>
              </a:rPr>
              <a:t>private</a:t>
            </a:r>
            <a:r>
              <a:rPr lang="ru-RU" altLang="sv-SE" dirty="0" smtClean="0">
                <a:solidFill>
                  <a:srgbClr val="203864"/>
                </a:solidFill>
              </a:rPr>
              <a:t>)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приватном наследовании открытые и защищенные поля и методы родительского класса становятся закрытыми полями и методами производного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Производный класс напрямую не поддерживает открытый интерфейс базового, но пользуется его реализацией, предоставляя собственный открытый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интерфейс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Нельзя </a:t>
            </a:r>
            <a:r>
              <a:rPr lang="ru-RU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использовать открытое </a:t>
            </a: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наследование</a:t>
            </a:r>
            <a:r>
              <a:rPr lang="en-US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Стек </a:t>
            </a:r>
            <a:r>
              <a:rPr lang="ru-RU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 является массивом, но пользуется реализацией </a:t>
            </a: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массива</a:t>
            </a:r>
            <a:r>
              <a:rPr lang="en-US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 </a:t>
            </a:r>
            <a:r>
              <a:rPr lang="ru-RU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стеку не применимы операции индексированного доступа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154" y="3513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u="sng" dirty="0">
                <a:solidFill>
                  <a:srgbClr val="3F7F5F"/>
                </a:solidFill>
                <a:latin typeface="Consolas" panose="020B0609020204030204" pitchFamily="49" charset="0"/>
              </a:rPr>
              <a:t>массив целых чисел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operator[](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operator[](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index,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30444" y="35708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u="sng" dirty="0">
                <a:solidFill>
                  <a:srgbClr val="3F7F5F"/>
                </a:solidFill>
                <a:latin typeface="Consolas" panose="020B0609020204030204" pitchFamily="49" charset="0"/>
              </a:rPr>
              <a:t>стек целых чисел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IntStack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IntArray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Защищенное</a:t>
            </a:r>
            <a:r>
              <a:rPr lang="ru-RU" altLang="sv-SE" dirty="0" smtClean="0">
                <a:solidFill>
                  <a:srgbClr val="203864"/>
                </a:solidFill>
              </a:rPr>
              <a:t> наследование (</a:t>
            </a:r>
            <a:r>
              <a:rPr lang="en-US" altLang="sv-SE" dirty="0" smtClean="0">
                <a:solidFill>
                  <a:srgbClr val="203864"/>
                </a:solidFill>
              </a:rPr>
              <a:t>pr</a:t>
            </a:r>
            <a:r>
              <a:rPr lang="en-US" altLang="sv-SE" dirty="0" smtClean="0">
                <a:solidFill>
                  <a:srgbClr val="203864"/>
                </a:solidFill>
              </a:rPr>
              <a:t>otected</a:t>
            </a:r>
            <a:r>
              <a:rPr lang="ru-RU" altLang="sv-SE" dirty="0" smtClean="0">
                <a:solidFill>
                  <a:srgbClr val="203864"/>
                </a:solidFill>
              </a:rPr>
              <a:t>)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Защищенное наследование – наследование реализации, доступной для последующего наследования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защищенном наследовании открытые поля и методы родительского класса становятся защищенными полями и методами производного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Данные методы могут использоваться классами, порожденными от производного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Как и в случае закрытого наследования порожденный класс должен предоставить собственный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интерфейс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48" y="35708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массив целых чисел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IntArray</a:t>
            </a:r>
            <a:endParaRPr lang="en-US" sz="14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Insert(</a:t>
            </a:r>
            <a:r>
              <a:rPr lang="en-US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index,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operator[](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operator[](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590303" y="357088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стек целых чисел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IntArray</a:t>
            </a:r>
            <a:endParaRPr lang="en-US" sz="1400" b="1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8400790" y="357088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3F7F5F"/>
                </a:solidFill>
                <a:latin typeface="Consolas" panose="020B0609020204030204" pitchFamily="49" charset="0"/>
              </a:rPr>
              <a:t>// стек целых чисел расширенный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IntStackEx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IntStack</a:t>
            </a:r>
            <a:endParaRPr lang="en-US" sz="14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GetNumberOfElements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2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Типы наследования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50634" y="1514561"/>
          <a:ext cx="9909849" cy="347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25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5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Доступ из тела класса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1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Доступ из производных классов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закрыт</a:t>
                      </a:r>
                      <a:endParaRPr lang="en-US" sz="2400" dirty="0"/>
                    </a:p>
                  </a:txBody>
                  <a:tcPr marL="91427" marR="91427" marT="45673" marB="45673">
                    <a:gradFill>
                      <a:gsLst>
                        <a:gs pos="46028">
                          <a:srgbClr val="CEE1F2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1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Доступ из внешних функций и классов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закрыт</a:t>
                      </a:r>
                      <a:endParaRPr lang="en-US" sz="2400" dirty="0"/>
                    </a:p>
                  </a:txBody>
                  <a:tcPr marL="91427" marR="91427" marT="45673" marB="45673">
                    <a:gradFill>
                      <a:gsLst>
                        <a:gs pos="46028">
                          <a:srgbClr val="CEE1F2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закрыт</a:t>
                      </a:r>
                      <a:endParaRPr lang="en-US" sz="2400" dirty="0"/>
                    </a:p>
                  </a:txBody>
                  <a:tcPr marL="91427" marR="91427" marT="45673" marB="45673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</a:t>
                      </a:r>
                      <a:endParaRPr lang="en-US" sz="2400" dirty="0"/>
                    </a:p>
                  </a:txBody>
                  <a:tcPr marL="91427" marR="91427" marT="45673" marB="456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Конструктор при наследовании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C++ при конструировании экземпляра класса-наследника всегда происходит предварительный вызов конструктора базового класса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C++ вызов конструктора базового класса происходит до инициализации полей класса наследника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Конструктор класса-наследника может явно передать конструктору базового класса необходимы параметры при помощи списка инициализации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Если вызов конструктора родительского класса не указан явно в списке инициализации, компилятор пытается вызвать конструктор по умолчанию класса-родителя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Конструктор при наследовании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30306" y="90112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SoftLang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C_PLUS_PLUS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JAVA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PYTHON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endParaRPr lang="en-US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Employee(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"Employee()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4378" y="937960"/>
            <a:ext cx="70396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Developer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Employee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Developer(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name,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SoftLang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language)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Employee(name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m_language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(language)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Developer()\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SoftLang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GetLanguage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m_language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SoftLang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m_language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Developer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developer(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"Ryan Gosling"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C_PLUS_PLUS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14378" y="53521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Ryan Gosling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Developer()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Деструктор при наследовании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9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C++ порядок вызова деструкторов всегда обратен порядку вызова </a:t>
            </a: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конструкторов:</a:t>
            </a:r>
            <a:b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сначала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вызывается деструктор класса-наследника, затем деструктор базового класса и т.д. вверх по иерархии классов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4167</Words>
  <Application>Microsoft Office PowerPoint</Application>
  <PresentationFormat>Widescreen</PresentationFormat>
  <Paragraphs>1039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1</cp:revision>
  <dcterms:created xsi:type="dcterms:W3CDTF">2020-03-09T13:33:00Z</dcterms:created>
  <dcterms:modified xsi:type="dcterms:W3CDTF">2020-03-09T13:33:46Z</dcterms:modified>
</cp:coreProperties>
</file>