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2" r:id="rId4"/>
    <p:sldId id="263" r:id="rId5"/>
    <p:sldId id="266" r:id="rId6"/>
    <p:sldId id="265" r:id="rId7"/>
    <p:sldId id="267" r:id="rId8"/>
    <p:sldId id="264" r:id="rId9"/>
    <p:sldId id="272" r:id="rId10"/>
    <p:sldId id="271" r:id="rId11"/>
    <p:sldId id="270" r:id="rId12"/>
    <p:sldId id="269" r:id="rId13"/>
    <p:sldId id="277" r:id="rId14"/>
    <p:sldId id="268" r:id="rId15"/>
    <p:sldId id="274" r:id="rId16"/>
    <p:sldId id="275" r:id="rId17"/>
    <p:sldId id="276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A5E2A6C3-63C3-407B-A5A0-96CD5A162F6B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C5DDD8DC-B915-4548-B965-EB6A79D01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765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2A6C3-63C3-407B-A5A0-96CD5A162F6B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DD8DC-B915-4548-B965-EB6A79D01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100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2A6C3-63C3-407B-A5A0-96CD5A162F6B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DD8DC-B915-4548-B965-EB6A79D01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8161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2A6C3-63C3-407B-A5A0-96CD5A162F6B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DD8DC-B915-4548-B965-EB6A79D01DC0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125560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2A6C3-63C3-407B-A5A0-96CD5A162F6B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DD8DC-B915-4548-B965-EB6A79D01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203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2A6C3-63C3-407B-A5A0-96CD5A162F6B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DD8DC-B915-4548-B965-EB6A79D01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3942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2A6C3-63C3-407B-A5A0-96CD5A162F6B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DD8DC-B915-4548-B965-EB6A79D01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7064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2A6C3-63C3-407B-A5A0-96CD5A162F6B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DD8DC-B915-4548-B965-EB6A79D01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2690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2A6C3-63C3-407B-A5A0-96CD5A162F6B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DD8DC-B915-4548-B965-EB6A79D01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966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2A6C3-63C3-407B-A5A0-96CD5A162F6B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DD8DC-B915-4548-B965-EB6A79D01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403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2A6C3-63C3-407B-A5A0-96CD5A162F6B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DD8DC-B915-4548-B965-EB6A79D01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235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2A6C3-63C3-407B-A5A0-96CD5A162F6B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DD8DC-B915-4548-B965-EB6A79D01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552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2A6C3-63C3-407B-A5A0-96CD5A162F6B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DD8DC-B915-4548-B965-EB6A79D01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285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2A6C3-63C3-407B-A5A0-96CD5A162F6B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DD8DC-B915-4548-B965-EB6A79D01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867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2A6C3-63C3-407B-A5A0-96CD5A162F6B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DD8DC-B915-4548-B965-EB6A79D01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328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2A6C3-63C3-407B-A5A0-96CD5A162F6B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DD8DC-B915-4548-B965-EB6A79D01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053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2A6C3-63C3-407B-A5A0-96CD5A162F6B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DD8DC-B915-4548-B965-EB6A79D01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371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E2A6C3-63C3-407B-A5A0-96CD5A162F6B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DDD8DC-B915-4548-B965-EB6A79D01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5060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BE10567-6165-46A7-867D-4690A16B4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9" name="Rectangle 8">
              <a:extLst>
                <a:ext uri="{FF2B5EF4-FFF2-40B4-BE49-F238E27FC236}">
                  <a16:creationId xmlns:a16="http://schemas.microsoft.com/office/drawing/2014/main" id="{0F4DB1F4-429C-4C85-85D7-C4D81996D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2">
              <a:extLst>
                <a:ext uri="{FF2B5EF4-FFF2-40B4-BE49-F238E27FC236}">
                  <a16:creationId xmlns:a16="http://schemas.microsoft.com/office/drawing/2014/main" id="{159C0DA6-71D9-4C96-A774-7FADF5E0A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:p14="http://schemas.microsoft.com/office/powerpoint/2010/main" xmlns:a16="http://schemas.microsoft.com/office/drawing/2014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" name="Round Diagonal Corner Rectangle 7">
            <a:extLst>
              <a:ext uri="{FF2B5EF4-FFF2-40B4-BE49-F238E27FC236}">
                <a16:creationId xmlns:a16="http://schemas.microsoft.com/office/drawing/2014/main" id="{4B24F6DB-F114-44A7-BB56-D401884E4E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82333" y="2235200"/>
            <a:ext cx="7027334" cy="2396067"/>
          </a:xfrm>
          <a:prstGeom prst="round2DiagRect">
            <a:avLst>
              <a:gd name="adj1" fmla="val 9246"/>
              <a:gd name="adj2" fmla="val 0"/>
            </a:avLst>
          </a:prstGeom>
          <a:solidFill>
            <a:srgbClr val="000000">
              <a:alpha val="80000"/>
            </a:srgbClr>
          </a:solidFill>
          <a:ln w="19050" cap="sq">
            <a:solidFill>
              <a:schemeClr val="tx2"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DB50ECD-225E-4F81-AF7B-706DD05F3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900097"/>
            <a:ext cx="10982062" cy="1211524"/>
            <a:chOff x="605895" y="2900097"/>
            <a:chExt cx="10982062" cy="1211524"/>
          </a:xfrm>
          <a:effectLst/>
        </p:grpSpPr>
        <p:sp>
          <p:nvSpPr>
            <p:cNvPr id="15" name="Freeform 32">
              <a:extLst>
                <a:ext uri="{FF2B5EF4-FFF2-40B4-BE49-F238E27FC236}">
                  <a16:creationId xmlns:a16="http://schemas.microsoft.com/office/drawing/2014/main" id="{CBC3B006-1357-4969-BC3D-CDD91E492B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9653587" y="33797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6" name="Freeform 33">
              <a:extLst>
                <a:ext uri="{FF2B5EF4-FFF2-40B4-BE49-F238E27FC236}">
                  <a16:creationId xmlns:a16="http://schemas.microsoft.com/office/drawing/2014/main" id="{0D6E4F1D-B331-41B5-90EF-2236C1EE15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078244" y="33107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7" name="Freeform 34">
              <a:extLst>
                <a:ext uri="{FF2B5EF4-FFF2-40B4-BE49-F238E27FC236}">
                  <a16:creationId xmlns:a16="http://schemas.microsoft.com/office/drawing/2014/main" id="{54A60014-21DF-44E5-9137-4335718850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1146631" y="35742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8" name="Freeform 37">
              <a:extLst>
                <a:ext uri="{FF2B5EF4-FFF2-40B4-BE49-F238E27FC236}">
                  <a16:creationId xmlns:a16="http://schemas.microsoft.com/office/drawing/2014/main" id="{40B768C0-B003-45F4-9A06-EA3509A90B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230644" y="30345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9" name="Freeform 35">
              <a:extLst>
                <a:ext uri="{FF2B5EF4-FFF2-40B4-BE49-F238E27FC236}">
                  <a16:creationId xmlns:a16="http://schemas.microsoft.com/office/drawing/2014/main" id="{5E479182-2054-4AD9-823D-81CFAD7F2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034587" y="25627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0" name="Freeform 36">
              <a:extLst>
                <a:ext uri="{FF2B5EF4-FFF2-40B4-BE49-F238E27FC236}">
                  <a16:creationId xmlns:a16="http://schemas.microsoft.com/office/drawing/2014/main" id="{A7D912CF-756A-41F1-8BF1-5BA7D1BD05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47375" y="32326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1" name="Freeform 38">
              <a:extLst>
                <a:ext uri="{FF2B5EF4-FFF2-40B4-BE49-F238E27FC236}">
                  <a16:creationId xmlns:a16="http://schemas.microsoft.com/office/drawing/2014/main" id="{734B6F35-2160-44B1-AB00-F628C84B14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9044" y="30953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2" name="Freeform 39">
              <a:extLst>
                <a:ext uri="{FF2B5EF4-FFF2-40B4-BE49-F238E27FC236}">
                  <a16:creationId xmlns:a16="http://schemas.microsoft.com/office/drawing/2014/main" id="{D8657E76-4F63-44FE-86C5-54CA174FC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353675" y="21531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3" name="Freeform 40">
              <a:extLst>
                <a:ext uri="{FF2B5EF4-FFF2-40B4-BE49-F238E27FC236}">
                  <a16:creationId xmlns:a16="http://schemas.microsoft.com/office/drawing/2014/main" id="{482CEB8C-90E5-4152-8B52-A2881B98A3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48850" y="33088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4" name="Rectangle 41">
              <a:extLst>
                <a:ext uri="{FF2B5EF4-FFF2-40B4-BE49-F238E27FC236}">
                  <a16:creationId xmlns:a16="http://schemas.microsoft.com/office/drawing/2014/main" id="{85010FC2-BC4C-4692-876D-7FE363BFC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721056" y="32842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5" name="Freeform 32">
              <a:extLst>
                <a:ext uri="{FF2B5EF4-FFF2-40B4-BE49-F238E27FC236}">
                  <a16:creationId xmlns:a16="http://schemas.microsoft.com/office/drawing/2014/main" id="{714C1223-2B78-4715-9ACB-079A60D16D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2122751" y="35321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6" name="Freeform 33">
              <a:extLst>
                <a:ext uri="{FF2B5EF4-FFF2-40B4-BE49-F238E27FC236}">
                  <a16:creationId xmlns:a16="http://schemas.microsoft.com/office/drawing/2014/main" id="{1D9109D3-C92A-410B-9B43-5F02B2D84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958445" y="34631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7" name="Freeform 34">
              <a:extLst>
                <a:ext uri="{FF2B5EF4-FFF2-40B4-BE49-F238E27FC236}">
                  <a16:creationId xmlns:a16="http://schemas.microsoft.com/office/drawing/2014/main" id="{EF5B327A-A1AE-42F3-815E-84F4AA2948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858308" y="37266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8" name="Freeform 37">
              <a:extLst>
                <a:ext uri="{FF2B5EF4-FFF2-40B4-BE49-F238E27FC236}">
                  <a16:creationId xmlns:a16="http://schemas.microsoft.com/office/drawing/2014/main" id="{77738BDE-751F-4D4C-B4C4-C9DF3EA29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658407" y="31869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9" name="Freeform 35">
              <a:extLst>
                <a:ext uri="{FF2B5EF4-FFF2-40B4-BE49-F238E27FC236}">
                  <a16:creationId xmlns:a16="http://schemas.microsoft.com/office/drawing/2014/main" id="{9C8C4AD6-72BF-490C-963C-97C7FD7E7E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860814" y="27151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30" name="Freeform 36">
              <a:extLst>
                <a:ext uri="{FF2B5EF4-FFF2-40B4-BE49-F238E27FC236}">
                  <a16:creationId xmlns:a16="http://schemas.microsoft.com/office/drawing/2014/main" id="{94990E31-5AA8-4502-A963-CE1B539DA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289314" y="33850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31" name="Freeform 38">
              <a:extLst>
                <a:ext uri="{FF2B5EF4-FFF2-40B4-BE49-F238E27FC236}">
                  <a16:creationId xmlns:a16="http://schemas.microsoft.com/office/drawing/2014/main" id="{9E703E9D-ED76-449C-A8C0-7A1E24B8B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605895" y="32477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32" name="Freeform 39">
              <a:extLst>
                <a:ext uri="{FF2B5EF4-FFF2-40B4-BE49-F238E27FC236}">
                  <a16:creationId xmlns:a16="http://schemas.microsoft.com/office/drawing/2014/main" id="{C70A75E8-C815-4CCF-ABEE-83F19BFE05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532202" y="23055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33" name="Freeform 40">
              <a:extLst>
                <a:ext uri="{FF2B5EF4-FFF2-40B4-BE49-F238E27FC236}">
                  <a16:creationId xmlns:a16="http://schemas.microsoft.com/office/drawing/2014/main" id="{E15638E1-6A92-4D31-A034-853A65A75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154501" y="34612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34" name="Rectangle 41">
              <a:extLst>
                <a:ext uri="{FF2B5EF4-FFF2-40B4-BE49-F238E27FC236}">
                  <a16:creationId xmlns:a16="http://schemas.microsoft.com/office/drawing/2014/main" id="{EA3E8D58-D52B-4300-8A50-5696430D1A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448983" y="34366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A25C9D5-674F-4E2D-A6A6-11F51301A0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01396" y="2420669"/>
            <a:ext cx="6858000" cy="1367896"/>
          </a:xfrm>
        </p:spPr>
        <p:txBody>
          <a:bodyPr>
            <a:normAutofit/>
          </a:bodyPr>
          <a:lstStyle/>
          <a:p>
            <a:pPr algn="ctr"/>
            <a:r>
              <a:rPr lang="en-US" sz="3700" dirty="0">
                <a:solidFill>
                  <a:srgbClr val="FFFFFF"/>
                </a:solidFill>
              </a:rPr>
              <a:t>Telecommunication Services Management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CE0E12-0DF3-4DAA-B033-06CC18F4B5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7889" y="4631267"/>
            <a:ext cx="6857999" cy="1837315"/>
          </a:xfrm>
        </p:spPr>
        <p:txBody>
          <a:bodyPr>
            <a:normAutofit/>
          </a:bodyPr>
          <a:lstStyle/>
          <a:p>
            <a:pPr algn="ctr"/>
            <a:endParaRPr lang="en-US" dirty="0">
              <a:solidFill>
                <a:schemeClr val="bg2"/>
              </a:solidFill>
            </a:endParaRPr>
          </a:p>
          <a:p>
            <a:pPr algn="r"/>
            <a:r>
              <a:rPr lang="en-US" sz="2600" b="1" dirty="0">
                <a:solidFill>
                  <a:schemeClr val="tx1"/>
                </a:solidFill>
              </a:rPr>
              <a:t>-Aishwarya </a:t>
            </a:r>
            <a:r>
              <a:rPr lang="en-US" sz="2600" b="1" dirty="0" err="1">
                <a:solidFill>
                  <a:schemeClr val="tx1"/>
                </a:solidFill>
              </a:rPr>
              <a:t>sawant</a:t>
            </a:r>
            <a:endParaRPr lang="en-US" sz="2600" b="1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37297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6E7E66-5B05-49ED-9B9B-282574D32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303740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Database objects - functions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pic>
        <p:nvPicPr>
          <p:cNvPr id="52" name="Picture 51">
            <a:extLst>
              <a:ext uri="{FF2B5EF4-FFF2-40B4-BE49-F238E27FC236}">
                <a16:creationId xmlns:a16="http://schemas.microsoft.com/office/drawing/2014/main" id="{B6F19527-DA5D-4121-B189-A2A809DA2C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6475" y="1731963"/>
            <a:ext cx="7934325" cy="332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8654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6E7E66-5B05-49ED-9B9B-282574D32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756" y="161395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Database objects – stored procedures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25813CA5-C9CC-4C83-9138-2E4D013766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826" y="1328143"/>
            <a:ext cx="5243514" cy="506848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9369E9F-2B87-4889-838F-067E2D21BD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0543" y="1339053"/>
            <a:ext cx="6453188" cy="4140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7806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6E7E66-5B05-49ED-9B9B-282574D32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206" y="68526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Database objects – stored procedures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78B99CE4-BBEA-476E-BEB6-193F2FE3B5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62" y="987425"/>
            <a:ext cx="6062375" cy="532156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B7C734A-EBBC-42B2-9063-4B5AB9C073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69957" y="977084"/>
            <a:ext cx="6098230" cy="5321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2814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6E7E66-5B05-49ED-9B9B-282574D32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206" y="68526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Database objects – stored procedures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2FC10747-9B08-49E1-97BB-2B6AB4660A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165" y="1613267"/>
            <a:ext cx="6810375" cy="8191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9FCE468-03E1-42D1-A9FF-2BB7A0F058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5726" y="3013419"/>
            <a:ext cx="3800475" cy="6191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2097111-61A3-4158-BC4A-6C0110B10A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64613" y="2934942"/>
            <a:ext cx="2638425" cy="5905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F4E4827-5C30-40F0-B252-36FFFCA3D37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0314" y="4519539"/>
            <a:ext cx="6315075" cy="20955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66337A8-3748-4C0A-B880-0B67EE0A424B}"/>
              </a:ext>
            </a:extLst>
          </p:cNvPr>
          <p:cNvSpPr txBox="1"/>
          <p:nvPr/>
        </p:nvSpPr>
        <p:spPr>
          <a:xfrm>
            <a:off x="852421" y="1151512"/>
            <a:ext cx="3025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LeadingServiceProviderByYear</a:t>
            </a:r>
            <a:endParaRPr 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44017E9-8266-43C8-A0E7-105794714AE3}"/>
              </a:ext>
            </a:extLst>
          </p:cNvPr>
          <p:cNvSpPr txBox="1"/>
          <p:nvPr/>
        </p:nvSpPr>
        <p:spPr>
          <a:xfrm>
            <a:off x="832543" y="2615876"/>
            <a:ext cx="2117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ServiceProviderSales</a:t>
            </a:r>
            <a:endParaRPr 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8BED8E1-157F-464C-AE99-06DC778408F4}"/>
              </a:ext>
            </a:extLst>
          </p:cNvPr>
          <p:cNvSpPr txBox="1"/>
          <p:nvPr/>
        </p:nvSpPr>
        <p:spPr>
          <a:xfrm>
            <a:off x="6729760" y="2483355"/>
            <a:ext cx="3475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TotalCustomers</a:t>
            </a:r>
            <a:r>
              <a:rPr lang="en-US" dirty="0"/>
              <a:t> Per Service Provider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70E6AE4-C67B-4CB7-820D-9B6533356353}"/>
              </a:ext>
            </a:extLst>
          </p:cNvPr>
          <p:cNvSpPr txBox="1"/>
          <p:nvPr/>
        </p:nvSpPr>
        <p:spPr>
          <a:xfrm>
            <a:off x="1243360" y="4696468"/>
            <a:ext cx="2551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GenerateConsolidatedBill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8604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6E7E66-5B05-49ED-9B9B-282574D32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213" y="4232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Database objects - triggers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DAAD213A-B350-4DCB-AAFE-65D60F322F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2860" y="791370"/>
            <a:ext cx="6718055" cy="5981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6358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6E7E66-5B05-49ED-9B9B-282574D32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213" y="4232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Location wise customers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41A71ECB-CAE9-4904-9631-00509ED05E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626" y="942181"/>
            <a:ext cx="11363325" cy="560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2445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6E7E66-5B05-49ED-9B9B-282574D32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213" y="4232"/>
            <a:ext cx="9906000" cy="111707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/>
              <a:t>Year wise customers for service providers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CE7C4C18-7635-4243-A8CC-1EEEE051BF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752" y="928158"/>
            <a:ext cx="10974385" cy="5605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5394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6E7E66-5B05-49ED-9B9B-282574D32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213" y="4232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dashboard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1621D1B9-1AF6-42F7-80F7-012CB6B8A0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124" y="1104719"/>
            <a:ext cx="10894229" cy="5712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1803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2">
            <a:extLst>
              <a:ext uri="{FF2B5EF4-FFF2-40B4-BE49-F238E27FC236}">
                <a16:creationId xmlns:a16="http://schemas.microsoft.com/office/drawing/2014/main" id="{9ACD3AF8-B16E-4174-8C1A-41F683C4A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8" name="Group 57">
            <a:extLst>
              <a:ext uri="{FF2B5EF4-FFF2-40B4-BE49-F238E27FC236}">
                <a16:creationId xmlns:a16="http://schemas.microsoft.com/office/drawing/2014/main" id="{FF5EAD09-B81D-415F-8BCF-73C81AE05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59" name="Rectangle 5">
              <a:extLst>
                <a:ext uri="{FF2B5EF4-FFF2-40B4-BE49-F238E27FC236}">
                  <a16:creationId xmlns:a16="http://schemas.microsoft.com/office/drawing/2014/main" id="{CFB79010-8ED4-49EF-AFD2-F4D8C80B6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0" name="Freeform 6">
              <a:extLst>
                <a:ext uri="{FF2B5EF4-FFF2-40B4-BE49-F238E27FC236}">
                  <a16:creationId xmlns:a16="http://schemas.microsoft.com/office/drawing/2014/main" id="{4649B869-006E-42B5-9DDC-21049B130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7">
              <a:extLst>
                <a:ext uri="{FF2B5EF4-FFF2-40B4-BE49-F238E27FC236}">
                  <a16:creationId xmlns:a16="http://schemas.microsoft.com/office/drawing/2014/main" id="{443096BD-333F-48B6-8220-D1F9793E40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Rectangle 8">
              <a:extLst>
                <a:ext uri="{FF2B5EF4-FFF2-40B4-BE49-F238E27FC236}">
                  <a16:creationId xmlns:a16="http://schemas.microsoft.com/office/drawing/2014/main" id="{1A45BB9A-7E84-4B9B-923A-270A97F852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3" name="Freeform 9">
              <a:extLst>
                <a:ext uri="{FF2B5EF4-FFF2-40B4-BE49-F238E27FC236}">
                  <a16:creationId xmlns:a16="http://schemas.microsoft.com/office/drawing/2014/main" id="{D7D7C768-2F76-4DE2-A807-1B9FFF81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10">
              <a:extLst>
                <a:ext uri="{FF2B5EF4-FFF2-40B4-BE49-F238E27FC236}">
                  <a16:creationId xmlns:a16="http://schemas.microsoft.com/office/drawing/2014/main" id="{1870B32E-EE42-470E-B543-CA55AEC8CA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11">
              <a:extLst>
                <a:ext uri="{FF2B5EF4-FFF2-40B4-BE49-F238E27FC236}">
                  <a16:creationId xmlns:a16="http://schemas.microsoft.com/office/drawing/2014/main" id="{EEF09120-11AA-4DB5-98A8-EC4923002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12">
              <a:extLst>
                <a:ext uri="{FF2B5EF4-FFF2-40B4-BE49-F238E27FC236}">
                  <a16:creationId xmlns:a16="http://schemas.microsoft.com/office/drawing/2014/main" id="{39CC463D-589C-461C-A234-0460EB06B8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13">
              <a:extLst>
                <a:ext uri="{FF2B5EF4-FFF2-40B4-BE49-F238E27FC236}">
                  <a16:creationId xmlns:a16="http://schemas.microsoft.com/office/drawing/2014/main" id="{B6516153-269A-421E-A021-CB3F3C5E1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14">
              <a:extLst>
                <a:ext uri="{FF2B5EF4-FFF2-40B4-BE49-F238E27FC236}">
                  <a16:creationId xmlns:a16="http://schemas.microsoft.com/office/drawing/2014/main" id="{45E14300-6C4A-4F77-915F-F3B25B0237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15">
              <a:extLst>
                <a:ext uri="{FF2B5EF4-FFF2-40B4-BE49-F238E27FC236}">
                  <a16:creationId xmlns:a16="http://schemas.microsoft.com/office/drawing/2014/main" id="{993E312A-E6A6-4B52-ADE6-618ADC89BA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16">
              <a:extLst>
                <a:ext uri="{FF2B5EF4-FFF2-40B4-BE49-F238E27FC236}">
                  <a16:creationId xmlns:a16="http://schemas.microsoft.com/office/drawing/2014/main" id="{2F0F3026-2480-472B-8C52-36812C81E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17">
              <a:extLst>
                <a:ext uri="{FF2B5EF4-FFF2-40B4-BE49-F238E27FC236}">
                  <a16:creationId xmlns:a16="http://schemas.microsoft.com/office/drawing/2014/main" id="{34E1C992-559D-4827-9F30-31A3CA7A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8">
              <a:extLst>
                <a:ext uri="{FF2B5EF4-FFF2-40B4-BE49-F238E27FC236}">
                  <a16:creationId xmlns:a16="http://schemas.microsoft.com/office/drawing/2014/main" id="{D9F2FB98-F443-498F-AAD9-694582568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9">
              <a:extLst>
                <a:ext uri="{FF2B5EF4-FFF2-40B4-BE49-F238E27FC236}">
                  <a16:creationId xmlns:a16="http://schemas.microsoft.com/office/drawing/2014/main" id="{75DBF6EC-ED50-43E4-8A8B-64CE86A88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20">
              <a:extLst>
                <a:ext uri="{FF2B5EF4-FFF2-40B4-BE49-F238E27FC236}">
                  <a16:creationId xmlns:a16="http://schemas.microsoft.com/office/drawing/2014/main" id="{FD854F40-AC43-4F21-9C62-2CE35CFD2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21">
              <a:extLst>
                <a:ext uri="{FF2B5EF4-FFF2-40B4-BE49-F238E27FC236}">
                  <a16:creationId xmlns:a16="http://schemas.microsoft.com/office/drawing/2014/main" id="{62CCB560-494A-4F74-9DE4-068806A89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22">
              <a:extLst>
                <a:ext uri="{FF2B5EF4-FFF2-40B4-BE49-F238E27FC236}">
                  <a16:creationId xmlns:a16="http://schemas.microsoft.com/office/drawing/2014/main" id="{6F9A05F2-B5D2-4D8A-9A78-14E45C13F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23">
              <a:extLst>
                <a:ext uri="{FF2B5EF4-FFF2-40B4-BE49-F238E27FC236}">
                  <a16:creationId xmlns:a16="http://schemas.microsoft.com/office/drawing/2014/main" id="{A6373189-19BB-4BEC-84A3-432253E05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24">
              <a:extLst>
                <a:ext uri="{FF2B5EF4-FFF2-40B4-BE49-F238E27FC236}">
                  <a16:creationId xmlns:a16="http://schemas.microsoft.com/office/drawing/2014/main" id="{71AB3122-947A-44DB-B190-A2601C6C9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25">
              <a:extLst>
                <a:ext uri="{FF2B5EF4-FFF2-40B4-BE49-F238E27FC236}">
                  <a16:creationId xmlns:a16="http://schemas.microsoft.com/office/drawing/2014/main" id="{74B4109D-3AFC-4D44-87B1-0CDED3E63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26">
              <a:extLst>
                <a:ext uri="{FF2B5EF4-FFF2-40B4-BE49-F238E27FC236}">
                  <a16:creationId xmlns:a16="http://schemas.microsoft.com/office/drawing/2014/main" id="{44AAD39F-F7C9-4D00-95E0-0465B4E85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27">
              <a:extLst>
                <a:ext uri="{FF2B5EF4-FFF2-40B4-BE49-F238E27FC236}">
                  <a16:creationId xmlns:a16="http://schemas.microsoft.com/office/drawing/2014/main" id="{C1DCAB8D-6EF6-4A84-8D0C-AA9226DEC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8">
              <a:extLst>
                <a:ext uri="{FF2B5EF4-FFF2-40B4-BE49-F238E27FC236}">
                  <a16:creationId xmlns:a16="http://schemas.microsoft.com/office/drawing/2014/main" id="{C407F97F-83CF-4703-B9E0-6335530E32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9">
              <a:extLst>
                <a:ext uri="{FF2B5EF4-FFF2-40B4-BE49-F238E27FC236}">
                  <a16:creationId xmlns:a16="http://schemas.microsoft.com/office/drawing/2014/main" id="{0D8D2363-5D84-4CFF-89AA-3C93C859DB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30">
              <a:extLst>
                <a:ext uri="{FF2B5EF4-FFF2-40B4-BE49-F238E27FC236}">
                  <a16:creationId xmlns:a16="http://schemas.microsoft.com/office/drawing/2014/main" id="{0435A35C-AC99-4E12-8CB0-9C640DAA94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31">
              <a:extLst>
                <a:ext uri="{FF2B5EF4-FFF2-40B4-BE49-F238E27FC236}">
                  <a16:creationId xmlns:a16="http://schemas.microsoft.com/office/drawing/2014/main" id="{F20392CF-2256-4527-836B-2E6F88596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32">
              <a:extLst>
                <a:ext uri="{FF2B5EF4-FFF2-40B4-BE49-F238E27FC236}">
                  <a16:creationId xmlns:a16="http://schemas.microsoft.com/office/drawing/2014/main" id="{C52C3AD3-122C-4010-9C55-B0247F8CC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Rectangle 33">
              <a:extLst>
                <a:ext uri="{FF2B5EF4-FFF2-40B4-BE49-F238E27FC236}">
                  <a16:creationId xmlns:a16="http://schemas.microsoft.com/office/drawing/2014/main" id="{EFCB53ED-09C0-4AD7-9BBC-366833D5FE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88" name="Freeform 34">
              <a:extLst>
                <a:ext uri="{FF2B5EF4-FFF2-40B4-BE49-F238E27FC236}">
                  <a16:creationId xmlns:a16="http://schemas.microsoft.com/office/drawing/2014/main" id="{6F309F52-BFCF-47D9-8089-BC049540DB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35">
              <a:extLst>
                <a:ext uri="{FF2B5EF4-FFF2-40B4-BE49-F238E27FC236}">
                  <a16:creationId xmlns:a16="http://schemas.microsoft.com/office/drawing/2014/main" id="{5F9AE85F-C7AA-4761-B468-2E100829BC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36">
              <a:extLst>
                <a:ext uri="{FF2B5EF4-FFF2-40B4-BE49-F238E27FC236}">
                  <a16:creationId xmlns:a16="http://schemas.microsoft.com/office/drawing/2014/main" id="{2C81C778-91E5-4AE9-AACB-8566E7A28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37">
              <a:extLst>
                <a:ext uri="{FF2B5EF4-FFF2-40B4-BE49-F238E27FC236}">
                  <a16:creationId xmlns:a16="http://schemas.microsoft.com/office/drawing/2014/main" id="{6C56E0B4-58A0-4B2B-BD56-54121BB8D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8">
              <a:extLst>
                <a:ext uri="{FF2B5EF4-FFF2-40B4-BE49-F238E27FC236}">
                  <a16:creationId xmlns:a16="http://schemas.microsoft.com/office/drawing/2014/main" id="{88A29CFE-13A6-4509-946F-5C074F856E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9">
              <a:extLst>
                <a:ext uri="{FF2B5EF4-FFF2-40B4-BE49-F238E27FC236}">
                  <a16:creationId xmlns:a16="http://schemas.microsoft.com/office/drawing/2014/main" id="{00235A0A-018B-4499-AC16-AF83457BF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40">
              <a:extLst>
                <a:ext uri="{FF2B5EF4-FFF2-40B4-BE49-F238E27FC236}">
                  <a16:creationId xmlns:a16="http://schemas.microsoft.com/office/drawing/2014/main" id="{861DF9B7-50DC-4EBE-8B23-97FE92DBB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41">
              <a:extLst>
                <a:ext uri="{FF2B5EF4-FFF2-40B4-BE49-F238E27FC236}">
                  <a16:creationId xmlns:a16="http://schemas.microsoft.com/office/drawing/2014/main" id="{69673907-73D7-4729-A911-9BD078EC2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42">
              <a:extLst>
                <a:ext uri="{FF2B5EF4-FFF2-40B4-BE49-F238E27FC236}">
                  <a16:creationId xmlns:a16="http://schemas.microsoft.com/office/drawing/2014/main" id="{4DC844D3-8053-4EE7-A286-50157B6FD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43">
              <a:extLst>
                <a:ext uri="{FF2B5EF4-FFF2-40B4-BE49-F238E27FC236}">
                  <a16:creationId xmlns:a16="http://schemas.microsoft.com/office/drawing/2014/main" id="{D67575A0-A45A-4773-874C-16370E3670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44">
              <a:extLst>
                <a:ext uri="{FF2B5EF4-FFF2-40B4-BE49-F238E27FC236}">
                  <a16:creationId xmlns:a16="http://schemas.microsoft.com/office/drawing/2014/main" id="{4327252B-B62B-4DE0-A924-B7F6E40AD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Rectangle 45">
              <a:extLst>
                <a:ext uri="{FF2B5EF4-FFF2-40B4-BE49-F238E27FC236}">
                  <a16:creationId xmlns:a16="http://schemas.microsoft.com/office/drawing/2014/main" id="{778BC6A7-AC19-497B-A7C6-E447B2EBD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0" name="Freeform 46">
              <a:extLst>
                <a:ext uri="{FF2B5EF4-FFF2-40B4-BE49-F238E27FC236}">
                  <a16:creationId xmlns:a16="http://schemas.microsoft.com/office/drawing/2014/main" id="{4E79A87B-BF1F-437A-9FED-BE93025E5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47">
              <a:extLst>
                <a:ext uri="{FF2B5EF4-FFF2-40B4-BE49-F238E27FC236}">
                  <a16:creationId xmlns:a16="http://schemas.microsoft.com/office/drawing/2014/main" id="{DFAAF3CC-B4E0-45C8-AC2D-EF0D6D823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48">
              <a:extLst>
                <a:ext uri="{FF2B5EF4-FFF2-40B4-BE49-F238E27FC236}">
                  <a16:creationId xmlns:a16="http://schemas.microsoft.com/office/drawing/2014/main" id="{A5A12C87-1E4A-4664-B2F4-A1C8B656F9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49">
              <a:extLst>
                <a:ext uri="{FF2B5EF4-FFF2-40B4-BE49-F238E27FC236}">
                  <a16:creationId xmlns:a16="http://schemas.microsoft.com/office/drawing/2014/main" id="{B3AF8230-4630-4505-ADDB-16A9B6B37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50">
              <a:extLst>
                <a:ext uri="{FF2B5EF4-FFF2-40B4-BE49-F238E27FC236}">
                  <a16:creationId xmlns:a16="http://schemas.microsoft.com/office/drawing/2014/main" id="{33F93F6D-724D-42F3-AF1D-3081EAB5D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51">
              <a:extLst>
                <a:ext uri="{FF2B5EF4-FFF2-40B4-BE49-F238E27FC236}">
                  <a16:creationId xmlns:a16="http://schemas.microsoft.com/office/drawing/2014/main" id="{F5DD7A8F-FB67-4E79-80DB-0FAF3A098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52">
              <a:extLst>
                <a:ext uri="{FF2B5EF4-FFF2-40B4-BE49-F238E27FC236}">
                  <a16:creationId xmlns:a16="http://schemas.microsoft.com/office/drawing/2014/main" id="{7B140A84-E89E-4A80-9DF8-7BCA45F90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53">
              <a:extLst>
                <a:ext uri="{FF2B5EF4-FFF2-40B4-BE49-F238E27FC236}">
                  <a16:creationId xmlns:a16="http://schemas.microsoft.com/office/drawing/2014/main" id="{279E1D6A-EFE2-44C6-A5BF-DFADF0DC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Freeform 54">
              <a:extLst>
                <a:ext uri="{FF2B5EF4-FFF2-40B4-BE49-F238E27FC236}">
                  <a16:creationId xmlns:a16="http://schemas.microsoft.com/office/drawing/2014/main" id="{C9FA2204-561F-4ABB-988C-03053820F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55">
              <a:extLst>
                <a:ext uri="{FF2B5EF4-FFF2-40B4-BE49-F238E27FC236}">
                  <a16:creationId xmlns:a16="http://schemas.microsoft.com/office/drawing/2014/main" id="{8BD7D04E-AC0A-424F-BC40-28842DAFFA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56">
              <a:extLst>
                <a:ext uri="{FF2B5EF4-FFF2-40B4-BE49-F238E27FC236}">
                  <a16:creationId xmlns:a16="http://schemas.microsoft.com/office/drawing/2014/main" id="{32B616A2-FE09-47DD-B58C-12EE58B7C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57">
              <a:extLst>
                <a:ext uri="{FF2B5EF4-FFF2-40B4-BE49-F238E27FC236}">
                  <a16:creationId xmlns:a16="http://schemas.microsoft.com/office/drawing/2014/main" id="{08C5EAF5-6064-484E-BA05-80D09D84E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58">
              <a:extLst>
                <a:ext uri="{FF2B5EF4-FFF2-40B4-BE49-F238E27FC236}">
                  <a16:creationId xmlns:a16="http://schemas.microsoft.com/office/drawing/2014/main" id="{F11D90DF-D275-4725-884C-77E5E01D8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9BE10567-6165-46A7-867D-4690A16B4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15" name="Rectangle 114">
              <a:extLst>
                <a:ext uri="{FF2B5EF4-FFF2-40B4-BE49-F238E27FC236}">
                  <a16:creationId xmlns:a16="http://schemas.microsoft.com/office/drawing/2014/main" id="{0F4DB1F4-429C-4C85-85D7-C4D81996D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6" name="Picture 2">
              <a:extLst>
                <a:ext uri="{FF2B5EF4-FFF2-40B4-BE49-F238E27FC236}">
                  <a16:creationId xmlns:a16="http://schemas.microsoft.com/office/drawing/2014/main" id="{159C0DA6-71D9-4C96-A774-7FADF5E0A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p14="http://schemas.microsoft.com/office/powerpoint/2010/main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8" name="Round Diagonal Corner Rectangle 7">
            <a:extLst>
              <a:ext uri="{FF2B5EF4-FFF2-40B4-BE49-F238E27FC236}">
                <a16:creationId xmlns:a16="http://schemas.microsoft.com/office/drawing/2014/main" id="{4B24F6DB-F114-44A7-BB56-D401884E4E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82333" y="2235200"/>
            <a:ext cx="7027334" cy="2396067"/>
          </a:xfrm>
          <a:prstGeom prst="round2DiagRect">
            <a:avLst>
              <a:gd name="adj1" fmla="val 9246"/>
              <a:gd name="adj2" fmla="val 0"/>
            </a:avLst>
          </a:prstGeom>
          <a:solidFill>
            <a:srgbClr val="000000">
              <a:alpha val="80000"/>
            </a:srgbClr>
          </a:solidFill>
          <a:ln w="19050" cap="sq">
            <a:solidFill>
              <a:schemeClr val="tx2"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4DB50ECD-225E-4F81-AF7B-706DD05F3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900097"/>
            <a:ext cx="10982062" cy="1211524"/>
            <a:chOff x="605895" y="2900097"/>
            <a:chExt cx="10982062" cy="1211524"/>
          </a:xfrm>
          <a:effectLst/>
        </p:grpSpPr>
        <p:sp>
          <p:nvSpPr>
            <p:cNvPr id="121" name="Freeform 32">
              <a:extLst>
                <a:ext uri="{FF2B5EF4-FFF2-40B4-BE49-F238E27FC236}">
                  <a16:creationId xmlns:a16="http://schemas.microsoft.com/office/drawing/2014/main" id="{CBC3B006-1357-4969-BC3D-CDD91E492B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9653587" y="33797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22" name="Freeform 33">
              <a:extLst>
                <a:ext uri="{FF2B5EF4-FFF2-40B4-BE49-F238E27FC236}">
                  <a16:creationId xmlns:a16="http://schemas.microsoft.com/office/drawing/2014/main" id="{0D6E4F1D-B331-41B5-90EF-2236C1EE15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078244" y="33107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23" name="Freeform 34">
              <a:extLst>
                <a:ext uri="{FF2B5EF4-FFF2-40B4-BE49-F238E27FC236}">
                  <a16:creationId xmlns:a16="http://schemas.microsoft.com/office/drawing/2014/main" id="{54A60014-21DF-44E5-9137-4335718850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1146631" y="35742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24" name="Freeform 37">
              <a:extLst>
                <a:ext uri="{FF2B5EF4-FFF2-40B4-BE49-F238E27FC236}">
                  <a16:creationId xmlns:a16="http://schemas.microsoft.com/office/drawing/2014/main" id="{40B768C0-B003-45F4-9A06-EA3509A90B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230644" y="30345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25" name="Freeform 35">
              <a:extLst>
                <a:ext uri="{FF2B5EF4-FFF2-40B4-BE49-F238E27FC236}">
                  <a16:creationId xmlns:a16="http://schemas.microsoft.com/office/drawing/2014/main" id="{5E479182-2054-4AD9-823D-81CFAD7F2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034587" y="25627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26" name="Freeform 36">
              <a:extLst>
                <a:ext uri="{FF2B5EF4-FFF2-40B4-BE49-F238E27FC236}">
                  <a16:creationId xmlns:a16="http://schemas.microsoft.com/office/drawing/2014/main" id="{A7D912CF-756A-41F1-8BF1-5BA7D1BD05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47375" y="32326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27" name="Freeform 38">
              <a:extLst>
                <a:ext uri="{FF2B5EF4-FFF2-40B4-BE49-F238E27FC236}">
                  <a16:creationId xmlns:a16="http://schemas.microsoft.com/office/drawing/2014/main" id="{734B6F35-2160-44B1-AB00-F628C84B14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9044" y="30953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28" name="Freeform 39">
              <a:extLst>
                <a:ext uri="{FF2B5EF4-FFF2-40B4-BE49-F238E27FC236}">
                  <a16:creationId xmlns:a16="http://schemas.microsoft.com/office/drawing/2014/main" id="{D8657E76-4F63-44FE-86C5-54CA174FC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353675" y="21531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29" name="Freeform 40">
              <a:extLst>
                <a:ext uri="{FF2B5EF4-FFF2-40B4-BE49-F238E27FC236}">
                  <a16:creationId xmlns:a16="http://schemas.microsoft.com/office/drawing/2014/main" id="{482CEB8C-90E5-4152-8B52-A2881B98A3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48850" y="33088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30" name="Rectangle 41">
              <a:extLst>
                <a:ext uri="{FF2B5EF4-FFF2-40B4-BE49-F238E27FC236}">
                  <a16:creationId xmlns:a16="http://schemas.microsoft.com/office/drawing/2014/main" id="{85010FC2-BC4C-4692-876D-7FE363BFC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721056" y="32842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31" name="Freeform 32">
              <a:extLst>
                <a:ext uri="{FF2B5EF4-FFF2-40B4-BE49-F238E27FC236}">
                  <a16:creationId xmlns:a16="http://schemas.microsoft.com/office/drawing/2014/main" id="{714C1223-2B78-4715-9ACB-079A60D16D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2122751" y="35321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32" name="Freeform 33">
              <a:extLst>
                <a:ext uri="{FF2B5EF4-FFF2-40B4-BE49-F238E27FC236}">
                  <a16:creationId xmlns:a16="http://schemas.microsoft.com/office/drawing/2014/main" id="{1D9109D3-C92A-410B-9B43-5F02B2D84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958445" y="34631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33" name="Freeform 34">
              <a:extLst>
                <a:ext uri="{FF2B5EF4-FFF2-40B4-BE49-F238E27FC236}">
                  <a16:creationId xmlns:a16="http://schemas.microsoft.com/office/drawing/2014/main" id="{EF5B327A-A1AE-42F3-815E-84F4AA2948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858308" y="37266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34" name="Freeform 37">
              <a:extLst>
                <a:ext uri="{FF2B5EF4-FFF2-40B4-BE49-F238E27FC236}">
                  <a16:creationId xmlns:a16="http://schemas.microsoft.com/office/drawing/2014/main" id="{77738BDE-751F-4D4C-B4C4-C9DF3EA29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658407" y="31869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35" name="Freeform 35">
              <a:extLst>
                <a:ext uri="{FF2B5EF4-FFF2-40B4-BE49-F238E27FC236}">
                  <a16:creationId xmlns:a16="http://schemas.microsoft.com/office/drawing/2014/main" id="{9C8C4AD6-72BF-490C-963C-97C7FD7E7E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860814" y="27151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36" name="Freeform 36">
              <a:extLst>
                <a:ext uri="{FF2B5EF4-FFF2-40B4-BE49-F238E27FC236}">
                  <a16:creationId xmlns:a16="http://schemas.microsoft.com/office/drawing/2014/main" id="{94990E31-5AA8-4502-A963-CE1B539DA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289314" y="33850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37" name="Freeform 38">
              <a:extLst>
                <a:ext uri="{FF2B5EF4-FFF2-40B4-BE49-F238E27FC236}">
                  <a16:creationId xmlns:a16="http://schemas.microsoft.com/office/drawing/2014/main" id="{9E703E9D-ED76-449C-A8C0-7A1E24B8B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605895" y="32477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38" name="Freeform 39">
              <a:extLst>
                <a:ext uri="{FF2B5EF4-FFF2-40B4-BE49-F238E27FC236}">
                  <a16:creationId xmlns:a16="http://schemas.microsoft.com/office/drawing/2014/main" id="{C70A75E8-C815-4CCF-ABEE-83F19BFE05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532202" y="23055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39" name="Freeform 40">
              <a:extLst>
                <a:ext uri="{FF2B5EF4-FFF2-40B4-BE49-F238E27FC236}">
                  <a16:creationId xmlns:a16="http://schemas.microsoft.com/office/drawing/2014/main" id="{E15638E1-6A92-4D31-A034-853A65A75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154501" y="34612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40" name="Rectangle 41">
              <a:extLst>
                <a:ext uri="{FF2B5EF4-FFF2-40B4-BE49-F238E27FC236}">
                  <a16:creationId xmlns:a16="http://schemas.microsoft.com/office/drawing/2014/main" id="{EA3E8D58-D52B-4300-8A50-5696430D1A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448983" y="34366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6E7E66-5B05-49ED-9B9B-282574D32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0" y="2328334"/>
            <a:ext cx="6858000" cy="136789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>
                <a:solidFill>
                  <a:srgbClr val="FFFFFF"/>
                </a:solidFill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3921733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6E7E66-5B05-49ED-9B9B-282574D32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6975" y="218647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Summary</a:t>
            </a:r>
          </a:p>
        </p:txBody>
      </p:sp>
      <p:sp>
        <p:nvSpPr>
          <p:cNvPr id="78" name="Content Placeholder 2">
            <a:extLst>
              <a:ext uri="{FF2B5EF4-FFF2-40B4-BE49-F238E27FC236}">
                <a16:creationId xmlns:a16="http://schemas.microsoft.com/office/drawing/2014/main" id="{0EBBD753-D217-41FF-A21F-A4ABAE1C44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5551" y="1583941"/>
            <a:ext cx="9840911" cy="3541714"/>
          </a:xfrm>
        </p:spPr>
        <p:txBody>
          <a:bodyPr anchor="t">
            <a:normAutofit/>
          </a:bodyPr>
          <a:lstStyle/>
          <a:p>
            <a:pPr lvl="0"/>
            <a:r>
              <a:rPr lang="en-US" sz="2200" dirty="0"/>
              <a:t>To provide a consolidated view of billing of all the utilities the customer has subscribed</a:t>
            </a:r>
          </a:p>
          <a:p>
            <a:pPr lvl="0"/>
            <a:r>
              <a:rPr lang="en-US" sz="2200" dirty="0"/>
              <a:t>Enabling the user to analyze the previous months spends for these subscribed services</a:t>
            </a:r>
          </a:p>
          <a:p>
            <a:pPr lvl="0"/>
            <a:r>
              <a:rPr lang="en-US" sz="2200" dirty="0"/>
              <a:t>Enabling the service providers to analyze the subscriptions for the current plans</a:t>
            </a:r>
          </a:p>
          <a:p>
            <a:pPr lvl="0"/>
            <a:r>
              <a:rPr lang="en-US" sz="2200" dirty="0"/>
              <a:t>To help determine the service provider the interests and current demands to enhance the current plans and propose more convenient plans for the customers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13240958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6E7E66-5B05-49ED-9B9B-282574D32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756" y="154693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FINAL ERD 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pic>
        <p:nvPicPr>
          <p:cNvPr id="52" name="Content Placeholder 3">
            <a:extLst>
              <a:ext uri="{FF2B5EF4-FFF2-40B4-BE49-F238E27FC236}">
                <a16:creationId xmlns:a16="http://schemas.microsoft.com/office/drawing/2014/main" id="{D48EA50F-4C97-4E6E-9C44-9D74023B0ED9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67066" y="1510407"/>
            <a:ext cx="9458447" cy="447236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146543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6E7E66-5B05-49ED-9B9B-282574D32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303740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en-US" sz="4000" dirty="0" err="1"/>
              <a:t>Sql</a:t>
            </a:r>
            <a:r>
              <a:rPr lang="en-US" sz="4000" dirty="0"/>
              <a:t> </a:t>
            </a:r>
            <a:r>
              <a:rPr lang="en-US" sz="4000" dirty="0" err="1"/>
              <a:t>dDl</a:t>
            </a:r>
            <a:r>
              <a:rPr lang="en-US" sz="4000" dirty="0"/>
              <a:t> statements 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pic>
        <p:nvPicPr>
          <p:cNvPr id="52" name="Content Placeholder 3">
            <a:extLst>
              <a:ext uri="{FF2B5EF4-FFF2-40B4-BE49-F238E27FC236}">
                <a16:creationId xmlns:a16="http://schemas.microsoft.com/office/drawing/2014/main" id="{F3D32FD6-F3BB-4306-A866-FE4716619D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2824" t="1164" b="-1"/>
          <a:stretch/>
        </p:blipFill>
        <p:spPr>
          <a:xfrm>
            <a:off x="892175" y="1443986"/>
            <a:ext cx="3915307" cy="2362959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59FFB869-BE10-4BA7-A7A9-7F679ADCB1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2841" y="1516511"/>
            <a:ext cx="4151801" cy="2346301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1B8F94F9-B198-4BC6-AB95-BA5CFBE6CC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17409" y="4273235"/>
            <a:ext cx="7532850" cy="1953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9721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pic>
        <p:nvPicPr>
          <p:cNvPr id="52" name="Content Placeholder 3">
            <a:extLst>
              <a:ext uri="{FF2B5EF4-FFF2-40B4-BE49-F238E27FC236}">
                <a16:creationId xmlns:a16="http://schemas.microsoft.com/office/drawing/2014/main" id="{E1486DB2-D0A0-446E-8D7A-4C025A1E58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66775" y="741276"/>
            <a:ext cx="5439916" cy="2356676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85B4FFEF-33EC-45B4-AC57-7CBF0644C6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6322" y="1747044"/>
            <a:ext cx="5029200" cy="3209925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D42F8D5F-8AB8-4004-B622-5E07F7FDD4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5506" y="3291984"/>
            <a:ext cx="5541910" cy="3180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9176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pic>
        <p:nvPicPr>
          <p:cNvPr id="52" name="Content Placeholder 3">
            <a:extLst>
              <a:ext uri="{FF2B5EF4-FFF2-40B4-BE49-F238E27FC236}">
                <a16:creationId xmlns:a16="http://schemas.microsoft.com/office/drawing/2014/main" id="{A804868D-5F1E-4EF0-B729-784BCF6796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40001" y="293925"/>
            <a:ext cx="5859273" cy="2558128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D51CA428-B608-461F-9F8F-361CA96F8F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6509" y="317402"/>
            <a:ext cx="5230690" cy="2558128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635A77D9-4798-46D8-9142-8AE14EB647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17661" y="3249412"/>
            <a:ext cx="9429750" cy="241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4775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B66EFC13-ECA4-4F9A-A887-EE7A3D3350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013" y="417513"/>
            <a:ext cx="6006749" cy="569436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84AD420-BB55-4AA9-B574-431FC4258F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7825" y="741363"/>
            <a:ext cx="5202238" cy="460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3984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6E7E66-5B05-49ED-9B9B-282574D32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6025" y="161395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Database objects - views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95CF8334-06B1-45B6-B028-F68AF0041C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1725" y="1186004"/>
            <a:ext cx="10712450" cy="5514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2992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6E7E66-5B05-49ED-9B9B-282574D32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206" y="78051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Database objects - functions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4467A6B3-ACAE-4834-8FB9-14AEA81D6B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6101" y="1034482"/>
            <a:ext cx="6315074" cy="5571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1509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128</Words>
  <Application>Microsoft Office PowerPoint</Application>
  <PresentationFormat>Widescreen</PresentationFormat>
  <Paragraphs>25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Tw Cen MT</vt:lpstr>
      <vt:lpstr>Circuit</vt:lpstr>
      <vt:lpstr>Telecommunication Services Management System</vt:lpstr>
      <vt:lpstr>Summary</vt:lpstr>
      <vt:lpstr>FINAL ERD </vt:lpstr>
      <vt:lpstr>Sql dDl statements </vt:lpstr>
      <vt:lpstr>PowerPoint Presentation</vt:lpstr>
      <vt:lpstr>PowerPoint Presentation</vt:lpstr>
      <vt:lpstr>PowerPoint Presentation</vt:lpstr>
      <vt:lpstr>Database objects - views</vt:lpstr>
      <vt:lpstr>Database objects - functions</vt:lpstr>
      <vt:lpstr>Database objects - functions</vt:lpstr>
      <vt:lpstr>Database objects – stored procedures</vt:lpstr>
      <vt:lpstr>Database objects – stored procedures</vt:lpstr>
      <vt:lpstr>Database objects – stored procedures</vt:lpstr>
      <vt:lpstr>Database objects - triggers</vt:lpstr>
      <vt:lpstr>Location wise customers</vt:lpstr>
      <vt:lpstr>Year wise customers for service providers</vt:lpstr>
      <vt:lpstr>dashboard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Telecommunication Services Management System</dc:title>
  <dc:creator>Eshanee Nandan Thakur</dc:creator>
  <cp:lastModifiedBy>Avadhoot Pawaskar</cp:lastModifiedBy>
  <cp:revision>8</cp:revision>
  <dcterms:created xsi:type="dcterms:W3CDTF">2019-12-09T02:05:04Z</dcterms:created>
  <dcterms:modified xsi:type="dcterms:W3CDTF">2020-10-23T14:21:25Z</dcterms:modified>
</cp:coreProperties>
</file>