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71" r:id="rId12"/>
    <p:sldId id="302" r:id="rId13"/>
    <p:sldId id="272" r:id="rId14"/>
    <p:sldId id="273" r:id="rId15"/>
    <p:sldId id="274" r:id="rId16"/>
    <p:sldId id="275" r:id="rId17"/>
    <p:sldId id="276" r:id="rId18"/>
    <p:sldId id="292" r:id="rId19"/>
    <p:sldId id="294" r:id="rId20"/>
    <p:sldId id="295" r:id="rId21"/>
    <p:sldId id="296" r:id="rId22"/>
    <p:sldId id="307" r:id="rId23"/>
    <p:sldId id="297" r:id="rId24"/>
    <p:sldId id="300" r:id="rId25"/>
    <p:sldId id="301" r:id="rId26"/>
    <p:sldId id="303" r:id="rId27"/>
    <p:sldId id="267" r:id="rId28"/>
    <p:sldId id="263" r:id="rId29"/>
    <p:sldId id="265" r:id="rId30"/>
    <p:sldId id="305" r:id="rId31"/>
    <p:sldId id="306" r:id="rId32"/>
    <p:sldId id="270" r:id="rId33"/>
    <p:sldId id="277" r:id="rId34"/>
    <p:sldId id="278" r:id="rId35"/>
    <p:sldId id="285" r:id="rId36"/>
    <p:sldId id="279" r:id="rId37"/>
    <p:sldId id="280" r:id="rId38"/>
    <p:sldId id="281" r:id="rId39"/>
    <p:sldId id="282" r:id="rId40"/>
    <p:sldId id="283" r:id="rId41"/>
    <p:sldId id="284" r:id="rId42"/>
    <p:sldId id="286" r:id="rId43"/>
    <p:sldId id="287" r:id="rId44"/>
    <p:sldId id="288" r:id="rId45"/>
    <p:sldId id="289" r:id="rId46"/>
    <p:sldId id="290" r:id="rId47"/>
    <p:sldId id="29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90" d="100"/>
          <a:sy n="90" d="100"/>
        </p:scale>
        <p:origin x="38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U.S. Traffic Sign Recognition Using Deep Learning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peter Mollica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998337" cy="728480"/>
          </a:xfrm>
        </p:spPr>
        <p:txBody>
          <a:bodyPr/>
          <a:lstStyle/>
          <a:p>
            <a:r>
              <a:rPr lang="en-US" dirty="0" smtClean="0"/>
              <a:t>Background – Sliding Window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21" y="2603500"/>
            <a:ext cx="6092513" cy="3416300"/>
          </a:xfrm>
        </p:spPr>
        <p:txBody>
          <a:bodyPr/>
          <a:lstStyle/>
          <a:p>
            <a:r>
              <a:rPr lang="en-US" dirty="0"/>
              <a:t>Most object </a:t>
            </a:r>
            <a:r>
              <a:rPr lang="en-US" dirty="0" smtClean="0"/>
              <a:t>recognition </a:t>
            </a:r>
            <a:r>
              <a:rPr lang="en-US" dirty="0"/>
              <a:t>systems will typically implement a sliding window </a:t>
            </a:r>
            <a:r>
              <a:rPr lang="en-US" dirty="0" smtClean="0"/>
              <a:t>detector.</a:t>
            </a:r>
          </a:p>
          <a:p>
            <a:pPr lvl="1"/>
            <a:r>
              <a:rPr lang="en-US" dirty="0" smtClean="0"/>
              <a:t>The idea is to train a classifier on a certain size image patch. </a:t>
            </a:r>
            <a:endParaRPr lang="en-US" dirty="0"/>
          </a:p>
          <a:p>
            <a:pPr lvl="1"/>
            <a:r>
              <a:rPr lang="en-US" dirty="0" smtClean="0"/>
              <a:t>Slide a window across different scales of the input image.</a:t>
            </a:r>
          </a:p>
          <a:p>
            <a:pPr lvl="1"/>
            <a:r>
              <a:rPr lang="en-US" dirty="0" smtClean="0"/>
              <a:t>Extract features from the window. </a:t>
            </a:r>
          </a:p>
          <a:p>
            <a:pPr lvl="1"/>
            <a:r>
              <a:rPr lang="en-US" dirty="0" smtClean="0"/>
              <a:t>Feed the features to a classifier and determine if it is or isn’t the object we are looking for. </a:t>
            </a:r>
          </a:p>
          <a:p>
            <a:pPr lvl="1"/>
            <a:r>
              <a:rPr lang="en-US" dirty="0" smtClean="0"/>
              <a:t>Then apply non-maximum suppression. </a:t>
            </a: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4" y="2603500"/>
            <a:ext cx="5308599" cy="327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35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920699" cy="728480"/>
          </a:xfrm>
        </p:spPr>
        <p:txBody>
          <a:bodyPr/>
          <a:lstStyle/>
          <a:p>
            <a:r>
              <a:rPr lang="en-US" dirty="0"/>
              <a:t>Background – Sliding Window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614814" cy="3416300"/>
          </a:xfrm>
        </p:spPr>
        <p:txBody>
          <a:bodyPr/>
          <a:lstStyle/>
          <a:p>
            <a:r>
              <a:rPr lang="en-US" dirty="0" smtClean="0"/>
              <a:t>Non-maximum suppression: </a:t>
            </a:r>
          </a:p>
          <a:p>
            <a:pPr lvl="1"/>
            <a:r>
              <a:rPr lang="en-US" dirty="0" smtClean="0"/>
              <a:t>Multiple windows may detect the same object.</a:t>
            </a:r>
          </a:p>
          <a:p>
            <a:pPr lvl="1"/>
            <a:r>
              <a:rPr lang="en-US" dirty="0" smtClean="0"/>
              <a:t>Want to suppress the overlapping windows. </a:t>
            </a:r>
          </a:p>
          <a:p>
            <a:pPr lvl="2"/>
            <a:r>
              <a:rPr lang="en-US" dirty="0" smtClean="0"/>
              <a:t>Only select the window with the highest response from the overlapping windows.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83116" y="2603500"/>
            <a:ext cx="3918886" cy="31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343393" cy="728480"/>
          </a:xfrm>
        </p:spPr>
        <p:txBody>
          <a:bodyPr/>
          <a:lstStyle/>
          <a:p>
            <a:r>
              <a:rPr lang="en-US" dirty="0"/>
              <a:t>Background – Sliding Window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762313" cy="34163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Detection Evaluation: </a:t>
                </a:r>
              </a:p>
              <a:p>
                <a:r>
                  <a:rPr lang="en-US" dirty="0" smtClean="0"/>
                  <a:t>Area Under Curve of Precision - Recall Graph</a:t>
                </a:r>
              </a:p>
              <a:p>
                <a:pPr lvl="1"/>
                <a:r>
                  <a:rPr lang="en-US" dirty="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Pascal Measure of a true positive: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2"/>
                <a:r>
                  <a:rPr lang="en-US" dirty="0" err="1" smtClean="0"/>
                  <a:t>BB</a:t>
                </a:r>
                <a:r>
                  <a:rPr lang="en-US" baseline="-25000" dirty="0" err="1" smtClean="0"/>
                  <a:t>d</a:t>
                </a:r>
                <a:r>
                  <a:rPr lang="en-US" dirty="0" smtClean="0"/>
                  <a:t> = Detected bounding box</a:t>
                </a:r>
              </a:p>
              <a:p>
                <a:pPr lvl="2"/>
                <a:r>
                  <a:rPr lang="en-US" dirty="0" err="1" smtClean="0"/>
                  <a:t>BB</a:t>
                </a:r>
                <a:r>
                  <a:rPr lang="en-US" baseline="-25000" dirty="0" err="1" smtClean="0"/>
                  <a:t>gt</a:t>
                </a:r>
                <a:r>
                  <a:rPr lang="en-US" dirty="0" smtClean="0"/>
                  <a:t> =  Ground truth bounding box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762313" cy="3416300"/>
              </a:xfrm>
              <a:blipFill rotWithShape="0">
                <a:blip r:embed="rId2"/>
                <a:stretch>
                  <a:fillRect l="-211" t="-1783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443899"/>
                  </p:ext>
                </p:extLst>
              </p:nvPr>
            </p:nvGraphicFramePr>
            <p:xfrm>
              <a:off x="1154954" y="4701000"/>
              <a:ext cx="5762313" cy="65506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5102"/>
                    <a:gridCol w="4867800"/>
                    <a:gridCol w="449411"/>
                  </a:tblGrid>
                  <a:tr h="632999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≡</m:t>
                                </m:r>
                                <m:f>
                                  <m:fPr>
                                    <m:ctrlPr>
                                      <a:rPr lang="en-US" sz="1400" b="0" i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area</m:t>
                                    </m:r>
                                    <m:d>
                                      <m:dPr>
                                        <m:ctrlPr>
                                          <a:rPr lang="en-US" sz="1400" b="0" i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BB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d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 ∩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BB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gt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area</m:t>
                                    </m:r>
                                    <m:d>
                                      <m:dPr>
                                        <m:ctrlPr>
                                          <a:rPr lang="en-US" sz="1400" b="0" i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BB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d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 ∪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BB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gt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&gt;0.5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443899"/>
                  </p:ext>
                </p:extLst>
              </p:nvPr>
            </p:nvGraphicFramePr>
            <p:xfrm>
              <a:off x="1154954" y="4701000"/>
              <a:ext cx="5762313" cy="65506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5102"/>
                    <a:gridCol w="4867800"/>
                    <a:gridCol w="449411"/>
                  </a:tblGrid>
                  <a:tr h="65506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9136" r="-9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67" y="3265222"/>
            <a:ext cx="4313484" cy="20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76257"/>
            <a:ext cx="9432835" cy="728480"/>
          </a:xfrm>
        </p:spPr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- Current State-of-the-Art Detection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Mogelmose (2015) has shown that Integral Channel Features (ICF) and Aggregate Channel features have achieved state-of-the-art detection performance for U.S traffic Signs.  </a:t>
            </a:r>
            <a:endParaRPr lang="en-US" dirty="0"/>
          </a:p>
          <a:p>
            <a:r>
              <a:rPr lang="en-US" dirty="0" smtClean="0"/>
              <a:t>This method will be used as our baseline comparison.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77388"/>
              </p:ext>
            </p:extLst>
          </p:nvPr>
        </p:nvGraphicFramePr>
        <p:xfrm>
          <a:off x="1154954" y="4311650"/>
          <a:ext cx="4821767" cy="1704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149"/>
                <a:gridCol w="600350"/>
                <a:gridCol w="813936"/>
                <a:gridCol w="647356"/>
                <a:gridCol w="648180"/>
                <a:gridCol w="668796"/>
              </a:tblGrid>
              <a:tr h="26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LISA Dataset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Speed Limit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Warning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No Turn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Stop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Mean AUC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7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ACF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(Mogelmose</a:t>
                      </a:r>
                      <a:r>
                        <a:rPr lang="en-US" sz="1000" baseline="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2015)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84.31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98.98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96.17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96.11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93.89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ICF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(Mogelmose 2015)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87.91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87.32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91.09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96.03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90.59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97775" y="3287184"/>
            <a:ext cx="3620558" cy="27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integral image, introduced by Viola and Jones (2001) for face recognition, is a quick way of calculating rectangular features by summing the pixel values in a given rectangular region of an image. </a:t>
            </a:r>
          </a:p>
          <a:p>
            <a:r>
              <a:rPr lang="en-US" dirty="0" smtClean="0"/>
              <a:t>Represented Mathematically as: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ii(</a:t>
            </a:r>
            <a:r>
              <a:rPr lang="en-US" dirty="0" err="1" smtClean="0"/>
              <a:t>x,y</a:t>
            </a:r>
            <a:r>
              <a:rPr lang="en-US" dirty="0" smtClean="0"/>
              <a:t>) is the integral image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x’,y</a:t>
            </a:r>
            <a:r>
              <a:rPr lang="en-US" dirty="0" smtClean="0"/>
              <a:t>’) is the original image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515746"/>
                  </p:ext>
                </p:extLst>
              </p:nvPr>
            </p:nvGraphicFramePr>
            <p:xfrm>
              <a:off x="1823164" y="4082764"/>
              <a:ext cx="6251160" cy="6080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81762"/>
                    <a:gridCol w="5287636"/>
                    <a:gridCol w="481762"/>
                  </a:tblGrid>
                  <a:tr h="45473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𝒊𝒊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′≤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515746"/>
                  </p:ext>
                </p:extLst>
              </p:nvPr>
            </p:nvGraphicFramePr>
            <p:xfrm>
              <a:off x="1823164" y="4082764"/>
              <a:ext cx="6251160" cy="6080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81762"/>
                    <a:gridCol w="5287636"/>
                    <a:gridCol w="481762"/>
                  </a:tblGrid>
                  <a:tr h="60807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9101" r="-9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38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Integral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614" y="2603500"/>
            <a:ext cx="4124325" cy="32480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54954" y="2603500"/>
            <a:ext cx="599982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 if want to calculate the sum of pixels in rectangle D, we only need the four corners values of the integral image. Then solve for:</a:t>
            </a:r>
          </a:p>
          <a:p>
            <a:pPr lvl="1"/>
            <a:r>
              <a:rPr lang="en-US" dirty="0" smtClean="0"/>
              <a:t>D = 4+1-(2+3)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379446" cy="3416300"/>
          </a:xfrm>
        </p:spPr>
        <p:txBody>
          <a:bodyPr/>
          <a:lstStyle/>
          <a:p>
            <a:r>
              <a:rPr lang="en-US" dirty="0" smtClean="0"/>
              <a:t>Idea behind Integral and Aggregate Channel Features: </a:t>
            </a:r>
          </a:p>
          <a:p>
            <a:pPr lvl="1"/>
            <a:r>
              <a:rPr lang="en-US" dirty="0" smtClean="0"/>
              <a:t>Transform the input image into multiple image channels. </a:t>
            </a:r>
          </a:p>
          <a:p>
            <a:pPr lvl="1"/>
            <a:r>
              <a:rPr lang="en-US" dirty="0" smtClean="0"/>
              <a:t>Transform the new image channels into integral images. </a:t>
            </a:r>
          </a:p>
          <a:p>
            <a:pPr lvl="1"/>
            <a:r>
              <a:rPr lang="en-US" dirty="0" smtClean="0"/>
              <a:t>Extract first order or higher order features out of the integral images. </a:t>
            </a:r>
          </a:p>
          <a:p>
            <a:pPr lvl="2"/>
            <a:r>
              <a:rPr lang="en-US" dirty="0" smtClean="0"/>
              <a:t>Haar-like features, HOG features, Gabor features etc. </a:t>
            </a:r>
          </a:p>
          <a:p>
            <a:pPr lvl="1"/>
            <a:r>
              <a:rPr lang="en-US" dirty="0" smtClean="0"/>
              <a:t>Train an AdaBoost classifier.</a:t>
            </a:r>
          </a:p>
          <a:p>
            <a:r>
              <a:rPr lang="en-US" dirty="0" smtClean="0"/>
              <a:t>Difference between ICF and ACF is that ICF channels typically use Haar-like features and ACF uses summed blocks of pixels at various scales.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ICF / ACF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2603500"/>
            <a:ext cx="3169841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ICF / ACF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237" y="2366032"/>
            <a:ext cx="6676846" cy="36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&amp;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Proposal: The aim of this work is to do a comparative study of the current state-of-the-art methods for traffic sign detection and classification and compare them to different deep learning architectures. </a:t>
            </a:r>
          </a:p>
          <a:p>
            <a:pPr lvl="1"/>
            <a:r>
              <a:rPr lang="en-US" dirty="0" smtClean="0"/>
              <a:t>Ideally, design a single classifier that will be able to perform both the detection and classification of U.S traffic signs. </a:t>
            </a:r>
          </a:p>
          <a:p>
            <a:pPr lvl="1"/>
            <a:endParaRPr lang="en-US" dirty="0"/>
          </a:p>
          <a:p>
            <a:r>
              <a:rPr lang="en-US" dirty="0" smtClean="0"/>
              <a:t>The work proposed by Mogelmose (2015) for detection will be replicated and used as the baseline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5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 dirty="0" smtClean="0"/>
              <a:t>- </a:t>
            </a:r>
            <a:r>
              <a:rPr lang="en-US" dirty="0"/>
              <a:t>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94507"/>
              </p:ext>
            </p:extLst>
          </p:nvPr>
        </p:nvGraphicFramePr>
        <p:xfrm>
          <a:off x="2423319" y="3019107"/>
          <a:ext cx="6226175" cy="3099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160"/>
                <a:gridCol w="1313815"/>
                <a:gridCol w="971550"/>
                <a:gridCol w="914400"/>
                <a:gridCol w="971550"/>
                <a:gridCol w="1028700"/>
              </a:tblGrid>
              <a:tr h="45085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Original LISA Traffic Sign Dataset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LISA-TS Extension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GTSD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Training Set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Testing Set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Combined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classes: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annotations: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7855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3672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2422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6094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1206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images: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6610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3307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2331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5638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Sign Sizes, longest edge: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 – 168 pixels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23–222 pixels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25–222 pixels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23–222 pixels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16-128 pixels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8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Image Sizes: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640x480 to 1024x522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1280x960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1280x960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1280x960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1360x800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Videos Included: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13046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Traffic Sign Recognition (TSR) from video images is an integral part of the driver support functions needed to make intelligent vehicles a reality. TSR is composed of two components: detection and classification. The focus of the proposed research is </a:t>
            </a:r>
            <a:r>
              <a:rPr lang="en-US" dirty="0" smtClean="0"/>
              <a:t>recognition </a:t>
            </a:r>
            <a:r>
              <a:rPr lang="en-US" dirty="0"/>
              <a:t>of U.S traffic signs based on the LISA dataset, the largest publicly available U.S traffic sign dataset in the world, comprising over </a:t>
            </a:r>
            <a:r>
              <a:rPr lang="en-US" dirty="0" smtClean="0"/>
              <a:t>20,000 </a:t>
            </a:r>
            <a:r>
              <a:rPr lang="en-US" dirty="0"/>
              <a:t>images.</a:t>
            </a:r>
            <a:br>
              <a:rPr lang="en-US" dirty="0"/>
            </a:br>
            <a:r>
              <a:rPr lang="en-US" dirty="0"/>
              <a:t>Detection methods involving Integral Channel Features and Aggregate Channel features have achieved state-of-the art performance. Our proposed research consists of a comparative study of the performance </a:t>
            </a:r>
            <a:r>
              <a:rPr lang="en-US" dirty="0" smtClean="0"/>
              <a:t>of Integral </a:t>
            </a:r>
            <a:r>
              <a:rPr lang="en-US" dirty="0"/>
              <a:t>Channel Features and Aggregate Channel features versus using Convolutional Neural Networks (CNN). Our aim is to explore the detection performance of the CNN by varying the convolutional layers, max-pooling layers, and the fully-connected layers. We will evaluate our detection performance by using the PASCAL measure, which is a standard metric for this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352020" cy="728480"/>
          </a:xfrm>
        </p:spPr>
        <p:txBody>
          <a:bodyPr/>
          <a:lstStyle/>
          <a:p>
            <a:r>
              <a:rPr lang="en-US" dirty="0" smtClean="0"/>
              <a:t>Experiments – 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1230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Experimental Setup: Baseline Setup – Data Preparation</a:t>
            </a:r>
          </a:p>
          <a:p>
            <a:r>
              <a:rPr lang="en-US" dirty="0" smtClean="0"/>
              <a:t>First step of any machine learning or computer vision task is data preparation.  </a:t>
            </a:r>
          </a:p>
          <a:p>
            <a:pPr lvl="1"/>
            <a:r>
              <a:rPr lang="en-US" dirty="0" smtClean="0"/>
              <a:t>The LISA dataset was separated as followed: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82816"/>
              </p:ext>
            </p:extLst>
          </p:nvPr>
        </p:nvGraphicFramePr>
        <p:xfrm>
          <a:off x="2802014" y="3834063"/>
          <a:ext cx="6057900" cy="95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760"/>
                <a:gridCol w="871220"/>
                <a:gridCol w="769620"/>
                <a:gridCol w="946150"/>
                <a:gridCol w="772795"/>
                <a:gridCol w="880110"/>
                <a:gridCol w="817245"/>
              </a:tblGrid>
              <a:tr h="238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LISA-TS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LISA-TS Extension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Positive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Negative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Positive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Negative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Positive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Negative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Training 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6284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12000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2939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9223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Validation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2306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4500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9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3620837"/>
          </a:xfrm>
        </p:spPr>
        <p:txBody>
          <a:bodyPr/>
          <a:lstStyle/>
          <a:p>
            <a:r>
              <a:rPr lang="en-US" dirty="0"/>
              <a:t>Experimental Setup: Baseline Setup – </a:t>
            </a:r>
            <a:r>
              <a:rPr lang="en-US" dirty="0" smtClean="0"/>
              <a:t>Feature Extraction and Training</a:t>
            </a:r>
          </a:p>
          <a:p>
            <a:pPr lvl="1"/>
            <a:r>
              <a:rPr lang="en-US" dirty="0" smtClean="0"/>
              <a:t>ICF: </a:t>
            </a:r>
          </a:p>
          <a:p>
            <a:pPr lvl="2"/>
            <a:r>
              <a:rPr lang="en-US" dirty="0" smtClean="0"/>
              <a:t>10 Channels used: </a:t>
            </a:r>
          </a:p>
          <a:p>
            <a:pPr lvl="3"/>
            <a:r>
              <a:rPr lang="en-US" dirty="0" smtClean="0"/>
              <a:t>6 gradient channels in varying directions</a:t>
            </a:r>
          </a:p>
          <a:p>
            <a:pPr lvl="3"/>
            <a:r>
              <a:rPr lang="en-US" dirty="0" smtClean="0"/>
              <a:t>1 unoriented</a:t>
            </a:r>
            <a:r>
              <a:rPr lang="en-US" dirty="0"/>
              <a:t> </a:t>
            </a:r>
            <a:r>
              <a:rPr lang="en-US" dirty="0" smtClean="0"/>
              <a:t>gradient magnitude channel</a:t>
            </a:r>
          </a:p>
          <a:p>
            <a:pPr lvl="3"/>
            <a:r>
              <a:rPr lang="en-US" dirty="0" smtClean="0"/>
              <a:t>3 LUV color space channels</a:t>
            </a:r>
          </a:p>
          <a:p>
            <a:pPr lvl="2"/>
            <a:r>
              <a:rPr lang="en-US" dirty="0" smtClean="0"/>
              <a:t>Haar-Like features</a:t>
            </a:r>
          </a:p>
          <a:p>
            <a:pPr lvl="2"/>
            <a:r>
              <a:rPr lang="en-US" dirty="0" smtClean="0"/>
              <a:t>Trained using an AdaBoost classifier with 200 depth-2 decision trees as weak learners.</a:t>
            </a:r>
          </a:p>
          <a:p>
            <a:pPr lvl="1"/>
            <a:r>
              <a:rPr lang="en-US" dirty="0" smtClean="0"/>
              <a:t>ACF:</a:t>
            </a:r>
          </a:p>
          <a:p>
            <a:pPr lvl="2"/>
            <a:r>
              <a:rPr lang="en-US" dirty="0" smtClean="0"/>
              <a:t>Features: </a:t>
            </a:r>
            <a:r>
              <a:rPr lang="en-US" dirty="0"/>
              <a:t>summing up of blocks of pixels at various </a:t>
            </a:r>
            <a:r>
              <a:rPr lang="en-US" dirty="0" smtClean="0"/>
              <a:t>scales and locations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360646" cy="728480"/>
          </a:xfrm>
        </p:spPr>
        <p:txBody>
          <a:bodyPr/>
          <a:lstStyle/>
          <a:p>
            <a:r>
              <a:rPr lang="en-US" dirty="0" smtClean="0"/>
              <a:t>Experiments – Experimental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5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Architecture</a:t>
            </a:r>
          </a:p>
          <a:p>
            <a:pPr lvl="1"/>
            <a:r>
              <a:rPr lang="en-US" dirty="0" smtClean="0"/>
              <a:t>Convolutional Neural Network (CNN) </a:t>
            </a:r>
          </a:p>
          <a:p>
            <a:pPr lvl="2"/>
            <a:r>
              <a:rPr lang="en-US" dirty="0" smtClean="0"/>
              <a:t>Number of Filters in the Convolutional Layer</a:t>
            </a:r>
          </a:p>
          <a:p>
            <a:pPr lvl="2"/>
            <a:r>
              <a:rPr lang="en-US" dirty="0" smtClean="0"/>
              <a:t>The total number of layers (depth)</a:t>
            </a:r>
          </a:p>
          <a:p>
            <a:pPr lvl="2"/>
            <a:r>
              <a:rPr lang="en-US" dirty="0" smtClean="0"/>
              <a:t>A committee of CNN’s vs. a Single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2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Baseline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5634"/>
            <a:ext cx="8761413" cy="510636"/>
          </a:xfrm>
        </p:spPr>
        <p:txBody>
          <a:bodyPr/>
          <a:lstStyle/>
          <a:p>
            <a:r>
              <a:rPr lang="en-US" dirty="0" smtClean="0"/>
              <a:t>Detection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06789"/>
              </p:ext>
            </p:extLst>
          </p:nvPr>
        </p:nvGraphicFramePr>
        <p:xfrm>
          <a:off x="1792634" y="2826270"/>
          <a:ext cx="7486051" cy="3820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2947"/>
                <a:gridCol w="910273"/>
                <a:gridCol w="695381"/>
                <a:gridCol w="624523"/>
                <a:gridCol w="553769"/>
                <a:gridCol w="571382"/>
                <a:gridCol w="856722"/>
                <a:gridCol w="636200"/>
                <a:gridCol w="833472"/>
                <a:gridCol w="571382"/>
              </a:tblGrid>
              <a:tr h="317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LISA Dataset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GTSD Dataset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Speed Limit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Warning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 Turn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Stop 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 AUC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Prohibitory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Danger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 AUC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7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ACF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(Mogelmose</a:t>
                      </a:r>
                      <a:r>
                        <a:rPr lang="en-US" sz="1000" baseline="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2015)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84.31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98.98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96.17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96.11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93.89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99.86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100.00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98.38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99.41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7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ICF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(Mogelmose 2015)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87.91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87.32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91.09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96.03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90.59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99.58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99.15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98.52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99.08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6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8bit-MCT AdaBoost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(Lim 2014)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81.43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21.22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57.63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65.81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56.52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Boosted_ICF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(Houben 2013)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100.00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96.98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98.99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1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HOG + SVM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(Liang 2013)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100.00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98.85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92.00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96.95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HOG_LDA_SVM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(Wang 2013)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99.95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93.99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97.98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1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Baseline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76130"/>
          </a:xfrm>
        </p:spPr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28304"/>
              </p:ext>
            </p:extLst>
          </p:nvPr>
        </p:nvGraphicFramePr>
        <p:xfrm>
          <a:off x="1956558" y="3079630"/>
          <a:ext cx="7158203" cy="206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491"/>
                <a:gridCol w="673735"/>
                <a:gridCol w="673735"/>
                <a:gridCol w="848360"/>
                <a:gridCol w="819785"/>
                <a:gridCol w="673735"/>
                <a:gridCol w="753892"/>
                <a:gridCol w="673735"/>
                <a:gridCol w="673735"/>
              </a:tblGrid>
              <a:tr h="26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GTSD Dataset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Blue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End_of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Red-Round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effectLst/>
                        </a:rPr>
                        <a:t>Red_other</a:t>
                      </a:r>
                      <a:r>
                        <a:rPr lang="en-US" sz="1000" b="1" dirty="0" smtClean="0">
                          <a:effectLst/>
                        </a:rPr>
                        <a:t>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Speed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Danger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Other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All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Committee</a:t>
                      </a:r>
                      <a:r>
                        <a:rPr lang="en-US" sz="1000" baseline="0" dirty="0" smtClean="0">
                          <a:effectLst/>
                        </a:rPr>
                        <a:t> of CNN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99.89%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99.72%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99.74%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99.93%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99.47%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99.07%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99.22%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99.46%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Random Forests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99.27%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87.50%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97.16%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99.13%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95.95%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92.08%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98.73%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96.14%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8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LDA on HOG 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96.10%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74.72%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93.10%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96.67%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91.44%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90.61%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98.43%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93.18%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LDA on HOG</a:t>
                      </a:r>
                      <a:r>
                        <a:rPr lang="en-US" sz="1000" baseline="0" dirty="0" smtClean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97.18%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85.83%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96.39%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96.80%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95.37%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93.73%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98.63%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95.68%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6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April: </a:t>
            </a:r>
          </a:p>
          <a:p>
            <a:pPr lvl="1"/>
            <a:r>
              <a:rPr lang="en-US" dirty="0" smtClean="0"/>
              <a:t>Extract baseline features from the LISA dataset for detection task</a:t>
            </a:r>
          </a:p>
          <a:p>
            <a:pPr lvl="1"/>
            <a:r>
              <a:rPr lang="en-US" dirty="0" smtClean="0"/>
              <a:t>Address any action items</a:t>
            </a:r>
          </a:p>
          <a:p>
            <a:r>
              <a:rPr lang="en-US" dirty="0" smtClean="0"/>
              <a:t>May:</a:t>
            </a:r>
          </a:p>
          <a:p>
            <a:pPr lvl="1"/>
            <a:r>
              <a:rPr lang="en-US" dirty="0"/>
              <a:t>Build the AdaBoost Classifier. </a:t>
            </a:r>
            <a:endParaRPr lang="en-US" dirty="0" smtClean="0"/>
          </a:p>
          <a:p>
            <a:pPr lvl="1"/>
            <a:r>
              <a:rPr lang="en-US" dirty="0" smtClean="0"/>
              <a:t>Evaluate classifier performance </a:t>
            </a:r>
            <a:endParaRPr lang="en-US" dirty="0"/>
          </a:p>
          <a:p>
            <a:r>
              <a:rPr lang="en-US" dirty="0" smtClean="0"/>
              <a:t>June:</a:t>
            </a:r>
          </a:p>
          <a:p>
            <a:pPr lvl="1"/>
            <a:r>
              <a:rPr lang="en-US" dirty="0" smtClean="0"/>
              <a:t>Begin building basic CNN architecture</a:t>
            </a:r>
          </a:p>
          <a:p>
            <a:pPr lvl="1"/>
            <a:r>
              <a:rPr lang="en-US" dirty="0" smtClean="0"/>
              <a:t>Build larger 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July: </a:t>
            </a:r>
          </a:p>
          <a:p>
            <a:pPr lvl="1"/>
            <a:r>
              <a:rPr lang="en-US" dirty="0" smtClean="0"/>
              <a:t>Evaluate performance </a:t>
            </a:r>
          </a:p>
          <a:p>
            <a:pPr lvl="1"/>
            <a:r>
              <a:rPr lang="en-US" dirty="0" smtClean="0"/>
              <a:t>Experiment with different variations of CNNs</a:t>
            </a:r>
          </a:p>
          <a:p>
            <a:r>
              <a:rPr lang="en-US" dirty="0" smtClean="0"/>
              <a:t>August: </a:t>
            </a:r>
          </a:p>
          <a:p>
            <a:pPr lvl="1"/>
            <a:r>
              <a:rPr lang="en-US" dirty="0" smtClean="0"/>
              <a:t>Evaluate the Performance of new CNNs designs</a:t>
            </a:r>
          </a:p>
          <a:p>
            <a:r>
              <a:rPr lang="en-US" dirty="0" smtClean="0"/>
              <a:t>September-December</a:t>
            </a:r>
          </a:p>
          <a:p>
            <a:pPr lvl="1"/>
            <a:r>
              <a:rPr lang="en-US" dirty="0" smtClean="0"/>
              <a:t>Address any issues that may arise</a:t>
            </a:r>
          </a:p>
          <a:p>
            <a:pPr lvl="1"/>
            <a:r>
              <a:rPr lang="en-US" dirty="0" smtClean="0"/>
              <a:t>Finish a complete and final draft of thesis</a:t>
            </a:r>
          </a:p>
          <a:p>
            <a:pPr lvl="1"/>
            <a:r>
              <a:rPr lang="en-US" dirty="0" smtClean="0"/>
              <a:t>Successfully defend thesis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1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271061" cy="3805925"/>
          </a:xfrm>
        </p:spPr>
        <p:txBody>
          <a:bodyPr>
            <a:normAutofit fontScale="550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Bishop, C. (2007). "Pattern Recognition and Machine Learning" (2nd </a:t>
            </a:r>
            <a:r>
              <a:rPr lang="en-US" dirty="0" err="1"/>
              <a:t>ed</a:t>
            </a:r>
            <a:r>
              <a:rPr lang="en-US" dirty="0"/>
              <a:t>). New York, New York, USA: Springer.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Dalal</a:t>
            </a:r>
            <a:r>
              <a:rPr lang="en-US" dirty="0"/>
              <a:t>, N. and </a:t>
            </a:r>
            <a:r>
              <a:rPr lang="en-US" dirty="0" err="1"/>
              <a:t>Triggs</a:t>
            </a:r>
            <a:r>
              <a:rPr lang="en-US" dirty="0"/>
              <a:t>, B. (2005) "Histograms of oriented gradients for human detection," Computer Vision and Pattern Recognition, 2005. CVPR 2005. IEEE Computer Society Conference on, San Diego, CA, USA, 2005, pp. 886-893 vol. 1. </a:t>
            </a:r>
            <a:r>
              <a:rPr lang="en-US" dirty="0" err="1"/>
              <a:t>doi</a:t>
            </a:r>
            <a:r>
              <a:rPr lang="en-US" dirty="0"/>
              <a:t>: 10.1109/CVPR.2005.177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Dollár</a:t>
            </a:r>
            <a:r>
              <a:rPr lang="en-US" dirty="0"/>
              <a:t>, P., “Piotr’s Computer Vision </a:t>
            </a:r>
            <a:r>
              <a:rPr lang="en-US" dirty="0" err="1"/>
              <a:t>Matlab</a:t>
            </a:r>
            <a:r>
              <a:rPr lang="en-US" dirty="0"/>
              <a:t> Toolbox (PMT).” [Online]. Available: http://vision.ucsd.edu/\ignorespacespdollar/toolbox/doc/index. html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Dollar, P., Appel, R., </a:t>
            </a:r>
            <a:r>
              <a:rPr lang="en-US" dirty="0" err="1"/>
              <a:t>Belongie</a:t>
            </a:r>
            <a:r>
              <a:rPr lang="en-US" dirty="0"/>
              <a:t>, S., and </a:t>
            </a:r>
            <a:r>
              <a:rPr lang="en-US" dirty="0" err="1"/>
              <a:t>Perona</a:t>
            </a:r>
            <a:r>
              <a:rPr lang="en-US" dirty="0"/>
              <a:t>, P. (2014), "Fast Feature Pyramids for Object Detection," in IEEE Transactions on Pattern Analysis and Machine Intelligence, vol. 36, no. 8, pp. 1532-1545, Aug. 2014.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10.1109/TPAMI.2014.2300479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Dollár</a:t>
            </a:r>
            <a:r>
              <a:rPr lang="en-US" dirty="0"/>
              <a:t>, P., </a:t>
            </a:r>
            <a:r>
              <a:rPr lang="en-US" dirty="0" err="1"/>
              <a:t>Tu</a:t>
            </a:r>
            <a:r>
              <a:rPr lang="en-US" dirty="0"/>
              <a:t>, Z., </a:t>
            </a:r>
            <a:r>
              <a:rPr lang="en-US" dirty="0" err="1"/>
              <a:t>Perona</a:t>
            </a:r>
            <a:r>
              <a:rPr lang="en-US" dirty="0"/>
              <a:t>, P., and </a:t>
            </a:r>
            <a:r>
              <a:rPr lang="en-US" dirty="0" err="1"/>
              <a:t>Belongie</a:t>
            </a:r>
            <a:r>
              <a:rPr lang="en-US" dirty="0"/>
              <a:t> S. (2009), “Integral channel features,” in Proc. BMVC, vol. 2, no. 3, p. 5, </a:t>
            </a:r>
            <a:r>
              <a:rPr lang="en-US" dirty="0" smtClean="0"/>
              <a:t>200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Everingham</a:t>
            </a:r>
            <a:r>
              <a:rPr lang="en-US" dirty="0"/>
              <a:t>, M., </a:t>
            </a:r>
            <a:r>
              <a:rPr lang="en-US" dirty="0" err="1"/>
              <a:t>Gool</a:t>
            </a:r>
            <a:r>
              <a:rPr lang="en-US" dirty="0"/>
              <a:t>, L., Williams, C., Winn, J., and Zisserman, A. (2010). The Pascal Visual Object Classes (VOC) Challenge. Int. J. </a:t>
            </a:r>
            <a:r>
              <a:rPr lang="en-US" dirty="0" err="1"/>
              <a:t>Comput</a:t>
            </a:r>
            <a:r>
              <a:rPr lang="en-US" dirty="0"/>
              <a:t>. Vision 88, 2 (June 2010), 303-338. DOI=http://dx.doi.org/10.1007/s11263-009-0275-4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26015" y="2619074"/>
            <a:ext cx="4364966" cy="379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Freund, Y.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Schapire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R.E. (1996), ``Experiments with an new boosting algorithm, Machine Learning: Proceedings of the Thirteenth International Conference, Morgan Kauffman,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SanFrancisco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pp.148-156 (1996). Introduced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AdaBoost</a:t>
            </a:r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Friedman, J., Hastie, T.,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Tibshirani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R. (2000), “Additive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LogisticRegression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: A Statistical View of Boosting,” Annals of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Statistics,vol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 38, no. 2, pp. 337-374, 2000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Forsyth, D. and Ponce, J. (2012). Computer Vision a Modern Approach (2nd ed., p. 549). New York, New York, USA: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Pearson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Houben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Stallkamp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J.,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Salmen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J.,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Schlipsing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M.,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Igel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C. (2013), "Detection of traffic signs in real-world images: The German traffic sign detection benchmark," Neural Networks (IJCNN), The 2013 International Joint Conference on, Dallas, TX, 2013, pp. 1-8.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10.1109/IJCNN.2013.6706807</a:t>
            </a:r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Krizhevsky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A.,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Sutskever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I., and Hinton, G. (2012),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Imagenet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classification with deep convolutional neural networks. In NIPS, 2012. 1, 2, 3,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/>
              <a:t>Li, F., </a:t>
            </a:r>
            <a:r>
              <a:rPr lang="en-US" dirty="0" err="1"/>
              <a:t>Karpathy</a:t>
            </a:r>
            <a:r>
              <a:rPr lang="en-US" dirty="0"/>
              <a:t>, A., and Johnson, J. (2015), "CS231n: Convolutional Neural Networks for Visual Recognition," www. </a:t>
            </a:r>
            <a:r>
              <a:rPr lang="en-US" dirty="0">
                <a:hlinkClick r:id="rId2"/>
              </a:rPr>
              <a:t>http://cs231n.stanford.edu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r>
              <a:rPr lang="en-US" dirty="0"/>
              <a:t>Li, F., </a:t>
            </a:r>
            <a:r>
              <a:rPr lang="en-US" dirty="0" err="1"/>
              <a:t>Karpathy</a:t>
            </a:r>
            <a:r>
              <a:rPr lang="en-US" dirty="0"/>
              <a:t>, A., and Johnson, J. (2015), "CS231n: Convolutional Neural Networks for Visual Recognition," www. http://cs231n.stanford.edu/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B31166"/>
              </a:buClr>
              <a:buFont typeface="+mj-lt"/>
              <a:buAutoNum type="arabicPeriod" startAt="7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87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271061" cy="3909443"/>
          </a:xfrm>
        </p:spPr>
        <p:txBody>
          <a:bodyPr>
            <a:normAutofit fontScale="47500" lnSpcReduction="20000"/>
          </a:bodyPr>
          <a:lstStyle/>
          <a:p>
            <a:pPr lvl="0">
              <a:buFont typeface="+mj-lt"/>
              <a:buAutoNum type="arabicPeriod" startAt="14"/>
            </a:pPr>
            <a:r>
              <a:rPr lang="en-US" dirty="0"/>
              <a:t>Lim, K., Lee, T., Shin, C., Chung, S., Choi, Y., and Byun, H., (2014). Real-time illumination-invariant speed-limit sign recognition based on a modified census transform and support vector machines. In Proceedings of the 8th International Conference on Ubiquitous Information Management and Communication (ICUIMC '14). ACM, New York, NY, USA, , Article 92 , 5 pages. DOI=http://</a:t>
            </a:r>
            <a:r>
              <a:rPr lang="en-US" dirty="0" smtClean="0"/>
              <a:t>dx.doi.org/10.1145/2557977.2558090</a:t>
            </a:r>
          </a:p>
          <a:p>
            <a:pPr lvl="0">
              <a:buFont typeface="+mj-lt"/>
              <a:buAutoNum type="arabicPeriod" startAt="14"/>
            </a:pPr>
            <a:r>
              <a:rPr lang="en-US" dirty="0"/>
              <a:t>Liu, W., Wu, Y., </a:t>
            </a:r>
            <a:r>
              <a:rPr lang="en-US" dirty="0" err="1"/>
              <a:t>Lv</a:t>
            </a:r>
            <a:r>
              <a:rPr lang="en-US" dirty="0"/>
              <a:t>, J., Yuan, H., and Zhao, H. (2012) "U.S. speed limit sign detection and recognition from image sequences," Control Automation Robotics &amp; Vision (ICARCV), 2012 12th International Conference on, Guangzhou, 2012, pp. </a:t>
            </a:r>
            <a:r>
              <a:rPr lang="en-US" dirty="0" smtClean="0"/>
              <a:t>1437-1442.doi</a:t>
            </a:r>
            <a:r>
              <a:rPr lang="en-US" dirty="0"/>
              <a:t>: 10.1109/ICARCV.2012.6485388</a:t>
            </a:r>
          </a:p>
          <a:p>
            <a:pPr lvl="0">
              <a:buFont typeface="+mj-lt"/>
              <a:buAutoNum type="arabicPeriod" startAt="14"/>
            </a:pPr>
            <a:r>
              <a:rPr lang="en-US" dirty="0"/>
              <a:t>Loy, G. and Barnes, N. (2004), “Fast shape-based road sign detection for a driver assistance system,” in Proc. IEEE/RSJ Int. Conf. IROS, 2004, vol. 1, pp. </a:t>
            </a:r>
            <a:r>
              <a:rPr lang="en-US" dirty="0" smtClean="0"/>
              <a:t>70–75</a:t>
            </a:r>
          </a:p>
          <a:p>
            <a:pPr lvl="0">
              <a:buFont typeface="+mj-lt"/>
              <a:buAutoNum type="arabicPeriod" startAt="14"/>
            </a:pPr>
            <a:r>
              <a:rPr lang="en-US" dirty="0"/>
              <a:t>Mogelmose, A., Liu, D., and Trivedi, M. M. (2015), "Detection of U.S. Traffic Signs," in IEEE Transactions on Intelligent Transportation Systems, vol. 16, no. 6, pp. 3116-3125, Dec. 2015.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10.1109/TITS.2015.2433019</a:t>
            </a:r>
          </a:p>
          <a:p>
            <a:pPr lvl="0">
              <a:buFont typeface="+mj-lt"/>
              <a:buAutoNum type="arabicPeriod" startAt="14"/>
            </a:pPr>
            <a:r>
              <a:rPr lang="en-US" dirty="0"/>
              <a:t>Mogelmose, A., Liu, D., and Trivedi, M. M. (2014), "Traffic sign detection for U.S. roads: Remaining challenges and a case for tracking," Intelligent Transportation Systems (ITSC), 2014 IEEE 17th International Conference on, Qingdao, 2014, pp. 1394-1399.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10.1109/ITSC.2014.6957882</a:t>
            </a:r>
          </a:p>
          <a:p>
            <a:pPr lvl="0">
              <a:buFont typeface="+mj-lt"/>
              <a:buAutoNum type="arabicPeriod" startAt="14"/>
            </a:pPr>
            <a:r>
              <a:rPr lang="en-US" dirty="0"/>
              <a:t>Mogelmose, A., Trivedi, M. M., and </a:t>
            </a:r>
            <a:r>
              <a:rPr lang="en-US" dirty="0" err="1"/>
              <a:t>Moeslund</a:t>
            </a:r>
            <a:r>
              <a:rPr lang="en-US" dirty="0"/>
              <a:t>, T. B. (2012), "Vision-Based Traffic Sign Detection and Analysis for Intelligent Driver Assistance Systems: Perspectives and Survey," in IEEE Transactions on Intelligent Transportation Systems, vol. 13, no. 4, pp. 1484-1497, Dec. </a:t>
            </a:r>
            <a:r>
              <a:rPr lang="en-US" dirty="0" smtClean="0"/>
              <a:t>2012.doi</a:t>
            </a:r>
            <a:r>
              <a:rPr lang="en-US" dirty="0"/>
              <a:t>: 10.1109/TITS.2012.220942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26015" y="2619074"/>
            <a:ext cx="4364966" cy="3893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  <a:buFont typeface="+mj-lt"/>
              <a:buAutoNum type="arabicPeriod" startAt="2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Staudenmaier, A.,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Klauck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U.,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Kreßel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U., Lindner, F.,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Wöhler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C. (2012) “Confidence measurements for adaptive Bayes decision classifier cascades and their application to US speed limit detection,” in Proc. Pattern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Recognit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., ser. Lecture Notes in Computer Science, vol. 7476, pp. 478–487, 2012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B31166"/>
              </a:buClr>
              <a:buFont typeface="+mj-lt"/>
              <a:buAutoNum type="arabicPeriod" startAt="2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Vázquez-Reina, A.,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Lafuente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-Arroyo, S.,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Siegmann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P., Maldonado-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Bascón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S., and Acevedo-Rodríguez, F. (2005), “Traffic sign shape classification based on correlation techniques,” in Proc. 5th WSEAS Int. Conf. Signal Process.,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Comput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 Geometry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Artif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 Vis., 2005, pp. 149–154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B31166"/>
              </a:buClr>
              <a:buFont typeface="+mj-lt"/>
              <a:buAutoNum type="arabicPeriod" startAt="2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Viola, P. and Jones, M. (2001), "Rapid object detection using a boosted cascade of simple features," Computer Vision and Pattern Recognition, 2001. CVPR 2001. Proceedings of the 2001 IEEE Computer Society Conference on, 2001, pp. I-511-I-518 vol.1.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10.1109/CVPR.2001.990517</a:t>
            </a:r>
          </a:p>
          <a:p>
            <a:pPr>
              <a:buClr>
                <a:srgbClr val="B31166"/>
              </a:buClr>
              <a:buFont typeface="+mj-lt"/>
              <a:buAutoNum type="arabicPeriod" startAt="2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Wang, G., Ren, G., Wu, Z., Zhao, Y., and Jiang, L. (2013), “A robust, coarse-to- fine traffic sign detection method,” in Proc. IEEE IJCNN, Aug. 2013, pp. 1–5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B31166"/>
              </a:buClr>
              <a:buFont typeface="+mj-lt"/>
              <a:buAutoNum type="arabicPeriod" startAt="2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United Nations (1978), "Vienna Convention on road signs and signals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,“</a:t>
            </a:r>
          </a:p>
          <a:p>
            <a:pPr>
              <a:buClr>
                <a:srgbClr val="B31166"/>
              </a:buClr>
              <a:buFont typeface="+mj-lt"/>
              <a:buAutoNum type="arabicPeriod" startAt="20"/>
            </a:pPr>
            <a:r>
              <a:rPr lang="en-US" dirty="0"/>
              <a:t>Zimmerman, A (2012), "Category-level Localization", Visual Geometry Group University of Oxford, http://www.robots.ox.ac.uk/~vgg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65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90232"/>
            <a:ext cx="8761413" cy="4237567"/>
          </a:xfrm>
        </p:spPr>
        <p:txBody>
          <a:bodyPr>
            <a:noAutofit/>
          </a:bodyPr>
          <a:lstStyle/>
          <a:p>
            <a:r>
              <a:rPr lang="en-US" b="1" dirty="0" smtClean="0"/>
              <a:t>Introduction</a:t>
            </a:r>
          </a:p>
          <a:p>
            <a:pPr lvl="1"/>
            <a:r>
              <a:rPr lang="en-US" dirty="0" smtClean="0"/>
              <a:t>Traffic Sign Recognition Overview</a:t>
            </a:r>
          </a:p>
          <a:p>
            <a:pPr lvl="1"/>
            <a:r>
              <a:rPr lang="en-US" dirty="0" smtClean="0"/>
              <a:t>Related Work</a:t>
            </a:r>
          </a:p>
          <a:p>
            <a:r>
              <a:rPr lang="en-US" b="1" dirty="0" smtClean="0"/>
              <a:t>Background</a:t>
            </a:r>
          </a:p>
          <a:p>
            <a:pPr lvl="1"/>
            <a:r>
              <a:rPr lang="en-US" dirty="0" smtClean="0"/>
              <a:t>Sliding Window Detector</a:t>
            </a:r>
          </a:p>
          <a:p>
            <a:pPr lvl="1"/>
            <a:r>
              <a:rPr lang="en-US" dirty="0" smtClean="0"/>
              <a:t>Current State-of-the-Art Detection Performance</a:t>
            </a:r>
          </a:p>
          <a:p>
            <a:r>
              <a:rPr lang="en-US" b="1" dirty="0" smtClean="0"/>
              <a:t>Experiments &amp; Data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Experimental Setup</a:t>
            </a:r>
          </a:p>
          <a:p>
            <a:r>
              <a:rPr lang="en-US" b="1" dirty="0" smtClean="0"/>
              <a:t>Summary of Baseline Results</a:t>
            </a:r>
          </a:p>
          <a:p>
            <a:r>
              <a:rPr lang="en-US" b="1" dirty="0" smtClean="0"/>
              <a:t>Timeline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75824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Peter Mollica is currently a Master's Degree candidate in Temple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University’s Department of Electrical and Computer Engineering. He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graduated with a Bachelor's in Computer Engineering from Temple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University in 2014. He joined the Institute for Signal and Information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Processing where he is pursuing his interest in machine learning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computer vision with applications in intelligent transportation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8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3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981084" cy="728480"/>
          </a:xfrm>
        </p:spPr>
        <p:txBody>
          <a:bodyPr/>
          <a:lstStyle/>
          <a:p>
            <a:r>
              <a:rPr lang="en-US" dirty="0" smtClean="0"/>
              <a:t>Sliding </a:t>
            </a:r>
            <a:r>
              <a:rPr lang="en-US" dirty="0"/>
              <a:t>Window </a:t>
            </a:r>
            <a:r>
              <a:rPr lang="en-US" dirty="0" smtClean="0"/>
              <a:t>Detector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77" y="2784652"/>
            <a:ext cx="5291038" cy="35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0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AdaBoost 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499"/>
                <a:ext cx="8761413" cy="3909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AdaBoost (Adaptive Boosting): A weighted sum of weak classifiers to make a strong classifier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weak classifier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Strong classifier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 Weights of weak classifiers</a:t>
                </a:r>
              </a:p>
              <a:p>
                <a:r>
                  <a:rPr lang="en-US" dirty="0"/>
                  <a:t>Each classifier will contain an error </a:t>
                </a:r>
                <a:r>
                  <a:rPr lang="en-US" dirty="0" smtClean="0"/>
                  <a:t>rate.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𝑟𝑜𝑛𝑔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𝑟𝑜𝑛𝑔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error</a:t>
                </a:r>
              </a:p>
              <a:p>
                <a:pPr lvl="2"/>
                <a:r>
                  <a:rPr lang="en-US" dirty="0" smtClean="0"/>
                  <a:t>m </a:t>
                </a:r>
                <a:r>
                  <a:rPr lang="en-US" dirty="0"/>
                  <a:t>= number of samples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weight of each sample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499"/>
                <a:ext cx="8761413" cy="3909443"/>
              </a:xfrm>
              <a:blipFill rotWithShape="0">
                <a:blip r:embed="rId2"/>
                <a:stretch>
                  <a:fillRect l="-139" t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405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AdaBoost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85" y="2635583"/>
            <a:ext cx="5030750" cy="3829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91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 Example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9367" y="2393830"/>
            <a:ext cx="3395663" cy="3433763"/>
          </a:xfrm>
          <a:prstGeom prst="rect">
            <a:avLst/>
          </a:prstGeom>
          <a:noFill/>
          <a:ln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15967" y="277483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700" dirty="0"/>
              <a:t>Training set: 10 points </a:t>
            </a:r>
            <a:r>
              <a:rPr lang="en-US" altLang="zh-CN" sz="1300" dirty="0"/>
              <a:t>(represented by plus or minus)</a:t>
            </a:r>
            <a:br>
              <a:rPr lang="en-US" altLang="zh-CN" sz="1300" dirty="0"/>
            </a:br>
            <a:r>
              <a:rPr lang="en-US" altLang="zh-CN" sz="1700" dirty="0"/>
              <a:t>Original Status: Equal Weights for all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3903073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40" y="2776361"/>
            <a:ext cx="5046133" cy="307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322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38" y="2670181"/>
            <a:ext cx="7168444" cy="30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810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5" y="2795638"/>
            <a:ext cx="7123289" cy="298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0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56" y="2594873"/>
            <a:ext cx="615120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7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814046" cy="34163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Motivation:</a:t>
            </a:r>
          </a:p>
          <a:p>
            <a:pPr lvl="1"/>
            <a:r>
              <a:rPr lang="en-US" sz="1800" dirty="0" smtClean="0"/>
              <a:t>Fully Autonomous Vehicles </a:t>
            </a:r>
          </a:p>
          <a:p>
            <a:pPr lvl="2"/>
            <a:r>
              <a:rPr lang="en-US" sz="1600" dirty="0" smtClean="0"/>
              <a:t>Google’s self-driving car project </a:t>
            </a:r>
          </a:p>
          <a:p>
            <a:pPr lvl="1"/>
            <a:r>
              <a:rPr lang="en-US" sz="1800" dirty="0" smtClean="0"/>
              <a:t>Advanced Driver Assistant Systems</a:t>
            </a:r>
          </a:p>
          <a:p>
            <a:pPr lvl="2"/>
            <a:r>
              <a:rPr lang="en-US" sz="1600" dirty="0" smtClean="0"/>
              <a:t>Mobileye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10" y="2603500"/>
            <a:ext cx="5503424" cy="3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12933" cy="3416300"/>
          </a:xfrm>
        </p:spPr>
        <p:txBody>
          <a:bodyPr/>
          <a:lstStyle/>
          <a:p>
            <a:r>
              <a:rPr lang="en-US" dirty="0" smtClean="0"/>
              <a:t>Feed Forward Neural Networks: Modeled after the biological neural system. </a:t>
            </a:r>
          </a:p>
          <a:p>
            <a:pPr lvl="1"/>
            <a:r>
              <a:rPr lang="en-US" dirty="0" smtClean="0"/>
              <a:t>Basic computational unit of the Nervous system is the Neuron:</a:t>
            </a:r>
          </a:p>
          <a:p>
            <a:pPr lvl="2"/>
            <a:r>
              <a:rPr lang="en-US" dirty="0" smtClean="0"/>
              <a:t>Dendrites = Input (x).</a:t>
            </a:r>
          </a:p>
          <a:p>
            <a:pPr lvl="2"/>
            <a:r>
              <a:rPr lang="en-US" dirty="0" smtClean="0"/>
              <a:t>Synapses = Weights associated with the input (w).</a:t>
            </a:r>
          </a:p>
          <a:p>
            <a:pPr lvl="2"/>
            <a:r>
              <a:rPr lang="en-US" dirty="0" smtClean="0"/>
              <a:t>Axon = Activation function output (f(</a:t>
            </a:r>
            <a:r>
              <a:rPr lang="en-US" dirty="0" err="1" smtClean="0"/>
              <a:t>wx</a:t>
            </a:r>
            <a:r>
              <a:rPr lang="en-US" dirty="0" smtClean="0"/>
              <a:t>)).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67887" y="3028399"/>
            <a:ext cx="5388287" cy="25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35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1278689"/>
          </a:xfrm>
        </p:spPr>
        <p:txBody>
          <a:bodyPr/>
          <a:lstStyle/>
          <a:p>
            <a:r>
              <a:rPr lang="en-US" dirty="0" smtClean="0"/>
              <a:t>Feed Forward Neural Network:</a:t>
            </a:r>
          </a:p>
          <a:p>
            <a:pPr lvl="1"/>
            <a:r>
              <a:rPr lang="en-US" dirty="0" smtClean="0"/>
              <a:t> Interconnection of neurons, where the output of one neuron is the input of another.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0370" y="3882189"/>
            <a:ext cx="591058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5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Forward Neural Network:</a:t>
            </a:r>
          </a:p>
          <a:p>
            <a:pPr lvl="1"/>
            <a:r>
              <a:rPr lang="en-US" dirty="0" smtClean="0"/>
              <a:t>Goal is to minimize the mean square error (MSE) of the weights: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The weights of each </a:t>
            </a:r>
            <a:r>
              <a:rPr lang="en-US" dirty="0" err="1" smtClean="0"/>
              <a:t>nueron</a:t>
            </a:r>
            <a:r>
              <a:rPr lang="en-US" dirty="0" smtClean="0"/>
              <a:t> are optimized using a method called gradient decent. </a:t>
            </a: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072533"/>
                  </p:ext>
                </p:extLst>
              </p:nvPr>
            </p:nvGraphicFramePr>
            <p:xfrm>
              <a:off x="1154954" y="3496980"/>
              <a:ext cx="6324148" cy="97447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88500"/>
                    <a:gridCol w="5342419"/>
                    <a:gridCol w="493229"/>
                  </a:tblGrid>
                  <a:tr h="859359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𝑴𝑺𝑬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)= </m:t>
                                </m:r>
                                <m:f>
                                  <m:f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𝒏𝒏</m:t>
                                            </m:r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072533"/>
                  </p:ext>
                </p:extLst>
              </p:nvPr>
            </p:nvGraphicFramePr>
            <p:xfrm>
              <a:off x="1154954" y="3496980"/>
              <a:ext cx="6324148" cy="97447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88500"/>
                    <a:gridCol w="5342419"/>
                    <a:gridCol w="493229"/>
                  </a:tblGrid>
                  <a:tr h="97447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9122" r="-9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1972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Forward Neural Network:</a:t>
            </a:r>
          </a:p>
          <a:p>
            <a:pPr lvl="1"/>
            <a:r>
              <a:rPr lang="en-US" dirty="0" smtClean="0"/>
              <a:t>Gradient Descent: </a:t>
            </a:r>
            <a:r>
              <a:rPr lang="en-US" dirty="0"/>
              <a:t>The idea of gradient decent is to find the direction of steepest decent in a local </a:t>
            </a:r>
            <a:r>
              <a:rPr lang="en-US" dirty="0" smtClean="0"/>
              <a:t>area. This is done by taking the derivate of </a:t>
            </a:r>
            <a:r>
              <a:rPr lang="en-US" dirty="0"/>
              <a:t>the mean squared error with respect to each </a:t>
            </a:r>
            <a:r>
              <a:rPr lang="en-US" dirty="0" smtClean="0"/>
              <a:t>parameter.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924881"/>
                  </p:ext>
                </p:extLst>
              </p:nvPr>
            </p:nvGraphicFramePr>
            <p:xfrm>
              <a:off x="1154952" y="4013200"/>
              <a:ext cx="6255138" cy="1067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83169"/>
                    <a:gridCol w="5284121"/>
                    <a:gridCol w="487848"/>
                  </a:tblGrid>
                  <a:tr h="38627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i="1" dirty="0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a:t>                  For</a:t>
                          </a:r>
                          <a:r>
                            <a:rPr lang="en-US" sz="1600" b="1" i="1" baseline="0" dirty="0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a:t>  t=1:n    </a:t>
                          </a:r>
                          <a:endParaRPr lang="en-US" sz="16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𝑴𝑺𝑬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1" dirty="0" smtClean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924881"/>
                  </p:ext>
                </p:extLst>
              </p:nvPr>
            </p:nvGraphicFramePr>
            <p:xfrm>
              <a:off x="1154952" y="4013200"/>
              <a:ext cx="6255138" cy="1067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83169"/>
                    <a:gridCol w="5284121"/>
                    <a:gridCol w="487848"/>
                  </a:tblGrid>
                  <a:tr h="1067245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Times New Roman" panose="020206030504050203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9101" t="-6250" r="-9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1200"/>
                            </a:spcBef>
                            <a:spcAft>
                              <a:spcPts val="1000"/>
                            </a:spcAft>
                          </a:pPr>
                          <a:endParaRPr lang="en-US" sz="1100" b="1" dirty="0">
                            <a:effectLst/>
                            <a:latin typeface="Times New Roman" panose="020206030504050203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2164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 (CNN): very similar to feedforward neural networks but are </a:t>
            </a:r>
            <a:r>
              <a:rPr lang="en-US" dirty="0"/>
              <a:t>specialized for processing data with a grid-like topology, such as </a:t>
            </a:r>
            <a:r>
              <a:rPr lang="en-US" dirty="0" smtClean="0"/>
              <a:t>images.</a:t>
            </a:r>
          </a:p>
          <a:p>
            <a:pPr lvl="1"/>
            <a:r>
              <a:rPr lang="en-US" dirty="0" smtClean="0"/>
              <a:t>A basic CNN is composed of 3 main layers: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Fully-Connected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2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</a:t>
            </a:r>
            <a:r>
              <a:rPr lang="en-US" dirty="0" smtClean="0"/>
              <a:t>Network:</a:t>
            </a:r>
          </a:p>
          <a:p>
            <a:pPr lvl="1"/>
            <a:r>
              <a:rPr lang="en-US" dirty="0" smtClean="0"/>
              <a:t>Convolutional Layer – creates new images or feature maps through multiple convolutions with a different number of filters. </a:t>
            </a:r>
          </a:p>
          <a:p>
            <a:pPr lvl="2"/>
            <a:r>
              <a:rPr lang="en-US" dirty="0" smtClean="0"/>
              <a:t>Each filter has a weight associated with it (similar to a neuron), which is also learned through gradient descent.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35" y="4463899"/>
            <a:ext cx="4667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4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/>
          <a:lstStyle/>
          <a:p>
            <a:r>
              <a:rPr lang="en-US" dirty="0"/>
              <a:t>Convolutional Neural Network:</a:t>
            </a:r>
          </a:p>
          <a:p>
            <a:pPr lvl="1"/>
            <a:r>
              <a:rPr lang="en-US" dirty="0" smtClean="0"/>
              <a:t>Pooling Layer: The pooling layer will come after the convolutional layer and is used to reduce the size/dimensionality of the feature maps. </a:t>
            </a:r>
          </a:p>
          <a:p>
            <a:pPr lvl="1"/>
            <a:r>
              <a:rPr lang="en-US" dirty="0" smtClean="0"/>
              <a:t>The most common form of pooling is a max 2x2 filter with a stride of 2 pixels.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72" y="4119202"/>
            <a:ext cx="5438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71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1439111"/>
          </a:xfrm>
        </p:spPr>
        <p:txBody>
          <a:bodyPr/>
          <a:lstStyle/>
          <a:p>
            <a:r>
              <a:rPr lang="en-US" dirty="0" smtClean="0"/>
              <a:t>Convolutional Neural Networks:</a:t>
            </a:r>
          </a:p>
          <a:p>
            <a:pPr lvl="1"/>
            <a:r>
              <a:rPr lang="en-US" dirty="0" smtClean="0"/>
              <a:t>Fully-Connected Layer: Can be thought of as a traditional feedforward neural network. </a:t>
            </a:r>
          </a:p>
          <a:p>
            <a:pPr lvl="1"/>
            <a:r>
              <a:rPr lang="en-US" dirty="0" smtClean="0"/>
              <a:t>A complete architecture can be seen below: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671" y="4231577"/>
            <a:ext cx="6311978" cy="17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TSR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Traffic Sign Recognition (TSR):</a:t>
            </a:r>
          </a:p>
          <a:p>
            <a:pPr lvl="1"/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Classification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67" y="3958167"/>
            <a:ext cx="8077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TSR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44232"/>
            <a:ext cx="5000313" cy="3416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U.S and European traffic sign datasets (publicly available):</a:t>
            </a:r>
          </a:p>
          <a:p>
            <a:pPr lvl="1"/>
            <a:r>
              <a:rPr lang="en-US" dirty="0" smtClean="0"/>
              <a:t>European (Vienna Convention):</a:t>
            </a:r>
          </a:p>
          <a:p>
            <a:pPr lvl="2"/>
            <a:r>
              <a:rPr lang="en-US" dirty="0" smtClean="0"/>
              <a:t>BTSD (Belgium Traffic Sign Data set) (2010)</a:t>
            </a:r>
          </a:p>
          <a:p>
            <a:pPr lvl="2"/>
            <a:r>
              <a:rPr lang="en-US" dirty="0" smtClean="0"/>
              <a:t>STS (Swedish Traffic Sign Data set) (2011)</a:t>
            </a:r>
          </a:p>
          <a:p>
            <a:pPr lvl="2"/>
            <a:r>
              <a:rPr lang="en-US" b="1" dirty="0" smtClean="0"/>
              <a:t>GTSRB</a:t>
            </a:r>
            <a:r>
              <a:rPr lang="en-US" dirty="0" smtClean="0"/>
              <a:t> (German Traffic Sign Recognition Benchmark) (2011)</a:t>
            </a:r>
          </a:p>
          <a:p>
            <a:pPr lvl="1"/>
            <a:r>
              <a:rPr lang="en-US" dirty="0" smtClean="0"/>
              <a:t>United States</a:t>
            </a:r>
          </a:p>
          <a:p>
            <a:pPr lvl="2"/>
            <a:r>
              <a:rPr lang="en-US" b="1" dirty="0" smtClean="0"/>
              <a:t>LISA</a:t>
            </a:r>
            <a:r>
              <a:rPr lang="en-US" dirty="0" smtClean="0"/>
              <a:t> (Laboratory for Intelligent and Safe Automobiles) (2012)</a:t>
            </a:r>
          </a:p>
          <a:p>
            <a:pPr lvl="3"/>
            <a:r>
              <a:rPr lang="en-US" dirty="0" smtClean="0"/>
              <a:t>Extension (2014)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3429"/>
              </p:ext>
            </p:extLst>
          </p:nvPr>
        </p:nvGraphicFramePr>
        <p:xfrm>
          <a:off x="6155267" y="3185582"/>
          <a:ext cx="573019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394"/>
                <a:gridCol w="1086449"/>
                <a:gridCol w="1086449"/>
                <a:gridCol w="1086449"/>
                <a:gridCol w="1086449"/>
              </a:tblGrid>
              <a:tr h="3025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BTSD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GTSRB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</a:tr>
              <a:tr h="302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of 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4286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of Super 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02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of Annotations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11,527</a:t>
                      </a:r>
                      <a:endParaRPr lang="en-US" dirty="0"/>
                    </a:p>
                  </a:txBody>
                  <a:tcPr/>
                </a:tc>
              </a:tr>
              <a:tr h="3025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 #of Images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9006+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20,000+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944586" cy="3797300"/>
          </a:xfrm>
        </p:spPr>
        <p:txBody>
          <a:bodyPr/>
          <a:lstStyle/>
          <a:p>
            <a:r>
              <a:rPr lang="en-US" dirty="0" smtClean="0"/>
              <a:t>Early approaches used static color and shape characteristics for detection: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Vazquez-Reina (2005) </a:t>
            </a:r>
            <a:r>
              <a:rPr lang="en-US" dirty="0" smtClean="0"/>
              <a:t>transformed the image into HIS color space and used thresholding in order to extract the traffic signs. </a:t>
            </a:r>
          </a:p>
          <a:p>
            <a:pPr lvl="1"/>
            <a:r>
              <a:rPr lang="en-US" dirty="0" smtClean="0"/>
              <a:t>Gonzalez (2008) located edges of closed contours with specific aspect ratios and used a Hough shape detector. </a:t>
            </a:r>
          </a:p>
          <a:p>
            <a:pPr lvl="1"/>
            <a:r>
              <a:rPr lang="en-US" dirty="0" smtClean="0"/>
              <a:t>Problems: illumination changes, damaged or worn signs and occlusions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89" y="3459671"/>
            <a:ext cx="4854457" cy="20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44" y="2603500"/>
            <a:ext cx="8761413" cy="3416300"/>
          </a:xfrm>
        </p:spPr>
        <p:txBody>
          <a:bodyPr/>
          <a:lstStyle/>
          <a:p>
            <a:r>
              <a:rPr lang="en-US" dirty="0"/>
              <a:t>Learning – based approaches became more popular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Creusen</a:t>
            </a:r>
            <a:r>
              <a:rPr lang="en-US" dirty="0"/>
              <a:t> </a:t>
            </a:r>
            <a:r>
              <a:rPr lang="en-US" dirty="0" smtClean="0"/>
              <a:t>(2010) used HOG features with an SVM on a smaller self-generated dataset with good detection results. </a:t>
            </a:r>
          </a:p>
          <a:p>
            <a:pPr lvl="1"/>
            <a:r>
              <a:rPr lang="en-US" dirty="0" err="1" smtClean="0"/>
              <a:t>Overett</a:t>
            </a:r>
            <a:r>
              <a:rPr lang="en-US" dirty="0" smtClean="0"/>
              <a:t> (2011) used Various HOG features with a cascade classifier on a small New Zealand dataset with state-of-the-art detection performance.</a:t>
            </a:r>
          </a:p>
          <a:p>
            <a:r>
              <a:rPr lang="en-US" dirty="0" smtClean="0"/>
              <a:t>Problem: hard to evaluate performances of different methods when they are not evaluated on the same data set. </a:t>
            </a:r>
          </a:p>
          <a:p>
            <a:pPr lvl="1"/>
            <a:r>
              <a:rPr lang="en-US" dirty="0" smtClean="0"/>
              <a:t>This lead to the German Traffic Sign Recognition Benchmark competition (2013)</a:t>
            </a:r>
          </a:p>
          <a:p>
            <a:pPr lvl="2"/>
            <a:r>
              <a:rPr lang="en-US" dirty="0" smtClean="0"/>
              <a:t>Detection </a:t>
            </a:r>
          </a:p>
          <a:p>
            <a:pPr lvl="2"/>
            <a:r>
              <a:rPr lang="en-US" dirty="0" smtClean="0"/>
              <a:t>Classification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0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Impressive Performances were achieved on the GTSRB datasets, however this does </a:t>
            </a:r>
            <a:r>
              <a:rPr lang="en-US" dirty="0"/>
              <a:t>do not necessarily </a:t>
            </a:r>
            <a:r>
              <a:rPr lang="en-US" dirty="0" smtClean="0"/>
              <a:t>mean these methods will generalize to U.S traffic signs. </a:t>
            </a:r>
          </a:p>
          <a:p>
            <a:pPr lvl="1"/>
            <a:r>
              <a:rPr lang="en-US" dirty="0" smtClean="0"/>
              <a:t>This led to the creation of the LISA dataset (Mogelmose 2012) largest publicly available U.S traffic sign dataset. </a:t>
            </a:r>
          </a:p>
          <a:p>
            <a:pPr lvl="1"/>
            <a:r>
              <a:rPr lang="en-US" dirty="0" smtClean="0"/>
              <a:t>Mogelmose demonstrated state-of-the-art performance on the LISA dataset using Aggregate Channel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48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5487</TotalTime>
  <Words>3054</Words>
  <Application>Microsoft Office PowerPoint</Application>
  <PresentationFormat>Widescreen</PresentationFormat>
  <Paragraphs>493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Mincho</vt:lpstr>
      <vt:lpstr>SimSun</vt:lpstr>
      <vt:lpstr>Arial</vt:lpstr>
      <vt:lpstr>Cambria</vt:lpstr>
      <vt:lpstr>Cambria Math</vt:lpstr>
      <vt:lpstr>Century Gothic</vt:lpstr>
      <vt:lpstr>Times New Roman</vt:lpstr>
      <vt:lpstr>Wingdings 3</vt:lpstr>
      <vt:lpstr>Ion Boardroom</vt:lpstr>
      <vt:lpstr>U.S. Traffic Sign Recognition Using Deep Learning Networks</vt:lpstr>
      <vt:lpstr>Abstract</vt:lpstr>
      <vt:lpstr>Overview</vt:lpstr>
      <vt:lpstr>Introduction</vt:lpstr>
      <vt:lpstr>Introduction – TSR Overview</vt:lpstr>
      <vt:lpstr>Introduction – TSR Overview</vt:lpstr>
      <vt:lpstr>Introduction – Related Work</vt:lpstr>
      <vt:lpstr>Introduction – Related Work</vt:lpstr>
      <vt:lpstr>Introduction – Related Work</vt:lpstr>
      <vt:lpstr>Background – Sliding Window Detector</vt:lpstr>
      <vt:lpstr>Background – Sliding Window Detector</vt:lpstr>
      <vt:lpstr>Background – Sliding Window Detector</vt:lpstr>
      <vt:lpstr>Background - Current State-of-the-Art Detection Performance </vt:lpstr>
      <vt:lpstr>Background – Integral Images</vt:lpstr>
      <vt:lpstr>Background – Integral Image</vt:lpstr>
      <vt:lpstr>Background – ICF / ACF</vt:lpstr>
      <vt:lpstr>Background – ICF / ACF</vt:lpstr>
      <vt:lpstr>Experiments &amp; Data </vt:lpstr>
      <vt:lpstr>Experiments - Data</vt:lpstr>
      <vt:lpstr>Experiments – Experimental Setup</vt:lpstr>
      <vt:lpstr>Experiments – Experimental Setup</vt:lpstr>
      <vt:lpstr>Experiments – Experimental Setup</vt:lpstr>
      <vt:lpstr>Summary of Baseline Results</vt:lpstr>
      <vt:lpstr>Summary of Baseline Results</vt:lpstr>
      <vt:lpstr>Timeline for Future Work</vt:lpstr>
      <vt:lpstr>Timeline for Future Work</vt:lpstr>
      <vt:lpstr>Questions?</vt:lpstr>
      <vt:lpstr>References </vt:lpstr>
      <vt:lpstr>References</vt:lpstr>
      <vt:lpstr>Biography </vt:lpstr>
      <vt:lpstr>BACKUP SLIDES</vt:lpstr>
      <vt:lpstr>Sliding Window Detector Algorithm</vt:lpstr>
      <vt:lpstr>Background – AdaBoost Classifier</vt:lpstr>
      <vt:lpstr>Background – AdaBoost Classifier</vt:lpstr>
      <vt:lpstr>AdaBoost Example</vt:lpstr>
      <vt:lpstr>AdaBoost Example (cont)</vt:lpstr>
      <vt:lpstr>AdaBoost Example (cont)</vt:lpstr>
      <vt:lpstr>AdaBoost Example (cont)</vt:lpstr>
      <vt:lpstr>AdaBoost Example (cont)</vt:lpstr>
      <vt:lpstr>Background – Deep Learning</vt:lpstr>
      <vt:lpstr>Background – Deep Learning</vt:lpstr>
      <vt:lpstr>Background – Deep Learning</vt:lpstr>
      <vt:lpstr>Background – Deep Learning</vt:lpstr>
      <vt:lpstr>Background – Deep Learning</vt:lpstr>
      <vt:lpstr>Background – Deep Learning</vt:lpstr>
      <vt:lpstr>Background – Deep Learning</vt:lpstr>
      <vt:lpstr>Background – Deep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Traffic Sign Recognition Using Deep Learning Networks</dc:title>
  <dc:creator>Dr. Mollica Mollica</dc:creator>
  <cp:lastModifiedBy>Dr. Mollica Mollica</cp:lastModifiedBy>
  <cp:revision>133</cp:revision>
  <dcterms:created xsi:type="dcterms:W3CDTF">2016-03-28T01:46:55Z</dcterms:created>
  <dcterms:modified xsi:type="dcterms:W3CDTF">2016-03-31T21:14:33Z</dcterms:modified>
</cp:coreProperties>
</file>