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57" r:id="rId3"/>
    <p:sldId id="258" r:id="rId4"/>
    <p:sldId id="287" r:id="rId5"/>
    <p:sldId id="288" r:id="rId6"/>
    <p:sldId id="289" r:id="rId7"/>
    <p:sldId id="262" r:id="rId8"/>
    <p:sldId id="265" r:id="rId9"/>
    <p:sldId id="263" r:id="rId10"/>
    <p:sldId id="266" r:id="rId11"/>
    <p:sldId id="274" r:id="rId12"/>
    <p:sldId id="295" r:id="rId13"/>
    <p:sldId id="297" r:id="rId14"/>
    <p:sldId id="296" r:id="rId15"/>
    <p:sldId id="290" r:id="rId16"/>
    <p:sldId id="291" r:id="rId17"/>
    <p:sldId id="292" r:id="rId18"/>
    <p:sldId id="293" r:id="rId19"/>
    <p:sldId id="261" r:id="rId20"/>
    <p:sldId id="269" r:id="rId21"/>
    <p:sldId id="270" r:id="rId22"/>
    <p:sldId id="271" r:id="rId23"/>
    <p:sldId id="281" r:id="rId24"/>
    <p:sldId id="282" r:id="rId25"/>
    <p:sldId id="284" r:id="rId26"/>
    <p:sldId id="283" r:id="rId27"/>
    <p:sldId id="285" r:id="rId28"/>
    <p:sldId id="279" r:id="rId29"/>
    <p:sldId id="280" r:id="rId30"/>
    <p:sldId id="294" r:id="rId31"/>
    <p:sldId id="277" r:id="rId32"/>
    <p:sldId id="278"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mpalli,Shravani" initials="A" lastIdx="0" clrIdx="0">
    <p:extLst>
      <p:ext uri="{19B8F6BF-5375-455C-9EA6-DF929625EA0E}">
        <p15:presenceInfo xmlns:p15="http://schemas.microsoft.com/office/powerpoint/2012/main" userId="S-1-5-21-2139973840-800022822-604069369-1435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03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39E8B6-AA32-4AB9-AD06-DB803A03FF97}" type="datetimeFigureOut">
              <a:rPr lang="en-US" smtClean="0"/>
              <a:t>7/18/2017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500D1F-7CEC-4734-A8EB-CFD9E23C3677}" type="slidenum">
              <a:rPr lang="en-US" smtClean="0"/>
              <a:t>‹#›</a:t>
            </a:fld>
            <a:endParaRPr lang="en-US"/>
          </a:p>
        </p:txBody>
      </p:sp>
    </p:spTree>
    <p:extLst>
      <p:ext uri="{BB962C8B-B14F-4D97-AF65-F5344CB8AC3E}">
        <p14:creationId xmlns:p14="http://schemas.microsoft.com/office/powerpoint/2010/main" val="731421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11EAE-5EF1-440C-A92E-55ED7988A574}" type="datetimeFigureOut">
              <a:rPr lang="en-US" smtClean="0"/>
              <a:t>7/18/2017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A69E8-9172-4656-ABD8-39C166DA5644}" type="slidenum">
              <a:rPr lang="en-US" smtClean="0"/>
              <a:t>‹#›</a:t>
            </a:fld>
            <a:endParaRPr lang="en-US"/>
          </a:p>
        </p:txBody>
      </p:sp>
    </p:spTree>
    <p:extLst>
      <p:ext uri="{BB962C8B-B14F-4D97-AF65-F5344CB8AC3E}">
        <p14:creationId xmlns:p14="http://schemas.microsoft.com/office/powerpoint/2010/main" val="58005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4A69E8-9172-4656-ABD8-39C166DA5644}" type="slidenum">
              <a:rPr lang="en-US" smtClean="0"/>
              <a:t>23</a:t>
            </a:fld>
            <a:endParaRPr lang="en-US"/>
          </a:p>
        </p:txBody>
      </p:sp>
    </p:spTree>
    <p:extLst>
      <p:ext uri="{BB962C8B-B14F-4D97-AF65-F5344CB8AC3E}">
        <p14:creationId xmlns:p14="http://schemas.microsoft.com/office/powerpoint/2010/main" val="285359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4A69E8-9172-4656-ABD8-39C166DA5644}" type="slidenum">
              <a:rPr lang="en-US" smtClean="0"/>
              <a:t>33</a:t>
            </a:fld>
            <a:endParaRPr lang="en-US"/>
          </a:p>
        </p:txBody>
      </p:sp>
    </p:spTree>
    <p:extLst>
      <p:ext uri="{BB962C8B-B14F-4D97-AF65-F5344CB8AC3E}">
        <p14:creationId xmlns:p14="http://schemas.microsoft.com/office/powerpoint/2010/main" val="2145838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39AE6-8768-4AB9-B7AD-926618FD6C36}" type="datetime1">
              <a:rPr lang="en-US" smtClean="0"/>
              <a:t>7/18/2017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246883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525F8-B410-4D67-861A-733D77832584}" type="datetime1">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184873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9CDFE-33AB-4AD5-8A5E-B9B69060D4F5}"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43719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EE021-3FAC-4D7E-9357-776369174BF9}"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178535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BF0CD-FDFB-419F-92A7-A0624DCCE0BD}"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3458451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5CD66-8519-4F11-AE78-FE1097B6C2EF}"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4016740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20E6F-C1F7-44E7-AF81-295DF093C346}"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141053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AE1D3-E129-47B1-B1AA-04C641A93F3B}"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292756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75E3D-093E-4151-9B53-AB0BBC447263}"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240429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AABA1-5EEB-4D7D-B128-3253913A6FCC}"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123718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C87E-222A-4437-BE43-47A8A952B935}" type="datetime1">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3645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139B4-8FA0-4650-BFC0-9F6671948F7C}" type="datetime1">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25616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5AA63C-419E-4539-8019-6E510F5EB1DA}" type="datetime1">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348326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E7AD5-C38E-461A-B365-1C754907CC4A}" type="datetime1">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20109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162B1-773E-48A3-9A22-E8AB93BC1704}" type="datetime1">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149405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7961D-16E8-4441-9537-D1B6F5AB50B2}" type="datetime1">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365008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27C3-9EE7-40A9-BB46-3A5DD81D18C3}" type="datetime1">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04C58-EDCE-4762-BDD6-278F156F3C1A}" type="slidenum">
              <a:rPr lang="en-US" smtClean="0"/>
              <a:t>‹#›</a:t>
            </a:fld>
            <a:endParaRPr lang="en-US"/>
          </a:p>
        </p:txBody>
      </p:sp>
    </p:spTree>
    <p:extLst>
      <p:ext uri="{BB962C8B-B14F-4D97-AF65-F5344CB8AC3E}">
        <p14:creationId xmlns:p14="http://schemas.microsoft.com/office/powerpoint/2010/main" val="354800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85B4E6-D6ED-41F4-A65F-AEB39A56F30F}" type="datetime1">
              <a:rPr lang="en-US" smtClean="0"/>
              <a:t>7/18/2017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104C58-EDCE-4762-BDD6-278F156F3C1A}" type="slidenum">
              <a:rPr lang="en-US" smtClean="0"/>
              <a:t>‹#›</a:t>
            </a:fld>
            <a:endParaRPr lang="en-US"/>
          </a:p>
        </p:txBody>
      </p:sp>
    </p:spTree>
    <p:extLst>
      <p:ext uri="{BB962C8B-B14F-4D97-AF65-F5344CB8AC3E}">
        <p14:creationId xmlns:p14="http://schemas.microsoft.com/office/powerpoint/2010/main" val="32399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1" y="742950"/>
            <a:ext cx="8972550" cy="2000548"/>
          </a:xfrm>
          <a:prstGeom prst="rect">
            <a:avLst/>
          </a:prstGeom>
          <a:noFill/>
        </p:spPr>
        <p:txBody>
          <a:bodyPr wrap="square" rtlCol="0">
            <a:spAutoFit/>
          </a:bodyPr>
          <a:lstStyle/>
          <a:p>
            <a:pPr algn="ctr">
              <a:lnSpc>
                <a:spcPct val="150000"/>
              </a:lnSpc>
            </a:pPr>
            <a:r>
              <a:rPr lang="en-US" sz="4000" dirty="0"/>
              <a:t>GDP I FINAL PRESENTATION</a:t>
            </a:r>
          </a:p>
          <a:p>
            <a:pPr algn="ctr"/>
            <a:r>
              <a:rPr lang="en-US" sz="3200" b="1" dirty="0"/>
              <a:t>PROJECT MANAGEMENT COLLABORATION TOOL</a:t>
            </a:r>
          </a:p>
        </p:txBody>
      </p:sp>
      <p:sp>
        <p:nvSpPr>
          <p:cNvPr id="3" name="TextBox 2"/>
          <p:cNvSpPr txBox="1"/>
          <p:nvPr/>
        </p:nvSpPr>
        <p:spPr>
          <a:xfrm>
            <a:off x="7694178" y="3400424"/>
            <a:ext cx="3533261" cy="3093154"/>
          </a:xfrm>
          <a:prstGeom prst="rect">
            <a:avLst/>
          </a:prstGeom>
          <a:noFill/>
        </p:spPr>
        <p:txBody>
          <a:bodyPr wrap="square" rtlCol="0">
            <a:spAutoFit/>
          </a:bodyPr>
          <a:lstStyle/>
          <a:p>
            <a:pPr>
              <a:spcBef>
                <a:spcPts val="600"/>
              </a:spcBef>
            </a:pPr>
            <a:r>
              <a:rPr lang="en-US" sz="2000" b="1" dirty="0"/>
              <a:t>TEAM MEMBERS:</a:t>
            </a:r>
          </a:p>
          <a:p>
            <a:pPr>
              <a:spcBef>
                <a:spcPts val="600"/>
              </a:spcBef>
            </a:pPr>
            <a:r>
              <a:rPr lang="en-US" sz="2000" dirty="0"/>
              <a:t>Anudeep Reddy Mallidi</a:t>
            </a:r>
          </a:p>
          <a:p>
            <a:pPr>
              <a:spcBef>
                <a:spcPts val="600"/>
              </a:spcBef>
            </a:pPr>
            <a:r>
              <a:rPr lang="en-US" sz="2000" dirty="0"/>
              <a:t>Hemanth Sai Kishore Nersu</a:t>
            </a:r>
          </a:p>
          <a:p>
            <a:pPr>
              <a:spcBef>
                <a:spcPts val="600"/>
              </a:spcBef>
            </a:pPr>
            <a:r>
              <a:rPr lang="en-US" sz="2000" dirty="0"/>
              <a:t>Sanjay Bedudoori</a:t>
            </a:r>
          </a:p>
          <a:p>
            <a:pPr>
              <a:spcBef>
                <a:spcPts val="600"/>
              </a:spcBef>
            </a:pPr>
            <a:r>
              <a:rPr lang="en-US" sz="2000" dirty="0"/>
              <a:t>Shravani Alampalli</a:t>
            </a:r>
          </a:p>
          <a:p>
            <a:pPr>
              <a:spcBef>
                <a:spcPts val="600"/>
              </a:spcBef>
            </a:pPr>
            <a:r>
              <a:rPr lang="en-US" sz="2000" dirty="0"/>
              <a:t>Sudharshan Reddy Kankara</a:t>
            </a:r>
          </a:p>
          <a:p>
            <a:pPr>
              <a:spcBef>
                <a:spcPts val="600"/>
              </a:spcBef>
            </a:pPr>
            <a:r>
              <a:rPr lang="en-US" sz="2000" dirty="0"/>
              <a:t>Venkata Bhardwaj Avasarala</a:t>
            </a:r>
          </a:p>
          <a:p>
            <a:pPr>
              <a:spcBef>
                <a:spcPts val="600"/>
              </a:spcBef>
            </a:pPr>
            <a:r>
              <a:rPr lang="en-US" sz="2000" dirty="0"/>
              <a:t>Vineeth Gajula</a:t>
            </a:r>
          </a:p>
        </p:txBody>
      </p:sp>
      <p:sp>
        <p:nvSpPr>
          <p:cNvPr id="4" name="TextBox 3"/>
          <p:cNvSpPr txBox="1"/>
          <p:nvPr/>
        </p:nvSpPr>
        <p:spPr>
          <a:xfrm>
            <a:off x="1600201" y="2977217"/>
            <a:ext cx="2886074" cy="523220"/>
          </a:xfrm>
          <a:prstGeom prst="rect">
            <a:avLst/>
          </a:prstGeom>
          <a:noFill/>
        </p:spPr>
        <p:txBody>
          <a:bodyPr wrap="square" rtlCol="0">
            <a:spAutoFit/>
          </a:bodyPr>
          <a:lstStyle/>
          <a:p>
            <a:r>
              <a:rPr lang="en-US" sz="2800" b="1" dirty="0"/>
              <a:t>Team D :</a:t>
            </a:r>
            <a:r>
              <a:rPr lang="en-US" sz="2800" dirty="0"/>
              <a:t> Phoenix</a:t>
            </a:r>
          </a:p>
        </p:txBody>
      </p:sp>
      <p:sp>
        <p:nvSpPr>
          <p:cNvPr id="5" name="Slide Number Placeholder 4"/>
          <p:cNvSpPr>
            <a:spLocks noGrp="1"/>
          </p:cNvSpPr>
          <p:nvPr>
            <p:ph type="sldNum" sz="quarter" idx="12"/>
          </p:nvPr>
        </p:nvSpPr>
        <p:spPr/>
        <p:txBody>
          <a:bodyPr/>
          <a:lstStyle/>
          <a:p>
            <a:fld id="{C4104C58-EDCE-4762-BDD6-278F156F3C1A}" type="slidenum">
              <a:rPr lang="en-US" sz="1200" smtClean="0"/>
              <a:t>1</a:t>
            </a:fld>
            <a:endParaRPr lang="en-US" sz="1200" dirty="0"/>
          </a:p>
        </p:txBody>
      </p:sp>
    </p:spTree>
    <p:extLst>
      <p:ext uri="{BB962C8B-B14F-4D97-AF65-F5344CB8AC3E}">
        <p14:creationId xmlns:p14="http://schemas.microsoft.com/office/powerpoint/2010/main" val="113844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17" name="Group 16"/>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18"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 name="Picture 4" descr="A screenshot of a cell phone&#10;&#10;Description generated with very high confidence">
            <a:extLst>
              <a:ext uri="{FF2B5EF4-FFF2-40B4-BE49-F238E27FC236}">
                <a16:creationId xmlns="" xmlns:a16="http://schemas.microsoft.com/office/drawing/2014/main" id="{143121EB-B418-401C-9562-BCF5E84FD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089" y="782141"/>
            <a:ext cx="4693931" cy="257065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descr="A screenshot of a cell phone&#10;&#10;Description generated with very high confidence">
            <a:extLst>
              <a:ext uri="{FF2B5EF4-FFF2-40B4-BE49-F238E27FC236}">
                <a16:creationId xmlns="" xmlns:a16="http://schemas.microsoft.com/office/drawing/2014/main" id="{6B7AE3FD-AB06-4BC2-9E81-1882180CA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2089" y="3819251"/>
            <a:ext cx="4767541" cy="25722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Slide Number Placeholder 2"/>
          <p:cNvSpPr>
            <a:spLocks noGrp="1"/>
          </p:cNvSpPr>
          <p:nvPr>
            <p:ph type="sldNum" sz="quarter" idx="12"/>
          </p:nvPr>
        </p:nvSpPr>
        <p:spPr>
          <a:xfrm>
            <a:off x="10951856" y="5867131"/>
            <a:ext cx="551167" cy="365125"/>
          </a:xfrm>
        </p:spPr>
        <p:txBody>
          <a:bodyPr vert="horz" lIns="91440" tIns="45720" rIns="91440" bIns="45720" rtlCol="0" anchor="ctr">
            <a:normAutofit/>
          </a:bodyPr>
          <a:lstStyle/>
          <a:p>
            <a:fld id="{C4104C58-EDCE-4762-BDD6-278F156F3C1A}" type="slidenum">
              <a:rPr lang="en-US" smtClean="0"/>
              <a:t>10</a:t>
            </a:fld>
            <a:endParaRPr lang="en-US"/>
          </a:p>
        </p:txBody>
      </p:sp>
      <p:sp>
        <p:nvSpPr>
          <p:cNvPr id="2" name="TextBox 1"/>
          <p:cNvSpPr txBox="1"/>
          <p:nvPr/>
        </p:nvSpPr>
        <p:spPr>
          <a:xfrm>
            <a:off x="1484312" y="685800"/>
            <a:ext cx="5747778" cy="1752599"/>
          </a:xfrm>
          <a:prstGeom prst="rect">
            <a:avLst/>
          </a:prstGeom>
        </p:spPr>
        <p:txBody>
          <a:bodyPr vert="horz" lIns="91440" tIns="45720" rIns="91440" bIns="45720" rtlCol="0" anchor="ctr">
            <a:normAutofit/>
          </a:bodyPr>
          <a:lstStyle/>
          <a:p>
            <a:pPr algn="ctr" defTabSz="457200">
              <a:spcBef>
                <a:spcPct val="0"/>
              </a:spcBef>
            </a:pPr>
            <a:r>
              <a:rPr lang="en-US" sz="4000" b="1" dirty="0">
                <a:ln w="3175" cmpd="sng">
                  <a:noFill/>
                </a:ln>
                <a:latin typeface="+mj-lt"/>
                <a:ea typeface="+mj-ea"/>
                <a:cs typeface="+mj-cs"/>
              </a:rPr>
              <a:t>Project Prototypes(contd..)</a:t>
            </a:r>
          </a:p>
        </p:txBody>
      </p:sp>
      <p:sp>
        <p:nvSpPr>
          <p:cNvPr id="10" name="TextBox 9"/>
          <p:cNvSpPr txBox="1"/>
          <p:nvPr/>
        </p:nvSpPr>
        <p:spPr>
          <a:xfrm>
            <a:off x="1484311" y="2666999"/>
            <a:ext cx="5747778" cy="3124201"/>
          </a:xfrm>
          <a:prstGeom prst="rect">
            <a:avLst/>
          </a:prstGeom>
        </p:spPr>
        <p:txBody>
          <a:bodyPr vert="horz" lIns="91440" tIns="45720" rIns="91440" bIns="45720" rtlCol="0" anchor="ctr">
            <a:normAutofit/>
          </a:bodyPr>
          <a:lstStyle/>
          <a:p>
            <a:pPr marL="285750" indent="-228600" defTabSz="457200">
              <a:spcBef>
                <a:spcPct val="20000"/>
              </a:spcBef>
              <a:spcAft>
                <a:spcPts val="600"/>
              </a:spcAft>
              <a:buClr>
                <a:schemeClr val="accent1">
                  <a:lumMod val="75000"/>
                </a:schemeClr>
              </a:buClr>
              <a:buSzPct val="145000"/>
              <a:buFont typeface="Arial"/>
              <a:buChar char="•"/>
            </a:pPr>
            <a:r>
              <a:rPr lang="en-US" sz="2400" dirty="0"/>
              <a:t>Users just need to create a team or join a team</a:t>
            </a:r>
          </a:p>
          <a:p>
            <a:pPr marL="285750" indent="-228600" defTabSz="457200">
              <a:spcBef>
                <a:spcPct val="20000"/>
              </a:spcBef>
              <a:spcAft>
                <a:spcPts val="600"/>
              </a:spcAft>
              <a:buClr>
                <a:schemeClr val="accent1">
                  <a:lumMod val="75000"/>
                </a:schemeClr>
              </a:buClr>
              <a:buSzPct val="145000"/>
              <a:buFont typeface="Arial"/>
              <a:buChar char="•"/>
            </a:pPr>
            <a:r>
              <a:rPr lang="en-US" sz="2400" dirty="0"/>
              <a:t>User just click the create button and can form a team</a:t>
            </a:r>
          </a:p>
          <a:p>
            <a:pPr marL="285750" indent="-228600" defTabSz="457200">
              <a:spcBef>
                <a:spcPct val="20000"/>
              </a:spcBef>
              <a:spcAft>
                <a:spcPts val="600"/>
              </a:spcAft>
              <a:buClr>
                <a:schemeClr val="accent1">
                  <a:lumMod val="75000"/>
                </a:schemeClr>
              </a:buClr>
              <a:buSzPct val="145000"/>
              <a:buFont typeface="Arial"/>
              <a:buChar char="•"/>
            </a:pPr>
            <a:r>
              <a:rPr lang="en-US" sz="2400" dirty="0"/>
              <a:t>Can invite team members by sending invitations</a:t>
            </a:r>
          </a:p>
        </p:txBody>
      </p:sp>
    </p:spTree>
    <p:extLst>
      <p:ext uri="{BB962C8B-B14F-4D97-AF65-F5344CB8AC3E}">
        <p14:creationId xmlns:p14="http://schemas.microsoft.com/office/powerpoint/2010/main" val="266048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40" name="Group 39"/>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7" name="Picture 6" descr="A screenshot of a computer&#10;&#10;Description generated with very high confidence">
            <a:extLst>
              <a:ext uri="{FF2B5EF4-FFF2-40B4-BE49-F238E27FC236}">
                <a16:creationId xmlns="" xmlns:a16="http://schemas.microsoft.com/office/drawing/2014/main" id="{A0E89E20-1390-418B-95C6-8B0F93F84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474" y="1583215"/>
            <a:ext cx="7304195" cy="376166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Slide Number Placeholder 2"/>
          <p:cNvSpPr>
            <a:spLocks noGrp="1"/>
          </p:cNvSpPr>
          <p:nvPr>
            <p:ph type="sldNum" sz="quarter" idx="12"/>
          </p:nvPr>
        </p:nvSpPr>
        <p:spPr>
          <a:xfrm>
            <a:off x="10951856" y="5867131"/>
            <a:ext cx="551167" cy="365125"/>
          </a:xfrm>
        </p:spPr>
        <p:txBody>
          <a:bodyPr vert="horz" lIns="91440" tIns="45720" rIns="91440" bIns="45720" rtlCol="0" anchor="ctr">
            <a:normAutofit/>
          </a:bodyPr>
          <a:lstStyle/>
          <a:p>
            <a:fld id="{C4104C58-EDCE-4762-BDD6-278F156F3C1A}" type="slidenum">
              <a:rPr lang="en-US" smtClean="0"/>
              <a:t>11</a:t>
            </a:fld>
            <a:endParaRPr lang="en-US"/>
          </a:p>
        </p:txBody>
      </p:sp>
      <p:sp>
        <p:nvSpPr>
          <p:cNvPr id="2" name="TextBox 1"/>
          <p:cNvSpPr txBox="1"/>
          <p:nvPr/>
        </p:nvSpPr>
        <p:spPr>
          <a:xfrm>
            <a:off x="1484311" y="1081548"/>
            <a:ext cx="3333495" cy="1504335"/>
          </a:xfrm>
          <a:prstGeom prst="rect">
            <a:avLst/>
          </a:prstGeom>
        </p:spPr>
        <p:txBody>
          <a:bodyPr vert="horz" lIns="91440" tIns="45720" rIns="91440" bIns="45720" rtlCol="0" anchor="ctr">
            <a:normAutofit/>
          </a:bodyPr>
          <a:lstStyle/>
          <a:p>
            <a:pPr algn="ctr" defTabSz="457200">
              <a:spcBef>
                <a:spcPct val="0"/>
              </a:spcBef>
            </a:pPr>
            <a:r>
              <a:rPr lang="en-US" sz="2400" b="1">
                <a:ln w="3175" cmpd="sng">
                  <a:noFill/>
                </a:ln>
                <a:latin typeface="+mj-lt"/>
                <a:ea typeface="+mj-ea"/>
                <a:cs typeface="+mj-cs"/>
              </a:rPr>
              <a:t>Project Prototypes(contd..)</a:t>
            </a:r>
          </a:p>
        </p:txBody>
      </p:sp>
      <p:sp>
        <p:nvSpPr>
          <p:cNvPr id="10" name="TextBox 9"/>
          <p:cNvSpPr txBox="1"/>
          <p:nvPr/>
        </p:nvSpPr>
        <p:spPr>
          <a:xfrm>
            <a:off x="1484311" y="2666999"/>
            <a:ext cx="3333496" cy="3124201"/>
          </a:xfrm>
          <a:prstGeom prst="rect">
            <a:avLst/>
          </a:prstGeom>
        </p:spPr>
        <p:txBody>
          <a:bodyPr vert="horz" lIns="91440" tIns="45720" rIns="91440" bIns="45720" rtlCol="0" anchor="t">
            <a:normAutofit/>
          </a:bodyPr>
          <a:lstStyle/>
          <a:p>
            <a:pPr marL="342900" indent="-342900" defTabSz="457200">
              <a:spcBef>
                <a:spcPct val="20000"/>
              </a:spcBef>
              <a:spcAft>
                <a:spcPts val="600"/>
              </a:spcAft>
              <a:buClr>
                <a:schemeClr val="accent1">
                  <a:lumMod val="75000"/>
                </a:schemeClr>
              </a:buClr>
              <a:buSzPct val="145000"/>
              <a:buFont typeface="Arial"/>
              <a:buChar char="•"/>
            </a:pPr>
            <a:r>
              <a:rPr lang="en-US" sz="2400" dirty="0"/>
              <a:t>Users can share calendars, can share docs by giving credentials and forming team mentioned in the previous slides.</a:t>
            </a:r>
          </a:p>
        </p:txBody>
      </p:sp>
    </p:spTree>
    <p:extLst>
      <p:ext uri="{BB962C8B-B14F-4D97-AF65-F5344CB8AC3E}">
        <p14:creationId xmlns:p14="http://schemas.microsoft.com/office/powerpoint/2010/main" val="94061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135" y="2250831"/>
            <a:ext cx="8675076" cy="442428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 xmlns:a16="http://schemas.microsoft.com/office/drawing/2014/main" id="{A2C1D70F-BFA6-4E86-ACC4-0436758A1962}"/>
              </a:ext>
            </a:extLst>
          </p:cNvPr>
          <p:cNvSpPr>
            <a:spLocks noGrp="1"/>
          </p:cNvSpPr>
          <p:nvPr>
            <p:ph type="title"/>
          </p:nvPr>
        </p:nvSpPr>
        <p:spPr>
          <a:xfrm>
            <a:off x="1540582" y="746496"/>
            <a:ext cx="3333495" cy="1504335"/>
          </a:xfrm>
        </p:spPr>
        <p:txBody>
          <a:bodyPr>
            <a:normAutofit/>
          </a:bodyPr>
          <a:lstStyle/>
          <a:p>
            <a:r>
              <a:rPr lang="en-US" sz="2400" b="1" dirty="0"/>
              <a:t>Project Prototypes (</a:t>
            </a:r>
            <a:r>
              <a:rPr lang="en-US" sz="2400" b="1" dirty="0" err="1"/>
              <a:t>Contd</a:t>
            </a:r>
            <a:r>
              <a:rPr lang="en-US" sz="2400" b="1" dirty="0"/>
              <a:t> ..)</a:t>
            </a:r>
          </a:p>
        </p:txBody>
      </p:sp>
      <p:sp>
        <p:nvSpPr>
          <p:cNvPr id="4" name="Slide Number Placeholder 3">
            <a:extLst>
              <a:ext uri="{FF2B5EF4-FFF2-40B4-BE49-F238E27FC236}">
                <a16:creationId xmlns="" xmlns:a16="http://schemas.microsoft.com/office/drawing/2014/main" id="{8566C577-428D-4CCA-AF46-12E58AA88BD5}"/>
              </a:ext>
            </a:extLst>
          </p:cNvPr>
          <p:cNvSpPr>
            <a:spLocks noGrp="1"/>
          </p:cNvSpPr>
          <p:nvPr>
            <p:ph type="sldNum" sz="quarter" idx="12"/>
          </p:nvPr>
        </p:nvSpPr>
        <p:spPr>
          <a:xfrm>
            <a:off x="10951856" y="5867131"/>
            <a:ext cx="551167" cy="365125"/>
          </a:xfrm>
        </p:spPr>
        <p:txBody>
          <a:bodyPr>
            <a:normAutofit/>
          </a:bodyPr>
          <a:lstStyle/>
          <a:p>
            <a:fld id="{C4104C58-EDCE-4762-BDD6-278F156F3C1A}" type="slidenum">
              <a:rPr lang="en-US" smtClean="0"/>
              <a:t>12</a:t>
            </a:fld>
            <a:endParaRPr lang="en-US"/>
          </a:p>
        </p:txBody>
      </p:sp>
    </p:spTree>
    <p:extLst>
      <p:ext uri="{BB962C8B-B14F-4D97-AF65-F5344CB8AC3E}">
        <p14:creationId xmlns:p14="http://schemas.microsoft.com/office/powerpoint/2010/main" val="32407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12" name="Group 11"/>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13" name="Freeform 6"/>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5" name="Picture 4" descr="A screenshot of a cell phone&#10;&#10;Description generated with very high confidence">
            <a:extLst>
              <a:ext uri="{FF2B5EF4-FFF2-40B4-BE49-F238E27FC236}">
                <a16:creationId xmlns="" xmlns:a16="http://schemas.microsoft.com/office/drawing/2014/main" id="{F5038948-2F6F-4A36-BA87-6717D4E2B3E6}"/>
              </a:ext>
            </a:extLst>
          </p:cNvPr>
          <p:cNvPicPr>
            <a:picLocks noChangeAspect="1"/>
          </p:cNvPicPr>
          <p:nvPr/>
        </p:nvPicPr>
        <p:blipFill rotWithShape="1">
          <a:blip r:embed="rId3">
            <a:extLst>
              <a:ext uri="{28A0092B-C50C-407E-A947-70E740481C1C}">
                <a14:useLocalDpi xmlns:a14="http://schemas.microsoft.com/office/drawing/2010/main" val="0"/>
              </a:ext>
            </a:extLst>
          </a:blip>
          <a:srcRect t="3310" r="1" b="1"/>
          <a:stretch/>
        </p:blipFill>
        <p:spPr>
          <a:xfrm>
            <a:off x="2338387" y="1551040"/>
            <a:ext cx="9433372" cy="46973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 xmlns:a16="http://schemas.microsoft.com/office/drawing/2014/main" id="{47DE6886-FAC8-4B97-AA21-88A169241FDA}"/>
              </a:ext>
            </a:extLst>
          </p:cNvPr>
          <p:cNvSpPr>
            <a:spLocks noGrp="1"/>
          </p:cNvSpPr>
          <p:nvPr>
            <p:ph type="title"/>
          </p:nvPr>
        </p:nvSpPr>
        <p:spPr>
          <a:xfrm>
            <a:off x="3702392" y="369432"/>
            <a:ext cx="7413623" cy="770472"/>
          </a:xfrm>
        </p:spPr>
        <p:txBody>
          <a:bodyPr vert="horz" lIns="91440" tIns="45720" rIns="91440" bIns="45720" rtlCol="0" anchor="b">
            <a:normAutofit/>
          </a:bodyPr>
          <a:lstStyle/>
          <a:p>
            <a:pPr algn="r">
              <a:lnSpc>
                <a:spcPct val="90000"/>
              </a:lnSpc>
            </a:pPr>
            <a:r>
              <a:rPr lang="en-US" sz="4800" dirty="0"/>
              <a:t>Project Prototypes (</a:t>
            </a:r>
            <a:r>
              <a:rPr lang="en-US" sz="4800" dirty="0" err="1"/>
              <a:t>Contd</a:t>
            </a:r>
            <a:r>
              <a:rPr lang="en-US" sz="4800" dirty="0"/>
              <a:t> ..)</a:t>
            </a:r>
          </a:p>
        </p:txBody>
      </p:sp>
      <p:sp>
        <p:nvSpPr>
          <p:cNvPr id="3" name="Slide Number Placeholder 2">
            <a:extLst>
              <a:ext uri="{FF2B5EF4-FFF2-40B4-BE49-F238E27FC236}">
                <a16:creationId xmlns="" xmlns:a16="http://schemas.microsoft.com/office/drawing/2014/main" id="{70951B07-C85C-4326-8CEA-827CCB3EDFE6}"/>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fld id="{C4104C58-EDCE-4762-BDD6-278F156F3C1A}" type="slidenum">
              <a:rPr lang="en-US" smtClean="0"/>
              <a:t>13</a:t>
            </a:fld>
            <a:endParaRPr lang="en-US"/>
          </a:p>
        </p:txBody>
      </p:sp>
    </p:spTree>
    <p:extLst>
      <p:ext uri="{BB962C8B-B14F-4D97-AF65-F5344CB8AC3E}">
        <p14:creationId xmlns:p14="http://schemas.microsoft.com/office/powerpoint/2010/main" val="255393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494" y="1465613"/>
            <a:ext cx="9255617" cy="47666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 xmlns:a16="http://schemas.microsoft.com/office/drawing/2014/main" id="{EFCBF650-3C45-473D-87AC-F30FC70B826B}"/>
              </a:ext>
            </a:extLst>
          </p:cNvPr>
          <p:cNvSpPr>
            <a:spLocks noGrp="1"/>
          </p:cNvSpPr>
          <p:nvPr>
            <p:ph type="title"/>
          </p:nvPr>
        </p:nvSpPr>
        <p:spPr>
          <a:xfrm>
            <a:off x="4860557" y="293757"/>
            <a:ext cx="3959886" cy="1504335"/>
          </a:xfrm>
        </p:spPr>
        <p:txBody>
          <a:bodyPr>
            <a:normAutofit/>
          </a:bodyPr>
          <a:lstStyle/>
          <a:p>
            <a:r>
              <a:rPr lang="en-US" sz="2400" b="1" dirty="0"/>
              <a:t>Project Prototypes (</a:t>
            </a:r>
            <a:r>
              <a:rPr lang="en-US" sz="2400" b="1" dirty="0" err="1"/>
              <a:t>Contd</a:t>
            </a:r>
            <a:r>
              <a:rPr lang="en-US" sz="2400" b="1" dirty="0"/>
              <a:t> ..)</a:t>
            </a:r>
          </a:p>
        </p:txBody>
      </p:sp>
      <p:sp>
        <p:nvSpPr>
          <p:cNvPr id="4" name="Slide Number Placeholder 3">
            <a:extLst>
              <a:ext uri="{FF2B5EF4-FFF2-40B4-BE49-F238E27FC236}">
                <a16:creationId xmlns="" xmlns:a16="http://schemas.microsoft.com/office/drawing/2014/main" id="{A084F0EF-DE5F-4607-A03B-5C23B2D9322A}"/>
              </a:ext>
            </a:extLst>
          </p:cNvPr>
          <p:cNvSpPr>
            <a:spLocks noGrp="1"/>
          </p:cNvSpPr>
          <p:nvPr>
            <p:ph type="sldNum" sz="quarter" idx="12"/>
          </p:nvPr>
        </p:nvSpPr>
        <p:spPr>
          <a:xfrm>
            <a:off x="10951856" y="5867131"/>
            <a:ext cx="551167" cy="365125"/>
          </a:xfrm>
        </p:spPr>
        <p:txBody>
          <a:bodyPr>
            <a:normAutofit/>
          </a:bodyPr>
          <a:lstStyle/>
          <a:p>
            <a:fld id="{C4104C58-EDCE-4762-BDD6-278F156F3C1A}" type="slidenum">
              <a:rPr lang="en-US" smtClean="0"/>
              <a:t>14</a:t>
            </a:fld>
            <a:endParaRPr lang="en-US"/>
          </a:p>
        </p:txBody>
      </p:sp>
    </p:spTree>
    <p:extLst>
      <p:ext uri="{BB962C8B-B14F-4D97-AF65-F5344CB8AC3E}">
        <p14:creationId xmlns:p14="http://schemas.microsoft.com/office/powerpoint/2010/main" val="228315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37" name="Group 36"/>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38" name="Freeform 6"/>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9" name="Freeform 7"/>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0" name="Freeform 9"/>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1" name="Freeform 10"/>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2" name="Freeform 11"/>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3" name="Freeform 12"/>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descr="A screenshot of a cell phone&#10;&#10;Description generated with very high confidence">
            <a:extLst>
              <a:ext uri="{FF2B5EF4-FFF2-40B4-BE49-F238E27FC236}">
                <a16:creationId xmlns="" xmlns:a16="http://schemas.microsoft.com/office/drawing/2014/main" id="{BEE070CE-835F-4987-8360-87B3BE808FB4}"/>
              </a:ext>
            </a:extLst>
          </p:cNvPr>
          <p:cNvPicPr>
            <a:picLocks noChangeAspect="1"/>
          </p:cNvPicPr>
          <p:nvPr/>
        </p:nvPicPr>
        <p:blipFill rotWithShape="1">
          <a:blip r:embed="rId3">
            <a:extLst>
              <a:ext uri="{28A0092B-C50C-407E-A947-70E740481C1C}">
                <a14:useLocalDpi xmlns:a14="http://schemas.microsoft.com/office/drawing/2010/main" val="0"/>
              </a:ext>
            </a:extLst>
          </a:blip>
          <a:srcRect r="1" b="3311"/>
          <a:stretch/>
        </p:blipFill>
        <p:spPr>
          <a:xfrm>
            <a:off x="2019300" y="1570142"/>
            <a:ext cx="10011828" cy="498540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 xmlns:a16="http://schemas.microsoft.com/office/drawing/2014/main" id="{AF72DD77-BC7F-46C2-89BC-C29603449797}"/>
              </a:ext>
            </a:extLst>
          </p:cNvPr>
          <p:cNvSpPr>
            <a:spLocks noGrp="1"/>
          </p:cNvSpPr>
          <p:nvPr>
            <p:ph type="title"/>
          </p:nvPr>
        </p:nvSpPr>
        <p:spPr>
          <a:xfrm>
            <a:off x="3599939" y="359666"/>
            <a:ext cx="7413623" cy="770472"/>
          </a:xfrm>
        </p:spPr>
        <p:txBody>
          <a:bodyPr vert="horz" lIns="91440" tIns="45720" rIns="91440" bIns="45720" rtlCol="0" anchor="b">
            <a:normAutofit/>
          </a:bodyPr>
          <a:lstStyle/>
          <a:p>
            <a:pPr algn="r">
              <a:lnSpc>
                <a:spcPct val="90000"/>
              </a:lnSpc>
            </a:pPr>
            <a:r>
              <a:rPr lang="en-US" sz="4800" dirty="0"/>
              <a:t>Project prototypes (Contd..)</a:t>
            </a:r>
          </a:p>
        </p:txBody>
      </p:sp>
      <p:sp>
        <p:nvSpPr>
          <p:cNvPr id="3" name="Slide Number Placeholder 2">
            <a:extLst>
              <a:ext uri="{FF2B5EF4-FFF2-40B4-BE49-F238E27FC236}">
                <a16:creationId xmlns="" xmlns:a16="http://schemas.microsoft.com/office/drawing/2014/main" id="{1F1EA1E9-7BE4-43A0-8882-7E6B2566776A}"/>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fld id="{C4104C58-EDCE-4762-BDD6-278F156F3C1A}" type="slidenum">
              <a:rPr lang="en-US" smtClean="0"/>
              <a:t>15</a:t>
            </a:fld>
            <a:endParaRPr lang="en-US"/>
          </a:p>
        </p:txBody>
      </p:sp>
    </p:spTree>
    <p:extLst>
      <p:ext uri="{BB962C8B-B14F-4D97-AF65-F5344CB8AC3E}">
        <p14:creationId xmlns:p14="http://schemas.microsoft.com/office/powerpoint/2010/main" val="185548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37" name="Group 36"/>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38" name="Freeform 6"/>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9" name="Freeform 7"/>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0" name="Freeform 9"/>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1" name="Freeform 10"/>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2" name="Freeform 11"/>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3" name="Freeform 12"/>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descr="A screenshot of a cell phone&#10;&#10;Description generated with very high confidence">
            <a:extLst>
              <a:ext uri="{FF2B5EF4-FFF2-40B4-BE49-F238E27FC236}">
                <a16:creationId xmlns="" xmlns:a16="http://schemas.microsoft.com/office/drawing/2014/main" id="{793C5F42-9638-4976-B0DA-9D0728DA3429}"/>
              </a:ext>
            </a:extLst>
          </p:cNvPr>
          <p:cNvPicPr>
            <a:picLocks noChangeAspect="1"/>
          </p:cNvPicPr>
          <p:nvPr/>
        </p:nvPicPr>
        <p:blipFill rotWithShape="1">
          <a:blip r:embed="rId3">
            <a:extLst>
              <a:ext uri="{28A0092B-C50C-407E-A947-70E740481C1C}">
                <a14:useLocalDpi xmlns:a14="http://schemas.microsoft.com/office/drawing/2010/main" val="0"/>
              </a:ext>
            </a:extLst>
          </a:blip>
          <a:srcRect t="3310" r="1" b="1"/>
          <a:stretch/>
        </p:blipFill>
        <p:spPr>
          <a:xfrm>
            <a:off x="1899555" y="1592915"/>
            <a:ext cx="9853085" cy="49063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 xmlns:a16="http://schemas.microsoft.com/office/drawing/2014/main" id="{849407D4-F6E3-40C1-8E78-D35778D0EBE1}"/>
              </a:ext>
            </a:extLst>
          </p:cNvPr>
          <p:cNvSpPr>
            <a:spLocks noGrp="1"/>
          </p:cNvSpPr>
          <p:nvPr>
            <p:ph type="title"/>
          </p:nvPr>
        </p:nvSpPr>
        <p:spPr>
          <a:xfrm>
            <a:off x="3272631" y="275082"/>
            <a:ext cx="7413623" cy="770472"/>
          </a:xfrm>
        </p:spPr>
        <p:txBody>
          <a:bodyPr vert="horz" lIns="91440" tIns="45720" rIns="91440" bIns="45720" rtlCol="0" anchor="b">
            <a:normAutofit/>
          </a:bodyPr>
          <a:lstStyle/>
          <a:p>
            <a:pPr algn="r">
              <a:lnSpc>
                <a:spcPct val="90000"/>
              </a:lnSpc>
            </a:pPr>
            <a:r>
              <a:rPr lang="en-US" sz="4800" dirty="0"/>
              <a:t>Project Prototypes (</a:t>
            </a:r>
            <a:r>
              <a:rPr lang="en-US" sz="4800" dirty="0" err="1"/>
              <a:t>Contd</a:t>
            </a:r>
            <a:r>
              <a:rPr lang="en-US" sz="4800" dirty="0"/>
              <a:t> ..)</a:t>
            </a:r>
          </a:p>
        </p:txBody>
      </p:sp>
      <p:sp>
        <p:nvSpPr>
          <p:cNvPr id="3" name="Slide Number Placeholder 2">
            <a:extLst>
              <a:ext uri="{FF2B5EF4-FFF2-40B4-BE49-F238E27FC236}">
                <a16:creationId xmlns="" xmlns:a16="http://schemas.microsoft.com/office/drawing/2014/main" id="{139091C8-1F3F-4FF6-9F9B-BBE094584944}"/>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fld id="{C4104C58-EDCE-4762-BDD6-278F156F3C1A}" type="slidenum">
              <a:rPr lang="en-US" smtClean="0"/>
              <a:t>16</a:t>
            </a:fld>
            <a:endParaRPr lang="en-US"/>
          </a:p>
        </p:txBody>
      </p:sp>
    </p:spTree>
    <p:extLst>
      <p:ext uri="{BB962C8B-B14F-4D97-AF65-F5344CB8AC3E}">
        <p14:creationId xmlns:p14="http://schemas.microsoft.com/office/powerpoint/2010/main" val="374084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40" name="Group 39"/>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41" name="Freeform 6"/>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2" name="Freeform 7"/>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3" name="Freeform 9"/>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4" name="Freeform 10"/>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5" name="Freeform 11"/>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6" name="Freeform 12"/>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descr="A screenshot of a cell phone&#10;&#10;Description generated with very high confidence">
            <a:extLst>
              <a:ext uri="{FF2B5EF4-FFF2-40B4-BE49-F238E27FC236}">
                <a16:creationId xmlns="" xmlns:a16="http://schemas.microsoft.com/office/drawing/2014/main" id="{7DDA8620-3BCD-4C00-9901-E5EEB5C333AC}"/>
              </a:ext>
            </a:extLst>
          </p:cNvPr>
          <p:cNvPicPr>
            <a:picLocks noChangeAspect="1"/>
          </p:cNvPicPr>
          <p:nvPr/>
        </p:nvPicPr>
        <p:blipFill rotWithShape="1">
          <a:blip r:embed="rId3">
            <a:extLst>
              <a:ext uri="{28A0092B-C50C-407E-A947-70E740481C1C}">
                <a14:useLocalDpi xmlns:a14="http://schemas.microsoft.com/office/drawing/2010/main" val="0"/>
              </a:ext>
            </a:extLst>
          </a:blip>
          <a:srcRect t="3310" r="1" b="1"/>
          <a:stretch/>
        </p:blipFill>
        <p:spPr>
          <a:xfrm>
            <a:off x="1190592" y="1307914"/>
            <a:ext cx="10312431" cy="513508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 xmlns:a16="http://schemas.microsoft.com/office/drawing/2014/main" id="{1A2D7173-4154-44CF-A9C9-09B39FE4B4F8}"/>
              </a:ext>
            </a:extLst>
          </p:cNvPr>
          <p:cNvSpPr>
            <a:spLocks noGrp="1"/>
          </p:cNvSpPr>
          <p:nvPr>
            <p:ph type="title"/>
          </p:nvPr>
        </p:nvSpPr>
        <p:spPr>
          <a:xfrm>
            <a:off x="3287334" y="168353"/>
            <a:ext cx="7413623" cy="770472"/>
          </a:xfrm>
        </p:spPr>
        <p:txBody>
          <a:bodyPr vert="horz" lIns="91440" tIns="45720" rIns="91440" bIns="45720" rtlCol="0" anchor="b">
            <a:normAutofit/>
          </a:bodyPr>
          <a:lstStyle/>
          <a:p>
            <a:pPr algn="r">
              <a:lnSpc>
                <a:spcPct val="90000"/>
              </a:lnSpc>
            </a:pPr>
            <a:r>
              <a:rPr lang="en-US" sz="4800" dirty="0"/>
              <a:t>Project prototypes (</a:t>
            </a:r>
            <a:r>
              <a:rPr lang="en-US" sz="4800" dirty="0" err="1"/>
              <a:t>Contd</a:t>
            </a:r>
            <a:r>
              <a:rPr lang="en-US" sz="4800" dirty="0"/>
              <a:t> ..)</a:t>
            </a:r>
          </a:p>
        </p:txBody>
      </p:sp>
      <p:sp>
        <p:nvSpPr>
          <p:cNvPr id="3" name="Slide Number Placeholder 2">
            <a:extLst>
              <a:ext uri="{FF2B5EF4-FFF2-40B4-BE49-F238E27FC236}">
                <a16:creationId xmlns="" xmlns:a16="http://schemas.microsoft.com/office/drawing/2014/main" id="{7DCB41C0-291F-45F5-ACC4-E5A7BDC0E0E1}"/>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fld id="{C4104C58-EDCE-4762-BDD6-278F156F3C1A}" type="slidenum">
              <a:rPr lang="en-US" smtClean="0"/>
              <a:t>17</a:t>
            </a:fld>
            <a:endParaRPr lang="en-US"/>
          </a:p>
        </p:txBody>
      </p:sp>
    </p:spTree>
    <p:extLst>
      <p:ext uri="{BB962C8B-B14F-4D97-AF65-F5344CB8AC3E}">
        <p14:creationId xmlns:p14="http://schemas.microsoft.com/office/powerpoint/2010/main" val="304062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12"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ounded Rectangle 16"/>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mall&#10;&#10;Description generated with high confidence">
            <a:extLst>
              <a:ext uri="{FF2B5EF4-FFF2-40B4-BE49-F238E27FC236}">
                <a16:creationId xmlns="" xmlns:a16="http://schemas.microsoft.com/office/drawing/2014/main" id="{4D3AE812-E6C7-49D2-8EB6-A0AEC1833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83" y="1772559"/>
            <a:ext cx="6792639" cy="3294430"/>
          </a:xfrm>
          <a:prstGeom prst="rect">
            <a:avLst/>
          </a:prstGeom>
        </p:spPr>
      </p:pic>
      <p:sp>
        <p:nvSpPr>
          <p:cNvPr id="2" name="Title 1">
            <a:extLst>
              <a:ext uri="{FF2B5EF4-FFF2-40B4-BE49-F238E27FC236}">
                <a16:creationId xmlns="" xmlns:a16="http://schemas.microsoft.com/office/drawing/2014/main" id="{5F4C0898-6CA6-47BC-8CEA-80222B379D21}"/>
              </a:ext>
            </a:extLst>
          </p:cNvPr>
          <p:cNvSpPr>
            <a:spLocks noGrp="1"/>
          </p:cNvSpPr>
          <p:nvPr>
            <p:ph type="title"/>
          </p:nvPr>
        </p:nvSpPr>
        <p:spPr>
          <a:xfrm>
            <a:off x="1484312" y="685800"/>
            <a:ext cx="2812385" cy="1752599"/>
          </a:xfrm>
        </p:spPr>
        <p:txBody>
          <a:bodyPr>
            <a:normAutofit/>
          </a:bodyPr>
          <a:lstStyle/>
          <a:p>
            <a:r>
              <a:rPr lang="en-US" sz="3200" dirty="0"/>
              <a:t>Use cases</a:t>
            </a:r>
          </a:p>
        </p:txBody>
      </p:sp>
      <p:sp>
        <p:nvSpPr>
          <p:cNvPr id="3" name="Content Placeholder 2">
            <a:extLst>
              <a:ext uri="{FF2B5EF4-FFF2-40B4-BE49-F238E27FC236}">
                <a16:creationId xmlns="" xmlns:a16="http://schemas.microsoft.com/office/drawing/2014/main" id="{981ACC77-53A2-4DFD-A08C-6C03419C3A9F}"/>
              </a:ext>
            </a:extLst>
          </p:cNvPr>
          <p:cNvSpPr>
            <a:spLocks noGrp="1"/>
          </p:cNvSpPr>
          <p:nvPr>
            <p:ph idx="1"/>
          </p:nvPr>
        </p:nvSpPr>
        <p:spPr>
          <a:xfrm>
            <a:off x="1484310" y="2666999"/>
            <a:ext cx="2812387" cy="3124201"/>
          </a:xfrm>
        </p:spPr>
        <p:txBody>
          <a:bodyPr>
            <a:normAutofit/>
          </a:bodyPr>
          <a:lstStyle/>
          <a:p>
            <a:pPr marL="0" indent="0">
              <a:buNone/>
            </a:pPr>
            <a:r>
              <a:rPr lang="en-US" dirty="0"/>
              <a:t>Login, sign up and group creation</a:t>
            </a:r>
          </a:p>
        </p:txBody>
      </p:sp>
      <p:sp>
        <p:nvSpPr>
          <p:cNvPr id="4" name="Slide Number Placeholder 3">
            <a:extLst>
              <a:ext uri="{FF2B5EF4-FFF2-40B4-BE49-F238E27FC236}">
                <a16:creationId xmlns="" xmlns:a16="http://schemas.microsoft.com/office/drawing/2014/main" id="{AA89EF2D-F913-4B83-90A2-29F672B4EF8A}"/>
              </a:ext>
            </a:extLst>
          </p:cNvPr>
          <p:cNvSpPr>
            <a:spLocks noGrp="1"/>
          </p:cNvSpPr>
          <p:nvPr>
            <p:ph type="sldNum" sz="quarter" idx="12"/>
          </p:nvPr>
        </p:nvSpPr>
        <p:spPr>
          <a:xfrm>
            <a:off x="10951856" y="5867131"/>
            <a:ext cx="551167" cy="365125"/>
          </a:xfrm>
        </p:spPr>
        <p:txBody>
          <a:bodyPr>
            <a:normAutofit/>
          </a:bodyPr>
          <a:lstStyle/>
          <a:p>
            <a:fld id="{C4104C58-EDCE-4762-BDD6-278F156F3C1A}" type="slidenum">
              <a:rPr lang="en-US" smtClean="0"/>
              <a:t>18</a:t>
            </a:fld>
            <a:endParaRPr lang="en-US"/>
          </a:p>
        </p:txBody>
      </p:sp>
    </p:spTree>
    <p:extLst>
      <p:ext uri="{BB962C8B-B14F-4D97-AF65-F5344CB8AC3E}">
        <p14:creationId xmlns:p14="http://schemas.microsoft.com/office/powerpoint/2010/main" val="304834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301" y="575361"/>
            <a:ext cx="3052119" cy="778476"/>
          </a:xfrm>
          <a:prstGeom prst="rect">
            <a:avLst/>
          </a:prstGeom>
          <a:noFill/>
        </p:spPr>
        <p:txBody>
          <a:bodyPr wrap="square" rtlCol="0">
            <a:spAutoFit/>
          </a:bodyPr>
          <a:lstStyle/>
          <a:p>
            <a:r>
              <a:rPr lang="en-US" sz="4400" b="1" dirty="0"/>
              <a:t>Use Cases </a:t>
            </a:r>
          </a:p>
        </p:txBody>
      </p:sp>
      <p:sp>
        <p:nvSpPr>
          <p:cNvPr id="4" name="TextBox 3"/>
          <p:cNvSpPr txBox="1"/>
          <p:nvPr/>
        </p:nvSpPr>
        <p:spPr>
          <a:xfrm>
            <a:off x="1540869" y="1543049"/>
            <a:ext cx="2688231" cy="830997"/>
          </a:xfrm>
          <a:prstGeom prst="rect">
            <a:avLst/>
          </a:prstGeom>
          <a:noFill/>
        </p:spPr>
        <p:txBody>
          <a:bodyPr wrap="square" rtlCol="0">
            <a:spAutoFit/>
          </a:bodyPr>
          <a:lstStyle/>
          <a:p>
            <a:pPr marL="342900" indent="-342900">
              <a:buClr>
                <a:srgbClr val="00B0F0"/>
              </a:buClr>
              <a:buFont typeface="Arial" panose="020B0604020202020204" pitchFamily="34" charset="0"/>
              <a:buChar char="•"/>
            </a:pPr>
            <a:r>
              <a:rPr lang="en-US" sz="2400" dirty="0"/>
              <a:t>Use case for shared calendar.</a:t>
            </a:r>
          </a:p>
        </p:txBody>
      </p:sp>
      <p:sp>
        <p:nvSpPr>
          <p:cNvPr id="5" name="Slide Number Placeholder 4"/>
          <p:cNvSpPr>
            <a:spLocks noGrp="1"/>
          </p:cNvSpPr>
          <p:nvPr>
            <p:ph type="sldNum" sz="quarter" idx="12"/>
          </p:nvPr>
        </p:nvSpPr>
        <p:spPr/>
        <p:txBody>
          <a:bodyPr/>
          <a:lstStyle/>
          <a:p>
            <a:fld id="{C4104C58-EDCE-4762-BDD6-278F156F3C1A}" type="slidenum">
              <a:rPr lang="en-US" smtClean="0"/>
              <a:t>19</a:t>
            </a:fld>
            <a:endParaRPr lang="en-US"/>
          </a:p>
        </p:txBody>
      </p:sp>
      <p:pic>
        <p:nvPicPr>
          <p:cNvPr id="6" name="Picture 5"/>
          <p:cNvPicPr>
            <a:picLocks noChangeAspect="1"/>
          </p:cNvPicPr>
          <p:nvPr/>
        </p:nvPicPr>
        <p:blipFill>
          <a:blip r:embed="rId2"/>
          <a:stretch>
            <a:fillRect/>
          </a:stretch>
        </p:blipFill>
        <p:spPr>
          <a:xfrm>
            <a:off x="5024438" y="964599"/>
            <a:ext cx="5486400" cy="5710585"/>
          </a:xfrm>
          <a:prstGeom prst="rect">
            <a:avLst/>
          </a:prstGeom>
        </p:spPr>
      </p:pic>
    </p:spTree>
    <p:extLst>
      <p:ext uri="{BB962C8B-B14F-4D97-AF65-F5344CB8AC3E}">
        <p14:creationId xmlns:p14="http://schemas.microsoft.com/office/powerpoint/2010/main" val="351678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743848"/>
            <a:ext cx="6186487" cy="769441"/>
          </a:xfrm>
          <a:prstGeom prst="rect">
            <a:avLst/>
          </a:prstGeom>
          <a:noFill/>
        </p:spPr>
        <p:txBody>
          <a:bodyPr wrap="square" rtlCol="0">
            <a:spAutoFit/>
          </a:bodyPr>
          <a:lstStyle/>
          <a:p>
            <a:r>
              <a:rPr lang="en-US" sz="4400" b="1" dirty="0"/>
              <a:t>Client and Mentor</a:t>
            </a:r>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8260" y="1756155"/>
            <a:ext cx="2758739" cy="2758739"/>
          </a:xfrm>
          <a:prstGeom prst="rect">
            <a:avLst/>
          </a:prstGeom>
        </p:spPr>
      </p:pic>
      <p:sp>
        <p:nvSpPr>
          <p:cNvPr id="4" name="TextBox 3"/>
          <p:cNvSpPr txBox="1"/>
          <p:nvPr/>
        </p:nvSpPr>
        <p:spPr>
          <a:xfrm>
            <a:off x="2696273" y="5000625"/>
            <a:ext cx="7565213" cy="923330"/>
          </a:xfrm>
          <a:prstGeom prst="rect">
            <a:avLst/>
          </a:prstGeom>
          <a:noFill/>
        </p:spPr>
        <p:txBody>
          <a:bodyPr wrap="none" rtlCol="0">
            <a:spAutoFit/>
          </a:bodyPr>
          <a:lstStyle/>
          <a:p>
            <a:pPr algn="ctr"/>
            <a:r>
              <a:rPr lang="en-US" b="1" dirty="0"/>
              <a:t>Client &amp; Mentor: Dr. Michael Oudshoorn </a:t>
            </a:r>
          </a:p>
          <a:p>
            <a:pPr algn="ctr"/>
            <a:r>
              <a:rPr lang="en-US" dirty="0"/>
              <a:t>Associate professor in the School of Computer Science and Information System</a:t>
            </a:r>
          </a:p>
          <a:p>
            <a:endParaRPr lang="en-US" dirty="0"/>
          </a:p>
        </p:txBody>
      </p:sp>
      <p:sp>
        <p:nvSpPr>
          <p:cNvPr id="5" name="Slide Number Placeholder 4"/>
          <p:cNvSpPr>
            <a:spLocks noGrp="1"/>
          </p:cNvSpPr>
          <p:nvPr>
            <p:ph type="sldNum" sz="quarter" idx="12"/>
          </p:nvPr>
        </p:nvSpPr>
        <p:spPr/>
        <p:txBody>
          <a:bodyPr/>
          <a:lstStyle/>
          <a:p>
            <a:fld id="{C4104C58-EDCE-4762-BDD6-278F156F3C1A}" type="slidenum">
              <a:rPr lang="en-US" smtClean="0"/>
              <a:t>2</a:t>
            </a:fld>
            <a:endParaRPr lang="en-US"/>
          </a:p>
        </p:txBody>
      </p:sp>
    </p:spTree>
    <p:extLst>
      <p:ext uri="{BB962C8B-B14F-4D97-AF65-F5344CB8AC3E}">
        <p14:creationId xmlns:p14="http://schemas.microsoft.com/office/powerpoint/2010/main" val="162644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751" y="416654"/>
            <a:ext cx="5112223" cy="769441"/>
          </a:xfrm>
          <a:prstGeom prst="rect">
            <a:avLst/>
          </a:prstGeom>
          <a:noFill/>
        </p:spPr>
        <p:txBody>
          <a:bodyPr wrap="square" rtlCol="0">
            <a:spAutoFit/>
          </a:bodyPr>
          <a:lstStyle/>
          <a:p>
            <a:r>
              <a:rPr lang="en-US" sz="4400" b="1" dirty="0"/>
              <a:t>Use Cases(contd..) </a:t>
            </a:r>
          </a:p>
        </p:txBody>
      </p:sp>
      <p:sp>
        <p:nvSpPr>
          <p:cNvPr id="5" name="TextBox 4"/>
          <p:cNvSpPr txBox="1"/>
          <p:nvPr/>
        </p:nvSpPr>
        <p:spPr>
          <a:xfrm>
            <a:off x="1545751" y="1885951"/>
            <a:ext cx="3069112" cy="857249"/>
          </a:xfrm>
          <a:prstGeom prst="rect">
            <a:avLst/>
          </a:prstGeom>
          <a:noFill/>
        </p:spPr>
        <p:txBody>
          <a:bodyPr wrap="square" rtlCol="0">
            <a:spAutoFit/>
          </a:bodyPr>
          <a:lstStyle/>
          <a:p>
            <a:pPr marL="342900" indent="-342900">
              <a:buClr>
                <a:srgbClr val="00B0F0"/>
              </a:buClr>
              <a:buFont typeface="Arial" panose="020B0604020202020204" pitchFamily="34" charset="0"/>
              <a:buChar char="•"/>
            </a:pPr>
            <a:r>
              <a:rPr lang="en-US" sz="2400" dirty="0"/>
              <a:t>Use case for task Management.</a:t>
            </a:r>
          </a:p>
        </p:txBody>
      </p:sp>
      <p:sp>
        <p:nvSpPr>
          <p:cNvPr id="3" name="Slide Number Placeholder 2"/>
          <p:cNvSpPr>
            <a:spLocks noGrp="1"/>
          </p:cNvSpPr>
          <p:nvPr>
            <p:ph type="sldNum" sz="quarter" idx="12"/>
          </p:nvPr>
        </p:nvSpPr>
        <p:spPr/>
        <p:txBody>
          <a:bodyPr/>
          <a:lstStyle/>
          <a:p>
            <a:fld id="{C4104C58-EDCE-4762-BDD6-278F156F3C1A}" type="slidenum">
              <a:rPr lang="en-US" smtClean="0"/>
              <a:t>20</a:t>
            </a:fld>
            <a:endParaRPr lang="en-US"/>
          </a:p>
        </p:txBody>
      </p:sp>
      <p:pic>
        <p:nvPicPr>
          <p:cNvPr id="6" name="Picture 5" descr="A close up of a logo&#10;&#10;Description generated with very high confidence">
            <a:extLst>
              <a:ext uri="{FF2B5EF4-FFF2-40B4-BE49-F238E27FC236}">
                <a16:creationId xmlns="" xmlns:a16="http://schemas.microsoft.com/office/drawing/2014/main" id="{907645EB-3348-43BE-AA19-109E952CC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152" y="1091713"/>
            <a:ext cx="5766287" cy="5766287"/>
          </a:xfrm>
          <a:prstGeom prst="rect">
            <a:avLst/>
          </a:prstGeom>
        </p:spPr>
      </p:pic>
    </p:spTree>
    <p:extLst>
      <p:ext uri="{BB962C8B-B14F-4D97-AF65-F5344CB8AC3E}">
        <p14:creationId xmlns:p14="http://schemas.microsoft.com/office/powerpoint/2010/main" val="2982036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752" y="588104"/>
            <a:ext cx="5394371" cy="769441"/>
          </a:xfrm>
          <a:prstGeom prst="rect">
            <a:avLst/>
          </a:prstGeom>
          <a:noFill/>
        </p:spPr>
        <p:txBody>
          <a:bodyPr wrap="square" rtlCol="0">
            <a:spAutoFit/>
          </a:bodyPr>
          <a:lstStyle/>
          <a:p>
            <a:r>
              <a:rPr lang="en-US" sz="4400" b="1" dirty="0"/>
              <a:t>Use Cases(contd..)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68" y="1357545"/>
            <a:ext cx="6111171" cy="5352793"/>
          </a:xfrm>
          <a:prstGeom prst="rect">
            <a:avLst/>
          </a:prstGeom>
        </p:spPr>
      </p:pic>
      <p:sp>
        <p:nvSpPr>
          <p:cNvPr id="5" name="TextBox 4"/>
          <p:cNvSpPr txBox="1"/>
          <p:nvPr/>
        </p:nvSpPr>
        <p:spPr>
          <a:xfrm>
            <a:off x="1545752" y="1957388"/>
            <a:ext cx="3943350" cy="83099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400" dirty="0"/>
              <a:t>Use case for chat application.</a:t>
            </a:r>
          </a:p>
        </p:txBody>
      </p:sp>
      <p:sp>
        <p:nvSpPr>
          <p:cNvPr id="3" name="Slide Number Placeholder 2"/>
          <p:cNvSpPr>
            <a:spLocks noGrp="1"/>
          </p:cNvSpPr>
          <p:nvPr>
            <p:ph type="sldNum" sz="quarter" idx="12"/>
          </p:nvPr>
        </p:nvSpPr>
        <p:spPr/>
        <p:txBody>
          <a:bodyPr/>
          <a:lstStyle/>
          <a:p>
            <a:fld id="{C4104C58-EDCE-4762-BDD6-278F156F3C1A}" type="slidenum">
              <a:rPr lang="en-US" smtClean="0"/>
              <a:t>21</a:t>
            </a:fld>
            <a:endParaRPr lang="en-US"/>
          </a:p>
        </p:txBody>
      </p:sp>
    </p:spTree>
    <p:extLst>
      <p:ext uri="{BB962C8B-B14F-4D97-AF65-F5344CB8AC3E}">
        <p14:creationId xmlns:p14="http://schemas.microsoft.com/office/powerpoint/2010/main" val="1585775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2915" y="845278"/>
            <a:ext cx="5183660" cy="769441"/>
          </a:xfrm>
          <a:prstGeom prst="rect">
            <a:avLst/>
          </a:prstGeom>
          <a:noFill/>
        </p:spPr>
        <p:txBody>
          <a:bodyPr wrap="square" rtlCol="0">
            <a:spAutoFit/>
          </a:bodyPr>
          <a:lstStyle/>
          <a:p>
            <a:r>
              <a:rPr lang="en-US" sz="4400" b="1" dirty="0"/>
              <a:t>Use Cases(contd..) </a:t>
            </a:r>
          </a:p>
        </p:txBody>
      </p:sp>
      <p:sp>
        <p:nvSpPr>
          <p:cNvPr id="5" name="TextBox 4"/>
          <p:cNvSpPr txBox="1"/>
          <p:nvPr/>
        </p:nvSpPr>
        <p:spPr>
          <a:xfrm>
            <a:off x="1702915" y="1985963"/>
            <a:ext cx="3943350" cy="83099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400" dirty="0"/>
              <a:t>Use case for google drive integration.</a:t>
            </a:r>
          </a:p>
        </p:txBody>
      </p:sp>
      <p:sp>
        <p:nvSpPr>
          <p:cNvPr id="3" name="Slide Number Placeholder 2"/>
          <p:cNvSpPr>
            <a:spLocks noGrp="1"/>
          </p:cNvSpPr>
          <p:nvPr>
            <p:ph type="sldNum" sz="quarter" idx="12"/>
          </p:nvPr>
        </p:nvSpPr>
        <p:spPr/>
        <p:txBody>
          <a:bodyPr/>
          <a:lstStyle/>
          <a:p>
            <a:fld id="{C4104C58-EDCE-4762-BDD6-278F156F3C1A}" type="slidenum">
              <a:rPr lang="en-US" smtClean="0"/>
              <a:t>22</a:t>
            </a:fld>
            <a:endParaRPr lang="en-US"/>
          </a:p>
        </p:txBody>
      </p:sp>
      <p:pic>
        <p:nvPicPr>
          <p:cNvPr id="6" name="Graphic 1"/>
          <p:cNvPicPr/>
          <p:nvPr/>
        </p:nvPicPr>
        <p:blipFill>
          <a:blip r:embed="rId2">
            <a:extLst>
              <a:ext uri="{96DAC541-7B7A-43D3-8B79-37D633B846F1}">
                <asvg:svgBlip xmlns="" xmlns:asvg="http://schemas.microsoft.com/office/drawing/2016/SVG/main" r:embed="rId3"/>
              </a:ext>
            </a:extLst>
          </a:blip>
          <a:stretch>
            <a:fillRect/>
          </a:stretch>
        </p:blipFill>
        <p:spPr>
          <a:xfrm>
            <a:off x="6639951" y="703385"/>
            <a:ext cx="8295249" cy="6535615"/>
          </a:xfrm>
          <a:prstGeom prst="rect">
            <a:avLst/>
          </a:prstGeom>
        </p:spPr>
      </p:pic>
    </p:spTree>
    <p:extLst>
      <p:ext uri="{BB962C8B-B14F-4D97-AF65-F5344CB8AC3E}">
        <p14:creationId xmlns:p14="http://schemas.microsoft.com/office/powerpoint/2010/main" val="993860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23</a:t>
            </a:fld>
            <a:endParaRPr lang="en-US" dirty="0"/>
          </a:p>
        </p:txBody>
      </p:sp>
      <p:sp>
        <p:nvSpPr>
          <p:cNvPr id="3" name="TextBox 2"/>
          <p:cNvSpPr txBox="1"/>
          <p:nvPr/>
        </p:nvSpPr>
        <p:spPr>
          <a:xfrm>
            <a:off x="1571625" y="557213"/>
            <a:ext cx="6615112" cy="769441"/>
          </a:xfrm>
          <a:prstGeom prst="rect">
            <a:avLst/>
          </a:prstGeom>
          <a:noFill/>
        </p:spPr>
        <p:txBody>
          <a:bodyPr wrap="square" rtlCol="0">
            <a:spAutoFit/>
          </a:bodyPr>
          <a:lstStyle/>
          <a:p>
            <a:r>
              <a:rPr lang="en" sz="4400" b="1" dirty="0"/>
              <a:t>Project Management Plan</a:t>
            </a:r>
            <a:endParaRPr lang="en-US" sz="4400" b="1" dirty="0"/>
          </a:p>
        </p:txBody>
      </p:sp>
      <p:sp>
        <p:nvSpPr>
          <p:cNvPr id="4" name="TextBox 3"/>
          <p:cNvSpPr txBox="1"/>
          <p:nvPr/>
        </p:nvSpPr>
        <p:spPr>
          <a:xfrm>
            <a:off x="1571625" y="1477863"/>
            <a:ext cx="9701213" cy="4770537"/>
          </a:xfrm>
          <a:prstGeom prst="rect">
            <a:avLst/>
          </a:prstGeom>
          <a:noFill/>
        </p:spPr>
        <p:txBody>
          <a:bodyPr wrap="square" rtlCol="0">
            <a:spAutoFit/>
          </a:bodyPr>
          <a:lstStyle/>
          <a:p>
            <a:r>
              <a:rPr lang="en-US" sz="2400" b="1" dirty="0">
                <a:solidFill>
                  <a:schemeClr val="tx1">
                    <a:lumMod val="95000"/>
                    <a:lumOff val="5000"/>
                  </a:schemeClr>
                </a:solidFill>
              </a:rPr>
              <a:t>Budget Allocation: </a:t>
            </a:r>
            <a:r>
              <a:rPr lang="en-US" sz="2000" dirty="0">
                <a:solidFill>
                  <a:schemeClr val="tx1">
                    <a:lumMod val="95000"/>
                    <a:lumOff val="5000"/>
                  </a:schemeClr>
                </a:solidFill>
              </a:rPr>
              <a:t>We estimated budget based on the effort and time spent on the project by our team. In GDP I, each and every member of team spent 5 hours on project in weekdays and in weekends we had team meetings of 2 hours duration and work for 7 hours on project. We will be having classes on weekdays for 2 hours where we meet the client also. There will be one change in GDP II i.e. each and every team member will spend for 2 hours in weekdays.</a:t>
            </a:r>
          </a:p>
          <a:p>
            <a:pPr>
              <a:lnSpc>
                <a:spcPct val="150000"/>
              </a:lnSpc>
            </a:pPr>
            <a:r>
              <a:rPr lang="en-US" sz="2000" b="1" dirty="0">
                <a:solidFill>
                  <a:schemeClr val="tx1">
                    <a:lumMod val="95000"/>
                    <a:lumOff val="5000"/>
                  </a:schemeClr>
                </a:solidFill>
              </a:rPr>
              <a:t>				GDP I</a:t>
            </a:r>
            <a:r>
              <a:rPr lang="en-US" sz="2000" dirty="0">
                <a:solidFill>
                  <a:schemeClr val="tx1">
                    <a:lumMod val="95000"/>
                    <a:lumOff val="5000"/>
                  </a:schemeClr>
                </a:solidFill>
              </a:rPr>
              <a:t>			</a:t>
            </a:r>
            <a:r>
              <a:rPr lang="en-US" sz="2000" b="1" dirty="0">
                <a:solidFill>
                  <a:schemeClr val="tx1">
                    <a:lumMod val="95000"/>
                    <a:lumOff val="5000"/>
                  </a:schemeClr>
                </a:solidFill>
              </a:rPr>
              <a:t>GDP II</a:t>
            </a:r>
          </a:p>
          <a:p>
            <a:pPr>
              <a:lnSpc>
                <a:spcPct val="150000"/>
              </a:lnSpc>
            </a:pPr>
            <a:r>
              <a:rPr lang="en-US" sz="2000" dirty="0">
                <a:solidFill>
                  <a:schemeClr val="tx1">
                    <a:lumMod val="95000"/>
                    <a:lumOff val="5000"/>
                  </a:schemeClr>
                </a:solidFill>
                <a:latin typeface="Calibri" panose="020F0502020204030204" pitchFamily="34" charset="0"/>
              </a:rPr>
              <a:t>Weekdays:                                  	5 X 5 = 25		5 X 2 = 10  </a:t>
            </a:r>
          </a:p>
          <a:p>
            <a:pPr>
              <a:lnSpc>
                <a:spcPct val="150000"/>
              </a:lnSpc>
            </a:pPr>
            <a:r>
              <a:rPr lang="en-US" sz="2000" dirty="0">
                <a:solidFill>
                  <a:schemeClr val="tx1">
                    <a:lumMod val="95000"/>
                    <a:lumOff val="5000"/>
                  </a:schemeClr>
                </a:solidFill>
                <a:latin typeface="Calibri" panose="020F0502020204030204" pitchFamily="34" charset="0"/>
              </a:rPr>
              <a:t>Weekend team meetings:       	2 X 1 = 2			2 X 2 = 4 </a:t>
            </a:r>
          </a:p>
          <a:p>
            <a:pPr>
              <a:lnSpc>
                <a:spcPct val="150000"/>
              </a:lnSpc>
            </a:pPr>
            <a:r>
              <a:rPr lang="en-US" sz="2000" dirty="0">
                <a:solidFill>
                  <a:schemeClr val="tx1">
                    <a:lumMod val="95000"/>
                    <a:lumOff val="5000"/>
                  </a:schemeClr>
                </a:solidFill>
                <a:latin typeface="Calibri" panose="020F0502020204030204" pitchFamily="34" charset="0"/>
              </a:rPr>
              <a:t>Weekends:			2 X 7 = 14		0 hours</a:t>
            </a:r>
          </a:p>
          <a:p>
            <a:pPr>
              <a:lnSpc>
                <a:spcPct val="150000"/>
              </a:lnSpc>
            </a:pPr>
            <a:r>
              <a:rPr lang="en-US" sz="2000" smtClean="0">
                <a:solidFill>
                  <a:schemeClr val="tx1">
                    <a:lumMod val="95000"/>
                    <a:lumOff val="5000"/>
                  </a:schemeClr>
                </a:solidFill>
                <a:latin typeface="Calibri" panose="020F0502020204030204" pitchFamily="34" charset="0"/>
              </a:rPr>
              <a:t>Client meetings: </a:t>
            </a:r>
            <a:r>
              <a:rPr lang="en-US" sz="2000">
                <a:solidFill>
                  <a:schemeClr val="tx1">
                    <a:lumMod val="95000"/>
                    <a:lumOff val="5000"/>
                  </a:schemeClr>
                </a:solidFill>
                <a:latin typeface="Calibri" panose="020F0502020204030204" pitchFamily="34" charset="0"/>
              </a:rPr>
              <a:t>	</a:t>
            </a:r>
            <a:r>
              <a:rPr lang="en-US" sz="2000" smtClean="0">
                <a:solidFill>
                  <a:schemeClr val="tx1">
                    <a:lumMod val="95000"/>
                    <a:lumOff val="5000"/>
                  </a:schemeClr>
                </a:solidFill>
                <a:latin typeface="Calibri" panose="020F0502020204030204" pitchFamily="34" charset="0"/>
              </a:rPr>
              <a:t>	</a:t>
            </a:r>
            <a:r>
              <a:rPr lang="en-US" sz="2000" dirty="0">
                <a:solidFill>
                  <a:schemeClr val="tx1">
                    <a:lumMod val="95000"/>
                    <a:lumOff val="5000"/>
                  </a:schemeClr>
                </a:solidFill>
                <a:latin typeface="Calibri" panose="020F0502020204030204" pitchFamily="34" charset="0"/>
              </a:rPr>
              <a:t>	1 X 1 = 1             	</a:t>
            </a:r>
            <a:r>
              <a:rPr lang="en-US" sz="2000" dirty="0" smtClean="0">
                <a:solidFill>
                  <a:schemeClr val="tx1">
                    <a:lumMod val="95000"/>
                    <a:lumOff val="5000"/>
                  </a:schemeClr>
                </a:solidFill>
                <a:latin typeface="Calibri" panose="020F0502020204030204" pitchFamily="34" charset="0"/>
              </a:rPr>
              <a:t>	1 X 1 = 1</a:t>
            </a:r>
            <a:endParaRPr lang="en-US" sz="2000" dirty="0">
              <a:solidFill>
                <a:schemeClr val="tx1">
                  <a:lumMod val="95000"/>
                  <a:lumOff val="5000"/>
                </a:schemeClr>
              </a:solidFill>
              <a:latin typeface="Calibri" panose="020F0502020204030204" pitchFamily="34" charset="0"/>
            </a:endParaRPr>
          </a:p>
          <a:p>
            <a:pPr>
              <a:lnSpc>
                <a:spcPct val="150000"/>
              </a:lnSpc>
            </a:pPr>
            <a:r>
              <a:rPr lang="en-US" sz="2000" dirty="0">
                <a:solidFill>
                  <a:schemeClr val="tx1">
                    <a:lumMod val="95000"/>
                    <a:lumOff val="5000"/>
                  </a:schemeClr>
                </a:solidFill>
                <a:latin typeface="Calibri" panose="020F0502020204030204" pitchFamily="34" charset="0"/>
              </a:rPr>
              <a:t>Total: 				</a:t>
            </a:r>
            <a:r>
              <a:rPr lang="en-US" sz="2000" dirty="0" smtClean="0">
                <a:solidFill>
                  <a:schemeClr val="tx1">
                    <a:lumMod val="95000"/>
                    <a:lumOff val="5000"/>
                  </a:schemeClr>
                </a:solidFill>
                <a:latin typeface="Calibri" panose="020F0502020204030204" pitchFamily="34" charset="0"/>
              </a:rPr>
              <a:t>42 </a:t>
            </a:r>
            <a:r>
              <a:rPr lang="en-US" sz="2000" dirty="0">
                <a:solidFill>
                  <a:schemeClr val="tx1">
                    <a:lumMod val="95000"/>
                    <a:lumOff val="5000"/>
                  </a:schemeClr>
                </a:solidFill>
                <a:latin typeface="Calibri" panose="020F0502020204030204" pitchFamily="34" charset="0"/>
              </a:rPr>
              <a:t>hours			15 hours </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98090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24</a:t>
            </a:fld>
            <a:endParaRPr lang="en-US"/>
          </a:p>
        </p:txBody>
      </p:sp>
      <p:sp>
        <p:nvSpPr>
          <p:cNvPr id="3" name="TextBox 2"/>
          <p:cNvSpPr txBox="1"/>
          <p:nvPr/>
        </p:nvSpPr>
        <p:spPr>
          <a:xfrm>
            <a:off x="1507330" y="628650"/>
            <a:ext cx="9072563" cy="769441"/>
          </a:xfrm>
          <a:prstGeom prst="rect">
            <a:avLst/>
          </a:prstGeom>
          <a:noFill/>
        </p:spPr>
        <p:txBody>
          <a:bodyPr wrap="square" rtlCol="0">
            <a:spAutoFit/>
          </a:bodyPr>
          <a:lstStyle/>
          <a:p>
            <a:r>
              <a:rPr lang="en" sz="4400" b="1" dirty="0"/>
              <a:t>Project Management Plan</a:t>
            </a:r>
            <a:r>
              <a:rPr lang="en-US" sz="4400" b="1" dirty="0"/>
              <a:t>(contd..) </a:t>
            </a:r>
          </a:p>
        </p:txBody>
      </p:sp>
      <p:sp>
        <p:nvSpPr>
          <p:cNvPr id="4" name="TextBox 3"/>
          <p:cNvSpPr txBox="1"/>
          <p:nvPr/>
        </p:nvSpPr>
        <p:spPr>
          <a:xfrm>
            <a:off x="1507330" y="1893362"/>
            <a:ext cx="10201275" cy="4355038"/>
          </a:xfrm>
          <a:prstGeom prst="rect">
            <a:avLst/>
          </a:prstGeom>
          <a:noFill/>
        </p:spPr>
        <p:txBody>
          <a:bodyPr wrap="square" rtlCol="0">
            <a:spAutoFit/>
          </a:bodyPr>
          <a:lstStyle/>
          <a:p>
            <a:pPr algn="just">
              <a:lnSpc>
                <a:spcPct val="150000"/>
              </a:lnSpc>
              <a:spcAft>
                <a:spcPts val="195"/>
              </a:spcAft>
            </a:pPr>
            <a:r>
              <a:rPr lang="en-US" sz="2000" dirty="0">
                <a:latin typeface="Calibri" panose="020F0502020204030204" pitchFamily="34" charset="0"/>
                <a:ea typeface="Times New Roman" panose="02020603050405020304" pitchFamily="18" charset="0"/>
              </a:rPr>
              <a:t>So we are spending about </a:t>
            </a:r>
            <a:r>
              <a:rPr lang="en-US" sz="2000" dirty="0" smtClean="0">
                <a:latin typeface="Calibri" panose="020F0502020204030204" pitchFamily="34" charset="0"/>
                <a:ea typeface="Times New Roman" panose="02020603050405020304" pitchFamily="18" charset="0"/>
              </a:rPr>
              <a:t>42 </a:t>
            </a:r>
            <a:r>
              <a:rPr lang="en-US" sz="2000" dirty="0">
                <a:latin typeface="Calibri" panose="020F0502020204030204" pitchFamily="34" charset="0"/>
                <a:ea typeface="Times New Roman" panose="02020603050405020304" pitchFamily="18" charset="0"/>
              </a:rPr>
              <a:t>hours in GDP I and 15 hours in GDP II per person per week which makes a total of </a:t>
            </a:r>
            <a:r>
              <a:rPr lang="en-US" sz="2000" dirty="0" smtClean="0">
                <a:latin typeface="Calibri" panose="020F0502020204030204" pitchFamily="34" charset="0"/>
                <a:ea typeface="Times New Roman" panose="02020603050405020304" pitchFamily="18" charset="0"/>
              </a:rPr>
              <a:t>42X7 </a:t>
            </a:r>
            <a:r>
              <a:rPr lang="en-US" sz="2000" dirty="0">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294(In </a:t>
            </a:r>
            <a:r>
              <a:rPr lang="en-US" sz="2000" dirty="0">
                <a:latin typeface="Calibri" panose="020F0502020204030204" pitchFamily="34" charset="0"/>
                <a:ea typeface="Times New Roman" panose="02020603050405020304" pitchFamily="18" charset="0"/>
              </a:rPr>
              <a:t>GDP I) and 15X7 = 105(In GDP II)hours per week per team. So the total budget of the project is = </a:t>
            </a:r>
            <a:r>
              <a:rPr lang="en-US" sz="2000" dirty="0" smtClean="0">
                <a:latin typeface="Calibri" panose="020F0502020204030204" pitchFamily="34" charset="0"/>
                <a:ea typeface="Times New Roman" panose="02020603050405020304" pitchFamily="18" charset="0"/>
              </a:rPr>
              <a:t>294 </a:t>
            </a:r>
            <a:r>
              <a:rPr lang="en-US" sz="2000" dirty="0">
                <a:latin typeface="Calibri" panose="020F0502020204030204" pitchFamily="34" charset="0"/>
                <a:ea typeface="Times New Roman" panose="02020603050405020304" pitchFamily="18" charset="0"/>
              </a:rPr>
              <a:t>X 6 + 105 X 14 = </a:t>
            </a:r>
            <a:r>
              <a:rPr lang="en-US" sz="2000" dirty="0" smtClean="0">
                <a:latin typeface="Calibri" panose="020F0502020204030204" pitchFamily="34" charset="0"/>
                <a:ea typeface="Times New Roman" panose="02020603050405020304" pitchFamily="18" charset="0"/>
              </a:rPr>
              <a:t>3234 hours</a:t>
            </a:r>
            <a:r>
              <a:rPr lang="en-US" sz="2000" dirty="0">
                <a:latin typeface="Calibri" panose="020F0502020204030204" pitchFamily="34" charset="0"/>
                <a:ea typeface="Times New Roman" panose="02020603050405020304" pitchFamily="18" charset="0"/>
              </a:rPr>
              <a:t>. </a:t>
            </a:r>
          </a:p>
          <a:p>
            <a:pPr algn="just">
              <a:lnSpc>
                <a:spcPct val="150000"/>
              </a:lnSpc>
              <a:spcAft>
                <a:spcPts val="195"/>
              </a:spcAft>
            </a:pPr>
            <a:r>
              <a:rPr lang="en-US" sz="2000" dirty="0">
                <a:latin typeface="Calibri" panose="020F0502020204030204" pitchFamily="34" charset="0"/>
                <a:ea typeface="Times New Roman" panose="02020603050405020304" pitchFamily="18" charset="0"/>
              </a:rPr>
              <a:t>			</a:t>
            </a:r>
            <a:r>
              <a:rPr lang="en-US" sz="2000" b="1" dirty="0"/>
              <a:t>GDP I</a:t>
            </a:r>
            <a:r>
              <a:rPr lang="en-US" sz="2000" dirty="0"/>
              <a:t>			</a:t>
            </a:r>
            <a:r>
              <a:rPr lang="en-US" sz="2000" b="1" dirty="0"/>
              <a:t>GDP II</a:t>
            </a:r>
            <a:endParaRPr lang="en-US" sz="2000" dirty="0">
              <a:latin typeface="Calibri" panose="020F0502020204030204" pitchFamily="34" charset="0"/>
              <a:ea typeface="Times New Roman" panose="02020603050405020304" pitchFamily="18" charset="0"/>
            </a:endParaRPr>
          </a:p>
          <a:p>
            <a:pPr algn="just">
              <a:lnSpc>
                <a:spcPct val="150000"/>
              </a:lnSpc>
              <a:spcAft>
                <a:spcPts val="195"/>
              </a:spcAft>
            </a:pPr>
            <a:r>
              <a:rPr lang="en-US" sz="2000" dirty="0">
                <a:latin typeface="Calibri" panose="020F0502020204030204" pitchFamily="34" charset="0"/>
                <a:ea typeface="Times New Roman" panose="02020603050405020304" pitchFamily="18" charset="0"/>
              </a:rPr>
              <a:t>Per week per person: 	</a:t>
            </a:r>
            <a:r>
              <a:rPr lang="en-US" sz="2000" dirty="0" smtClean="0">
                <a:latin typeface="Calibri" panose="020F0502020204030204" pitchFamily="34" charset="0"/>
                <a:ea typeface="Times New Roman" panose="02020603050405020304" pitchFamily="18" charset="0"/>
              </a:rPr>
              <a:t>42 </a:t>
            </a:r>
            <a:r>
              <a:rPr lang="en-US" sz="2000" dirty="0">
                <a:latin typeface="Calibri" panose="020F0502020204030204" pitchFamily="34" charset="0"/>
                <a:ea typeface="Times New Roman" panose="02020603050405020304" pitchFamily="18" charset="0"/>
              </a:rPr>
              <a:t>X 1 = </a:t>
            </a:r>
            <a:r>
              <a:rPr lang="en-US" sz="2000" dirty="0" smtClean="0">
                <a:latin typeface="Calibri" panose="020F0502020204030204" pitchFamily="34" charset="0"/>
                <a:ea typeface="Times New Roman" panose="02020603050405020304" pitchFamily="18" charset="0"/>
              </a:rPr>
              <a:t>42</a:t>
            </a:r>
            <a:r>
              <a:rPr lang="en-US" sz="2000" dirty="0">
                <a:latin typeface="Calibri" panose="020F0502020204030204" pitchFamily="34" charset="0"/>
                <a:ea typeface="Times New Roman" panose="02020603050405020304" pitchFamily="18" charset="0"/>
              </a:rPr>
              <a:t>		15 X 1 = 15  	</a:t>
            </a:r>
          </a:p>
          <a:p>
            <a:pPr algn="just">
              <a:lnSpc>
                <a:spcPct val="150000"/>
              </a:lnSpc>
              <a:spcAft>
                <a:spcPts val="195"/>
              </a:spcAft>
            </a:pPr>
            <a:r>
              <a:rPr lang="en-US" sz="2000" dirty="0">
                <a:latin typeface="Calibri" panose="020F0502020204030204" pitchFamily="34" charset="0"/>
                <a:ea typeface="Times New Roman" panose="02020603050405020304" pitchFamily="18" charset="0"/>
              </a:rPr>
              <a:t>Per week per team: 	</a:t>
            </a:r>
            <a:r>
              <a:rPr lang="en-US" sz="2000" dirty="0" smtClean="0">
                <a:latin typeface="Calibri" panose="020F0502020204030204" pitchFamily="34" charset="0"/>
                <a:ea typeface="Times New Roman" panose="02020603050405020304" pitchFamily="18" charset="0"/>
              </a:rPr>
              <a:t>42 </a:t>
            </a:r>
            <a:r>
              <a:rPr lang="en-US" sz="2000" dirty="0">
                <a:latin typeface="Calibri" panose="020F0502020204030204" pitchFamily="34" charset="0"/>
                <a:ea typeface="Times New Roman" panose="02020603050405020304" pitchFamily="18" charset="0"/>
              </a:rPr>
              <a:t>X 7 = </a:t>
            </a:r>
            <a:r>
              <a:rPr lang="en-US" sz="2000" dirty="0" smtClean="0">
                <a:latin typeface="Calibri" panose="020F0502020204030204" pitchFamily="34" charset="0"/>
                <a:ea typeface="Times New Roman" panose="02020603050405020304" pitchFamily="18" charset="0"/>
              </a:rPr>
              <a:t>294 </a:t>
            </a:r>
            <a:r>
              <a:rPr lang="en-US" sz="2000" dirty="0">
                <a:latin typeface="Calibri" panose="020F0502020204030204" pitchFamily="34" charset="0"/>
                <a:ea typeface="Times New Roman" panose="02020603050405020304" pitchFamily="18" charset="0"/>
              </a:rPr>
              <a:t>		15 X 7 = 105 </a:t>
            </a:r>
          </a:p>
          <a:p>
            <a:pPr algn="just">
              <a:lnSpc>
                <a:spcPct val="150000"/>
              </a:lnSpc>
              <a:spcAft>
                <a:spcPts val="195"/>
              </a:spcAft>
            </a:pPr>
            <a:r>
              <a:rPr lang="en-US" sz="2000" dirty="0">
                <a:latin typeface="Calibri" panose="020F0502020204030204" pitchFamily="34" charset="0"/>
                <a:ea typeface="Times New Roman" panose="02020603050405020304" pitchFamily="18" charset="0"/>
              </a:rPr>
              <a:t>Total hours per team:	</a:t>
            </a:r>
            <a:r>
              <a:rPr lang="en-US" sz="2000" dirty="0" smtClean="0">
                <a:latin typeface="Calibri" panose="020F0502020204030204" pitchFamily="34" charset="0"/>
                <a:ea typeface="Times New Roman" panose="02020603050405020304" pitchFamily="18" charset="0"/>
              </a:rPr>
              <a:t>294 </a:t>
            </a:r>
            <a:r>
              <a:rPr lang="en-US" sz="2000" dirty="0">
                <a:latin typeface="Calibri" panose="020F0502020204030204" pitchFamily="34" charset="0"/>
                <a:ea typeface="Times New Roman" panose="02020603050405020304" pitchFamily="18" charset="0"/>
              </a:rPr>
              <a:t>X 6 = </a:t>
            </a:r>
            <a:r>
              <a:rPr lang="en-US" sz="2000" dirty="0" smtClean="0">
                <a:latin typeface="Calibri" panose="020F0502020204030204" pitchFamily="34" charset="0"/>
                <a:ea typeface="Times New Roman" panose="02020603050405020304" pitchFamily="18" charset="0"/>
              </a:rPr>
              <a:t>1764</a:t>
            </a:r>
            <a:r>
              <a:rPr lang="en-US" sz="2000" dirty="0">
                <a:latin typeface="Calibri" panose="020F0502020204030204" pitchFamily="34" charset="0"/>
                <a:ea typeface="Times New Roman" panose="02020603050405020304" pitchFamily="18" charset="0"/>
              </a:rPr>
              <a:t>		105 X 14 = </a:t>
            </a:r>
            <a:r>
              <a:rPr lang="en-US" sz="2000" dirty="0" smtClean="0">
                <a:latin typeface="Calibri" panose="020F0502020204030204" pitchFamily="34" charset="0"/>
                <a:ea typeface="Times New Roman" panose="02020603050405020304" pitchFamily="18" charset="0"/>
              </a:rPr>
              <a:t>1470</a:t>
            </a:r>
            <a:endParaRPr lang="en-US" sz="2000" dirty="0">
              <a:latin typeface="Calibri" panose="020F0502020204030204" pitchFamily="34" charset="0"/>
              <a:ea typeface="Times New Roman" panose="02020603050405020304" pitchFamily="18" charset="0"/>
            </a:endParaRPr>
          </a:p>
          <a:p>
            <a:pPr algn="just">
              <a:lnSpc>
                <a:spcPct val="150000"/>
              </a:lnSpc>
              <a:spcAft>
                <a:spcPts val="195"/>
              </a:spcAft>
            </a:pPr>
            <a:r>
              <a:rPr lang="en-US" sz="2000" dirty="0">
                <a:latin typeface="Calibri" panose="020F0502020204030204" pitchFamily="34" charset="0"/>
                <a:ea typeface="Times New Roman" panose="02020603050405020304" pitchFamily="18" charset="0"/>
              </a:rPr>
              <a:t>Here 20 is the total number of weeks the project is going to take. </a:t>
            </a:r>
            <a:r>
              <a:rPr lang="en-US" sz="2000" b="1" dirty="0">
                <a:latin typeface="Calibri" panose="020F0502020204030204" pitchFamily="34" charset="0"/>
                <a:ea typeface="Times New Roman" panose="02020603050405020304" pitchFamily="18" charset="0"/>
              </a:rPr>
              <a:t> </a:t>
            </a:r>
            <a:endParaRPr lang="en-US" sz="2000" dirty="0">
              <a:latin typeface="Calibri" panose="020F0502020204030204" pitchFamily="34" charset="0"/>
              <a:ea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126954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25</a:t>
            </a:fld>
            <a:endParaRPr lang="en-US"/>
          </a:p>
        </p:txBody>
      </p:sp>
      <p:sp>
        <p:nvSpPr>
          <p:cNvPr id="3" name="TextBox 2"/>
          <p:cNvSpPr txBox="1"/>
          <p:nvPr/>
        </p:nvSpPr>
        <p:spPr>
          <a:xfrm>
            <a:off x="1585912" y="671513"/>
            <a:ext cx="8915400" cy="769441"/>
          </a:xfrm>
          <a:prstGeom prst="rect">
            <a:avLst/>
          </a:prstGeom>
          <a:noFill/>
        </p:spPr>
        <p:txBody>
          <a:bodyPr wrap="square" rtlCol="0">
            <a:spAutoFit/>
          </a:bodyPr>
          <a:lstStyle/>
          <a:p>
            <a:r>
              <a:rPr lang="en" sz="4400" b="1" dirty="0"/>
              <a:t>Project Management Plan</a:t>
            </a:r>
            <a:r>
              <a:rPr lang="en-US" sz="4400" b="1" dirty="0"/>
              <a:t>(contd..) </a:t>
            </a:r>
          </a:p>
        </p:txBody>
      </p:sp>
      <p:sp>
        <p:nvSpPr>
          <p:cNvPr id="4" name="TextBox 3"/>
          <p:cNvSpPr txBox="1"/>
          <p:nvPr/>
        </p:nvSpPr>
        <p:spPr>
          <a:xfrm>
            <a:off x="1585912" y="1714501"/>
            <a:ext cx="10201275" cy="3831818"/>
          </a:xfrm>
          <a:prstGeom prst="rect">
            <a:avLst/>
          </a:prstGeom>
          <a:noFill/>
        </p:spPr>
        <p:txBody>
          <a:bodyPr wrap="square" rtlCol="0">
            <a:spAutoFit/>
          </a:bodyPr>
          <a:lstStyle/>
          <a:p>
            <a:pPr>
              <a:lnSpc>
                <a:spcPct val="150000"/>
              </a:lnSpc>
            </a:pPr>
            <a:r>
              <a:rPr lang="en-US" sz="2400" b="1" dirty="0"/>
              <a:t>Estimation of number of lines of code: </a:t>
            </a:r>
            <a:r>
              <a:rPr lang="en-US" sz="2000" dirty="0"/>
              <a:t>Our estimation for these project would be 7000 lines of code(approximately). Estimated these 7000 count from the research on the existing system and some of the friends working for these tools and also employees working on these tools.</a:t>
            </a:r>
          </a:p>
          <a:p>
            <a:pPr>
              <a:lnSpc>
                <a:spcPct val="150000"/>
              </a:lnSpc>
            </a:pPr>
            <a:r>
              <a:rPr lang="en-US" sz="2000" dirty="0"/>
              <a:t>On an averagely, a person should write 75 lines of code per week in our GDP II.</a:t>
            </a:r>
          </a:p>
          <a:p>
            <a:pPr>
              <a:lnSpc>
                <a:spcPct val="150000"/>
              </a:lnSpc>
            </a:pPr>
            <a:r>
              <a:rPr lang="en-US" sz="2000" dirty="0"/>
              <a:t>For which a person needs to work for 10 hours and also need to attend team meetings of 5 hours in a week.</a:t>
            </a:r>
          </a:p>
          <a:p>
            <a:pPr>
              <a:lnSpc>
                <a:spcPct val="150000"/>
              </a:lnSpc>
            </a:pPr>
            <a:endParaRPr lang="en-US" dirty="0"/>
          </a:p>
        </p:txBody>
      </p:sp>
    </p:spTree>
    <p:extLst>
      <p:ext uri="{BB962C8B-B14F-4D97-AF65-F5344CB8AC3E}">
        <p14:creationId xmlns:p14="http://schemas.microsoft.com/office/powerpoint/2010/main" val="1595625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26</a:t>
            </a:fld>
            <a:endParaRPr lang="en-US"/>
          </a:p>
        </p:txBody>
      </p:sp>
      <p:sp>
        <p:nvSpPr>
          <p:cNvPr id="3" name="TextBox 2"/>
          <p:cNvSpPr txBox="1"/>
          <p:nvPr/>
        </p:nvSpPr>
        <p:spPr>
          <a:xfrm>
            <a:off x="1543049" y="714376"/>
            <a:ext cx="8658225" cy="769441"/>
          </a:xfrm>
          <a:prstGeom prst="rect">
            <a:avLst/>
          </a:prstGeom>
          <a:noFill/>
        </p:spPr>
        <p:txBody>
          <a:bodyPr wrap="square" rtlCol="0">
            <a:spAutoFit/>
          </a:bodyPr>
          <a:lstStyle/>
          <a:p>
            <a:r>
              <a:rPr lang="en" sz="4400" b="1" dirty="0"/>
              <a:t>Project Management Plan</a:t>
            </a:r>
            <a:r>
              <a:rPr lang="en-US" sz="4400" b="1" dirty="0"/>
              <a:t>(contd..) </a:t>
            </a:r>
          </a:p>
        </p:txBody>
      </p:sp>
      <p:sp>
        <p:nvSpPr>
          <p:cNvPr id="4" name="TextBox 3"/>
          <p:cNvSpPr txBox="1"/>
          <p:nvPr/>
        </p:nvSpPr>
        <p:spPr>
          <a:xfrm>
            <a:off x="1543050" y="1800226"/>
            <a:ext cx="4129088" cy="1754326"/>
          </a:xfrm>
          <a:prstGeom prst="rect">
            <a:avLst/>
          </a:prstGeom>
          <a:noFill/>
        </p:spPr>
        <p:txBody>
          <a:bodyPr wrap="square" rtlCol="0">
            <a:spAutoFit/>
          </a:bodyPr>
          <a:lstStyle/>
          <a:p>
            <a:pPr algn="just">
              <a:lnSpc>
                <a:spcPct val="150000"/>
              </a:lnSpc>
            </a:pPr>
            <a:r>
              <a:rPr lang="en-US" sz="2400" b="1" dirty="0"/>
              <a:t>Schedule</a:t>
            </a:r>
            <a:r>
              <a:rPr lang="en-US" b="1" dirty="0"/>
              <a:t>: </a:t>
            </a:r>
            <a:r>
              <a:rPr lang="en-US" sz="2400" dirty="0">
                <a:solidFill>
                  <a:schemeClr val="tx1">
                    <a:lumMod val="95000"/>
                    <a:lumOff val="5000"/>
                  </a:schemeClr>
                </a:solidFill>
              </a:rPr>
              <a:t>The project started on 06/12/17 and it will be completed by 12/15/17.</a:t>
            </a:r>
            <a:endParaRPr lang="en-US" sz="2400" b="1"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161" y="1483817"/>
            <a:ext cx="6038850" cy="4531221"/>
          </a:xfrm>
          <a:prstGeom prst="rect">
            <a:avLst/>
          </a:prstGeom>
        </p:spPr>
      </p:pic>
    </p:spTree>
    <p:extLst>
      <p:ext uri="{BB962C8B-B14F-4D97-AF65-F5344CB8AC3E}">
        <p14:creationId xmlns:p14="http://schemas.microsoft.com/office/powerpoint/2010/main" val="1291707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27</a:t>
            </a:fld>
            <a:endParaRPr lang="en-US"/>
          </a:p>
        </p:txBody>
      </p:sp>
      <p:sp>
        <p:nvSpPr>
          <p:cNvPr id="3" name="TextBox 2"/>
          <p:cNvSpPr txBox="1"/>
          <p:nvPr/>
        </p:nvSpPr>
        <p:spPr>
          <a:xfrm>
            <a:off x="1485899" y="800101"/>
            <a:ext cx="5718938" cy="769441"/>
          </a:xfrm>
          <a:prstGeom prst="rect">
            <a:avLst/>
          </a:prstGeom>
          <a:noFill/>
        </p:spPr>
        <p:txBody>
          <a:bodyPr wrap="none" rtlCol="0">
            <a:spAutoFit/>
          </a:bodyPr>
          <a:lstStyle/>
          <a:p>
            <a:r>
              <a:rPr lang="en-US" sz="4400" b="1" dirty="0"/>
              <a:t>Tools and Technologies </a:t>
            </a:r>
          </a:p>
        </p:txBody>
      </p:sp>
      <p:sp>
        <p:nvSpPr>
          <p:cNvPr id="4" name="TextBox 3"/>
          <p:cNvSpPr txBox="1"/>
          <p:nvPr/>
        </p:nvSpPr>
        <p:spPr>
          <a:xfrm>
            <a:off x="1485899" y="2014537"/>
            <a:ext cx="2129622" cy="2862322"/>
          </a:xfrm>
          <a:prstGeom prst="rect">
            <a:avLst/>
          </a:prstGeom>
          <a:noFill/>
        </p:spPr>
        <p:txBody>
          <a:bodyPr wrap="none" rtlCol="0">
            <a:spAutoFit/>
          </a:bodyPr>
          <a:lstStyle/>
          <a:p>
            <a:pPr marL="285750" indent="-285750">
              <a:lnSpc>
                <a:spcPct val="150000"/>
              </a:lnSpc>
              <a:buClr>
                <a:schemeClr val="accent1"/>
              </a:buClr>
              <a:buFont typeface="Arial" panose="020B0604020202020204" pitchFamily="34" charset="0"/>
              <a:buChar char="•"/>
            </a:pPr>
            <a:r>
              <a:rPr lang="en-US" sz="2400" dirty="0"/>
              <a:t>Github</a:t>
            </a:r>
          </a:p>
          <a:p>
            <a:pPr marL="285750" indent="-285750">
              <a:lnSpc>
                <a:spcPct val="150000"/>
              </a:lnSpc>
              <a:buClr>
                <a:schemeClr val="accent1"/>
              </a:buClr>
              <a:buFont typeface="Arial" panose="020B0604020202020204" pitchFamily="34" charset="0"/>
              <a:buChar char="•"/>
            </a:pPr>
            <a:r>
              <a:rPr lang="en-US" sz="2400" dirty="0"/>
              <a:t>Chrome</a:t>
            </a:r>
          </a:p>
          <a:p>
            <a:pPr marL="285750" indent="-285750">
              <a:lnSpc>
                <a:spcPct val="150000"/>
              </a:lnSpc>
              <a:buClr>
                <a:schemeClr val="accent1"/>
              </a:buClr>
              <a:buFont typeface="Arial" panose="020B0604020202020204" pitchFamily="34" charset="0"/>
              <a:buChar char="•"/>
            </a:pPr>
            <a:r>
              <a:rPr lang="en-US" sz="2400" dirty="0"/>
              <a:t>Google drive</a:t>
            </a:r>
          </a:p>
          <a:p>
            <a:pPr marL="285750" indent="-285750">
              <a:lnSpc>
                <a:spcPct val="150000"/>
              </a:lnSpc>
              <a:buClr>
                <a:schemeClr val="accent1"/>
              </a:buClr>
              <a:buFont typeface="Arial" panose="020B0604020202020204" pitchFamily="34" charset="0"/>
              <a:buChar char="•"/>
            </a:pPr>
            <a:r>
              <a:rPr lang="en-US" sz="2400" dirty="0"/>
              <a:t>Visual Studio</a:t>
            </a:r>
          </a:p>
          <a:p>
            <a:pPr marL="285750" indent="-285750">
              <a:lnSpc>
                <a:spcPct val="150000"/>
              </a:lnSpc>
              <a:buClr>
                <a:schemeClr val="accent1"/>
              </a:buClr>
              <a:buFont typeface="Arial" panose="020B0604020202020204" pitchFamily="34" charset="0"/>
              <a:buChar char="•"/>
            </a:pPr>
            <a:r>
              <a:rPr lang="en-US" sz="2400" dirty="0"/>
              <a:t>MS Project</a:t>
            </a:r>
          </a:p>
        </p:txBody>
      </p:sp>
    </p:spTree>
    <p:extLst>
      <p:ext uri="{BB962C8B-B14F-4D97-AF65-F5344CB8AC3E}">
        <p14:creationId xmlns:p14="http://schemas.microsoft.com/office/powerpoint/2010/main" val="2274086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28</a:t>
            </a:fld>
            <a:endParaRPr lang="en-US"/>
          </a:p>
        </p:txBody>
      </p:sp>
      <p:sp>
        <p:nvSpPr>
          <p:cNvPr id="3" name="TextBox 2"/>
          <p:cNvSpPr txBox="1"/>
          <p:nvPr/>
        </p:nvSpPr>
        <p:spPr>
          <a:xfrm>
            <a:off x="1485900" y="757238"/>
            <a:ext cx="4298869" cy="769441"/>
          </a:xfrm>
          <a:prstGeom prst="rect">
            <a:avLst/>
          </a:prstGeom>
          <a:noFill/>
        </p:spPr>
        <p:txBody>
          <a:bodyPr wrap="none" rtlCol="0">
            <a:spAutoFit/>
          </a:bodyPr>
          <a:lstStyle/>
          <a:p>
            <a:r>
              <a:rPr lang="en-US" sz="4400" b="1" dirty="0"/>
              <a:t>Challenges Faced </a:t>
            </a:r>
          </a:p>
        </p:txBody>
      </p:sp>
      <p:sp>
        <p:nvSpPr>
          <p:cNvPr id="4" name="TextBox 3"/>
          <p:cNvSpPr txBox="1"/>
          <p:nvPr/>
        </p:nvSpPr>
        <p:spPr>
          <a:xfrm>
            <a:off x="1485900" y="1358960"/>
            <a:ext cx="8315097" cy="4524315"/>
          </a:xfrm>
          <a:prstGeom prst="rect">
            <a:avLst/>
          </a:prstGeom>
          <a:noFill/>
        </p:spPr>
        <p:txBody>
          <a:bodyPr wrap="none" rtlCol="0">
            <a:spAutoFit/>
          </a:bodyPr>
          <a:lstStyle/>
          <a:p>
            <a:pPr>
              <a:lnSpc>
                <a:spcPct val="150000"/>
              </a:lnSpc>
              <a:buClr>
                <a:schemeClr val="accent1"/>
              </a:buClr>
            </a:pPr>
            <a:endParaRPr lang="en-US" sz="2400" dirty="0"/>
          </a:p>
          <a:p>
            <a:pPr marL="285750" indent="-285750">
              <a:lnSpc>
                <a:spcPct val="150000"/>
              </a:lnSpc>
              <a:buClr>
                <a:schemeClr val="accent1"/>
              </a:buClr>
              <a:buFont typeface="Arial" panose="020B0604020202020204" pitchFamily="34" charset="0"/>
              <a:buChar char="•"/>
            </a:pPr>
            <a:r>
              <a:rPr lang="en-US" sz="2400" dirty="0"/>
              <a:t>Different point-of-views for each of the team member.</a:t>
            </a:r>
          </a:p>
          <a:p>
            <a:pPr marL="285750" indent="-285750">
              <a:lnSpc>
                <a:spcPct val="150000"/>
              </a:lnSpc>
              <a:buClr>
                <a:schemeClr val="accent1"/>
              </a:buClr>
              <a:buFont typeface="Arial" panose="020B0604020202020204" pitchFamily="34" charset="0"/>
              <a:buChar char="•"/>
            </a:pPr>
            <a:r>
              <a:rPr lang="en-US" sz="2400" dirty="0"/>
              <a:t>Lack of communication in team members and also with client.</a:t>
            </a:r>
          </a:p>
          <a:p>
            <a:pPr marL="285750" indent="-285750">
              <a:lnSpc>
                <a:spcPct val="150000"/>
              </a:lnSpc>
              <a:buClr>
                <a:schemeClr val="accent1"/>
              </a:buClr>
              <a:buFont typeface="Arial" panose="020B0604020202020204" pitchFamily="34" charset="0"/>
              <a:buChar char="•"/>
            </a:pPr>
            <a:r>
              <a:rPr lang="en-US" sz="2400" dirty="0"/>
              <a:t>Changes in requirements.</a:t>
            </a:r>
          </a:p>
          <a:p>
            <a:pPr marL="285750" indent="-285750">
              <a:lnSpc>
                <a:spcPct val="150000"/>
              </a:lnSpc>
              <a:buClr>
                <a:schemeClr val="accent1"/>
              </a:buClr>
              <a:buFont typeface="Arial" panose="020B0604020202020204" pitchFamily="34" charset="0"/>
              <a:buChar char="•"/>
            </a:pPr>
            <a:r>
              <a:rPr lang="en-US" sz="2400" dirty="0"/>
              <a:t>Distribution of work.</a:t>
            </a:r>
          </a:p>
          <a:p>
            <a:pPr marL="285750" indent="-285750">
              <a:lnSpc>
                <a:spcPct val="150000"/>
              </a:lnSpc>
              <a:buClr>
                <a:schemeClr val="accent1"/>
              </a:buClr>
              <a:buFont typeface="Arial" panose="020B0604020202020204" pitchFamily="34" charset="0"/>
              <a:buChar char="•"/>
            </a:pPr>
            <a:r>
              <a:rPr lang="en-US" sz="2400" dirty="0"/>
              <a:t>Lack of technical skills.</a:t>
            </a:r>
          </a:p>
          <a:p>
            <a:pPr marL="285750" indent="-285750">
              <a:lnSpc>
                <a:spcPct val="150000"/>
              </a:lnSpc>
              <a:buClr>
                <a:schemeClr val="accent1"/>
              </a:buClr>
              <a:buFont typeface="Arial" panose="020B0604020202020204" pitchFamily="34" charset="0"/>
              <a:buChar char="•"/>
            </a:pPr>
            <a:r>
              <a:rPr lang="en-US" sz="2400" dirty="0"/>
              <a:t>Limited knowledge in existing system.</a:t>
            </a:r>
          </a:p>
          <a:p>
            <a:pPr marL="285750"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415041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29</a:t>
            </a:fld>
            <a:endParaRPr lang="en-US"/>
          </a:p>
        </p:txBody>
      </p:sp>
      <p:sp>
        <p:nvSpPr>
          <p:cNvPr id="3" name="TextBox 2"/>
          <p:cNvSpPr txBox="1"/>
          <p:nvPr/>
        </p:nvSpPr>
        <p:spPr>
          <a:xfrm>
            <a:off x="1570619" y="742951"/>
            <a:ext cx="4346062" cy="769441"/>
          </a:xfrm>
          <a:prstGeom prst="rect">
            <a:avLst/>
          </a:prstGeom>
          <a:noFill/>
        </p:spPr>
        <p:txBody>
          <a:bodyPr wrap="none" rtlCol="0">
            <a:spAutoFit/>
          </a:bodyPr>
          <a:lstStyle/>
          <a:p>
            <a:r>
              <a:rPr lang="en-US" sz="4400" b="1" dirty="0"/>
              <a:t>Lessons Learned </a:t>
            </a:r>
          </a:p>
        </p:txBody>
      </p:sp>
      <p:sp>
        <p:nvSpPr>
          <p:cNvPr id="4" name="TextBox 3"/>
          <p:cNvSpPr txBox="1"/>
          <p:nvPr/>
        </p:nvSpPr>
        <p:spPr>
          <a:xfrm>
            <a:off x="1385888" y="2443163"/>
            <a:ext cx="184731" cy="369332"/>
          </a:xfrm>
          <a:prstGeom prst="rect">
            <a:avLst/>
          </a:prstGeom>
          <a:noFill/>
        </p:spPr>
        <p:txBody>
          <a:bodyPr wrap="none" rtlCol="0">
            <a:spAutoFit/>
          </a:bodyPr>
          <a:lstStyle/>
          <a:p>
            <a:endParaRPr lang="en-US" dirty="0"/>
          </a:p>
        </p:txBody>
      </p:sp>
      <p:sp>
        <p:nvSpPr>
          <p:cNvPr id="5" name="TextBox 4"/>
          <p:cNvSpPr txBox="1"/>
          <p:nvPr/>
        </p:nvSpPr>
        <p:spPr>
          <a:xfrm>
            <a:off x="1478253" y="1657350"/>
            <a:ext cx="8016873" cy="4154984"/>
          </a:xfrm>
          <a:prstGeom prst="rect">
            <a:avLst/>
          </a:prstGeom>
          <a:noFill/>
        </p:spPr>
        <p:txBody>
          <a:bodyPr wrap="square" rtlCol="0">
            <a:spAutoFit/>
          </a:bodyPr>
          <a:lstStyle/>
          <a:p>
            <a:pPr>
              <a:lnSpc>
                <a:spcPct val="150000"/>
              </a:lnSpc>
            </a:pPr>
            <a:r>
              <a:rPr lang="en-US" sz="2400" dirty="0"/>
              <a:t>Motivation is necessary</a:t>
            </a:r>
          </a:p>
          <a:p>
            <a:pPr marL="342900" indent="-342900">
              <a:lnSpc>
                <a:spcPct val="150000"/>
              </a:lnSpc>
              <a:buClr>
                <a:schemeClr val="accent1"/>
              </a:buClr>
              <a:buFont typeface="Arial" panose="020B0604020202020204" pitchFamily="34" charset="0"/>
              <a:buChar char="•"/>
            </a:pPr>
            <a:r>
              <a:rPr lang="en-US" sz="2000" dirty="0"/>
              <a:t>No motivation leads to disinterested team</a:t>
            </a:r>
          </a:p>
          <a:p>
            <a:pPr>
              <a:lnSpc>
                <a:spcPct val="150000"/>
              </a:lnSpc>
            </a:pPr>
            <a:r>
              <a:rPr lang="en-US" sz="2400" dirty="0"/>
              <a:t>Collective Responsibility</a:t>
            </a:r>
          </a:p>
          <a:p>
            <a:pPr marL="342900" indent="-342900">
              <a:lnSpc>
                <a:spcPct val="150000"/>
              </a:lnSpc>
              <a:buClr>
                <a:schemeClr val="accent1"/>
              </a:buClr>
              <a:buFont typeface="Arial" panose="020B0604020202020204" pitchFamily="34" charset="0"/>
              <a:buChar char="•"/>
            </a:pPr>
            <a:r>
              <a:rPr lang="en-US" sz="2000" dirty="0"/>
              <a:t>Project is the responsibility of all the members</a:t>
            </a:r>
          </a:p>
          <a:p>
            <a:pPr>
              <a:lnSpc>
                <a:spcPct val="150000"/>
              </a:lnSpc>
            </a:pPr>
            <a:r>
              <a:rPr lang="en-US" sz="2400" dirty="0"/>
              <a:t>Tools and techniques - Project Management</a:t>
            </a:r>
          </a:p>
          <a:p>
            <a:pPr marL="342900" indent="-342900">
              <a:lnSpc>
                <a:spcPct val="150000"/>
              </a:lnSpc>
              <a:buClr>
                <a:schemeClr val="accent1"/>
              </a:buClr>
              <a:buFont typeface="Arial" panose="020B0604020202020204" pitchFamily="34" charset="0"/>
              <a:buChar char="•"/>
            </a:pPr>
            <a:r>
              <a:rPr lang="en-US" sz="2000" dirty="0"/>
              <a:t>How tools assist in project management</a:t>
            </a:r>
          </a:p>
          <a:p>
            <a:pPr>
              <a:lnSpc>
                <a:spcPct val="150000"/>
              </a:lnSpc>
            </a:pPr>
            <a:r>
              <a:rPr lang="en-US" sz="2400" dirty="0"/>
              <a:t>Time Management</a:t>
            </a:r>
          </a:p>
          <a:p>
            <a:pPr marL="342900" indent="-342900">
              <a:lnSpc>
                <a:spcPct val="150000"/>
              </a:lnSpc>
              <a:buClr>
                <a:schemeClr val="accent1"/>
              </a:buClr>
              <a:buFont typeface="Arial" panose="020B0604020202020204" pitchFamily="34" charset="0"/>
              <a:buChar char="•"/>
            </a:pPr>
            <a:r>
              <a:rPr lang="en-US" sz="2000" dirty="0"/>
              <a:t>Everyone of the team worked on time.</a:t>
            </a:r>
          </a:p>
        </p:txBody>
      </p:sp>
    </p:spTree>
    <p:extLst>
      <p:ext uri="{BB962C8B-B14F-4D97-AF65-F5344CB8AC3E}">
        <p14:creationId xmlns:p14="http://schemas.microsoft.com/office/powerpoint/2010/main" val="31581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415" y="410090"/>
            <a:ext cx="2817341" cy="790832"/>
          </a:xfrm>
          <a:prstGeom prst="rect">
            <a:avLst/>
          </a:prstGeom>
          <a:noFill/>
        </p:spPr>
        <p:txBody>
          <a:bodyPr wrap="square" rtlCol="0">
            <a:spAutoFit/>
          </a:bodyPr>
          <a:lstStyle/>
          <a:p>
            <a:r>
              <a:rPr lang="en-US" sz="4400" b="1" dirty="0"/>
              <a:t>Contents</a:t>
            </a:r>
          </a:p>
        </p:txBody>
      </p:sp>
      <p:sp>
        <p:nvSpPr>
          <p:cNvPr id="3" name="TextBox 2"/>
          <p:cNvSpPr txBox="1"/>
          <p:nvPr/>
        </p:nvSpPr>
        <p:spPr>
          <a:xfrm>
            <a:off x="1538415" y="1623943"/>
            <a:ext cx="6831862" cy="3970318"/>
          </a:xfrm>
          <a:prstGeom prst="rect">
            <a:avLst/>
          </a:prstGeom>
          <a:noFill/>
        </p:spPr>
        <p:txBody>
          <a:bodyPr wrap="square" rtlCol="0">
            <a:spAutoFit/>
          </a:bodyPr>
          <a:lstStyle/>
          <a:p>
            <a:pPr marL="457200" indent="-457200">
              <a:buClr>
                <a:srgbClr val="00B0F0"/>
              </a:buClr>
              <a:buFont typeface="Arial" panose="020B0604020202020204" pitchFamily="34" charset="0"/>
              <a:buChar char="•"/>
            </a:pPr>
            <a:r>
              <a:rPr lang="en-US" sz="2800" dirty="0">
                <a:solidFill>
                  <a:schemeClr val="tx1">
                    <a:lumMod val="95000"/>
                    <a:lumOff val="5000"/>
                  </a:schemeClr>
                </a:solidFill>
              </a:rPr>
              <a:t>Introduction</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Requirements</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Project Prototypes</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Use cases</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Project management plan</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Tools and Technologies</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Challenges faced and lessons learned</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Demo</a:t>
            </a:r>
          </a:p>
          <a:p>
            <a:pPr marL="457200" indent="-457200">
              <a:buClr>
                <a:srgbClr val="00B0F0"/>
              </a:buClr>
              <a:buFont typeface="Arial" panose="020B0604020202020204" pitchFamily="34" charset="0"/>
              <a:buChar char="•"/>
            </a:pPr>
            <a:r>
              <a:rPr lang="en-US" sz="2800" dirty="0">
                <a:solidFill>
                  <a:schemeClr val="tx1">
                    <a:lumMod val="95000"/>
                    <a:lumOff val="5000"/>
                  </a:schemeClr>
                </a:solidFill>
              </a:rPr>
              <a:t>Conclusion</a:t>
            </a:r>
          </a:p>
        </p:txBody>
      </p:sp>
      <p:sp>
        <p:nvSpPr>
          <p:cNvPr id="4" name="Slide Number Placeholder 3"/>
          <p:cNvSpPr>
            <a:spLocks noGrp="1"/>
          </p:cNvSpPr>
          <p:nvPr>
            <p:ph type="sldNum" sz="quarter" idx="12"/>
          </p:nvPr>
        </p:nvSpPr>
        <p:spPr/>
        <p:txBody>
          <a:bodyPr/>
          <a:lstStyle/>
          <a:p>
            <a:fld id="{C4104C58-EDCE-4762-BDD6-278F156F3C1A}" type="slidenum">
              <a:rPr lang="en-US" smtClean="0"/>
              <a:t>3</a:t>
            </a:fld>
            <a:endParaRPr lang="en-US"/>
          </a:p>
        </p:txBody>
      </p:sp>
    </p:spTree>
    <p:extLst>
      <p:ext uri="{BB962C8B-B14F-4D97-AF65-F5344CB8AC3E}">
        <p14:creationId xmlns:p14="http://schemas.microsoft.com/office/powerpoint/2010/main" val="705658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09A0B2-B900-4689-BF36-463E7BC1B296}"/>
              </a:ext>
            </a:extLst>
          </p:cNvPr>
          <p:cNvSpPr>
            <a:spLocks noGrp="1"/>
          </p:cNvSpPr>
          <p:nvPr>
            <p:ph type="title"/>
          </p:nvPr>
        </p:nvSpPr>
        <p:spPr>
          <a:xfrm>
            <a:off x="1484310" y="337625"/>
            <a:ext cx="7926975" cy="778411"/>
          </a:xfrm>
        </p:spPr>
        <p:txBody>
          <a:bodyPr/>
          <a:lstStyle/>
          <a:p>
            <a:r>
              <a:rPr lang="en-US" dirty="0"/>
              <a:t>GDP-1 Deliverables</a:t>
            </a:r>
          </a:p>
        </p:txBody>
      </p:sp>
      <p:sp>
        <p:nvSpPr>
          <p:cNvPr id="3" name="Content Placeholder 2">
            <a:extLst>
              <a:ext uri="{FF2B5EF4-FFF2-40B4-BE49-F238E27FC236}">
                <a16:creationId xmlns="" xmlns:a16="http://schemas.microsoft.com/office/drawing/2014/main" id="{39B37D15-4939-48B7-A05D-FF3B773F7224}"/>
              </a:ext>
            </a:extLst>
          </p:cNvPr>
          <p:cNvSpPr>
            <a:spLocks noGrp="1"/>
          </p:cNvSpPr>
          <p:nvPr>
            <p:ph idx="1"/>
          </p:nvPr>
        </p:nvSpPr>
        <p:spPr>
          <a:xfrm>
            <a:off x="1589816" y="1688709"/>
            <a:ext cx="7715961" cy="4360984"/>
          </a:xfrm>
        </p:spPr>
        <p:txBody>
          <a:bodyPr/>
          <a:lstStyle/>
          <a:p>
            <a:pPr>
              <a:buFont typeface="Wingdings" panose="05000000000000000000" pitchFamily="2" charset="2"/>
              <a:buChar char="ü"/>
            </a:pPr>
            <a:r>
              <a:rPr lang="en-US" dirty="0"/>
              <a:t>Requirements Document</a:t>
            </a:r>
          </a:p>
          <a:p>
            <a:pPr>
              <a:buFont typeface="Wingdings" panose="05000000000000000000" pitchFamily="2" charset="2"/>
              <a:buChar char="ü"/>
            </a:pPr>
            <a:r>
              <a:rPr lang="en-US" dirty="0"/>
              <a:t>Test Plan &amp; Test Suite</a:t>
            </a:r>
          </a:p>
          <a:p>
            <a:pPr>
              <a:buFont typeface="Wingdings" panose="05000000000000000000" pitchFamily="2" charset="2"/>
              <a:buChar char="ü"/>
            </a:pPr>
            <a:r>
              <a:rPr lang="en-US" dirty="0"/>
              <a:t>Use Cases</a:t>
            </a:r>
          </a:p>
          <a:p>
            <a:pPr>
              <a:buFont typeface="Wingdings" panose="05000000000000000000" pitchFamily="2" charset="2"/>
              <a:buChar char="ü"/>
            </a:pPr>
            <a:r>
              <a:rPr lang="en-US" dirty="0"/>
              <a:t>Software Prototype</a:t>
            </a:r>
          </a:p>
          <a:p>
            <a:pPr>
              <a:buFont typeface="Wingdings" panose="05000000000000000000" pitchFamily="2" charset="2"/>
              <a:buChar char="ü"/>
            </a:pPr>
            <a:r>
              <a:rPr lang="en-US" dirty="0"/>
              <a:t>Software Architecture</a:t>
            </a:r>
          </a:p>
          <a:p>
            <a:pPr>
              <a:buFont typeface="Wingdings" panose="05000000000000000000" pitchFamily="2" charset="2"/>
              <a:buChar char="ü"/>
            </a:pPr>
            <a:r>
              <a:rPr lang="en-US" dirty="0"/>
              <a:t>Project Management Plan</a:t>
            </a:r>
          </a:p>
          <a:p>
            <a:pPr>
              <a:buFont typeface="Wingdings" panose="05000000000000000000" pitchFamily="2" charset="2"/>
              <a:buChar char="ü"/>
            </a:pPr>
            <a:r>
              <a:rPr lang="en-US" dirty="0"/>
              <a:t>User Manual &amp; Installation Guide</a:t>
            </a:r>
          </a:p>
          <a:p>
            <a:pPr marL="0" indent="0">
              <a:buNone/>
            </a:pPr>
            <a:endParaRPr lang="en-US" dirty="0"/>
          </a:p>
        </p:txBody>
      </p:sp>
      <p:sp>
        <p:nvSpPr>
          <p:cNvPr id="4" name="Slide Number Placeholder 3">
            <a:extLst>
              <a:ext uri="{FF2B5EF4-FFF2-40B4-BE49-F238E27FC236}">
                <a16:creationId xmlns="" xmlns:a16="http://schemas.microsoft.com/office/drawing/2014/main" id="{F305C926-E0DE-4CD7-A076-2AFCAE97A9B3}"/>
              </a:ext>
            </a:extLst>
          </p:cNvPr>
          <p:cNvSpPr>
            <a:spLocks noGrp="1"/>
          </p:cNvSpPr>
          <p:nvPr>
            <p:ph type="sldNum" sz="quarter" idx="12"/>
          </p:nvPr>
        </p:nvSpPr>
        <p:spPr/>
        <p:txBody>
          <a:bodyPr/>
          <a:lstStyle/>
          <a:p>
            <a:fld id="{C4104C58-EDCE-4762-BDD6-278F156F3C1A}" type="slidenum">
              <a:rPr lang="en-US" smtClean="0"/>
              <a:t>30</a:t>
            </a:fld>
            <a:endParaRPr lang="en-US"/>
          </a:p>
        </p:txBody>
      </p:sp>
    </p:spTree>
    <p:extLst>
      <p:ext uri="{BB962C8B-B14F-4D97-AF65-F5344CB8AC3E}">
        <p14:creationId xmlns:p14="http://schemas.microsoft.com/office/powerpoint/2010/main" val="1260674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31</a:t>
            </a:fld>
            <a:endParaRPr lang="en-US"/>
          </a:p>
        </p:txBody>
      </p:sp>
      <p:sp>
        <p:nvSpPr>
          <p:cNvPr id="3" name="TextBox 2"/>
          <p:cNvSpPr txBox="1"/>
          <p:nvPr/>
        </p:nvSpPr>
        <p:spPr>
          <a:xfrm>
            <a:off x="1564968" y="2400301"/>
            <a:ext cx="9386888" cy="1200329"/>
          </a:xfrm>
          <a:prstGeom prst="rect">
            <a:avLst/>
          </a:prstGeom>
          <a:noFill/>
        </p:spPr>
        <p:txBody>
          <a:bodyPr wrap="square" rtlCol="0">
            <a:spAutoFit/>
          </a:bodyPr>
          <a:lstStyle/>
          <a:p>
            <a:r>
              <a:rPr lang="en-US" sz="7200" b="1" dirty="0"/>
              <a:t>Demo….</a:t>
            </a:r>
          </a:p>
        </p:txBody>
      </p:sp>
    </p:spTree>
    <p:extLst>
      <p:ext uri="{BB962C8B-B14F-4D97-AF65-F5344CB8AC3E}">
        <p14:creationId xmlns:p14="http://schemas.microsoft.com/office/powerpoint/2010/main" val="278074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32</a:t>
            </a:fld>
            <a:endParaRPr lang="en-US"/>
          </a:p>
        </p:txBody>
      </p:sp>
      <p:sp>
        <p:nvSpPr>
          <p:cNvPr id="3" name="TextBox 2"/>
          <p:cNvSpPr txBox="1"/>
          <p:nvPr/>
        </p:nvSpPr>
        <p:spPr>
          <a:xfrm>
            <a:off x="1557339" y="985837"/>
            <a:ext cx="2733441" cy="769441"/>
          </a:xfrm>
          <a:prstGeom prst="rect">
            <a:avLst/>
          </a:prstGeom>
          <a:noFill/>
        </p:spPr>
        <p:txBody>
          <a:bodyPr wrap="none" rtlCol="0">
            <a:spAutoFit/>
          </a:bodyPr>
          <a:lstStyle/>
          <a:p>
            <a:r>
              <a:rPr lang="en-US" sz="4400" b="1" dirty="0"/>
              <a:t>Conclusion</a:t>
            </a:r>
          </a:p>
        </p:txBody>
      </p:sp>
      <p:sp>
        <p:nvSpPr>
          <p:cNvPr id="4" name="TextBox 3"/>
          <p:cNvSpPr txBox="1"/>
          <p:nvPr/>
        </p:nvSpPr>
        <p:spPr>
          <a:xfrm>
            <a:off x="1557339" y="1985963"/>
            <a:ext cx="10310811" cy="3416320"/>
          </a:xfrm>
          <a:prstGeom prst="rect">
            <a:avLst/>
          </a:prstGeom>
          <a:noFill/>
        </p:spPr>
        <p:txBody>
          <a:bodyPr wrap="square" rtlCol="0">
            <a:spAutoFit/>
          </a:bodyPr>
          <a:lstStyle/>
          <a:p>
            <a:pPr marL="457200" lvl="0" indent="-387350">
              <a:lnSpc>
                <a:spcPct val="150000"/>
              </a:lnSpc>
              <a:buClr>
                <a:schemeClr val="accent1"/>
              </a:buClr>
              <a:buSzPct val="100000"/>
              <a:buFont typeface="Arial" panose="020B0604020202020204" pitchFamily="34" charset="0"/>
              <a:buChar char="•"/>
            </a:pPr>
            <a:r>
              <a:rPr lang="en-US" sz="2400" dirty="0"/>
              <a:t>Completed requirement document</a:t>
            </a:r>
          </a:p>
          <a:p>
            <a:pPr marL="457200" lvl="0" indent="-387350">
              <a:lnSpc>
                <a:spcPct val="150000"/>
              </a:lnSpc>
              <a:buClr>
                <a:schemeClr val="accent1"/>
              </a:buClr>
              <a:buSzPct val="100000"/>
              <a:buFont typeface="Arial" panose="020B0604020202020204" pitchFamily="34" charset="0"/>
              <a:buChar char="•"/>
            </a:pPr>
            <a:r>
              <a:rPr lang="en-US" sz="2400" dirty="0"/>
              <a:t>Need approval from client </a:t>
            </a:r>
          </a:p>
          <a:p>
            <a:pPr marL="457200" lvl="0" indent="-387350">
              <a:lnSpc>
                <a:spcPct val="150000"/>
              </a:lnSpc>
              <a:buClr>
                <a:schemeClr val="accent1"/>
              </a:buClr>
              <a:buSzPct val="100000"/>
              <a:buFont typeface="Arial" panose="020B0604020202020204" pitchFamily="34" charset="0"/>
              <a:buChar char="•"/>
            </a:pPr>
            <a:r>
              <a:rPr lang="en-US" sz="2400" dirty="0"/>
              <a:t>Hope all the changes are updated, even if any changes are their in the requirements, will update those  and submit it</a:t>
            </a:r>
          </a:p>
          <a:p>
            <a:pPr marL="457200" lvl="0" indent="-387350">
              <a:lnSpc>
                <a:spcPct val="150000"/>
              </a:lnSpc>
              <a:buClr>
                <a:schemeClr val="accent1"/>
              </a:buClr>
              <a:buSzPct val="100000"/>
              <a:buFont typeface="Arial" panose="020B0604020202020204" pitchFamily="34" charset="0"/>
              <a:buChar char="•"/>
            </a:pPr>
            <a:r>
              <a:rPr lang="en-US" sz="2400" dirty="0"/>
              <a:t>B</a:t>
            </a:r>
            <a:r>
              <a:rPr lang="en-US" sz="2400" dirty="0">
                <a:ea typeface="Calibri"/>
                <a:cs typeface="Calibri"/>
                <a:sym typeface="Calibri"/>
              </a:rPr>
              <a:t>e ready to start coding.</a:t>
            </a:r>
          </a:p>
          <a:p>
            <a:pPr marL="285750"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936891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4713" y="1985962"/>
            <a:ext cx="5257799" cy="1661993"/>
          </a:xfrm>
          <a:prstGeom prst="rect">
            <a:avLst/>
          </a:prstGeom>
          <a:noFill/>
        </p:spPr>
        <p:txBody>
          <a:bodyPr wrap="square" rtlCol="0">
            <a:spAutoFit/>
          </a:bodyPr>
          <a:lstStyle/>
          <a:p>
            <a:pPr algn="ctr"/>
            <a:r>
              <a:rPr lang="en-US" sz="4800" b="1" dirty="0"/>
              <a:t>Thank you !!!</a:t>
            </a:r>
          </a:p>
          <a:p>
            <a:pPr algn="ctr"/>
            <a:r>
              <a:rPr lang="en-US" sz="5400" b="1" dirty="0"/>
              <a:t>Any queries???</a:t>
            </a:r>
          </a:p>
        </p:txBody>
      </p:sp>
      <p:sp>
        <p:nvSpPr>
          <p:cNvPr id="3" name="Slide Number Placeholder 2"/>
          <p:cNvSpPr>
            <a:spLocks noGrp="1"/>
          </p:cNvSpPr>
          <p:nvPr>
            <p:ph type="sldNum" sz="quarter" idx="12"/>
          </p:nvPr>
        </p:nvSpPr>
        <p:spPr/>
        <p:txBody>
          <a:bodyPr/>
          <a:lstStyle/>
          <a:p>
            <a:fld id="{C4104C58-EDCE-4762-BDD6-278F156F3C1A}" type="slidenum">
              <a:rPr lang="en-US" smtClean="0"/>
              <a:t>33</a:t>
            </a:fld>
            <a:endParaRPr lang="en-US"/>
          </a:p>
        </p:txBody>
      </p:sp>
    </p:spTree>
    <p:extLst>
      <p:ext uri="{BB962C8B-B14F-4D97-AF65-F5344CB8AC3E}">
        <p14:creationId xmlns:p14="http://schemas.microsoft.com/office/powerpoint/2010/main" val="99595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4</a:t>
            </a:fld>
            <a:endParaRPr lang="en-US"/>
          </a:p>
        </p:txBody>
      </p:sp>
      <p:sp>
        <p:nvSpPr>
          <p:cNvPr id="3" name="TextBox 2"/>
          <p:cNvSpPr txBox="1"/>
          <p:nvPr/>
        </p:nvSpPr>
        <p:spPr>
          <a:xfrm>
            <a:off x="1671638" y="742949"/>
            <a:ext cx="3227165" cy="769441"/>
          </a:xfrm>
          <a:prstGeom prst="rect">
            <a:avLst/>
          </a:prstGeom>
          <a:noFill/>
        </p:spPr>
        <p:txBody>
          <a:bodyPr wrap="none" rtlCol="0">
            <a:spAutoFit/>
          </a:bodyPr>
          <a:lstStyle/>
          <a:p>
            <a:r>
              <a:rPr lang="en-US" sz="4400" b="1" dirty="0"/>
              <a:t>Introduction</a:t>
            </a:r>
          </a:p>
        </p:txBody>
      </p:sp>
      <p:sp>
        <p:nvSpPr>
          <p:cNvPr id="4" name="TextBox 3"/>
          <p:cNvSpPr txBox="1"/>
          <p:nvPr/>
        </p:nvSpPr>
        <p:spPr>
          <a:xfrm>
            <a:off x="1671638" y="1791089"/>
            <a:ext cx="9880626" cy="2805063"/>
          </a:xfrm>
          <a:prstGeom prst="rect">
            <a:avLst/>
          </a:prstGeom>
          <a:noFill/>
        </p:spPr>
        <p:txBody>
          <a:bodyPr wrap="square" rtlCol="0">
            <a:spAutoFit/>
          </a:bodyPr>
          <a:lstStyle/>
          <a:p>
            <a:pPr algn="just">
              <a:lnSpc>
                <a:spcPct val="150000"/>
              </a:lnSpc>
            </a:pPr>
            <a:r>
              <a:rPr lang="en-US" sz="2400" b="1" dirty="0"/>
              <a:t>Collaboration Tools: </a:t>
            </a:r>
            <a:r>
              <a:rPr lang="en-US" sz="2400" dirty="0"/>
              <a:t>Collaboration is a joint effort of multiple individuals or work groups to accomplish a task or project. Within an organization, collaboration typically involves the ability of two or more people to view and contribute to documents or other content over a network.</a:t>
            </a:r>
          </a:p>
          <a:p>
            <a:pPr algn="just">
              <a:lnSpc>
                <a:spcPct val="150000"/>
              </a:lnSpc>
            </a:pPr>
            <a:endParaRPr lang="en-US" sz="2400" dirty="0"/>
          </a:p>
        </p:txBody>
      </p:sp>
    </p:spTree>
    <p:extLst>
      <p:ext uri="{BB962C8B-B14F-4D97-AF65-F5344CB8AC3E}">
        <p14:creationId xmlns:p14="http://schemas.microsoft.com/office/powerpoint/2010/main" val="135144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5</a:t>
            </a:fld>
            <a:endParaRPr lang="en-US"/>
          </a:p>
        </p:txBody>
      </p:sp>
      <p:sp>
        <p:nvSpPr>
          <p:cNvPr id="3" name="TextBox 2"/>
          <p:cNvSpPr txBox="1"/>
          <p:nvPr/>
        </p:nvSpPr>
        <p:spPr>
          <a:xfrm>
            <a:off x="1671638" y="957262"/>
            <a:ext cx="2258952" cy="769441"/>
          </a:xfrm>
          <a:prstGeom prst="rect">
            <a:avLst/>
          </a:prstGeom>
          <a:noFill/>
        </p:spPr>
        <p:txBody>
          <a:bodyPr wrap="none" rtlCol="0">
            <a:spAutoFit/>
          </a:bodyPr>
          <a:lstStyle/>
          <a:p>
            <a:r>
              <a:rPr lang="en-US" sz="4400" b="1" dirty="0"/>
              <a:t>Problem</a:t>
            </a:r>
          </a:p>
        </p:txBody>
      </p:sp>
      <p:sp>
        <p:nvSpPr>
          <p:cNvPr id="5" name="Rectangle 4"/>
          <p:cNvSpPr/>
          <p:nvPr/>
        </p:nvSpPr>
        <p:spPr>
          <a:xfrm>
            <a:off x="1671638" y="2123212"/>
            <a:ext cx="8229600" cy="1754326"/>
          </a:xfrm>
          <a:prstGeom prst="rect">
            <a:avLst/>
          </a:prstGeom>
        </p:spPr>
        <p:txBody>
          <a:bodyPr wrap="square">
            <a:spAutoFit/>
          </a:bodyPr>
          <a:lstStyle/>
          <a:p>
            <a:pPr lvl="0" algn="just">
              <a:lnSpc>
                <a:spcPct val="150000"/>
              </a:lnSpc>
              <a:buClr>
                <a:schemeClr val="accent1"/>
              </a:buClr>
              <a:buSzPct val="100000"/>
            </a:pPr>
            <a:r>
              <a:rPr lang="en-US" sz="2400" dirty="0">
                <a:latin typeface="Corbel" panose="020B0503020204020204" pitchFamily="34" charset="0"/>
                <a:ea typeface="Calibri"/>
                <a:cs typeface="Calibri"/>
                <a:sym typeface="Calibri"/>
              </a:rPr>
              <a:t>Most of the tools are failed to provide all the functions in a single tool. Like Skype is unable to provide a editable tool for all the team. Similarly, many tools have different problems.</a:t>
            </a:r>
          </a:p>
        </p:txBody>
      </p:sp>
    </p:spTree>
    <p:extLst>
      <p:ext uri="{BB962C8B-B14F-4D97-AF65-F5344CB8AC3E}">
        <p14:creationId xmlns:p14="http://schemas.microsoft.com/office/powerpoint/2010/main" val="305711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4104C58-EDCE-4762-BDD6-278F156F3C1A}" type="slidenum">
              <a:rPr lang="en-US" smtClean="0"/>
              <a:t>6</a:t>
            </a:fld>
            <a:endParaRPr lang="en-US"/>
          </a:p>
        </p:txBody>
      </p:sp>
      <p:sp>
        <p:nvSpPr>
          <p:cNvPr id="3" name="TextBox 2"/>
          <p:cNvSpPr txBox="1"/>
          <p:nvPr/>
        </p:nvSpPr>
        <p:spPr>
          <a:xfrm>
            <a:off x="1671638" y="957262"/>
            <a:ext cx="2747868" cy="769441"/>
          </a:xfrm>
          <a:prstGeom prst="rect">
            <a:avLst/>
          </a:prstGeom>
          <a:noFill/>
        </p:spPr>
        <p:txBody>
          <a:bodyPr wrap="none" rtlCol="0">
            <a:spAutoFit/>
          </a:bodyPr>
          <a:lstStyle/>
          <a:p>
            <a:r>
              <a:rPr lang="en-US" sz="4400" b="1" dirty="0"/>
              <a:t>Solution…</a:t>
            </a:r>
          </a:p>
        </p:txBody>
      </p:sp>
      <p:sp>
        <p:nvSpPr>
          <p:cNvPr id="5" name="Rectangle 4"/>
          <p:cNvSpPr/>
          <p:nvPr/>
        </p:nvSpPr>
        <p:spPr>
          <a:xfrm>
            <a:off x="1785938" y="1912957"/>
            <a:ext cx="9165918" cy="3416320"/>
          </a:xfrm>
          <a:prstGeom prst="rect">
            <a:avLst/>
          </a:prstGeom>
        </p:spPr>
        <p:txBody>
          <a:bodyPr wrap="square">
            <a:spAutoFit/>
          </a:bodyPr>
          <a:lstStyle/>
          <a:p>
            <a:pPr marL="342900" indent="-342900" algn="just">
              <a:lnSpc>
                <a:spcPct val="150000"/>
              </a:lnSpc>
              <a:buClr>
                <a:schemeClr val="accent1"/>
              </a:buClr>
              <a:buSzPct val="100000"/>
              <a:buFont typeface="Arial" panose="020B0604020202020204" pitchFamily="34" charset="0"/>
              <a:buChar char="•"/>
            </a:pPr>
            <a:r>
              <a:rPr lang="en-US" sz="2400" dirty="0">
                <a:latin typeface="Corbel" panose="020B0503020204020204" pitchFamily="34" charset="0"/>
                <a:ea typeface="Calibri"/>
                <a:cs typeface="Calibri"/>
                <a:sym typeface="Calibri"/>
              </a:rPr>
              <a:t>Collaborating all functions in a single tool for business purpose and other activities is basic need in IT industries and also in some more places like schools, hospitals and so on. Which satisfies users to collaborate with others.</a:t>
            </a:r>
            <a:endParaRPr lang="en-US" sz="2400" b="1" dirty="0">
              <a:latin typeface="Corbel" panose="020B0503020204020204" pitchFamily="34" charset="0"/>
              <a:ea typeface="Calibri"/>
              <a:cs typeface="Calibri"/>
              <a:sym typeface="Calibri"/>
            </a:endParaRPr>
          </a:p>
          <a:p>
            <a:pPr marL="342900" lvl="0" indent="-342900" algn="just">
              <a:lnSpc>
                <a:spcPct val="150000"/>
              </a:lnSpc>
              <a:buClr>
                <a:schemeClr val="accent1"/>
              </a:buClr>
              <a:buSzPct val="100000"/>
              <a:buFont typeface="Arial" panose="020B0604020202020204" pitchFamily="34" charset="0"/>
              <a:buChar char="•"/>
            </a:pPr>
            <a:r>
              <a:rPr lang="en-US" sz="2400" dirty="0">
                <a:latin typeface="Corbel" panose="020B0503020204020204" pitchFamily="34" charset="0"/>
                <a:ea typeface="Calibri"/>
                <a:cs typeface="Calibri"/>
                <a:sym typeface="Calibri"/>
              </a:rPr>
              <a:t>System should accommodate all the mentioned requirements by the client and should produce the desired output  as per the use cases.</a:t>
            </a:r>
            <a:r>
              <a:rPr lang="en-US" sz="2400" dirty="0">
                <a:latin typeface="Calibri" panose="020F0502020204030204" pitchFamily="34" charset="0"/>
                <a:ea typeface="Calibri"/>
                <a:cs typeface="Calibri"/>
                <a:sym typeface="Calibri"/>
              </a:rPr>
              <a:t> </a:t>
            </a:r>
            <a:endParaRPr lang="en-US" sz="2400" b="1" u="sng" dirty="0">
              <a:latin typeface="Calibri" panose="020F0502020204030204" pitchFamily="34" charset="0"/>
              <a:ea typeface="Calibri"/>
              <a:cs typeface="Calibri"/>
              <a:sym typeface="Calibri"/>
            </a:endParaRPr>
          </a:p>
        </p:txBody>
      </p:sp>
    </p:spTree>
    <p:extLst>
      <p:ext uri="{BB962C8B-B14F-4D97-AF65-F5344CB8AC3E}">
        <p14:creationId xmlns:p14="http://schemas.microsoft.com/office/powerpoint/2010/main" val="345264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1825" y="491805"/>
            <a:ext cx="4596714" cy="769441"/>
          </a:xfrm>
          <a:prstGeom prst="rect">
            <a:avLst/>
          </a:prstGeom>
          <a:noFill/>
        </p:spPr>
        <p:txBody>
          <a:bodyPr wrap="square" rtlCol="0">
            <a:spAutoFit/>
          </a:bodyPr>
          <a:lstStyle/>
          <a:p>
            <a:r>
              <a:rPr lang="en-US" sz="4400" b="1" dirty="0"/>
              <a:t>Requirements </a:t>
            </a:r>
          </a:p>
        </p:txBody>
      </p:sp>
      <p:sp>
        <p:nvSpPr>
          <p:cNvPr id="3" name="TextBox 2"/>
          <p:cNvSpPr txBox="1"/>
          <p:nvPr/>
        </p:nvSpPr>
        <p:spPr>
          <a:xfrm>
            <a:off x="1493237" y="1261246"/>
            <a:ext cx="10698763" cy="5632311"/>
          </a:xfrm>
          <a:prstGeom prst="rect">
            <a:avLst/>
          </a:prstGeom>
          <a:noFill/>
        </p:spPr>
        <p:txBody>
          <a:bodyPr wrap="square" rtlCol="0">
            <a:spAutoFit/>
          </a:bodyPr>
          <a:lstStyle/>
          <a:p>
            <a:pPr marL="285750" indent="-285750">
              <a:lnSpc>
                <a:spcPct val="150000"/>
              </a:lnSpc>
              <a:buClr>
                <a:srgbClr val="00B0F0"/>
              </a:buClr>
              <a:buFont typeface="Arial" panose="020B0604020202020204" pitchFamily="34" charset="0"/>
              <a:buChar char="•"/>
            </a:pPr>
            <a:r>
              <a:rPr lang="en-US" sz="2400" dirty="0"/>
              <a:t>User should able to sign-up/sign in the login page. Which enables user to create an account in project management collaboration tool.</a:t>
            </a:r>
          </a:p>
          <a:p>
            <a:pPr marL="285750" indent="-285750">
              <a:lnSpc>
                <a:spcPct val="150000"/>
              </a:lnSpc>
              <a:buClr>
                <a:srgbClr val="00B0F0"/>
              </a:buClr>
              <a:buFont typeface="Arial" panose="020B0604020202020204" pitchFamily="34" charset="0"/>
              <a:buChar char="•"/>
            </a:pPr>
            <a:r>
              <a:rPr lang="en-US" sz="2400" dirty="0"/>
              <a:t>User should able to create/join a group.</a:t>
            </a:r>
          </a:p>
          <a:p>
            <a:pPr marL="285750" indent="-285750">
              <a:lnSpc>
                <a:spcPct val="150000"/>
              </a:lnSpc>
              <a:buClr>
                <a:srgbClr val="00B0F0"/>
              </a:buClr>
              <a:buFont typeface="Arial" panose="020B0604020202020204" pitchFamily="34" charset="0"/>
              <a:buChar char="•"/>
            </a:pPr>
            <a:r>
              <a:rPr lang="en-US" sz="2400" dirty="0"/>
              <a:t>Team can share a calendar where they can schedule meetings.</a:t>
            </a:r>
          </a:p>
          <a:p>
            <a:pPr marL="285750" indent="-285750">
              <a:lnSpc>
                <a:spcPct val="150000"/>
              </a:lnSpc>
              <a:buClr>
                <a:srgbClr val="00B0F0"/>
              </a:buClr>
              <a:buFont typeface="Arial" panose="020B0604020202020204" pitchFamily="34" charset="0"/>
              <a:buChar char="•"/>
            </a:pPr>
            <a:r>
              <a:rPr lang="en-US" sz="2400" dirty="0"/>
              <a:t>User will able to chat in groups.</a:t>
            </a:r>
          </a:p>
          <a:p>
            <a:pPr marL="285750" indent="-285750">
              <a:lnSpc>
                <a:spcPct val="150000"/>
              </a:lnSpc>
              <a:buClr>
                <a:srgbClr val="00B0F0"/>
              </a:buClr>
              <a:buFont typeface="Arial" panose="020B0604020202020204" pitchFamily="34" charset="0"/>
              <a:buChar char="•"/>
            </a:pPr>
            <a:r>
              <a:rPr lang="en-US" sz="2400" dirty="0"/>
              <a:t>Team members can assign team roles to create task and assign task automatically or manually.</a:t>
            </a:r>
          </a:p>
          <a:p>
            <a:pPr marL="285750" indent="-285750">
              <a:lnSpc>
                <a:spcPct val="150000"/>
              </a:lnSpc>
              <a:buClr>
                <a:srgbClr val="00B0F0"/>
              </a:buClr>
              <a:buFont typeface="Arial" panose="020B0604020202020204" pitchFamily="34" charset="0"/>
              <a:buChar char="•"/>
            </a:pPr>
            <a:r>
              <a:rPr lang="en-US" sz="2400" dirty="0"/>
              <a:t>Team members can be able to edit documents.</a:t>
            </a:r>
          </a:p>
          <a:p>
            <a:pPr marL="285750" indent="-285750">
              <a:lnSpc>
                <a:spcPct val="150000"/>
              </a:lnSpc>
              <a:buClr>
                <a:srgbClr val="00B0F0"/>
              </a:buClr>
              <a:buFont typeface="Arial" panose="020B0604020202020204" pitchFamily="34" charset="0"/>
              <a:buChar char="•"/>
            </a:pPr>
            <a:r>
              <a:rPr lang="en-US" sz="2400" dirty="0"/>
              <a:t>Allow users to invite others to view, download and collaborate on all the files.</a:t>
            </a:r>
          </a:p>
          <a:p>
            <a:pPr marL="285750" indent="-285750">
              <a:lnSpc>
                <a:spcPct val="150000"/>
              </a:lnSpc>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C4104C58-EDCE-4762-BDD6-278F156F3C1A}" type="slidenum">
              <a:rPr lang="en-US" smtClean="0"/>
              <a:t>7</a:t>
            </a:fld>
            <a:endParaRPr lang="en-US"/>
          </a:p>
        </p:txBody>
      </p:sp>
    </p:spTree>
    <p:extLst>
      <p:ext uri="{BB962C8B-B14F-4D97-AF65-F5344CB8AC3E}">
        <p14:creationId xmlns:p14="http://schemas.microsoft.com/office/powerpoint/2010/main" val="309050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929" y="780020"/>
            <a:ext cx="6178379" cy="769441"/>
          </a:xfrm>
          <a:prstGeom prst="rect">
            <a:avLst/>
          </a:prstGeom>
          <a:noFill/>
        </p:spPr>
        <p:txBody>
          <a:bodyPr wrap="square" rtlCol="0">
            <a:spAutoFit/>
          </a:bodyPr>
          <a:lstStyle/>
          <a:p>
            <a:r>
              <a:rPr lang="en-US" sz="4400" b="1" dirty="0"/>
              <a:t>Requirements (Contd..) </a:t>
            </a:r>
          </a:p>
        </p:txBody>
      </p:sp>
      <p:sp>
        <p:nvSpPr>
          <p:cNvPr id="3" name="TextBox 2"/>
          <p:cNvSpPr txBox="1"/>
          <p:nvPr/>
        </p:nvSpPr>
        <p:spPr>
          <a:xfrm>
            <a:off x="1434929" y="1872434"/>
            <a:ext cx="9525685" cy="2308324"/>
          </a:xfrm>
          <a:prstGeom prst="rect">
            <a:avLst/>
          </a:prstGeom>
          <a:noFill/>
        </p:spPr>
        <p:txBody>
          <a:bodyPr wrap="none" rtlCol="0">
            <a:spAutoFit/>
          </a:bodyPr>
          <a:lstStyle/>
          <a:p>
            <a:pPr>
              <a:lnSpc>
                <a:spcPct val="150000"/>
              </a:lnSpc>
            </a:pPr>
            <a:r>
              <a:rPr lang="en-US" sz="2400" dirty="0"/>
              <a:t>User should provide below details:</a:t>
            </a:r>
          </a:p>
          <a:p>
            <a:pPr marL="285750" indent="-285750">
              <a:lnSpc>
                <a:spcPct val="150000"/>
              </a:lnSpc>
              <a:buClr>
                <a:srgbClr val="00B0F0"/>
              </a:buClr>
              <a:buFont typeface="Arial" panose="020B0604020202020204" pitchFamily="34" charset="0"/>
              <a:buChar char="•"/>
            </a:pPr>
            <a:r>
              <a:rPr lang="en-US" sz="2400" dirty="0"/>
              <a:t>User should provide credentials in order to access the collaboration tool.</a:t>
            </a:r>
          </a:p>
          <a:p>
            <a:pPr marL="285750" indent="-285750">
              <a:lnSpc>
                <a:spcPct val="150000"/>
              </a:lnSpc>
              <a:buClr>
                <a:srgbClr val="00B0F0"/>
              </a:buClr>
              <a:buFont typeface="Arial" panose="020B0604020202020204" pitchFamily="34" charset="0"/>
              <a:buChar char="•"/>
            </a:pPr>
            <a:r>
              <a:rPr lang="en-US" sz="2400" dirty="0"/>
              <a:t>User should create a team or join a team.</a:t>
            </a:r>
          </a:p>
          <a:p>
            <a:pPr marL="285750" indent="-285750">
              <a:lnSpc>
                <a:spcPct val="150000"/>
              </a:lnSpc>
              <a:buClr>
                <a:srgbClr val="00B0F0"/>
              </a:buClr>
              <a:buFont typeface="Arial" panose="020B0604020202020204" pitchFamily="34" charset="0"/>
              <a:buChar char="•"/>
            </a:pPr>
            <a:r>
              <a:rPr lang="en-US" sz="2400" dirty="0"/>
              <a:t>Different roles should be given in order to give permission. </a:t>
            </a:r>
          </a:p>
        </p:txBody>
      </p:sp>
      <p:sp>
        <p:nvSpPr>
          <p:cNvPr id="4" name="Slide Number Placeholder 3"/>
          <p:cNvSpPr>
            <a:spLocks noGrp="1"/>
          </p:cNvSpPr>
          <p:nvPr>
            <p:ph type="sldNum" sz="quarter" idx="12"/>
          </p:nvPr>
        </p:nvSpPr>
        <p:spPr/>
        <p:txBody>
          <a:bodyPr/>
          <a:lstStyle/>
          <a:p>
            <a:fld id="{C4104C58-EDCE-4762-BDD6-278F156F3C1A}" type="slidenum">
              <a:rPr lang="en-US" smtClean="0"/>
              <a:t>8</a:t>
            </a:fld>
            <a:endParaRPr lang="en-US"/>
          </a:p>
        </p:txBody>
      </p:sp>
    </p:spTree>
    <p:extLst>
      <p:ext uri="{BB962C8B-B14F-4D97-AF65-F5344CB8AC3E}">
        <p14:creationId xmlns:p14="http://schemas.microsoft.com/office/powerpoint/2010/main" val="85140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blipFill rotWithShape="1">
            <a:blip r:embed="rId2">
              <a:duotone>
                <a:schemeClr val="bg2">
                  <a:shade val="76000"/>
                  <a:satMod val="180000"/>
                </a:schemeClr>
                <a:schemeClr val="bg2">
                  <a:tint val="80000"/>
                  <a:satMod val="120000"/>
                  <a:lumMod val="180000"/>
                </a:schemeClr>
              </a:duotone>
            </a:blip>
            <a:stretch/>
          </a:blipFill>
          <a:ln>
            <a:noFill/>
          </a:ln>
          <a:effectLst/>
        </p:spPr>
      </p:sp>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 name="Picture 4" descr="A screenshot of a cell phone&#10;&#10;Description generated with very high confidence">
            <a:extLst>
              <a:ext uri="{FF2B5EF4-FFF2-40B4-BE49-F238E27FC236}">
                <a16:creationId xmlns="" xmlns:a16="http://schemas.microsoft.com/office/drawing/2014/main" id="{661D63FF-F342-48B1-8EFF-5C194CAEB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468" y="645285"/>
            <a:ext cx="4460254"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2" name="Picture 11" descr="A screenshot of a cell phone&#10;&#10;Description generated with very high confidence">
            <a:extLst>
              <a:ext uri="{FF2B5EF4-FFF2-40B4-BE49-F238E27FC236}">
                <a16:creationId xmlns="" xmlns:a16="http://schemas.microsoft.com/office/drawing/2014/main" id="{4FC592DE-E1E8-421E-9F92-C7778B578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555" y="3614815"/>
            <a:ext cx="2636913" cy="317126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A screenshot of a cell phone&#10;&#10;Description generated with very high confidence">
            <a:extLst>
              <a:ext uri="{FF2B5EF4-FFF2-40B4-BE49-F238E27FC236}">
                <a16:creationId xmlns="" xmlns:a16="http://schemas.microsoft.com/office/drawing/2014/main" id="{944FEEA9-4361-43AE-9FF9-8B9669C33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160" y="3614815"/>
            <a:ext cx="3493537" cy="220914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8" name="Slide Number Placeholder 7"/>
          <p:cNvSpPr>
            <a:spLocks noGrp="1"/>
          </p:cNvSpPr>
          <p:nvPr>
            <p:ph type="sldNum" sz="quarter" idx="12"/>
          </p:nvPr>
        </p:nvSpPr>
        <p:spPr>
          <a:xfrm>
            <a:off x="10951856" y="5867131"/>
            <a:ext cx="551167" cy="365125"/>
          </a:xfrm>
        </p:spPr>
        <p:txBody>
          <a:bodyPr vert="horz" lIns="91440" tIns="45720" rIns="91440" bIns="45720" rtlCol="0" anchor="ctr">
            <a:normAutofit/>
          </a:bodyPr>
          <a:lstStyle/>
          <a:p>
            <a:fld id="{C4104C58-EDCE-4762-BDD6-278F156F3C1A}" type="slidenum">
              <a:rPr lang="en-US" smtClean="0"/>
              <a:t>9</a:t>
            </a:fld>
            <a:endParaRPr lang="en-US"/>
          </a:p>
        </p:txBody>
      </p:sp>
      <p:sp>
        <p:nvSpPr>
          <p:cNvPr id="2" name="TextBox 1"/>
          <p:cNvSpPr txBox="1"/>
          <p:nvPr/>
        </p:nvSpPr>
        <p:spPr>
          <a:xfrm>
            <a:off x="1484312" y="685800"/>
            <a:ext cx="4074345" cy="1752599"/>
          </a:xfrm>
          <a:prstGeom prst="rect">
            <a:avLst/>
          </a:prstGeom>
        </p:spPr>
        <p:txBody>
          <a:bodyPr vert="horz" lIns="91440" tIns="45720" rIns="91440" bIns="45720" rtlCol="0" anchor="ctr">
            <a:normAutofit/>
          </a:bodyPr>
          <a:lstStyle/>
          <a:p>
            <a:pPr algn="ctr" defTabSz="457200">
              <a:spcBef>
                <a:spcPct val="0"/>
              </a:spcBef>
            </a:pPr>
            <a:r>
              <a:rPr lang="en-US" sz="4000" b="1">
                <a:ln w="3175" cmpd="sng">
                  <a:noFill/>
                </a:ln>
                <a:latin typeface="+mj-lt"/>
                <a:ea typeface="+mj-ea"/>
                <a:cs typeface="+mj-cs"/>
              </a:rPr>
              <a:t>Project Prototypes</a:t>
            </a:r>
          </a:p>
        </p:txBody>
      </p:sp>
      <p:sp>
        <p:nvSpPr>
          <p:cNvPr id="3" name="TextBox 2"/>
          <p:cNvSpPr txBox="1"/>
          <p:nvPr/>
        </p:nvSpPr>
        <p:spPr>
          <a:xfrm>
            <a:off x="1484311" y="2666999"/>
            <a:ext cx="4074345" cy="3124201"/>
          </a:xfrm>
          <a:prstGeom prst="rect">
            <a:avLst/>
          </a:prstGeom>
        </p:spPr>
        <p:txBody>
          <a:bodyPr vert="horz" lIns="91440" tIns="45720" rIns="91440" bIns="45720" rtlCol="0" anchor="ctr">
            <a:normAutofit/>
          </a:bodyPr>
          <a:lstStyle/>
          <a:p>
            <a:pPr marL="400050" indent="-342900" defTabSz="457200">
              <a:spcBef>
                <a:spcPct val="20000"/>
              </a:spcBef>
              <a:spcAft>
                <a:spcPts val="600"/>
              </a:spcAft>
              <a:buClr>
                <a:schemeClr val="accent1">
                  <a:lumMod val="75000"/>
                </a:schemeClr>
              </a:buClr>
              <a:buSzPct val="145000"/>
              <a:buFont typeface="Arial"/>
              <a:buChar char="•"/>
            </a:pPr>
            <a:r>
              <a:rPr lang="en-US" sz="2400" dirty="0"/>
              <a:t>User initially need to create account with email address and password.</a:t>
            </a:r>
          </a:p>
          <a:p>
            <a:pPr defTabSz="457200">
              <a:spcBef>
                <a:spcPct val="20000"/>
              </a:spcBef>
              <a:spcAft>
                <a:spcPts val="600"/>
              </a:spcAft>
              <a:buClr>
                <a:schemeClr val="accent1">
                  <a:lumMod val="75000"/>
                </a:schemeClr>
              </a:buClr>
              <a:buSzPct val="145000"/>
              <a:buFont typeface="Arial"/>
              <a:buChar char="•"/>
            </a:pPr>
            <a:endParaRPr lang="en-US" dirty="0"/>
          </a:p>
          <a:p>
            <a:pPr defTabSz="457200">
              <a:spcBef>
                <a:spcPct val="20000"/>
              </a:spcBef>
              <a:spcAft>
                <a:spcPts val="600"/>
              </a:spcAft>
              <a:buClr>
                <a:schemeClr val="accent1">
                  <a:lumMod val="75000"/>
                </a:schemeClr>
              </a:buClr>
              <a:buSzPct val="145000"/>
              <a:buFont typeface="Arial"/>
              <a:buChar char="•"/>
            </a:pPr>
            <a:endParaRPr lang="en-US" dirty="0"/>
          </a:p>
          <a:p>
            <a:pPr marL="285750" indent="-285750" defTabSz="457200">
              <a:spcBef>
                <a:spcPct val="20000"/>
              </a:spcBef>
              <a:spcAft>
                <a:spcPts val="600"/>
              </a:spcAft>
              <a:buClr>
                <a:schemeClr val="accent1">
                  <a:lumMod val="75000"/>
                </a:schemeClr>
              </a:buClr>
              <a:buSzPct val="145000"/>
              <a:buFont typeface="Arial"/>
              <a:buChar char="•"/>
            </a:pPr>
            <a:endParaRPr lang="en-US" dirty="0"/>
          </a:p>
        </p:txBody>
      </p:sp>
    </p:spTree>
    <p:extLst>
      <p:ext uri="{BB962C8B-B14F-4D97-AF65-F5344CB8AC3E}">
        <p14:creationId xmlns:p14="http://schemas.microsoft.com/office/powerpoint/2010/main" val="2400854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1567</TotalTime>
  <Words>971</Words>
  <Application>Microsoft Office PowerPoint</Application>
  <PresentationFormat>Widescreen</PresentationFormat>
  <Paragraphs>164</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Prototypes (Contd ..)</vt:lpstr>
      <vt:lpstr>Project Prototypes (Contd ..)</vt:lpstr>
      <vt:lpstr>Project Prototypes (Contd ..)</vt:lpstr>
      <vt:lpstr>Project prototypes (Contd..)</vt:lpstr>
      <vt:lpstr>Project Prototypes (Contd ..)</vt:lpstr>
      <vt:lpstr>Project prototypes (Contd ..)</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GDP-1 Deliverables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Alampalli,Shravani</dc:creator>
  <cp:lastModifiedBy>Alampalli,Shravani</cp:lastModifiedBy>
  <cp:revision>120</cp:revision>
  <dcterms:created xsi:type="dcterms:W3CDTF">2017-06-25T16:26:48Z</dcterms:created>
  <dcterms:modified xsi:type="dcterms:W3CDTF">2017-07-18T20:59:16Z</dcterms:modified>
</cp:coreProperties>
</file>