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9" r:id="rId9"/>
    <p:sldId id="264" r:id="rId10"/>
    <p:sldId id="280" r:id="rId11"/>
    <p:sldId id="268" r:id="rId12"/>
    <p:sldId id="266" r:id="rId13"/>
    <p:sldId id="267" r:id="rId14"/>
    <p:sldId id="265" r:id="rId15"/>
    <p:sldId id="269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85" autoAdjust="0"/>
    <p:restoredTop sz="94660"/>
  </p:normalViewPr>
  <p:slideViewPr>
    <p:cSldViewPr snapToGrid="0">
      <p:cViewPr>
        <p:scale>
          <a:sx n="84" d="100"/>
          <a:sy n="84" d="100"/>
        </p:scale>
        <p:origin x="797" y="-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945FB3-2E58-4075-A186-93D151A03822}" type="datetimeFigureOut">
              <a:rPr lang="ru-RU" smtClean="0"/>
              <a:t>18.07.2025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D99A4-BDA9-4D82-B9EC-D5F71A0F1C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5087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Рассказать про </a:t>
            </a:r>
            <a:r>
              <a:rPr lang="ru-RU" dirty="0" err="1"/>
              <a:t>лин</a:t>
            </a:r>
            <a:r>
              <a:rPr lang="ru-RU" dirty="0"/>
              <a:t> регрессию историю. Ученый Гальтон 1800. Изучал связь между родителями и детьми. «Рост сына и рост отца приблизительно одинаков», потом «Рост сына ближе к среднему, чем к росту отца». То есть рост сына имеет тенденцию к регрессии (смещение в направлении) среднего роста. Британский статистик.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D99A4-BDA9-4D82-B9EC-D5F71A0F1C0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274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D99A4-BDA9-4D82-B9EC-D5F71A0F1C0B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64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5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8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2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50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024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80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72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3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34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8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56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7/18/2025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88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B00DBB-EC33-A9DF-1D28-85C3B2E5DDB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18752" r="-1" b="-1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FC397D-7D7D-F765-4431-E6F3DB83F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 fontScale="90000"/>
          </a:bodyPr>
          <a:lstStyle/>
          <a:p>
            <a:pPr algn="ctr"/>
            <a:r>
              <a:rPr lang="ru-RU" dirty="0">
                <a:solidFill>
                  <a:srgbClr val="FFFFFF"/>
                </a:solidFill>
              </a:rPr>
              <a:t>Градиентный спуск и обработка данных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E36279-1742-9E16-49DD-98E1FD303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anchor="ctr">
            <a:normAutofit/>
          </a:bodyPr>
          <a:lstStyle/>
          <a:p>
            <a:pPr algn="ctr"/>
            <a:r>
              <a:rPr lang="ru-RU">
                <a:solidFill>
                  <a:srgbClr val="FFFFFF"/>
                </a:solidFill>
              </a:rPr>
              <a:t>Занятие 2</a:t>
            </a:r>
          </a:p>
        </p:txBody>
      </p:sp>
    </p:spTree>
    <p:extLst>
      <p:ext uri="{BB962C8B-B14F-4D97-AF65-F5344CB8AC3E}">
        <p14:creationId xmlns:p14="http://schemas.microsoft.com/office/powerpoint/2010/main" val="2677799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2EBBE1-3119-8671-BF67-6CB44B132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1" name="Rectangle 2080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3" name="Rectangle 2082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A836B4-373E-FDEA-5461-DB5FF9615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Задание 4. Градиентный спуск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FC098D-6261-82CD-E5E3-C4133771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920"/>
            <a:ext cx="3798436" cy="3388042"/>
          </a:xfrm>
        </p:spPr>
        <p:txBody>
          <a:bodyPr>
            <a:normAutofit/>
          </a:bodyPr>
          <a:lstStyle/>
          <a:p>
            <a:r>
              <a:rPr lang="ru-RU" dirty="0"/>
              <a:t>Чтобы найти такие параметры w1,w2,w3,b, при которых ошибка минимальна, используем </a:t>
            </a:r>
            <a:r>
              <a:rPr lang="ru-RU" b="1" dirty="0"/>
              <a:t>градиентный спуск</a:t>
            </a:r>
            <a:r>
              <a:rPr lang="ru-RU" dirty="0"/>
              <a:t>.</a:t>
            </a:r>
          </a:p>
        </p:txBody>
      </p:sp>
      <p:grpSp>
        <p:nvGrpSpPr>
          <p:cNvPr id="2085" name="Group 2084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2086" name="Straight Connector 2085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7" name="Straight Connector 2086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8" name="Straight Connector 2087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9" name="Straight Connector 2088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Рисунок 8" descr="Изображение выглядит как диаграмма, линия, снимок экрана, круг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5C99864-4A40-10D6-A247-5282D1B76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47" y="1650740"/>
            <a:ext cx="5830480" cy="3556592"/>
          </a:xfrm>
          <a:prstGeom prst="rect">
            <a:avLst/>
          </a:prstGeom>
        </p:spPr>
      </p:pic>
      <p:sp>
        <p:nvSpPr>
          <p:cNvPr id="5" name="AutoShape 4" descr="Gradient Descent in Machine Learning: A Deep Dive | by Ishwarya S | GoPenAI">
            <a:extLst>
              <a:ext uri="{FF2B5EF4-FFF2-40B4-BE49-F238E27FC236}">
                <a16:creationId xmlns:a16="http://schemas.microsoft.com/office/drawing/2014/main" id="{CD7F879F-CBA2-F5EC-46C4-519D315E7E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791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06" name="Rectangle 3105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8" name="Rectangle 3107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A2E689-98EF-48E8-1B98-00B27AC32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r>
              <a:rPr lang="ru-RU"/>
              <a:t>Задание 4. Градиент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248AB-F933-4F33-17AF-B6EA9219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920"/>
            <a:ext cx="3798436" cy="3388042"/>
          </a:xfrm>
        </p:spPr>
        <p:txBody>
          <a:bodyPr>
            <a:normAutofit/>
          </a:bodyPr>
          <a:lstStyle/>
          <a:p>
            <a:r>
              <a:rPr lang="ru-RU"/>
              <a:t>Градиент — это вектор, который указывает направление наибольшего роста функции.</a:t>
            </a:r>
          </a:p>
          <a:p>
            <a:r>
              <a:rPr lang="ru-RU"/>
              <a:t>В машинном обучении мы хотим уменьшить функцию потерь, значит:</a:t>
            </a:r>
          </a:p>
          <a:p>
            <a:pPr lvl="1"/>
            <a:r>
              <a:rPr lang="ru-RU"/>
              <a:t>Градиент показывает в какую сторону и насколько нужно изменить параметры, чтобы уменьшить ошибку.</a:t>
            </a:r>
            <a:endParaRPr lang="ru-RU" dirty="0"/>
          </a:p>
        </p:txBody>
      </p:sp>
      <p:grpSp>
        <p:nvGrpSpPr>
          <p:cNvPr id="3110" name="Group 3109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3111" name="Straight Connector 3110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2" name="Straight Connector 3111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3" name="Straight Connector 3112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4" name="Straight Connector 3113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Рисунок 8" descr="Изображение выглядит как текст, снимок экрана, Шрифт, докумен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D9AA324-DDA1-C154-D4C6-3DC0415EA3C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0455" y="1420465"/>
            <a:ext cx="6415529" cy="415405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D893AF-DC09-50EB-168D-0F1E3C2580B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704525" y="745464"/>
            <a:ext cx="5541917" cy="37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4B18C4-1A3C-DB78-B93C-0ADBC59D1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1B31E8-80E7-4CD8-A383-857074DF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Задание 4. Градиентный спуск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759F88-8981-1CB8-DF9F-A26FE6E96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920"/>
            <a:ext cx="3798436" cy="3388042"/>
          </a:xfrm>
        </p:spPr>
        <p:txBody>
          <a:bodyPr>
            <a:normAutofit/>
          </a:bodyPr>
          <a:lstStyle/>
          <a:p>
            <a:r>
              <a:rPr lang="ru-RU" dirty="0"/>
              <a:t>Чтобы найти такие параметры w1,w2,w3</a:t>
            </a:r>
            <a:r>
              <a:rPr lang="en-US" dirty="0"/>
              <a:t>,b</a:t>
            </a:r>
            <a:r>
              <a:rPr lang="ru-RU" dirty="0"/>
              <a:t>, при которых ошибка минимальна, используем </a:t>
            </a:r>
            <a:r>
              <a:rPr lang="ru-RU" b="1" dirty="0"/>
              <a:t>градиентный спуск</a:t>
            </a:r>
            <a:r>
              <a:rPr lang="ru-RU" dirty="0"/>
              <a:t>.</a:t>
            </a:r>
          </a:p>
        </p:txBody>
      </p:sp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2060" name="Straight Connector 2059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1" name="Straight Connector 2060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2" name="Straight Connector 2061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3" name="Straight Connector 2062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Изображение выглядит как диаграмма, снимок экран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AC9F4F05-3631-B9B2-CDEB-4EE9566B1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1006" y="914436"/>
            <a:ext cx="4953762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60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E258D-C73B-49E2-31A0-5E84C3899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Что такое </a:t>
            </a:r>
            <a:r>
              <a:rPr lang="en-US" dirty="0"/>
              <a:t>loss</a:t>
            </a:r>
            <a:r>
              <a:rPr lang="ru-RU" dirty="0"/>
              <a:t> (функция потерь)</a:t>
            </a:r>
            <a:r>
              <a:rPr lang="en-US" dirty="0"/>
              <a:t>?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C4F4EC-8F18-4C87-86F4-1CDBCD80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920"/>
            <a:ext cx="3798436" cy="3388042"/>
          </a:xfrm>
        </p:spPr>
        <p:txBody>
          <a:bodyPr>
            <a:normAutofit/>
          </a:bodyPr>
          <a:lstStyle/>
          <a:p>
            <a:r>
              <a:rPr lang="ru-RU" b="1" dirty="0" err="1"/>
              <a:t>Loss</a:t>
            </a:r>
            <a:r>
              <a:rPr lang="ru-RU" dirty="0"/>
              <a:t> — это число, которое показывает </a:t>
            </a:r>
            <a:r>
              <a:rPr lang="ru-RU" b="1" dirty="0"/>
              <a:t>насколько плохо</a:t>
            </a:r>
            <a:r>
              <a:rPr lang="ru-RU" dirty="0"/>
              <a:t> модель предсказывает результаты. Это мера ошибки между тем, </a:t>
            </a:r>
            <a:r>
              <a:rPr lang="ru-RU" b="1" dirty="0"/>
              <a:t>что предсказала модель</a:t>
            </a:r>
            <a:r>
              <a:rPr lang="ru-RU" dirty="0"/>
              <a:t>, и тем, </a:t>
            </a:r>
            <a:r>
              <a:rPr lang="ru-RU" b="1" dirty="0"/>
              <a:t>что должно было быть на самом деле</a:t>
            </a:r>
            <a:r>
              <a:rPr lang="ru-RU" dirty="0"/>
              <a:t>.</a:t>
            </a:r>
          </a:p>
        </p:txBody>
      </p:sp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4108" name="Straight Connector 4107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9" name="Straight Connector 4108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0" name="Straight Connector 4109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1" name="Straight Connector 4110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98" name="Picture 2" descr="The training curve of the mean squared error (MSE) loss. The red curve... |  Download Scientific Diagram">
            <a:extLst>
              <a:ext uri="{FF2B5EF4-FFF2-40B4-BE49-F238E27FC236}">
                <a16:creationId xmlns:a16="http://schemas.microsoft.com/office/drawing/2014/main" id="{D072CA2D-39DC-1FD8-4F8F-B0AEDD549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72647" y="1264470"/>
            <a:ext cx="5830480" cy="4329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4539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F79771-CD4F-5B2A-28AA-099CD350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4. Градиентный спуск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1D0A6-ACB3-F6C1-7760-B9721270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найти такие параметры w1,w2,w3, b, при которых ошибка минимальна, используем </a:t>
            </a:r>
            <a:r>
              <a:rPr lang="ru-RU" b="1" dirty="0"/>
              <a:t>градиентный спуск</a:t>
            </a:r>
            <a:r>
              <a:rPr lang="ru-RU" dirty="0"/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68085E-06F6-F449-411E-556DE34B5D1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41676" y="3098337"/>
            <a:ext cx="8604792" cy="291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325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958164-5556-02DC-FAA4-8FD209CD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Задание 4. Правила обновления параметров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53FDD0-546D-93BA-5D7C-2B3ECA9A2FE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066" y="2287788"/>
            <a:ext cx="11305207" cy="251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2710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9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1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8ECFB-55E0-C15C-9D44-3D8725E3D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/>
              <a:t>Задание 4. Градиентный спуск</a:t>
            </a:r>
          </a:p>
        </p:txBody>
      </p:sp>
      <p:sp>
        <p:nvSpPr>
          <p:cNvPr id="34" name="Объект 2">
            <a:extLst>
              <a:ext uri="{FF2B5EF4-FFF2-40B4-BE49-F238E27FC236}">
                <a16:creationId xmlns:a16="http://schemas.microsoft.com/office/drawing/2014/main" id="{6D075887-62CA-7125-4421-FDD2E5711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920"/>
            <a:ext cx="3798436" cy="3388042"/>
          </a:xfrm>
        </p:spPr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16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17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Рисунок 4" descr="Изображение выглядит как текст, снимок экрана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AA42C70-D496-A2A1-90CD-3ECF13321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47" y="943794"/>
            <a:ext cx="5830480" cy="497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400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921D2D-7F41-0D3A-C1F6-02D7FBEB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 5. Обучение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D79030-10C7-08A2-F25D-2953523FC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F4F22D-A313-C2CA-4483-CED621CB8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57" y="1883100"/>
            <a:ext cx="9027886" cy="424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" name="Rectangle 5149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52" name="Group 5151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5153" name="Straight Connector 5152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4" name="Straight Connector 5153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5" name="Straight Connector 5154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6" name="Straight Connector 5155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57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8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 useBgFill="1">
        <p:nvSpPr>
          <p:cNvPr id="5160" name="Rectangle 5159">
            <a:extLst>
              <a:ext uri="{FF2B5EF4-FFF2-40B4-BE49-F238E27FC236}">
                <a16:creationId xmlns:a16="http://schemas.microsoft.com/office/drawing/2014/main" id="{51B63EEE-B5E3-42ED-90DF-2948123C7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667" y="4738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62" name="Rectangle 5161">
            <a:extLst>
              <a:ext uri="{FF2B5EF4-FFF2-40B4-BE49-F238E27FC236}">
                <a16:creationId xmlns:a16="http://schemas.microsoft.com/office/drawing/2014/main" id="{00DC7BE8-B819-4865-ACAD-6EE9C972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64" name="Group 5163">
            <a:extLst>
              <a:ext uri="{FF2B5EF4-FFF2-40B4-BE49-F238E27FC236}">
                <a16:creationId xmlns:a16="http://schemas.microsoft.com/office/drawing/2014/main" id="{E6C9AB00-EF0D-4621-BAA6-149A927D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5165" name="Straight Connector 5164">
              <a:extLst>
                <a:ext uri="{FF2B5EF4-FFF2-40B4-BE49-F238E27FC236}">
                  <a16:creationId xmlns:a16="http://schemas.microsoft.com/office/drawing/2014/main" id="{FE717950-671C-4648-A67E-18875C6691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 flipV="1">
              <a:off x="6091410" y="574154"/>
              <a:ext cx="4590" cy="5693884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66" name="Group 5165">
              <a:extLst>
                <a:ext uri="{FF2B5EF4-FFF2-40B4-BE49-F238E27FC236}">
                  <a16:creationId xmlns:a16="http://schemas.microsoft.com/office/drawing/2014/main" id="{C51BECCE-7ED9-446D-A97D-57E8FF7590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" y="0"/>
              <a:ext cx="12192000" cy="6857912"/>
              <a:chOff x="572" y="0"/>
              <a:chExt cx="12192000" cy="6857912"/>
            </a:xfrm>
          </p:grpSpPr>
          <p:cxnSp>
            <p:nvCxnSpPr>
              <p:cNvPr id="5167" name="Straight Connector 5166">
                <a:extLst>
                  <a:ext uri="{FF2B5EF4-FFF2-40B4-BE49-F238E27FC236}">
                    <a16:creationId xmlns:a16="http://schemas.microsoft.com/office/drawing/2014/main" id="{D0D499E1-048B-4EBD-A2B9-C31EC76B8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667" y="6276706"/>
                <a:ext cx="12189811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8" name="Straight Connector 5167">
                <a:extLst>
                  <a:ext uri="{FF2B5EF4-FFF2-40B4-BE49-F238E27FC236}">
                    <a16:creationId xmlns:a16="http://schemas.microsoft.com/office/drawing/2014/main" id="{2FDE6FD2-F740-4F21-BDDD-5503189E1B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72" y="580876"/>
                <a:ext cx="1219200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69" name="Straight Connector 5168">
                <a:extLst>
                  <a:ext uri="{FF2B5EF4-FFF2-40B4-BE49-F238E27FC236}">
                    <a16:creationId xmlns:a16="http://schemas.microsoft.com/office/drawing/2014/main" id="{51F892CE-3849-449F-BDAC-6721134588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70" name="Straight Connector 5169">
                <a:extLst>
                  <a:ext uri="{FF2B5EF4-FFF2-40B4-BE49-F238E27FC236}">
                    <a16:creationId xmlns:a16="http://schemas.microsoft.com/office/drawing/2014/main" id="{E2299FA2-8995-44B7-B0A0-05C208AD60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F91D2-A492-361E-3A51-1FF2567FA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151" y="1289050"/>
            <a:ext cx="4668835" cy="253853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Задание 6. График изменения ошибки по эпохам</a:t>
            </a:r>
          </a:p>
        </p:txBody>
      </p:sp>
      <p:pic>
        <p:nvPicPr>
          <p:cNvPr id="5122" name="Picture 2" descr="Изображение выглядит как текст, линия, График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ABEDC8B-5516-300E-F9DC-56FAE6A7F3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71620" y="1726092"/>
            <a:ext cx="4874230" cy="333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40936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86D0BA-3EA1-AAAA-38E1-BABAC16D9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2" name="Rectangle 6150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63" name="Rectangle 6152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164" name="Group 6154">
            <a:extLst>
              <a:ext uri="{FF2B5EF4-FFF2-40B4-BE49-F238E27FC236}">
                <a16:creationId xmlns:a16="http://schemas.microsoft.com/office/drawing/2014/main" id="{6EDBC9C2-2A39-44A2-9D95-D1DE9E2B1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6156" name="Straight Connector 6155">
              <a:extLst>
                <a:ext uri="{FF2B5EF4-FFF2-40B4-BE49-F238E27FC236}">
                  <a16:creationId xmlns:a16="http://schemas.microsoft.com/office/drawing/2014/main" id="{793379BC-3088-4AE8-8EF7-59370D7EB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7" name="Straight Connector 6156">
              <a:extLst>
                <a:ext uri="{FF2B5EF4-FFF2-40B4-BE49-F238E27FC236}">
                  <a16:creationId xmlns:a16="http://schemas.microsoft.com/office/drawing/2014/main" id="{141DE74C-25AE-4959-99D5-0A77F1DFC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8" name="Straight Connector 6157">
              <a:extLst>
                <a:ext uri="{FF2B5EF4-FFF2-40B4-BE49-F238E27FC236}">
                  <a16:creationId xmlns:a16="http://schemas.microsoft.com/office/drawing/2014/main" id="{3D9235EF-4E81-496D-ADA8-13EED901E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9" name="Straight Connector 6158">
              <a:extLst>
                <a:ext uri="{FF2B5EF4-FFF2-40B4-BE49-F238E27FC236}">
                  <a16:creationId xmlns:a16="http://schemas.microsoft.com/office/drawing/2014/main" id="{F7241A77-6415-454C-B86E-F42A28026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C008A0-2FC0-7F5F-1DC1-C4880EE2B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4933950" cy="15962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/>
              <a:t>Задание 7. Кросс-валидация для подбора оптимального числа эпох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2371E2-57A6-32C9-51DC-BECFCF01B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/>
          </a:bodyPr>
          <a:lstStyle/>
          <a:p>
            <a:r>
              <a:rPr lang="ru-RU" b="1" dirty="0"/>
              <a:t>Кросс-валидация</a:t>
            </a:r>
            <a:r>
              <a:rPr lang="ru-RU" dirty="0"/>
              <a:t> — это метод </a:t>
            </a:r>
            <a:r>
              <a:rPr lang="ru-RU" b="1" dirty="0"/>
              <a:t>оценки качества модели</a:t>
            </a:r>
            <a:r>
              <a:rPr lang="ru-RU" dirty="0"/>
              <a:t>, при котором:</a:t>
            </a:r>
          </a:p>
          <a:p>
            <a:r>
              <a:rPr lang="ru-RU" dirty="0"/>
              <a:t>данные делятся на </a:t>
            </a:r>
            <a:r>
              <a:rPr lang="ru-RU" b="1" dirty="0"/>
              <a:t>несколько частей (</a:t>
            </a:r>
            <a:r>
              <a:rPr lang="ru-RU" b="1" dirty="0" err="1"/>
              <a:t>фолдов</a:t>
            </a:r>
            <a:r>
              <a:rPr lang="ru-RU" b="1" dirty="0"/>
              <a:t>)</a:t>
            </a:r>
            <a:r>
              <a:rPr lang="ru-RU" dirty="0"/>
              <a:t>;</a:t>
            </a:r>
          </a:p>
          <a:p>
            <a:r>
              <a:rPr lang="ru-RU" dirty="0"/>
              <a:t>модель обучается на </a:t>
            </a:r>
            <a:r>
              <a:rPr lang="ru-RU" b="1" dirty="0"/>
              <a:t>одних частях</a:t>
            </a:r>
            <a:r>
              <a:rPr lang="ru-RU" dirty="0"/>
              <a:t> и проверяется на </a:t>
            </a:r>
            <a:r>
              <a:rPr lang="ru-RU" b="1" dirty="0"/>
              <a:t>других</a:t>
            </a:r>
            <a:r>
              <a:rPr lang="ru-RU" dirty="0"/>
              <a:t>;</a:t>
            </a:r>
          </a:p>
          <a:p>
            <a:r>
              <a:rPr lang="ru-RU" dirty="0"/>
              <a:t>процесс повторяется несколько раз, и считается </a:t>
            </a:r>
            <a:r>
              <a:rPr lang="ru-RU" b="1" dirty="0"/>
              <a:t>средняя ошибка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  <p:cxnSp>
        <p:nvCxnSpPr>
          <p:cNvPr id="6161" name="Straight Connector 6160">
            <a:extLst>
              <a:ext uri="{FF2B5EF4-FFF2-40B4-BE49-F238E27FC236}">
                <a16:creationId xmlns:a16="http://schemas.microsoft.com/office/drawing/2014/main" id="{E32B0B7D-C67A-4103-B2F0-ACE40BD56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091410" y="574154"/>
            <a:ext cx="4590" cy="5693884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machine learning - What is the benefit of k-fold cross validation? - Cross  Validated">
            <a:extLst>
              <a:ext uri="{FF2B5EF4-FFF2-40B4-BE49-F238E27FC236}">
                <a16:creationId xmlns:a16="http://schemas.microsoft.com/office/drawing/2014/main" id="{CA83DDA1-1385-77F4-F923-D446B18D9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5260" y="1758033"/>
            <a:ext cx="4824168" cy="334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1212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DFB331-D2AE-D03B-C2F8-3908C7F9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Идеальный рецепт лимонада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AB9E6F-866B-3663-6155-332E0A6E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Мы — начинающие предприниматели и хотим создать </a:t>
            </a:r>
            <a:r>
              <a:rPr lang="ru-RU" b="1" dirty="0"/>
              <a:t>идеальный лимонад</a:t>
            </a:r>
            <a:r>
              <a:rPr lang="ru-RU" dirty="0"/>
              <a:t>. Отзывы людей показали, что вкус лимонада зависит от </a:t>
            </a:r>
            <a:r>
              <a:rPr lang="ru-RU" b="1" dirty="0"/>
              <a:t>трёх параметров. </a:t>
            </a:r>
            <a:r>
              <a:rPr lang="ru-RU" dirty="0"/>
              <a:t>Наша задача найти такие х1, х2 и х3, чтобы предугадывать оценки пользователей с наибольшей точностью.</a:t>
            </a:r>
            <a:endParaRPr lang="ru-RU" sz="14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96ABAC4B-853E-89EF-5E45-13FD105EA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206907"/>
              </p:ext>
            </p:extLst>
          </p:nvPr>
        </p:nvGraphicFramePr>
        <p:xfrm>
          <a:off x="838200" y="3683470"/>
          <a:ext cx="10515600" cy="146304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637803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9196391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719363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b="1" i="1" dirty="0"/>
                        <a:t>Признак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b="1" i="1" dirty="0"/>
                        <a:t>Обозначение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ru-RU" b="1" i="1" dirty="0"/>
                        <a:t>Диапазон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7732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/>
                        <a:t>Лимонный сок (мл)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X1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/>
                        <a:t>20–70 мл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00453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/>
                        <a:t>Сахар (г)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X2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/>
                        <a:t>5–50 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94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/>
                        <a:t>Газированность (баллы)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/>
                        <a:t>Х</a:t>
                      </a:r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ru-RU" dirty="0"/>
                        <a:t>0–10 (насколько он шипит)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703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7244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393123-EAE1-A43C-0F0F-A4B8E862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Задание 7. Кросс-валидация для подбора оптимального числа эпох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17DFD-B198-C0DE-6E8A-53FC72416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B7E6563-5722-1452-BC32-92696F930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895" y="2189408"/>
            <a:ext cx="8940800" cy="3986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21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859924-C501-E0A1-98C3-FE1195AE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Задание 8. Использование модели для предсказания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01205E-68FE-6E70-623A-08B79C6FB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9659A7F-5FAB-1F81-9591-1533FF6E5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81" y="2470586"/>
            <a:ext cx="10293041" cy="281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18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5D11F8-CC8D-DA07-DD78-E84F3B1A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Задание 9. Графики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913723-88C3-BA1F-53EE-EF1F32DE5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920"/>
            <a:ext cx="3798436" cy="3388042"/>
          </a:xfrm>
        </p:spPr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338A0A5-1F81-D551-685C-F50A44760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47" y="1432097"/>
            <a:ext cx="5830480" cy="3993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6842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F10C978-51B5-420C-9A05-C8F194EAC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" y="-597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D34D1C-4E49-4D32-96F1-E49CEBBF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DE1C2A4-07AC-4931-BB55-109C585A5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0"/>
            <a:ext cx="12192000" cy="6857912"/>
            <a:chOff x="572" y="0"/>
            <a:chExt cx="12192000" cy="685791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F4E679-EE44-4368-A9DB-0885B3833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 flipV="1">
              <a:off x="6096000" y="581055"/>
              <a:ext cx="4520" cy="569565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4936CF5-3DDC-44F6-9C3D-659B31F82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72" y="0"/>
              <a:ext cx="12192000" cy="6857912"/>
              <a:chOff x="572" y="0"/>
              <a:chExt cx="12192000" cy="6857912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EA52A28-303F-4B8C-A110-BF8EDC1398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667" y="6276706"/>
                <a:ext cx="12189811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0C593429-1971-4E78-AAC7-4D8EE5BEC3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572" y="580876"/>
                <a:ext cx="1219200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FF7FC5C-1A57-437E-9E66-1F97558177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8134324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3E2A2E1E-5A55-4724-9E05-1EB4F20D29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-2794261" y="3428956"/>
                <a:ext cx="6857912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35DE48-E7C2-68F7-D707-D6D6A3916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0429"/>
            <a:ext cx="4933950" cy="1543185"/>
          </a:xfrm>
        </p:spPr>
        <p:txBody>
          <a:bodyPr>
            <a:normAutofit/>
          </a:bodyPr>
          <a:lstStyle/>
          <a:p>
            <a:r>
              <a:rPr lang="ru-RU" dirty="0"/>
              <a:t>Задание 9. Графики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FBF168-70BD-949D-2617-94F611730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196"/>
            <a:ext cx="4933950" cy="3430575"/>
          </a:xfrm>
        </p:spPr>
        <p:txBody>
          <a:bodyPr>
            <a:normAutofit/>
          </a:bodyPr>
          <a:lstStyle/>
          <a:p>
            <a:endParaRPr lang="ru-RU"/>
          </a:p>
        </p:txBody>
      </p:sp>
      <p:pic>
        <p:nvPicPr>
          <p:cNvPr id="9" name="Рисунок 8" descr="Изображение выглядит как текст, линия, График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CA19115-68E3-E098-303C-A9F20DE65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595" y="780429"/>
            <a:ext cx="3775472" cy="2586198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209787C-037A-90F1-D5EC-40B8762C3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105" y="3528568"/>
            <a:ext cx="3775472" cy="25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69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6D63AD-EFCB-D226-D0E0-7824709F9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r>
              <a:rPr lang="ru-RU" dirty="0"/>
              <a:t>Задание 10. Графики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ED0F73-4B37-F92F-85D4-F199854C5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920"/>
            <a:ext cx="3798436" cy="3388042"/>
          </a:xfrm>
        </p:spPr>
        <p:txBody>
          <a:bodyPr>
            <a:normAutofit/>
          </a:bodyPr>
          <a:lstStyle/>
          <a:p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Рисунок 4" descr="Изображение выглядит как текст, диаграмм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50F0166-B388-0848-8601-4975CB14E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433" y="914436"/>
            <a:ext cx="497890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52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BC82FE-0FDC-CA6D-F68E-F65E0A84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DD587D-9D25-057C-D8D7-225215FB6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Загрузите датасет с 100000 данными по ссылке: </a:t>
            </a:r>
            <a:r>
              <a:rPr lang="en-US" dirty="0"/>
              <a:t>https://clck.ru/3N9z4B</a:t>
            </a:r>
            <a:endParaRPr lang="ru-RU" dirty="0"/>
          </a:p>
          <a:p>
            <a:r>
              <a:rPr lang="ru-RU" dirty="0"/>
              <a:t>Откройте </a:t>
            </a:r>
            <a:r>
              <a:rPr lang="en-US" dirty="0"/>
              <a:t>Google Collaboratory </a:t>
            </a:r>
            <a:r>
              <a:rPr lang="ru-RU" dirty="0"/>
              <a:t>по ссылке: </a:t>
            </a:r>
            <a:r>
              <a:rPr lang="en-US" dirty="0"/>
              <a:t>https://clck.ru/3N9ypd</a:t>
            </a:r>
            <a:endParaRPr lang="ru-RU" dirty="0"/>
          </a:p>
          <a:p>
            <a:r>
              <a:rPr lang="ru-RU" dirty="0"/>
              <a:t>Сохраните себе на диск файл </a:t>
            </a:r>
            <a:r>
              <a:rPr lang="en-US" dirty="0"/>
              <a:t>Google Collaboratory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9496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956E0-2D8C-EC7B-58D5-D5497C83B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100" dirty="0"/>
              <a:t>Задание 1. Импорт библиотек и загрузка датасета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Рисунок 4" descr="Изображение выглядит как текст, снимок экрана, число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DD8D213-F40E-501D-A1E0-CFF3A56A8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47" y="1410233"/>
            <a:ext cx="5830480" cy="403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96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9AD101-BC08-433A-AD99-409B66C2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88242-4E16-4277-AC99-8601B722B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6FEA4-3516-3524-55BC-8F1D46F84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3798436" cy="1914277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ru-RU"/>
              <a:t>Задание 2. Подготовка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CA87A-85A5-1F84-9C5A-12778342E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88920"/>
            <a:ext cx="3798436" cy="3388042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CB8D36-9DE0-44D4-B67A-16D4F2121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67689" y="-6437"/>
            <a:ext cx="6399627" cy="6864437"/>
            <a:chOff x="5167689" y="-6437"/>
            <a:chExt cx="6399627" cy="6864437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B47A15-9292-4357-AA25-E187AC166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0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266E215-42AC-4D6A-A37F-B0C2E2FB9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18">
              <a:extLst>
                <a:ext uri="{FF2B5EF4-FFF2-40B4-BE49-F238E27FC236}">
                  <a16:creationId xmlns:a16="http://schemas.microsoft.com/office/drawing/2014/main" id="{0DC49225-8670-4B30-BEA8-3CDE3C6DD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581337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19">
              <a:extLst>
                <a:ext uri="{FF2B5EF4-FFF2-40B4-BE49-F238E27FC236}">
                  <a16:creationId xmlns:a16="http://schemas.microsoft.com/office/drawing/2014/main" id="{212D652B-23A7-429E-A3E1-62ABA17B8B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67689" y="6276734"/>
              <a:ext cx="639962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Рисунок 6" descr="Изображение выглядит как текст, снимок экрана, Шрифт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1B268EE-9711-259E-709F-82E441F2C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647" y="2875140"/>
            <a:ext cx="5830480" cy="110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64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EE060-32C8-5473-F934-3D8BBB2AC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Задание 3. Модель линейной регрессии и функция ошибки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B3CC11-30CB-DC6A-21C9-EC951176A69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53029" y="2124766"/>
            <a:ext cx="9269790" cy="423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736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55E21-0457-B539-6BEF-4241C0BEA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91CE5-CFCF-1EC4-C83D-F001E789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Задание 3. Модель линейной регрессии и функция ошибки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75891F-E034-8DCC-502B-FF0441AF02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2561948"/>
            <a:ext cx="10207487" cy="255857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A902A7B-CE2E-F57D-0D16-571D84E2F55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368317" y="4193589"/>
            <a:ext cx="360532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408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80015-FBB0-2C87-619C-B3F4FAE6C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1034" name="Straight Connector 1033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Connector 1034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6" name="Straight Connector 1035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Connector 1036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8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9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16F6374-2300-41FF-BA7E-22FADCD95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7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90864D9E-0A0C-482E-86DE-9C4E729C3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38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4CCD36-48C8-C202-A54A-B1E73E06B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6" y="579694"/>
            <a:ext cx="3910046" cy="2930269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/>
              <a:t>Задание 3. Модель линейной регрессии и функция ошибки</a:t>
            </a:r>
          </a:p>
        </p:txBody>
      </p:sp>
      <p:grpSp>
        <p:nvGrpSpPr>
          <p:cNvPr id="1045" name="Group 1044">
            <a:extLst>
              <a:ext uri="{FF2B5EF4-FFF2-40B4-BE49-F238E27FC236}">
                <a16:creationId xmlns:a16="http://schemas.microsoft.com/office/drawing/2014/main" id="{859EF20D-5821-4F54-BD14-AB7D16330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71535" y="-6437"/>
            <a:ext cx="6400800" cy="6864437"/>
            <a:chOff x="5171535" y="-6437"/>
            <a:chExt cx="6400800" cy="6864437"/>
          </a:xfrm>
        </p:grpSpPr>
        <p:cxnSp>
          <p:nvCxnSpPr>
            <p:cNvPr id="1046" name="Straight Connector 1045">
              <a:extLst>
                <a:ext uri="{FF2B5EF4-FFF2-40B4-BE49-F238E27FC236}">
                  <a16:creationId xmlns:a16="http://schemas.microsoft.com/office/drawing/2014/main" id="{658C3964-BF34-4211-835A-24B827B779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581337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7" name="Straight Connector 1046">
              <a:extLst>
                <a:ext uri="{FF2B5EF4-FFF2-40B4-BE49-F238E27FC236}">
                  <a16:creationId xmlns:a16="http://schemas.microsoft.com/office/drawing/2014/main" id="{4C498194-83A5-4CCE-AA0B-12C3FE68EE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71535" y="6276734"/>
              <a:ext cx="64008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6B125AC6-B711-4F7C-B0D2-8369A8D67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V="1">
              <a:off x="5171535" y="0"/>
              <a:ext cx="0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7543B8FC-DC9A-4AC0-BF25-85AF5B49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60990" y="-6437"/>
              <a:ext cx="5783" cy="685800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Mean Squared Error: Overview, Examples, Concepts and More | Simplilearn">
            <a:extLst>
              <a:ext uri="{FF2B5EF4-FFF2-40B4-BE49-F238E27FC236}">
                <a16:creationId xmlns:a16="http://schemas.microsoft.com/office/drawing/2014/main" id="{5B5DA207-746B-33BF-1121-7365A3E2E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43955" y="913559"/>
            <a:ext cx="5020838" cy="5030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28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22254-A7BE-3637-D538-C6081C5A7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94B8C-CB63-C1EE-05FF-167BB00DA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Задание 3. Модель линейной регрессии и функция ошибки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0437FD-5D4D-F377-1350-882765AF7D2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99692" y="4493637"/>
            <a:ext cx="6992178" cy="16370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2E0EB56-5B3F-18ED-D955-9662AB00C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2537" y="2225365"/>
            <a:ext cx="10126488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2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rchVTI">
  <a:themeElements>
    <a:clrScheme name="Custom 42">
      <a:dk1>
        <a:sysClr val="windowText" lastClr="000000"/>
      </a:dk1>
      <a:lt1>
        <a:sysClr val="window" lastClr="FFFFFF"/>
      </a:lt1>
      <a:dk2>
        <a:srgbClr val="642626"/>
      </a:dk2>
      <a:lt2>
        <a:srgbClr val="F3F0E9"/>
      </a:lt2>
      <a:accent1>
        <a:srgbClr val="556D6F"/>
      </a:accent1>
      <a:accent2>
        <a:srgbClr val="C05050"/>
      </a:accent2>
      <a:accent3>
        <a:srgbClr val="BF873A"/>
      </a:accent3>
      <a:accent4>
        <a:srgbClr val="D8897E"/>
      </a:accent4>
      <a:accent5>
        <a:srgbClr val="A4976B"/>
      </a:accent5>
      <a:accent6>
        <a:srgbClr val="D49D8C"/>
      </a:accent6>
      <a:hlink>
        <a:srgbClr val="D13D6E"/>
      </a:hlink>
      <a:folHlink>
        <a:srgbClr val="6C9D92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488</Words>
  <Application>Microsoft Office PowerPoint</Application>
  <PresentationFormat>Широкоэкранный</PresentationFormat>
  <Paragraphs>55</Paragraphs>
  <Slides>24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Aptos</vt:lpstr>
      <vt:lpstr>Arial</vt:lpstr>
      <vt:lpstr>Avenir Next LT Pro</vt:lpstr>
      <vt:lpstr>Footlight MT Light</vt:lpstr>
      <vt:lpstr>ArchVTI</vt:lpstr>
      <vt:lpstr>Градиентный спуск и обработка данных</vt:lpstr>
      <vt:lpstr>Идеальный рецепт лимонада</vt:lpstr>
      <vt:lpstr>Ход работы</vt:lpstr>
      <vt:lpstr>Задание 1. Импорт библиотек и загрузка датасета</vt:lpstr>
      <vt:lpstr>Задание 2. Подготовка данных</vt:lpstr>
      <vt:lpstr>Задание 3. Модель линейной регрессии и функция ошибки</vt:lpstr>
      <vt:lpstr>Задание 3. Модель линейной регрессии и функция ошибки</vt:lpstr>
      <vt:lpstr>Задание 3. Модель линейной регрессии и функция ошибки</vt:lpstr>
      <vt:lpstr>Задание 3. Модель линейной регрессии и функция ошибки</vt:lpstr>
      <vt:lpstr>Задание 4. Градиентный спуск</vt:lpstr>
      <vt:lpstr>Задание 4. Градиент</vt:lpstr>
      <vt:lpstr>Задание 4. Градиентный спуск</vt:lpstr>
      <vt:lpstr>Что такое loss (функция потерь)?</vt:lpstr>
      <vt:lpstr>Задание 4. Градиентный спуск</vt:lpstr>
      <vt:lpstr>Задание 4. Правила обновления параметров</vt:lpstr>
      <vt:lpstr>Задание 4. Градиентный спуск</vt:lpstr>
      <vt:lpstr>Задание 5. Обучение модели</vt:lpstr>
      <vt:lpstr>Задание 6. График изменения ошибки по эпохам</vt:lpstr>
      <vt:lpstr>Задание 7. Кросс-валидация для подбора оптимального числа эпох</vt:lpstr>
      <vt:lpstr>Задание 7. Кросс-валидация для подбора оптимального числа эпох</vt:lpstr>
      <vt:lpstr>Задание 8. Использование модели для предсказания</vt:lpstr>
      <vt:lpstr>Задание 9. Графики</vt:lpstr>
      <vt:lpstr>Задание 9. Графики</vt:lpstr>
      <vt:lpstr>Задание 10. Графики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Анна Борздун</dc:creator>
  <cp:lastModifiedBy>Анна Борздун</cp:lastModifiedBy>
  <cp:revision>7</cp:revision>
  <dcterms:created xsi:type="dcterms:W3CDTF">2025-07-16T07:57:09Z</dcterms:created>
  <dcterms:modified xsi:type="dcterms:W3CDTF">2025-07-18T05:38:43Z</dcterms:modified>
</cp:coreProperties>
</file>