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9" r:id="rId18"/>
    <p:sldId id="257" r:id="rId19"/>
    <p:sldId id="280" r:id="rId20"/>
    <p:sldId id="282" r:id="rId21"/>
    <p:sldId id="283" r:id="rId22"/>
    <p:sldId id="281" r:id="rId23"/>
    <p:sldId id="258" r:id="rId24"/>
    <p:sldId id="275" r:id="rId25"/>
    <p:sldId id="276" r:id="rId26"/>
    <p:sldId id="278" r:id="rId27"/>
    <p:sldId id="279" r:id="rId28"/>
    <p:sldId id="27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42FD7-07BB-4146-B503-542D453B0B53}" v="8" dt="2025-07-17T07:54:39.692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ED723-BF96-47F4-98CC-1C4281553937}" type="datetimeFigureOut">
              <a:rPr lang="ru-RU" smtClean="0"/>
              <a:t>17.07.2025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563D2-DF63-4300-A348-F017C6252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4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563D2-DF63-4300-A348-F017C62521D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5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38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4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43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5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9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2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1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0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37" r:id="rId4"/>
    <p:sldLayoutId id="2147483738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356B005-F531-68DF-FFE8-EECD896159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70" r="-1" b="-1"/>
          <a:stretch>
            <a:fillRect/>
          </a:stretch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387E9-4B6A-F30E-709B-218F9EF41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Повторение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94177-AB32-61E3-235E-74438A8D7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Занятие 2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1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54056-815A-68CC-C679-84E60CA4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9. Какая метрика лучше всего подходит для оценки качества линейной регрессии?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3674FB-9596-4A91-6F96-B0D1C22E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F1-мера</a:t>
            </a:r>
            <a:br>
              <a:rPr lang="ru-RU" dirty="0"/>
            </a:br>
            <a:r>
              <a:rPr lang="ru-RU" dirty="0"/>
              <a:t>b) Среднеквадратичная ошибка (MSE)</a:t>
            </a:r>
            <a:br>
              <a:rPr lang="ru-RU" dirty="0"/>
            </a:br>
            <a:r>
              <a:rPr lang="ru-RU" dirty="0"/>
              <a:t>c) Точность (</a:t>
            </a:r>
            <a:r>
              <a:rPr lang="ru-RU" dirty="0" err="1"/>
              <a:t>Accuracy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d) Количество соседей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D2359-7FDE-BDD7-8FE7-1E367AB0C76E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96864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C4223-76A4-9AD8-CCB8-3A170C7B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10. Какая из метрик чаще всего применяется в задачах классификации?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E283B5-8585-BC47-0936-640C287D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a) MSE (Mean Squared Error)</a:t>
            </a:r>
            <a:br>
              <a:rPr lang="en-US" dirty="0"/>
            </a:br>
            <a:r>
              <a:rPr lang="en-US" dirty="0"/>
              <a:t>b) R² (</a:t>
            </a:r>
            <a:r>
              <a:rPr lang="ru-RU" dirty="0"/>
              <a:t>коэффициент детерминации)</a:t>
            </a:r>
            <a:br>
              <a:rPr lang="ru-RU" dirty="0"/>
            </a:br>
            <a:r>
              <a:rPr lang="en-US" dirty="0"/>
              <a:t>c) Accuracy (</a:t>
            </a:r>
            <a:r>
              <a:rPr lang="ru-RU" dirty="0"/>
              <a:t>доля правильных ответов)</a:t>
            </a:r>
            <a:br>
              <a:rPr lang="ru-RU" dirty="0"/>
            </a:br>
            <a:r>
              <a:rPr lang="en-US" dirty="0"/>
              <a:t>d) MAE (</a:t>
            </a:r>
            <a:r>
              <a:rPr lang="ru-RU" dirty="0"/>
              <a:t>средняя абсолютная ошибка)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EE42E-3DF5-D322-DB5C-C65BD336EEF2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c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74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DFE1F-F703-5D88-A26D-B81EC4FE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11. Что происходит в процессе k-</a:t>
            </a:r>
            <a:r>
              <a:rPr lang="ru-RU" dirty="0" err="1"/>
              <a:t>fold</a:t>
            </a:r>
            <a:r>
              <a:rPr lang="ru-RU" dirty="0"/>
              <a:t> кросс-валидации?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8478C-4308-E345-C06D-DFCE703A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Модель тестируется только на последних 10% данных</a:t>
            </a:r>
            <a:br>
              <a:rPr lang="ru-RU" dirty="0"/>
            </a:br>
            <a:r>
              <a:rPr lang="ru-RU" dirty="0"/>
              <a:t>b) Модель обучается и тестируется k раз на разных разбиениях данных</a:t>
            </a:r>
            <a:br>
              <a:rPr lang="ru-RU" dirty="0"/>
            </a:br>
            <a:r>
              <a:rPr lang="ru-RU" dirty="0"/>
              <a:t>c) Все данные используются только для тестирования</a:t>
            </a:r>
            <a:br>
              <a:rPr lang="ru-RU" dirty="0"/>
            </a:br>
            <a:r>
              <a:rPr lang="ru-RU" dirty="0"/>
              <a:t>d) Модель обучается один раз, а потом настраивается вручную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52A6A-E22F-5304-AB47-949B71AE1218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46667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674BA-54EA-0799-05C8-13516C01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12. Что позволяет достичь кросс-валидация?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743A2-FC9F-CA14-415D-6C308835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Увеличить точность модели за счёт добавления новых признаков</a:t>
            </a:r>
            <a:br>
              <a:rPr lang="ru-RU" dirty="0"/>
            </a:br>
            <a:r>
              <a:rPr lang="ru-RU" dirty="0"/>
              <a:t>b) Проверить обобщающую способность модели на разных </a:t>
            </a:r>
            <a:r>
              <a:rPr lang="ru-RU" dirty="0" err="1"/>
              <a:t>подвыборках</a:t>
            </a:r>
            <a:br>
              <a:rPr lang="ru-RU" dirty="0"/>
            </a:br>
            <a:r>
              <a:rPr lang="ru-RU" dirty="0"/>
              <a:t>c) Сократить время обучения</a:t>
            </a:r>
            <a:br>
              <a:rPr lang="ru-RU" dirty="0"/>
            </a:br>
            <a:r>
              <a:rPr lang="ru-RU" dirty="0"/>
              <a:t>d) Понизить количество классов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5E56D-5699-466B-A3D2-7EBDE5989651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5757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C7067-BC38-17D1-72DA-A138C606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13. Для чего может быть полезен метод k-ближайших соседей (k-NN)?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21FD5-69C9-BE04-3BEE-C0156322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Предсказание стоимости квартиры</a:t>
            </a:r>
            <a:br>
              <a:rPr lang="ru-RU" dirty="0"/>
            </a:br>
            <a:r>
              <a:rPr lang="ru-RU" dirty="0"/>
              <a:t>b) Поиск схожих товаров в интернет-магазине</a:t>
            </a:r>
            <a:br>
              <a:rPr lang="ru-RU" dirty="0"/>
            </a:br>
            <a:r>
              <a:rPr lang="ru-RU" dirty="0"/>
              <a:t>c) Группировка статей по темам без меток</a:t>
            </a:r>
            <a:br>
              <a:rPr lang="ru-RU" dirty="0"/>
            </a:br>
            <a:r>
              <a:rPr lang="ru-RU" dirty="0"/>
              <a:t>d) Создание сложной логики на основе линейной зависимости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F49F1-0352-4D51-3EA3-ADFE7095376E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82594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F3481-3732-0400-D7A7-4C02531C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14. Когда линейная регрессия может работать некорректно?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694E9-4B9C-2653-51BC-73C13843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Когда все данные числовые</a:t>
            </a:r>
            <a:br>
              <a:rPr lang="ru-RU" dirty="0"/>
            </a:br>
            <a:r>
              <a:rPr lang="ru-RU" dirty="0"/>
              <a:t>b) Когда между признаками и результатом — нелинейная зависимость</a:t>
            </a:r>
            <a:br>
              <a:rPr lang="ru-RU" dirty="0"/>
            </a:br>
            <a:r>
              <a:rPr lang="ru-RU" dirty="0"/>
              <a:t>c) Когда у нас только один признак</a:t>
            </a:r>
            <a:br>
              <a:rPr lang="ru-RU" dirty="0"/>
            </a:br>
            <a:r>
              <a:rPr lang="ru-RU" dirty="0"/>
              <a:t>d) Когда обучающая выборка большая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97424-0DF0-2B16-E58B-50868FB5E56F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5646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42954-98B7-774E-F430-DB0D555F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15. Что делает алгоритм классификации?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026D14-BE87-8579-55A0-E6C553E1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Находит числа, ближайшие к нулю</a:t>
            </a:r>
            <a:br>
              <a:rPr lang="ru-RU" dirty="0"/>
            </a:br>
            <a:r>
              <a:rPr lang="ru-RU" dirty="0"/>
              <a:t>b) Разбивает данные на кластеры</a:t>
            </a:r>
            <a:br>
              <a:rPr lang="ru-RU" dirty="0"/>
            </a:br>
            <a:r>
              <a:rPr lang="ru-RU" dirty="0"/>
              <a:t>c) Предсказывает категорию или класс для нового объекта</a:t>
            </a:r>
            <a:br>
              <a:rPr lang="ru-RU" dirty="0"/>
            </a:br>
            <a:r>
              <a:rPr lang="ru-RU" dirty="0"/>
              <a:t>d) Создаёт нейросеть из признаков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5E752-F774-A0BF-5A6F-473741AE828F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c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41039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8C2A2-D6EE-A7AF-DD42-50B604270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BE9A2C11-3E2C-6FE8-02C9-3392AA0FA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A1A0697-297F-C3D0-F1B7-21DBCC8C18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70" r="-1" b="-1"/>
          <a:stretch>
            <a:fillRect/>
          </a:stretch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16512-86FD-E7A5-0118-D92AE7272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ru-RU" sz="6000" dirty="0" err="1">
                <a:solidFill>
                  <a:srgbClr val="FFFFFF"/>
                </a:solidFill>
              </a:rPr>
              <a:t>Линеная</a:t>
            </a:r>
            <a:r>
              <a:rPr lang="ru-RU" sz="6000" dirty="0">
                <a:solidFill>
                  <a:srgbClr val="FFFFFF"/>
                </a:solidFill>
              </a:rPr>
              <a:t> регрессия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BB602-C832-6BC4-BD70-A08AC1AE5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9F305F59-FF7A-8F57-568D-7A65A2A1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D2082B-EAC6-D430-CB8E-2BB56699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E5C59B-BDE7-60F9-05B4-86B65D460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61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27643-3C00-4102-8DAF-E47DA9FF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ru-RU" dirty="0"/>
              <a:t>Задача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F7FC2-FC76-C4A2-DC88-E688B57F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r>
              <a:rPr lang="ru-RU" sz="1800"/>
              <a:t>У нас есть 10 наблюдений зависимости времени изучения (в часах) и оценки (от 1 до 10). Данные сильно разбросаны. Предсказать оценку для ученика, который учился 5.5 часа.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6372022-CFC7-5380-C3D9-C97EC4538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4772"/>
              </p:ext>
            </p:extLst>
          </p:nvPr>
        </p:nvGraphicFramePr>
        <p:xfrm>
          <a:off x="4707120" y="890229"/>
          <a:ext cx="6913367" cy="512497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178835">
                  <a:extLst>
                    <a:ext uri="{9D8B030D-6E8A-4147-A177-3AD203B41FA5}">
                      <a16:colId xmlns:a16="http://schemas.microsoft.com/office/drawing/2014/main" val="511412617"/>
                    </a:ext>
                  </a:extLst>
                </a:gridCol>
                <a:gridCol w="2734532">
                  <a:extLst>
                    <a:ext uri="{9D8B030D-6E8A-4147-A177-3AD203B41FA5}">
                      <a16:colId xmlns:a16="http://schemas.microsoft.com/office/drawing/2014/main" val="39458742"/>
                    </a:ext>
                  </a:extLst>
                </a:gridCol>
              </a:tblGrid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 dirty="0"/>
                        <a:t>Время (часы)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Оценка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3228012045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1.0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6.0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3622824939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2.0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5.0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3576228887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3.0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7.5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4151963459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4.0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4.5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2151268996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5.0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8.0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1181638372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6.0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5.5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1376801420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7.0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9.0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915482882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8.0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7.0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148863426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9.0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6.5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2191578929"/>
                  </a:ext>
                </a:extLst>
              </a:tr>
              <a:tr h="465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/>
                        <a:t>10.0</a:t>
                      </a:r>
                    </a:p>
                  </a:txBody>
                  <a:tcPr marL="105712" marR="105712" marT="52856" marB="528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100" dirty="0"/>
                        <a:t>10.0</a:t>
                      </a:r>
                    </a:p>
                  </a:txBody>
                  <a:tcPr marL="105712" marR="105712" marT="52856" marB="52856" anchor="ctr"/>
                </a:tc>
                <a:extLst>
                  <a:ext uri="{0D108BD9-81ED-4DB2-BD59-A6C34878D82A}">
                    <a16:rowId xmlns:a16="http://schemas.microsoft.com/office/drawing/2014/main" val="219864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41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37D60-5FE9-3917-6161-28A9D136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Решение</a:t>
            </a:r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Метод наименьших квадратов в Excel — использование функции ТЕНДЕНЦИЯ |  Exceltip">
            <a:extLst>
              <a:ext uri="{FF2B5EF4-FFF2-40B4-BE49-F238E27FC236}">
                <a16:creationId xmlns:a16="http://schemas.microsoft.com/office/drawing/2014/main" id="{6213623F-F0E7-A59E-0158-78FA6407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2" y="2164204"/>
            <a:ext cx="3539955" cy="325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4C234F-7F27-96BA-261F-995A24DA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776" y="1564710"/>
            <a:ext cx="4665962" cy="13451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FD8631-A5B0-A7B1-A1EF-EE01C97AD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776" y="3320090"/>
            <a:ext cx="4622771" cy="18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363F1-92E0-73B2-909C-23F37410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1. Что из перечисленного наиболее точно описывает обучение с учителем?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EC2E3-3D70-51F0-B48D-258625A2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Алгоритм заранее знает структуру данных и распределение классов</a:t>
            </a:r>
            <a:br>
              <a:rPr lang="ru-RU" dirty="0"/>
            </a:br>
            <a:r>
              <a:rPr lang="ru-RU" dirty="0"/>
              <a:t>b) Модель учится выявлять закономерности без разметки данных</a:t>
            </a:r>
            <a:br>
              <a:rPr lang="ru-RU" dirty="0"/>
            </a:br>
            <a:r>
              <a:rPr lang="ru-RU" dirty="0"/>
              <a:t>c) Модель строится на обучающих данных, где известны входы и ожидаемые выходы</a:t>
            </a:r>
            <a:br>
              <a:rPr lang="ru-RU" dirty="0"/>
            </a:br>
            <a:r>
              <a:rPr lang="ru-RU" dirty="0"/>
              <a:t>d) Модель самостоятельно группирует данные по признакам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EB8F8-AFD3-3E8C-613B-7BF1D17387B5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c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3501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A3DE7-87A1-DAC7-7A86-CECF2878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Решение</a:t>
            </a:r>
          </a:p>
        </p:txBody>
      </p: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9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0B7A8AB-3214-92D1-C589-94D67AA1C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1692" y="673777"/>
            <a:ext cx="5740047" cy="5510446"/>
          </a:xfrm>
          <a:prstGeom prst="rect">
            <a:avLst/>
          </a:prstGeom>
        </p:spPr>
      </p:pic>
      <p:cxnSp>
        <p:nvCxnSpPr>
          <p:cNvPr id="38" name="Straight Connector 21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31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DAEED-872E-63E6-D76E-12CE5EE0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Решение</a:t>
            </a:r>
          </a:p>
        </p:txBody>
      </p:sp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7" name="Straight Connector 5136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Изображение выглядит как текст, снимок экрана, линия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F9A91AD-B281-590E-FB1B-A214CC4C74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0772" y="852352"/>
            <a:ext cx="6356007" cy="51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9" name="Straight Connector 5138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4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84C39-98BF-2F01-FBBB-EE4045BB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49214"/>
            <a:ext cx="7459127" cy="131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Решение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83810" y="571500"/>
            <a:ext cx="0" cy="166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4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933F62-7D83-4660-BEBE-A3673C55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0732" y="2241091"/>
            <a:ext cx="1104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33FB17-2F56-69AC-5340-ECDC1202E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237"/>
          <a:stretch>
            <a:fillRect/>
          </a:stretch>
        </p:blipFill>
        <p:spPr>
          <a:xfrm>
            <a:off x="1889316" y="2329784"/>
            <a:ext cx="8551739" cy="44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1186F-CF2F-DA6C-27D6-739FF63D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17F1E8A-A263-1141-A7FE-13C2BCBE8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B01B905-3F62-F8F8-32A3-0C79A963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70" r="-1" b="-1"/>
          <a:stretch>
            <a:fillRect/>
          </a:stretch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3293D-0C28-3690-D95B-940770154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FFFF"/>
                </a:solidFill>
              </a:rPr>
              <a:t>Метод </a:t>
            </a:r>
            <a:r>
              <a:rPr lang="en-US" sz="6000" dirty="0">
                <a:solidFill>
                  <a:srgbClr val="FFFFFF"/>
                </a:solidFill>
              </a:rPr>
              <a:t>k-</a:t>
            </a:r>
            <a:r>
              <a:rPr lang="ru-RU" sz="6000" dirty="0">
                <a:solidFill>
                  <a:srgbClr val="FFFFFF"/>
                </a:solidFill>
              </a:rPr>
              <a:t>ближайших соседей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EF4CAC-3F2D-6560-CCAA-AEFEA7956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Повторение. Занятие 2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3DE79931-DFDF-F8E7-6144-A674ACCA3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18CD59-9B44-74CB-E89D-024DE8D57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565A4-68CC-CB30-3C45-B7406C596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61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59D07-E309-0E95-2B3A-8257029C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449F0-3A09-3FE9-6B34-770C78A3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 биолог, изучающий диких животных. У вас есть данные о </a:t>
            </a:r>
            <a:r>
              <a:rPr lang="ru-RU" b="1" dirty="0"/>
              <a:t>росте (м)</a:t>
            </a:r>
            <a:r>
              <a:rPr lang="ru-RU" dirty="0"/>
              <a:t> и </a:t>
            </a:r>
            <a:r>
              <a:rPr lang="ru-RU" b="1" dirty="0"/>
              <a:t>массе (кг)</a:t>
            </a:r>
            <a:r>
              <a:rPr lang="ru-RU" dirty="0"/>
              <a:t> 10 животных. Нужно определить, кто перед вами: </a:t>
            </a:r>
            <a:r>
              <a:rPr lang="ru-RU" b="1" dirty="0"/>
              <a:t>🦊 Лиса</a:t>
            </a:r>
            <a:r>
              <a:rPr lang="ru-RU" dirty="0"/>
              <a:t> или </a:t>
            </a:r>
            <a:r>
              <a:rPr lang="ru-RU" b="1" dirty="0"/>
              <a:t>🐘 Слон</a:t>
            </a:r>
            <a:r>
              <a:rPr lang="ru-RU" dirty="0"/>
              <a:t>, используя алгоритм </a:t>
            </a:r>
            <a:r>
              <a:rPr lang="ru-RU" b="1" dirty="0"/>
              <a:t>k-ближайших соседей</a:t>
            </a:r>
            <a:r>
              <a:rPr lang="ru-RU" dirty="0"/>
              <a:t> (k = 3).</a:t>
            </a:r>
          </a:p>
          <a:p>
            <a:r>
              <a:rPr lang="ru-RU" b="1" dirty="0"/>
              <a:t>Новая особь</a:t>
            </a:r>
            <a:r>
              <a:rPr lang="ru-RU" dirty="0"/>
              <a:t>: рост 1.1 м, масса 90 кг. Кто это?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54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0CF1B-B1C9-8B7B-FEA0-C36F4DE3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ru-RU"/>
              <a:t>Датасет</a:t>
            </a:r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25D5730-1010-9EBE-834E-FE957F168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348540"/>
              </p:ext>
            </p:extLst>
          </p:nvPr>
        </p:nvGraphicFramePr>
        <p:xfrm>
          <a:off x="4869180" y="987304"/>
          <a:ext cx="6762434" cy="486802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87651">
                  <a:extLst>
                    <a:ext uri="{9D8B030D-6E8A-4147-A177-3AD203B41FA5}">
                      <a16:colId xmlns:a16="http://schemas.microsoft.com/office/drawing/2014/main" val="800821373"/>
                    </a:ext>
                  </a:extLst>
                </a:gridCol>
                <a:gridCol w="2464508">
                  <a:extLst>
                    <a:ext uri="{9D8B030D-6E8A-4147-A177-3AD203B41FA5}">
                      <a16:colId xmlns:a16="http://schemas.microsoft.com/office/drawing/2014/main" val="709434139"/>
                    </a:ext>
                  </a:extLst>
                </a:gridCol>
                <a:gridCol w="2210275">
                  <a:extLst>
                    <a:ext uri="{9D8B030D-6E8A-4147-A177-3AD203B41FA5}">
                      <a16:colId xmlns:a16="http://schemas.microsoft.com/office/drawing/2014/main" val="2163863351"/>
                    </a:ext>
                  </a:extLst>
                </a:gridCol>
              </a:tblGrid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Рост (м)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Масса (кг)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Класс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4145885274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0.6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8.0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🦊 Лиса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3597485940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0.7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10.5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🦊 Лиса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603179884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0.8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12.0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🦊 Лиса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3115130449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0.9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14.0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🦊 Лиса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3184301571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1.0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18.0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🦊 Лиса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4087501549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2.5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2500.0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🐘 Слон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1561407735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2.6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2700.0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🐘 Слон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2230150274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3.0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3000.0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🐘 Слон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3896566812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3.2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3200.0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🐘 Слон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3087154319"/>
                  </a:ext>
                </a:extLst>
              </a:tr>
              <a:tr h="442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2.8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2800.0</a:t>
                      </a:r>
                    </a:p>
                  </a:txBody>
                  <a:tcPr marL="102274" marR="102274" marT="51137" marB="5113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2000"/>
                        <a:t>🐘 Слон</a:t>
                      </a:r>
                    </a:p>
                  </a:txBody>
                  <a:tcPr marL="102274" marR="102274" marT="51137" marB="51137" anchor="ctr"/>
                </a:tc>
                <a:extLst>
                  <a:ext uri="{0D108BD9-81ED-4DB2-BD59-A6C34878D82A}">
                    <a16:rowId xmlns:a16="http://schemas.microsoft.com/office/drawing/2014/main" val="82521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48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25BB9-D134-8AF0-F9EF-9FB4EC10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9" y="851708"/>
            <a:ext cx="3086639" cy="5183333"/>
          </a:xfrm>
        </p:spPr>
        <p:txBody>
          <a:bodyPr anchor="t">
            <a:normAutofit/>
          </a:bodyPr>
          <a:lstStyle/>
          <a:p>
            <a:r>
              <a:rPr lang="ru-RU"/>
              <a:t>Формулы</a:t>
            </a:r>
            <a:endParaRPr lang="ru-RU" dirty="0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Евклидова метрика — Википедия">
            <a:extLst>
              <a:ext uri="{FF2B5EF4-FFF2-40B4-BE49-F238E27FC236}">
                <a16:creationId xmlns:a16="http://schemas.microsoft.com/office/drawing/2014/main" id="{18ACA2AC-06B5-E2FB-11C0-2008EF3A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49" y="2164556"/>
            <a:ext cx="3672658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Объект 2">
            <a:extLst>
              <a:ext uri="{FF2B5EF4-FFF2-40B4-BE49-F238E27FC236}">
                <a16:creationId xmlns:a16="http://schemas.microsoft.com/office/drawing/2014/main" id="{078D5F8F-BEAA-EB39-4064-9D665E6AB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371" y="847402"/>
            <a:ext cx="2826940" cy="5187638"/>
          </a:xfrm>
        </p:spPr>
        <p:txBody>
          <a:bodyPr anchor="b">
            <a:normAutofit/>
          </a:bodyPr>
          <a:lstStyle/>
          <a:p>
            <a:endParaRPr lang="ru-RU" sz="1800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291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126698-7787-90A8-ECBD-33517758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79" y="703024"/>
            <a:ext cx="6949739" cy="545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8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2EF33D-68BD-428C-B26E-2F4962407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FFEBD-74E8-DC8B-EA36-66E0FC1C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49214"/>
            <a:ext cx="7459127" cy="13141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Решение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0822C5-45F8-48C5-867F-0DE853868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83810" y="571500"/>
            <a:ext cx="0" cy="1669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1E38C7-3164-416B-A453-D3B6F612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4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933F62-7D83-4660-BEBE-A3673C55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0732" y="2241091"/>
            <a:ext cx="1104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325BBD6-00DB-4456-C595-51F0FF07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545" y="2671354"/>
            <a:ext cx="7774498" cy="36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4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57B8F-C8DB-10E9-9EBD-7B987F10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9" y="851708"/>
            <a:ext cx="3086639" cy="5183333"/>
          </a:xfrm>
        </p:spPr>
        <p:txBody>
          <a:bodyPr anchor="t">
            <a:normAutofit/>
          </a:bodyPr>
          <a:lstStyle/>
          <a:p>
            <a:r>
              <a:rPr lang="ru-RU"/>
              <a:t>Решение</a:t>
            </a:r>
            <a:endParaRPr lang="ru-RU" dirty="0"/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F7B8C87-BEA6-4866-938F-6C7600B9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691" y="847402"/>
            <a:ext cx="3579470" cy="518763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A5B0623-6A2A-E205-1F1E-21B350C6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371" y="847402"/>
            <a:ext cx="2826940" cy="5187638"/>
          </a:xfrm>
        </p:spPr>
        <p:txBody>
          <a:bodyPr anchor="b">
            <a:normAutofit/>
          </a:bodyPr>
          <a:lstStyle/>
          <a:p>
            <a:endParaRPr lang="ru-RU" sz="1800"/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2916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5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9A73AC-FBC2-FB33-367C-459D9F03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 Что отличает обучение без учителя от обучения с учителем?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1C566-6CE4-7ED1-FF91-2DBD6BFD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Используются только числовые признаки</a:t>
            </a:r>
            <a:br>
              <a:rPr lang="ru-RU" dirty="0"/>
            </a:br>
            <a:r>
              <a:rPr lang="ru-RU" dirty="0"/>
              <a:t>b) Модель не знает правильных ответов и ищет структуру в данных</a:t>
            </a:r>
            <a:br>
              <a:rPr lang="ru-RU" dirty="0"/>
            </a:br>
            <a:r>
              <a:rPr lang="ru-RU" dirty="0"/>
              <a:t>c) Алгоритм обучается по паре "вопрос — ответ"</a:t>
            </a:r>
            <a:br>
              <a:rPr lang="ru-RU" dirty="0"/>
            </a:br>
            <a:r>
              <a:rPr lang="ru-RU" dirty="0"/>
              <a:t>d) Признаки заранее стандартизируются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D280C-91F1-165E-4596-3972072DD86A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04500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D5E24-94D6-0C1F-995E-0BCEE26E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3. Чем отличается классификация от кластеризации?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42B1-4472-9FD6-3000-4799DA5D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Классификация работает с числами, кластеризация — с текстами</a:t>
            </a:r>
            <a:br>
              <a:rPr lang="ru-RU" dirty="0"/>
            </a:br>
            <a:r>
              <a:rPr lang="ru-RU" dirty="0"/>
              <a:t>b) В классификации используются нейронные сети, в кластеризации — нет</a:t>
            </a:r>
            <a:br>
              <a:rPr lang="ru-RU" dirty="0"/>
            </a:br>
            <a:r>
              <a:rPr lang="ru-RU" dirty="0"/>
              <a:t>c) Классификация использует известные метки классов, кластеризация — нет</a:t>
            </a:r>
            <a:br>
              <a:rPr lang="ru-RU" dirty="0"/>
            </a:br>
            <a:r>
              <a:rPr lang="ru-RU" dirty="0"/>
              <a:t>d) Классификация строит регрессионную прямую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C6ED3-39BB-8E02-116E-0E5FCC5087EC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c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7550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11B47-8484-1B25-8026-97977C51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Какой из примеров — задача регрессии?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2B923-5AF5-CF11-59BB-289CEE3B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Определение категории новости: "спорт", "политика", "наука"</a:t>
            </a:r>
            <a:br>
              <a:rPr lang="ru-RU" dirty="0"/>
            </a:br>
            <a:r>
              <a:rPr lang="ru-RU" dirty="0"/>
              <a:t>b) Предсказание температуры воздуха по дате</a:t>
            </a:r>
            <a:br>
              <a:rPr lang="ru-RU" dirty="0"/>
            </a:br>
            <a:r>
              <a:rPr lang="ru-RU" dirty="0"/>
              <a:t>c) Распознавание цифр на картинке</a:t>
            </a:r>
            <a:br>
              <a:rPr lang="ru-RU" dirty="0"/>
            </a:br>
            <a:r>
              <a:rPr lang="ru-RU" dirty="0"/>
              <a:t>d) Разделение клиентов на группы по поведению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54B8C-FD0B-7696-68FB-E94336C3A056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5543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3085D-0A05-EC53-D9C4-5D582F20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5. Метод k-ближайших соседей (k-NN) делает следующее: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869AF-F47D-9E88-3DDE-F46CD12C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Делит данные на к кластеров</a:t>
            </a:r>
            <a:br>
              <a:rPr lang="ru-RU" dirty="0"/>
            </a:br>
            <a:r>
              <a:rPr lang="ru-RU" dirty="0"/>
              <a:t>b) Ищет линейную зависимость между признаками</a:t>
            </a:r>
            <a:br>
              <a:rPr lang="ru-RU" dirty="0"/>
            </a:br>
            <a:r>
              <a:rPr lang="ru-RU" dirty="0"/>
              <a:t>c) Определяет класс объекта по классам ближайших точек</a:t>
            </a:r>
            <a:br>
              <a:rPr lang="ru-RU" dirty="0"/>
            </a:br>
            <a:r>
              <a:rPr lang="ru-RU" dirty="0"/>
              <a:t>d) Создаёт нейронную сеть из соседей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29EEF-463D-3CD2-8097-4F9F3358D6E2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c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0204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D5ED2-B06C-3102-04E6-82476D00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6. Что показывает коэффициент наклона (k) в уравнении линейной регрессии y=</a:t>
            </a:r>
            <a:r>
              <a:rPr lang="ru-RU" dirty="0" err="1"/>
              <a:t>kx+by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CB8B0-BE39-016E-5FD0-23C015CA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Количество классов</a:t>
            </a:r>
            <a:br>
              <a:rPr lang="ru-RU" dirty="0"/>
            </a:br>
            <a:r>
              <a:rPr lang="ru-RU" dirty="0"/>
              <a:t>b) Оценку ошибки модели</a:t>
            </a:r>
            <a:br>
              <a:rPr lang="ru-RU" dirty="0"/>
            </a:br>
            <a:r>
              <a:rPr lang="ru-RU" dirty="0"/>
              <a:t>c) Скорость изменения выходной переменной при изменении входной</a:t>
            </a:r>
            <a:br>
              <a:rPr lang="ru-RU" dirty="0"/>
            </a:br>
            <a:r>
              <a:rPr lang="ru-RU" dirty="0"/>
              <a:t>d) Точку пересечения с осью 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FC0EE-DDE1-01B1-8C00-BBE8011BCC48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c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14894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4B992-0DFE-DE59-C36B-2F93136A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7. Когда линейная регрессия будет давать плохие результаты?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57A3DF-AB9B-0E99-5716-1DA3F275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Когда между переменными есть чёткая линейная связь</a:t>
            </a:r>
            <a:br>
              <a:rPr lang="ru-RU" dirty="0"/>
            </a:br>
            <a:r>
              <a:rPr lang="ru-RU" dirty="0"/>
              <a:t>b) Когда данные случайны и нет зависимости</a:t>
            </a:r>
            <a:br>
              <a:rPr lang="ru-RU" dirty="0"/>
            </a:br>
            <a:r>
              <a:rPr lang="ru-RU" dirty="0"/>
              <a:t>c) Когда точек слишком много</a:t>
            </a:r>
            <a:br>
              <a:rPr lang="ru-RU" dirty="0"/>
            </a:br>
            <a:r>
              <a:rPr lang="ru-RU" dirty="0"/>
              <a:t>d) Когда все признаки числовые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A8F9B-80BB-6E77-A8F2-9995D7275706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9709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C840B-CE4D-3271-734B-969F6FB5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8. Что означает “ошибка” в контексте модели линейной регрессии?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68AAF-985E-3F33-3B8D-C770BA8B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a) Количество неправильных классификаций</a:t>
            </a:r>
            <a:br>
              <a:rPr lang="ru-RU" dirty="0"/>
            </a:br>
            <a:r>
              <a:rPr lang="ru-RU" dirty="0"/>
              <a:t>b) Расстояние от предсказанного значения до реального</a:t>
            </a:r>
            <a:br>
              <a:rPr lang="ru-RU" dirty="0"/>
            </a:br>
            <a:r>
              <a:rPr lang="ru-RU" dirty="0"/>
              <a:t>c) Количество точек в датасете</a:t>
            </a:r>
            <a:br>
              <a:rPr lang="ru-RU" dirty="0"/>
            </a:br>
            <a:r>
              <a:rPr lang="ru-RU" dirty="0"/>
              <a:t>d) Количество признаков в модели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0B2BA-96E7-F16A-C9E0-8310AD4997D2}"/>
              </a:ext>
            </a:extLst>
          </p:cNvPr>
          <p:cNvSpPr txBox="1"/>
          <p:nvPr/>
        </p:nvSpPr>
        <p:spPr>
          <a:xfrm>
            <a:off x="8060871" y="483243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Ответ: </a:t>
            </a:r>
            <a:r>
              <a:rPr lang="en-US" sz="4400" b="1" dirty="0"/>
              <a:t>b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4762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915</Words>
  <Application>Microsoft Office PowerPoint</Application>
  <PresentationFormat>Широкоэкранный</PresentationFormat>
  <Paragraphs>119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Batang</vt:lpstr>
      <vt:lpstr>Aptos</vt:lpstr>
      <vt:lpstr>Arial</vt:lpstr>
      <vt:lpstr>Avenir Next LT Pro Light</vt:lpstr>
      <vt:lpstr>AlignmentVTI</vt:lpstr>
      <vt:lpstr>Повторение</vt:lpstr>
      <vt:lpstr>1. Что из перечисленного наиболее точно описывает обучение с учителем?</vt:lpstr>
      <vt:lpstr>2. Что отличает обучение без учителя от обучения с учителем?</vt:lpstr>
      <vt:lpstr>3. Чем отличается классификация от кластеризации?</vt:lpstr>
      <vt:lpstr>4. Какой из примеров — задача регрессии?</vt:lpstr>
      <vt:lpstr>5. Метод k-ближайших соседей (k-NN) делает следующее:</vt:lpstr>
      <vt:lpstr>6. Что показывает коэффициент наклона (k) в уравнении линейной регрессии y=kx+by?</vt:lpstr>
      <vt:lpstr>7. Когда линейная регрессия будет давать плохие результаты?</vt:lpstr>
      <vt:lpstr>8. Что означает “ошибка” в контексте модели линейной регрессии?</vt:lpstr>
      <vt:lpstr>9. Какая метрика лучше всего подходит для оценки качества линейной регрессии?</vt:lpstr>
      <vt:lpstr>10. Какая из метрик чаще всего применяется в задачах классификации?</vt:lpstr>
      <vt:lpstr>11. Что происходит в процессе k-fold кросс-валидации?</vt:lpstr>
      <vt:lpstr>12. Что позволяет достичь кросс-валидация?</vt:lpstr>
      <vt:lpstr>13. Для чего может быть полезен метод k-ближайших соседей (k-NN)?</vt:lpstr>
      <vt:lpstr>14. Когда линейная регрессия может работать некорректно?</vt:lpstr>
      <vt:lpstr>15. Что делает алгоритм классификации?</vt:lpstr>
      <vt:lpstr>Линеная регрессия</vt:lpstr>
      <vt:lpstr>Задача</vt:lpstr>
      <vt:lpstr>Решение</vt:lpstr>
      <vt:lpstr>Решение</vt:lpstr>
      <vt:lpstr>Решение</vt:lpstr>
      <vt:lpstr>Решение</vt:lpstr>
      <vt:lpstr>Метод k-ближайших соседей</vt:lpstr>
      <vt:lpstr>Задача</vt:lpstr>
      <vt:lpstr>Датасет</vt:lpstr>
      <vt:lpstr>Формулы</vt:lpstr>
      <vt:lpstr>Решение</vt:lpstr>
      <vt:lpstr>Решение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Анна Борздун</dc:creator>
  <cp:lastModifiedBy>Анна Борздун</cp:lastModifiedBy>
  <cp:revision>2</cp:revision>
  <dcterms:created xsi:type="dcterms:W3CDTF">2025-07-17T06:11:49Z</dcterms:created>
  <dcterms:modified xsi:type="dcterms:W3CDTF">2025-07-17T16:30:19Z</dcterms:modified>
</cp:coreProperties>
</file>