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Средний стиль 4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80" d="100"/>
          <a:sy n="80" d="100"/>
        </p:scale>
        <p:origin x="787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4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1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43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0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71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5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1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1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FAE2F-A233-3351-5F6C-E1731AC6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54" b="629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B9F242-8237-3E95-DC6A-DC595355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Простые нейронные сети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47EC81-70CF-55FB-1232-88838182B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Занятие 4</a:t>
            </a:r>
          </a:p>
        </p:txBody>
      </p:sp>
    </p:spTree>
    <p:extLst>
      <p:ext uri="{BB962C8B-B14F-4D97-AF65-F5344CB8AC3E}">
        <p14:creationId xmlns:p14="http://schemas.microsoft.com/office/powerpoint/2010/main" val="3572747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053E92-DDF6-7966-FA10-8F2F5561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584571-14A2-5923-D192-044C02FC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Есть обученная нейросеть, которая может определять 10 животных:🐶 Собака, 🐱 Кошка, 🦊 Лиса, 🐰 Кролик, 🐻 Медведь, 🦁 Лев, 🐺 Волк, 🐯 Тигр, 🐷 Свинья, 🐴 Лошадь.</a:t>
            </a:r>
          </a:p>
          <a:p>
            <a:r>
              <a:rPr lang="ru-RU" dirty="0"/>
              <a:t>Мы подаем фото лисы на вход сети.</a:t>
            </a:r>
          </a:p>
        </p:txBody>
      </p:sp>
    </p:spTree>
    <p:extLst>
      <p:ext uri="{BB962C8B-B14F-4D97-AF65-F5344CB8AC3E}">
        <p14:creationId xmlns:p14="http://schemas.microsoft.com/office/powerpoint/2010/main" val="107602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6612E-4C24-E605-3234-DB3E0047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Шаги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13D76D-6E6B-1582-FC6A-CB7F01959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ru-RU" dirty="0"/>
              <a:t>Подаем на вход картинку (заранее преобразованную в тензор): (224, 224, 3)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В слоях модель собирает абстрактные признаки.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Сводим к массиву чисел: [0.12, -0.03, 0.55, ..., 0.88] – числовое описание того, что находится на фото.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Финальный слой — </a:t>
            </a:r>
            <a:r>
              <a:rPr lang="ru-RU" b="1" dirty="0"/>
              <a:t>10 нейронов</a:t>
            </a:r>
            <a:r>
              <a:rPr lang="ru-RU" dirty="0"/>
              <a:t>, по одному на каждое животное.</a:t>
            </a:r>
            <a:br>
              <a:rPr lang="ru-RU" dirty="0"/>
            </a:br>
            <a:r>
              <a:rPr lang="ru-RU" dirty="0"/>
              <a:t>Каждый нейрон "голосует", насколько он </a:t>
            </a:r>
            <a:r>
              <a:rPr lang="ru-RU" b="1" dirty="0"/>
              <a:t>уверен</a:t>
            </a:r>
            <a:r>
              <a:rPr lang="ru-RU" dirty="0"/>
              <a:t>, что фото принадлежит к его классу.</a:t>
            </a:r>
          </a:p>
          <a:p>
            <a:pPr marL="342900" indent="-34290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54156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F0CF6-DB5A-2F0D-4ABE-E1FA526CA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«Голосование» нейронов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FF5AFEC-F999-553D-1A8E-9E1C0AED7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624916"/>
              </p:ext>
            </p:extLst>
          </p:nvPr>
        </p:nvGraphicFramePr>
        <p:xfrm>
          <a:off x="291603" y="2188331"/>
          <a:ext cx="8118108" cy="367665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4059054">
                  <a:extLst>
                    <a:ext uri="{9D8B030D-6E8A-4147-A177-3AD203B41FA5}">
                      <a16:colId xmlns:a16="http://schemas.microsoft.com/office/drawing/2014/main" val="138636304"/>
                    </a:ext>
                  </a:extLst>
                </a:gridCol>
                <a:gridCol w="4059054">
                  <a:extLst>
                    <a:ext uri="{9D8B030D-6E8A-4147-A177-3AD203B41FA5}">
                      <a16:colId xmlns:a16="http://schemas.microsoft.com/office/drawing/2014/main" val="1896179866"/>
                    </a:ext>
                  </a:extLst>
                </a:gridCol>
              </a:tblGrid>
              <a:tr h="33424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/>
                        <a:t>Животное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 dirty="0"/>
                        <a:t>Выход нейрона (после </a:t>
                      </a:r>
                      <a:r>
                        <a:rPr lang="en-US" sz="1600" b="1" dirty="0" err="1"/>
                        <a:t>Softmax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357320837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Собака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0.01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2097133249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Кошка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0.02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244762758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/>
                        <a:t>Лиса</a:t>
                      </a:r>
                      <a:endParaRPr lang="ru-RU" sz="1600"/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/>
                        <a:t>0.93</a:t>
                      </a:r>
                      <a:endParaRPr lang="ru-RU" sz="1600"/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1418701552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Кролик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0.01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3931745536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Медведь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0.01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2039462743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Лев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0.005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286110924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Волк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0.01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3573826156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Тигр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0.01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3133193247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Свинья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0.002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913791143"/>
                  </a:ext>
                </a:extLst>
              </a:tr>
              <a:tr h="3342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Лошадь</a:t>
                      </a:r>
                    </a:p>
                  </a:txBody>
                  <a:tcPr marL="83560" marR="83560" marT="41780" marB="417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0.005</a:t>
                      </a:r>
                    </a:p>
                  </a:txBody>
                  <a:tcPr marL="83560" marR="83560" marT="41780" marB="41780" anchor="ctr"/>
                </a:tc>
                <a:extLst>
                  <a:ext uri="{0D108BD9-81ED-4DB2-BD59-A6C34878D82A}">
                    <a16:rowId xmlns:a16="http://schemas.microsoft.com/office/drawing/2014/main" val="39381736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EA32182-DF00-F8B4-6F19-F8CBEE3D35E8}"/>
              </a:ext>
            </a:extLst>
          </p:cNvPr>
          <p:cNvSpPr txBox="1"/>
          <p:nvPr/>
        </p:nvSpPr>
        <p:spPr>
          <a:xfrm>
            <a:off x="8582781" y="2182283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[Изображение]</a:t>
            </a:r>
          </a:p>
          <a:p>
            <a:r>
              <a:rPr lang="ru-RU" dirty="0"/>
              <a:t>     ↓</a:t>
            </a:r>
          </a:p>
          <a:p>
            <a:r>
              <a:rPr lang="ru-RU" dirty="0"/>
              <a:t>[Свертки → признаки]</a:t>
            </a:r>
          </a:p>
          <a:p>
            <a:r>
              <a:rPr lang="ru-RU" dirty="0"/>
              <a:t>     ↓</a:t>
            </a:r>
          </a:p>
          <a:p>
            <a:r>
              <a:rPr lang="ru-RU" dirty="0"/>
              <a:t>[Глубокие признаки (вектор)]</a:t>
            </a:r>
          </a:p>
          <a:p>
            <a:r>
              <a:rPr lang="ru-RU" dirty="0"/>
              <a:t>     ↓</a:t>
            </a:r>
          </a:p>
          <a:p>
            <a:r>
              <a:rPr lang="ru-RU" dirty="0"/>
              <a:t>[Классификатор]</a:t>
            </a:r>
          </a:p>
          <a:p>
            <a:r>
              <a:rPr lang="ru-RU" dirty="0"/>
              <a:t>     ↓</a:t>
            </a:r>
          </a:p>
          <a:p>
            <a:r>
              <a:rPr lang="ru-RU" dirty="0"/>
              <a:t>[Скорее всего: 🦊 Лиса — 93%]</a:t>
            </a:r>
          </a:p>
        </p:txBody>
      </p:sp>
    </p:spTree>
    <p:extLst>
      <p:ext uri="{BB962C8B-B14F-4D97-AF65-F5344CB8AC3E}">
        <p14:creationId xmlns:p14="http://schemas.microsoft.com/office/powerpoint/2010/main" val="3085301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0029E-C956-81C5-C54C-ECF8FFA4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5074083"/>
            <a:ext cx="5508170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Функции активации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D20887CE-149A-28BE-F834-103D4FF91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116" y="1475662"/>
            <a:ext cx="11831761" cy="307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839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ступенчатая функция">
            <a:extLst>
              <a:ext uri="{FF2B5EF4-FFF2-40B4-BE49-F238E27FC236}">
                <a16:creationId xmlns:a16="http://schemas.microsoft.com/office/drawing/2014/main" id="{D339FF4A-E578-752A-CD92-699E7A251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38" y="251625"/>
            <a:ext cx="3095625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F146DF-5826-9167-FA70-ECCD52C8A353}"/>
              </a:ext>
            </a:extLst>
          </p:cNvPr>
          <p:cNvSpPr txBox="1"/>
          <p:nvPr/>
        </p:nvSpPr>
        <p:spPr>
          <a:xfrm>
            <a:off x="592974" y="2704408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Ступенчатая функция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88B94F-3093-21B1-BF81-70996600F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851" y="367581"/>
            <a:ext cx="4400204" cy="342795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6E6982-4EB4-D32E-B36A-2BD887D3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5607" y="251626"/>
            <a:ext cx="3610490" cy="355448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A9A7BC-F523-8CB1-E0DC-E53955E57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368040"/>
            <a:ext cx="3680868" cy="3429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C343E90-7C57-65EA-6E41-B71F5DCDF034}"/>
              </a:ext>
            </a:extLst>
          </p:cNvPr>
          <p:cNvSpPr txBox="1"/>
          <p:nvPr/>
        </p:nvSpPr>
        <p:spPr>
          <a:xfrm>
            <a:off x="3690851" y="4897874"/>
            <a:ext cx="2712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Гиперболический тангенс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84D2DD5-BCCE-70FC-CB21-465EE9E8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0259" y="3991668"/>
            <a:ext cx="3631363" cy="245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20ACAA-1BD8-7345-EC98-6075DDD497D3}"/>
              </a:ext>
            </a:extLst>
          </p:cNvPr>
          <p:cNvSpPr txBox="1"/>
          <p:nvPr/>
        </p:nvSpPr>
        <p:spPr>
          <a:xfrm>
            <a:off x="10595956" y="532568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970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64855-A60D-1F68-674A-95ED6E02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752475"/>
            <a:ext cx="5438775" cy="1612290"/>
          </a:xfrm>
        </p:spPr>
        <p:txBody>
          <a:bodyPr anchor="ctr">
            <a:normAutofit/>
          </a:bodyPr>
          <a:lstStyle/>
          <a:p>
            <a:r>
              <a:rPr lang="ru-RU" sz="2700" dirty="0"/>
              <a:t>Шаги обучения нейронной сети</a:t>
            </a:r>
          </a:p>
        </p:txBody>
      </p:sp>
      <p:pic>
        <p:nvPicPr>
          <p:cNvPr id="7" name="Graphic 6" descr="Dance Steps">
            <a:extLst>
              <a:ext uri="{FF2B5EF4-FFF2-40B4-BE49-F238E27FC236}">
                <a16:creationId xmlns:a16="http://schemas.microsoft.com/office/drawing/2014/main" id="{B42E7AF9-4F35-5E32-8FAF-8EFAC278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4214" y="1001404"/>
            <a:ext cx="4855191" cy="4855191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F794D57-0C65-2C51-F152-2BFE14C2D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226" y="2470150"/>
            <a:ext cx="5172074" cy="36830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ru-RU" sz="1600" dirty="0"/>
              <a:t>Основные шаги обучения — это:</a:t>
            </a:r>
          </a:p>
          <a:p>
            <a:pPr>
              <a:lnSpc>
                <a:spcPct val="110000"/>
              </a:lnSpc>
            </a:pPr>
            <a:r>
              <a:rPr lang="ru-RU" sz="1600" b="1" dirty="0"/>
              <a:t>Прямой проход (</a:t>
            </a:r>
            <a:r>
              <a:rPr lang="ru-RU" sz="1600" b="1" dirty="0" err="1"/>
              <a:t>forward</a:t>
            </a:r>
            <a:r>
              <a:rPr lang="ru-RU" sz="1600" b="1" dirty="0"/>
              <a:t> </a:t>
            </a:r>
            <a:r>
              <a:rPr lang="ru-RU" sz="1600" b="1" dirty="0" err="1"/>
              <a:t>pass</a:t>
            </a:r>
            <a:r>
              <a:rPr lang="ru-RU" sz="1600" b="1" dirty="0"/>
              <a:t>):</a:t>
            </a:r>
            <a:r>
              <a:rPr lang="ru-RU" sz="1600" dirty="0"/>
              <a:t> входные данные проходят через все слои сети, считаются выходы.</a:t>
            </a:r>
          </a:p>
          <a:p>
            <a:pPr>
              <a:lnSpc>
                <a:spcPct val="110000"/>
              </a:lnSpc>
            </a:pPr>
            <a:r>
              <a:rPr lang="ru-RU" sz="1600" b="1" dirty="0"/>
              <a:t>Вычисление ошибки (</a:t>
            </a:r>
            <a:r>
              <a:rPr lang="ru-RU" sz="1600" b="1" dirty="0" err="1"/>
              <a:t>loss</a:t>
            </a:r>
            <a:r>
              <a:rPr lang="ru-RU" sz="1600" b="1" dirty="0"/>
              <a:t>):</a:t>
            </a:r>
            <a:r>
              <a:rPr lang="ru-RU" sz="1600" dirty="0"/>
              <a:t> рассчитывается, насколько результат сети отличается от правильного ответа.</a:t>
            </a:r>
          </a:p>
          <a:p>
            <a:pPr>
              <a:lnSpc>
                <a:spcPct val="110000"/>
              </a:lnSpc>
            </a:pPr>
            <a:r>
              <a:rPr lang="ru-RU" sz="1600" b="1" dirty="0"/>
              <a:t>Обратный проход (</a:t>
            </a:r>
            <a:r>
              <a:rPr lang="ru-RU" sz="1600" b="1" dirty="0" err="1"/>
              <a:t>backpropagation</a:t>
            </a:r>
            <a:r>
              <a:rPr lang="ru-RU" sz="1600" b="1" dirty="0"/>
              <a:t>):</a:t>
            </a:r>
            <a:r>
              <a:rPr lang="ru-RU" sz="1600" dirty="0"/>
              <a:t> ошибка распространяется обратно через сеть, рассчитывая градиенты функции потерь по весам.</a:t>
            </a:r>
          </a:p>
          <a:p>
            <a:pPr>
              <a:lnSpc>
                <a:spcPct val="110000"/>
              </a:lnSpc>
            </a:pPr>
            <a:r>
              <a:rPr lang="ru-RU" sz="1600" b="1" dirty="0"/>
              <a:t>Обновление весов:</a:t>
            </a:r>
            <a:r>
              <a:rPr lang="ru-RU" sz="1600" dirty="0"/>
              <a:t> веса корректируются с помощью алгоритма оптимизации (например, градиентного спуска), чтобы уменьшить ошибку.</a:t>
            </a:r>
          </a:p>
        </p:txBody>
      </p:sp>
    </p:spTree>
    <p:extLst>
      <p:ext uri="{BB962C8B-B14F-4D97-AF65-F5344CB8AC3E}">
        <p14:creationId xmlns:p14="http://schemas.microsoft.com/office/powerpoint/2010/main" val="1202149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FC0C5-05F4-56D3-F7E5-F61476EF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так?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C232F1-FAD9-83A1-8AE7-BC7A85B2C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Прямой проход нужен, чтобы получить предсказание.</a:t>
            </a:r>
          </a:p>
          <a:p>
            <a:r>
              <a:rPr lang="ru-RU" dirty="0"/>
              <a:t>Ошибка нужна, чтобы понять, насколько предсказание плохое.</a:t>
            </a:r>
          </a:p>
          <a:p>
            <a:r>
              <a:rPr lang="ru-RU" dirty="0"/>
              <a:t>Обратный проход позволяет понять, в каком направлении менять веса, чтобы улучшить результат.</a:t>
            </a:r>
          </a:p>
          <a:p>
            <a:r>
              <a:rPr lang="ru-RU" dirty="0"/>
              <a:t>Обновление весов — это шаг к улучшению модели.</a:t>
            </a:r>
          </a:p>
          <a:p>
            <a:r>
              <a:rPr lang="ru-RU" dirty="0"/>
              <a:t>Так повторяется множество раз (эпох), и сеть постепенно обучается.</a:t>
            </a:r>
          </a:p>
        </p:txBody>
      </p:sp>
    </p:spTree>
    <p:extLst>
      <p:ext uri="{BB962C8B-B14F-4D97-AF65-F5344CB8AC3E}">
        <p14:creationId xmlns:p14="http://schemas.microsoft.com/office/powerpoint/2010/main" val="3581936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64928-29C4-D940-3006-2C4DAD595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088" y="341529"/>
            <a:ext cx="8886884" cy="953669"/>
          </a:xfrm>
        </p:spPr>
        <p:txBody>
          <a:bodyPr/>
          <a:lstStyle/>
          <a:p>
            <a:r>
              <a:rPr lang="ru-RU" dirty="0"/>
              <a:t>Основные виды нейронных сетей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13F152E-1A4C-3D4D-31DB-70FC1209EC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512954"/>
              </p:ext>
            </p:extLst>
          </p:nvPr>
        </p:nvGraphicFramePr>
        <p:xfrm>
          <a:off x="1362075" y="1604963"/>
          <a:ext cx="9739314" cy="474353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623219">
                  <a:extLst>
                    <a:ext uri="{9D8B030D-6E8A-4147-A177-3AD203B41FA5}">
                      <a16:colId xmlns:a16="http://schemas.microsoft.com/office/drawing/2014/main" val="3018794442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40481292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2990322295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3240923727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3958792004"/>
                    </a:ext>
                  </a:extLst>
                </a:gridCol>
                <a:gridCol w="1623219">
                  <a:extLst>
                    <a:ext uri="{9D8B030D-6E8A-4147-A177-3AD203B41FA5}">
                      <a16:colId xmlns:a16="http://schemas.microsoft.com/office/drawing/2014/main" val="153564583"/>
                    </a:ext>
                  </a:extLst>
                </a:gridCol>
              </a:tblGrid>
              <a:tr h="3639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 dirty="0"/>
                        <a:t>Вид сети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/>
                        <a:t>Структура / Вид связи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 dirty="0"/>
                        <a:t>Главная особенность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 dirty="0"/>
                        <a:t>Применение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/>
                        <a:t>Плюсы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sz="1600" b="1" dirty="0"/>
                        <a:t>Минусы</a:t>
                      </a:r>
                    </a:p>
                  </a:txBody>
                  <a:tcPr marL="27644" marR="27644" marT="13822" marB="13822" anchor="ctr"/>
                </a:tc>
                <a:extLst>
                  <a:ext uri="{0D108BD9-81ED-4DB2-BD59-A6C34878D82A}">
                    <a16:rowId xmlns:a16="http://schemas.microsoft.com/office/drawing/2014/main" val="2738536780"/>
                  </a:ext>
                </a:extLst>
              </a:tr>
              <a:tr h="12999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/>
                        <a:t>Полносвязная (</a:t>
                      </a:r>
                      <a:r>
                        <a:rPr lang="en-US" sz="1600" b="1"/>
                        <a:t>Dense, FFNN)</a:t>
                      </a:r>
                      <a:endParaRPr lang="en-US" sz="1600"/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Каждый нейрон предыдущего слоя связан с каждым нейроном следующего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Простая, полностью связная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Классификация, регрессия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Простая, универсальная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Плохо масштабируется на большие данные и изображения</a:t>
                      </a:r>
                    </a:p>
                  </a:txBody>
                  <a:tcPr marL="27644" marR="27644" marT="13822" marB="13822" anchor="ctr"/>
                </a:tc>
                <a:extLst>
                  <a:ext uri="{0D108BD9-81ED-4DB2-BD59-A6C34878D82A}">
                    <a16:rowId xmlns:a16="http://schemas.microsoft.com/office/drawing/2014/main" val="4244844899"/>
                  </a:ext>
                </a:extLst>
              </a:tr>
              <a:tr h="11439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/>
                        <a:t>Сверточная (</a:t>
                      </a:r>
                      <a:r>
                        <a:rPr lang="en-US" sz="1600" b="1"/>
                        <a:t>CNN)</a:t>
                      </a:r>
                      <a:endParaRPr lang="en-US" sz="1600"/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Связь с локальными участками входа, сверточные фильтры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Автоматически выделяет признаки, учитывает структуру изображения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Обработка изображений, видео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Эффективна для изображений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Не подходит для последовательностей</a:t>
                      </a:r>
                    </a:p>
                  </a:txBody>
                  <a:tcPr marL="27644" marR="27644" marT="13822" marB="13822" anchor="ctr"/>
                </a:tc>
                <a:extLst>
                  <a:ext uri="{0D108BD9-81ED-4DB2-BD59-A6C34878D82A}">
                    <a16:rowId xmlns:a16="http://schemas.microsoft.com/office/drawing/2014/main" val="55227866"/>
                  </a:ext>
                </a:extLst>
              </a:tr>
              <a:tr h="9879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b="1"/>
                        <a:t>Рекуррентная (</a:t>
                      </a:r>
                      <a:r>
                        <a:rPr lang="en-US" sz="1600" b="1"/>
                        <a:t>RNN)</a:t>
                      </a:r>
                      <a:endParaRPr lang="en-US" sz="1600"/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Циклические связи: выходы зависят от предыдущих состояний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Помнит последовательность, работает с временными данными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Текст, аудио, временные ряды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/>
                        <a:t>Обработка последовательностей</a:t>
                      </a:r>
                    </a:p>
                  </a:txBody>
                  <a:tcPr marL="27644" marR="27644" marT="13822" marB="13822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sz="1600" dirty="0"/>
                        <a:t>Проблемы с долгой памятью (затухающие градиенты)</a:t>
                      </a:r>
                    </a:p>
                  </a:txBody>
                  <a:tcPr marL="27644" marR="27644" marT="13822" marB="13822" anchor="ctr"/>
                </a:tc>
                <a:extLst>
                  <a:ext uri="{0D108BD9-81ED-4DB2-BD59-A6C34878D82A}">
                    <a16:rowId xmlns:a16="http://schemas.microsoft.com/office/drawing/2014/main" val="408714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9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36395-8CF8-26DF-6533-C26DE39C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Предусловие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531C22-BCDB-F191-C219-2C52630CD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Сохранить себе на гугл диск </a:t>
            </a:r>
            <a:r>
              <a:rPr lang="ru-RU" dirty="0" err="1"/>
              <a:t>коллаб</a:t>
            </a:r>
            <a:r>
              <a:rPr lang="ru-RU" dirty="0"/>
              <a:t>: </a:t>
            </a:r>
            <a:r>
              <a:rPr lang="en-US" dirty="0"/>
              <a:t>https://clck.ru/3NAi6R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227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EFC9F-962F-323B-0548-3512BD17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r>
              <a:rPr lang="ru-RU" dirty="0"/>
              <a:t>Что такое нейронная сеть?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53A6E0-E298-7B8F-58CB-686E16A6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Это модель, которая имитирует работу мозга: она состоит из множества "нейронов", соединённых между собой, и может </a:t>
            </a:r>
            <a:r>
              <a:rPr lang="ru-RU" b="1" dirty="0"/>
              <a:t>обучаться на примерах</a:t>
            </a:r>
            <a:r>
              <a:rPr lang="ru-RU" dirty="0"/>
              <a:t>, чтобы выполнять задачи вроде:</a:t>
            </a:r>
          </a:p>
          <a:p>
            <a:r>
              <a:rPr lang="ru-RU" dirty="0"/>
              <a:t>классификации (это кошка или собака?),</a:t>
            </a:r>
          </a:p>
          <a:p>
            <a:r>
              <a:rPr lang="ru-RU" dirty="0"/>
              <a:t>прогнозирования (какая завтра будет температура?),</a:t>
            </a:r>
          </a:p>
          <a:p>
            <a:r>
              <a:rPr lang="ru-RU" dirty="0"/>
              <a:t>распознавания (чей это голос?) и др.</a:t>
            </a:r>
          </a:p>
        </p:txBody>
      </p:sp>
      <p:pic>
        <p:nvPicPr>
          <p:cNvPr id="7" name="Graphic 6" descr="Мозг">
            <a:extLst>
              <a:ext uri="{FF2B5EF4-FFF2-40B4-BE49-F238E27FC236}">
                <a16:creationId xmlns:a16="http://schemas.microsoft.com/office/drawing/2014/main" id="{51C8F62C-C91D-1D93-E939-A46C3D4FD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935440"/>
            <a:ext cx="4953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5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66C92-324E-8CBE-7FEB-A5D4BC592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Нейросеть берёт входные данные → обрабатывает их → выдаёт результат.</a:t>
            </a:r>
          </a:p>
        </p:txBody>
      </p:sp>
      <p:sp>
        <p:nvSpPr>
          <p:cNvPr id="4" name="Солнце 3">
            <a:extLst>
              <a:ext uri="{FF2B5EF4-FFF2-40B4-BE49-F238E27FC236}">
                <a16:creationId xmlns:a16="http://schemas.microsoft.com/office/drawing/2014/main" id="{E8A48B53-98FD-D82D-2C88-DD4279FBE609}"/>
              </a:ext>
            </a:extLst>
          </p:cNvPr>
          <p:cNvSpPr/>
          <p:nvPr/>
        </p:nvSpPr>
        <p:spPr>
          <a:xfrm>
            <a:off x="1030514" y="2235200"/>
            <a:ext cx="2249715" cy="1925562"/>
          </a:xfrm>
          <a:custGeom>
            <a:avLst/>
            <a:gdLst>
              <a:gd name="connsiteX0" fmla="*/ 2249715 w 2249715"/>
              <a:gd name="connsiteY0" fmla="*/ 962781 h 1925562"/>
              <a:gd name="connsiteX1" fmla="*/ 1795788 w 2249715"/>
              <a:gd name="connsiteY1" fmla="*/ 1100949 h 1925562"/>
              <a:gd name="connsiteX2" fmla="*/ 1795788 w 2249715"/>
              <a:gd name="connsiteY2" fmla="*/ 824613 h 1925562"/>
              <a:gd name="connsiteX3" fmla="*/ 2249715 w 2249715"/>
              <a:gd name="connsiteY3" fmla="*/ 962781 h 1925562"/>
              <a:gd name="connsiteX4" fmla="*/ 1920173 w 2249715"/>
              <a:gd name="connsiteY4" fmla="*/ 281970 h 1925562"/>
              <a:gd name="connsiteX5" fmla="*/ 1713404 w 2249715"/>
              <a:gd name="connsiteY5" fmla="*/ 654432 h 1925562"/>
              <a:gd name="connsiteX6" fmla="*/ 1485114 w 2249715"/>
              <a:gd name="connsiteY6" fmla="*/ 459036 h 1925562"/>
              <a:gd name="connsiteX7" fmla="*/ 1920173 w 2249715"/>
              <a:gd name="connsiteY7" fmla="*/ 281970 h 1925562"/>
              <a:gd name="connsiteX8" fmla="*/ 1124858 w 2249715"/>
              <a:gd name="connsiteY8" fmla="*/ 0 h 1925562"/>
              <a:gd name="connsiteX9" fmla="*/ 1286285 w 2249715"/>
              <a:gd name="connsiteY9" fmla="*/ 388522 h 1925562"/>
              <a:gd name="connsiteX10" fmla="*/ 963430 w 2249715"/>
              <a:gd name="connsiteY10" fmla="*/ 388522 h 1925562"/>
              <a:gd name="connsiteX11" fmla="*/ 1124858 w 2249715"/>
              <a:gd name="connsiteY11" fmla="*/ 0 h 1925562"/>
              <a:gd name="connsiteX12" fmla="*/ 329437 w 2249715"/>
              <a:gd name="connsiteY12" fmla="*/ 281970 h 1925562"/>
              <a:gd name="connsiteX13" fmla="*/ 764601 w 2249715"/>
              <a:gd name="connsiteY13" fmla="*/ 459036 h 1925562"/>
              <a:gd name="connsiteX14" fmla="*/ 536311 w 2249715"/>
              <a:gd name="connsiteY14" fmla="*/ 654432 h 1925562"/>
              <a:gd name="connsiteX15" fmla="*/ 329437 w 2249715"/>
              <a:gd name="connsiteY15" fmla="*/ 281970 h 1925562"/>
              <a:gd name="connsiteX16" fmla="*/ 0 w 2249715"/>
              <a:gd name="connsiteY16" fmla="*/ 962781 h 1925562"/>
              <a:gd name="connsiteX17" fmla="*/ 453927 w 2249715"/>
              <a:gd name="connsiteY17" fmla="*/ 824613 h 1925562"/>
              <a:gd name="connsiteX18" fmla="*/ 453927 w 2249715"/>
              <a:gd name="connsiteY18" fmla="*/ 1100949 h 1925562"/>
              <a:gd name="connsiteX19" fmla="*/ 0 w 2249715"/>
              <a:gd name="connsiteY19" fmla="*/ 962781 h 1925562"/>
              <a:gd name="connsiteX20" fmla="*/ 329437 w 2249715"/>
              <a:gd name="connsiteY20" fmla="*/ 1643503 h 1925562"/>
              <a:gd name="connsiteX21" fmla="*/ 536311 w 2249715"/>
              <a:gd name="connsiteY21" fmla="*/ 1271130 h 1925562"/>
              <a:gd name="connsiteX22" fmla="*/ 764601 w 2249715"/>
              <a:gd name="connsiteY22" fmla="*/ 1466526 h 1925562"/>
              <a:gd name="connsiteX23" fmla="*/ 329437 w 2249715"/>
              <a:gd name="connsiteY23" fmla="*/ 1643503 h 1925562"/>
              <a:gd name="connsiteX24" fmla="*/ 1124858 w 2249715"/>
              <a:gd name="connsiteY24" fmla="*/ 1925562 h 1925562"/>
              <a:gd name="connsiteX25" fmla="*/ 963430 w 2249715"/>
              <a:gd name="connsiteY25" fmla="*/ 1537040 h 1925562"/>
              <a:gd name="connsiteX26" fmla="*/ 1286285 w 2249715"/>
              <a:gd name="connsiteY26" fmla="*/ 1537040 h 1925562"/>
              <a:gd name="connsiteX27" fmla="*/ 1124858 w 2249715"/>
              <a:gd name="connsiteY27" fmla="*/ 1925562 h 1925562"/>
              <a:gd name="connsiteX28" fmla="*/ 1920173 w 2249715"/>
              <a:gd name="connsiteY28" fmla="*/ 1643503 h 1925562"/>
              <a:gd name="connsiteX29" fmla="*/ 1485114 w 2249715"/>
              <a:gd name="connsiteY29" fmla="*/ 1466526 h 1925562"/>
              <a:gd name="connsiteX30" fmla="*/ 1713404 w 2249715"/>
              <a:gd name="connsiteY30" fmla="*/ 1271130 h 1925562"/>
              <a:gd name="connsiteX31" fmla="*/ 1920173 w 2249715"/>
              <a:gd name="connsiteY31" fmla="*/ 1643503 h 1925562"/>
              <a:gd name="connsiteX32" fmla="*/ 562429 w 2249715"/>
              <a:gd name="connsiteY32" fmla="*/ 962781 h 1925562"/>
              <a:gd name="connsiteX33" fmla="*/ 1124858 w 2249715"/>
              <a:gd name="connsiteY33" fmla="*/ 481390 h 1925562"/>
              <a:gd name="connsiteX34" fmla="*/ 1687287 w 2249715"/>
              <a:gd name="connsiteY34" fmla="*/ 962781 h 1925562"/>
              <a:gd name="connsiteX35" fmla="*/ 1124858 w 2249715"/>
              <a:gd name="connsiteY35" fmla="*/ 1444172 h 1925562"/>
              <a:gd name="connsiteX36" fmla="*/ 562429 w 2249715"/>
              <a:gd name="connsiteY36" fmla="*/ 962781 h 192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249715" h="1925562" fill="none" extrusionOk="0">
                <a:moveTo>
                  <a:pt x="2249715" y="962781"/>
                </a:moveTo>
                <a:cubicBezTo>
                  <a:pt x="2035936" y="1045005"/>
                  <a:pt x="1948865" y="1011369"/>
                  <a:pt x="1795788" y="1100949"/>
                </a:cubicBezTo>
                <a:cubicBezTo>
                  <a:pt x="1763247" y="972803"/>
                  <a:pt x="1797973" y="885189"/>
                  <a:pt x="1795788" y="824613"/>
                </a:cubicBezTo>
                <a:cubicBezTo>
                  <a:pt x="1897434" y="834794"/>
                  <a:pt x="2019338" y="924250"/>
                  <a:pt x="2249715" y="962781"/>
                </a:cubicBezTo>
                <a:close/>
                <a:moveTo>
                  <a:pt x="1920173" y="281970"/>
                </a:moveTo>
                <a:cubicBezTo>
                  <a:pt x="1866521" y="413647"/>
                  <a:pt x="1783379" y="496774"/>
                  <a:pt x="1713404" y="654432"/>
                </a:cubicBezTo>
                <a:cubicBezTo>
                  <a:pt x="1615218" y="609206"/>
                  <a:pt x="1562618" y="494712"/>
                  <a:pt x="1485114" y="459036"/>
                </a:cubicBezTo>
                <a:cubicBezTo>
                  <a:pt x="1655049" y="347847"/>
                  <a:pt x="1792860" y="383121"/>
                  <a:pt x="1920173" y="281970"/>
                </a:cubicBezTo>
                <a:close/>
                <a:moveTo>
                  <a:pt x="1124858" y="0"/>
                </a:moveTo>
                <a:cubicBezTo>
                  <a:pt x="1214114" y="84725"/>
                  <a:pt x="1198298" y="218878"/>
                  <a:pt x="1286285" y="388522"/>
                </a:cubicBezTo>
                <a:cubicBezTo>
                  <a:pt x="1139687" y="401639"/>
                  <a:pt x="1115869" y="350674"/>
                  <a:pt x="963430" y="388522"/>
                </a:cubicBezTo>
                <a:cubicBezTo>
                  <a:pt x="997648" y="284538"/>
                  <a:pt x="1108714" y="104113"/>
                  <a:pt x="1124858" y="0"/>
                </a:cubicBezTo>
                <a:close/>
                <a:moveTo>
                  <a:pt x="329437" y="281970"/>
                </a:moveTo>
                <a:cubicBezTo>
                  <a:pt x="512545" y="337840"/>
                  <a:pt x="576452" y="420850"/>
                  <a:pt x="764601" y="459036"/>
                </a:cubicBezTo>
                <a:cubicBezTo>
                  <a:pt x="683934" y="540970"/>
                  <a:pt x="572925" y="577376"/>
                  <a:pt x="536311" y="654432"/>
                </a:cubicBezTo>
                <a:cubicBezTo>
                  <a:pt x="409374" y="528717"/>
                  <a:pt x="429155" y="394776"/>
                  <a:pt x="329437" y="281970"/>
                </a:cubicBezTo>
                <a:close/>
                <a:moveTo>
                  <a:pt x="0" y="962781"/>
                </a:moveTo>
                <a:cubicBezTo>
                  <a:pt x="143395" y="870210"/>
                  <a:pt x="324761" y="893451"/>
                  <a:pt x="453927" y="824613"/>
                </a:cubicBezTo>
                <a:cubicBezTo>
                  <a:pt x="485641" y="954690"/>
                  <a:pt x="448738" y="997011"/>
                  <a:pt x="453927" y="1100949"/>
                </a:cubicBezTo>
                <a:cubicBezTo>
                  <a:pt x="355470" y="1075948"/>
                  <a:pt x="131883" y="951919"/>
                  <a:pt x="0" y="962781"/>
                </a:cubicBezTo>
                <a:close/>
                <a:moveTo>
                  <a:pt x="329437" y="1643503"/>
                </a:moveTo>
                <a:cubicBezTo>
                  <a:pt x="373282" y="1498312"/>
                  <a:pt x="504112" y="1402262"/>
                  <a:pt x="536311" y="1271130"/>
                </a:cubicBezTo>
                <a:cubicBezTo>
                  <a:pt x="633184" y="1349353"/>
                  <a:pt x="693861" y="1452108"/>
                  <a:pt x="764601" y="1466526"/>
                </a:cubicBezTo>
                <a:cubicBezTo>
                  <a:pt x="631814" y="1561248"/>
                  <a:pt x="411499" y="1565699"/>
                  <a:pt x="329437" y="1643503"/>
                </a:cubicBezTo>
                <a:close/>
                <a:moveTo>
                  <a:pt x="1124858" y="1925562"/>
                </a:moveTo>
                <a:cubicBezTo>
                  <a:pt x="1054714" y="1821526"/>
                  <a:pt x="1045379" y="1648082"/>
                  <a:pt x="963430" y="1537040"/>
                </a:cubicBezTo>
                <a:cubicBezTo>
                  <a:pt x="1067376" y="1502795"/>
                  <a:pt x="1218450" y="1538472"/>
                  <a:pt x="1286285" y="1537040"/>
                </a:cubicBezTo>
                <a:cubicBezTo>
                  <a:pt x="1253096" y="1693615"/>
                  <a:pt x="1194994" y="1741718"/>
                  <a:pt x="1124858" y="1925562"/>
                </a:cubicBezTo>
                <a:close/>
                <a:moveTo>
                  <a:pt x="1920173" y="1643503"/>
                </a:moveTo>
                <a:cubicBezTo>
                  <a:pt x="1708431" y="1595622"/>
                  <a:pt x="1669249" y="1482230"/>
                  <a:pt x="1485114" y="1466526"/>
                </a:cubicBezTo>
                <a:cubicBezTo>
                  <a:pt x="1566999" y="1380059"/>
                  <a:pt x="1623579" y="1353130"/>
                  <a:pt x="1713404" y="1271130"/>
                </a:cubicBezTo>
                <a:cubicBezTo>
                  <a:pt x="1812761" y="1435368"/>
                  <a:pt x="1806849" y="1525447"/>
                  <a:pt x="1920173" y="1643503"/>
                </a:cubicBezTo>
                <a:close/>
                <a:moveTo>
                  <a:pt x="562429" y="962781"/>
                </a:moveTo>
                <a:cubicBezTo>
                  <a:pt x="598749" y="620563"/>
                  <a:pt x="844766" y="537704"/>
                  <a:pt x="1124858" y="481390"/>
                </a:cubicBezTo>
                <a:cubicBezTo>
                  <a:pt x="1464489" y="484120"/>
                  <a:pt x="1705910" y="667582"/>
                  <a:pt x="1687287" y="962781"/>
                </a:cubicBezTo>
                <a:cubicBezTo>
                  <a:pt x="1637629" y="1223059"/>
                  <a:pt x="1402863" y="1428949"/>
                  <a:pt x="1124858" y="1444172"/>
                </a:cubicBezTo>
                <a:cubicBezTo>
                  <a:pt x="811704" y="1452549"/>
                  <a:pt x="557053" y="1196015"/>
                  <a:pt x="562429" y="962781"/>
                </a:cubicBezTo>
                <a:close/>
              </a:path>
              <a:path w="2249715" h="1925562" stroke="0" extrusionOk="0">
                <a:moveTo>
                  <a:pt x="2249715" y="962781"/>
                </a:moveTo>
                <a:cubicBezTo>
                  <a:pt x="2118059" y="1052515"/>
                  <a:pt x="1930689" y="1006137"/>
                  <a:pt x="1795788" y="1100949"/>
                </a:cubicBezTo>
                <a:cubicBezTo>
                  <a:pt x="1769735" y="1014657"/>
                  <a:pt x="1825454" y="942385"/>
                  <a:pt x="1795788" y="824613"/>
                </a:cubicBezTo>
                <a:cubicBezTo>
                  <a:pt x="1945672" y="836476"/>
                  <a:pt x="2097130" y="967693"/>
                  <a:pt x="2249715" y="962781"/>
                </a:cubicBezTo>
                <a:close/>
                <a:moveTo>
                  <a:pt x="1920173" y="281970"/>
                </a:moveTo>
                <a:cubicBezTo>
                  <a:pt x="1888890" y="439421"/>
                  <a:pt x="1759050" y="468832"/>
                  <a:pt x="1713404" y="654432"/>
                </a:cubicBezTo>
                <a:cubicBezTo>
                  <a:pt x="1627459" y="594247"/>
                  <a:pt x="1594676" y="540763"/>
                  <a:pt x="1485114" y="459036"/>
                </a:cubicBezTo>
                <a:cubicBezTo>
                  <a:pt x="1618871" y="352454"/>
                  <a:pt x="1708927" y="369159"/>
                  <a:pt x="1920173" y="281970"/>
                </a:cubicBezTo>
                <a:close/>
                <a:moveTo>
                  <a:pt x="1124858" y="0"/>
                </a:moveTo>
                <a:cubicBezTo>
                  <a:pt x="1241824" y="155854"/>
                  <a:pt x="1232120" y="266660"/>
                  <a:pt x="1286285" y="388522"/>
                </a:cubicBezTo>
                <a:cubicBezTo>
                  <a:pt x="1173679" y="416664"/>
                  <a:pt x="1041465" y="350535"/>
                  <a:pt x="963430" y="388522"/>
                </a:cubicBezTo>
                <a:cubicBezTo>
                  <a:pt x="998730" y="254958"/>
                  <a:pt x="1102655" y="181654"/>
                  <a:pt x="1124858" y="0"/>
                </a:cubicBezTo>
                <a:close/>
                <a:moveTo>
                  <a:pt x="329437" y="281970"/>
                </a:moveTo>
                <a:cubicBezTo>
                  <a:pt x="477183" y="332628"/>
                  <a:pt x="623829" y="419372"/>
                  <a:pt x="764601" y="459036"/>
                </a:cubicBezTo>
                <a:cubicBezTo>
                  <a:pt x="678440" y="575181"/>
                  <a:pt x="613679" y="555705"/>
                  <a:pt x="536311" y="654432"/>
                </a:cubicBezTo>
                <a:cubicBezTo>
                  <a:pt x="476661" y="565608"/>
                  <a:pt x="414971" y="384875"/>
                  <a:pt x="329437" y="281970"/>
                </a:cubicBezTo>
                <a:close/>
                <a:moveTo>
                  <a:pt x="0" y="962781"/>
                </a:moveTo>
                <a:cubicBezTo>
                  <a:pt x="154810" y="882567"/>
                  <a:pt x="306289" y="889988"/>
                  <a:pt x="453927" y="824613"/>
                </a:cubicBezTo>
                <a:cubicBezTo>
                  <a:pt x="463526" y="922019"/>
                  <a:pt x="429203" y="1004471"/>
                  <a:pt x="453927" y="1100949"/>
                </a:cubicBezTo>
                <a:cubicBezTo>
                  <a:pt x="296749" y="1091172"/>
                  <a:pt x="129156" y="950362"/>
                  <a:pt x="0" y="962781"/>
                </a:cubicBezTo>
                <a:close/>
                <a:moveTo>
                  <a:pt x="329437" y="1643503"/>
                </a:moveTo>
                <a:cubicBezTo>
                  <a:pt x="377782" y="1544586"/>
                  <a:pt x="488483" y="1361773"/>
                  <a:pt x="536311" y="1271130"/>
                </a:cubicBezTo>
                <a:cubicBezTo>
                  <a:pt x="588496" y="1304586"/>
                  <a:pt x="658048" y="1389466"/>
                  <a:pt x="764601" y="1466526"/>
                </a:cubicBezTo>
                <a:cubicBezTo>
                  <a:pt x="672155" y="1533312"/>
                  <a:pt x="460636" y="1578898"/>
                  <a:pt x="329437" y="1643503"/>
                </a:cubicBezTo>
                <a:close/>
                <a:moveTo>
                  <a:pt x="1124858" y="1925562"/>
                </a:moveTo>
                <a:cubicBezTo>
                  <a:pt x="1039542" y="1773183"/>
                  <a:pt x="1042893" y="1657930"/>
                  <a:pt x="963430" y="1537040"/>
                </a:cubicBezTo>
                <a:cubicBezTo>
                  <a:pt x="1093744" y="1507988"/>
                  <a:pt x="1125652" y="1566116"/>
                  <a:pt x="1286285" y="1537040"/>
                </a:cubicBezTo>
                <a:cubicBezTo>
                  <a:pt x="1285359" y="1666976"/>
                  <a:pt x="1127665" y="1790378"/>
                  <a:pt x="1124858" y="1925562"/>
                </a:cubicBezTo>
                <a:close/>
                <a:moveTo>
                  <a:pt x="1920173" y="1643503"/>
                </a:moveTo>
                <a:cubicBezTo>
                  <a:pt x="1753294" y="1590704"/>
                  <a:pt x="1613198" y="1464839"/>
                  <a:pt x="1485114" y="1466526"/>
                </a:cubicBezTo>
                <a:cubicBezTo>
                  <a:pt x="1522967" y="1396557"/>
                  <a:pt x="1614347" y="1359480"/>
                  <a:pt x="1713404" y="1271130"/>
                </a:cubicBezTo>
                <a:cubicBezTo>
                  <a:pt x="1791051" y="1352761"/>
                  <a:pt x="1839692" y="1512021"/>
                  <a:pt x="1920173" y="1643503"/>
                </a:cubicBezTo>
                <a:close/>
                <a:moveTo>
                  <a:pt x="562429" y="962781"/>
                </a:moveTo>
                <a:cubicBezTo>
                  <a:pt x="549245" y="616621"/>
                  <a:pt x="735602" y="461396"/>
                  <a:pt x="1124858" y="481390"/>
                </a:cubicBezTo>
                <a:cubicBezTo>
                  <a:pt x="1415688" y="450923"/>
                  <a:pt x="1694844" y="718694"/>
                  <a:pt x="1687287" y="962781"/>
                </a:cubicBezTo>
                <a:cubicBezTo>
                  <a:pt x="1645404" y="1295359"/>
                  <a:pt x="1438685" y="1359058"/>
                  <a:pt x="1124858" y="1444172"/>
                </a:cubicBezTo>
                <a:cubicBezTo>
                  <a:pt x="849685" y="1449811"/>
                  <a:pt x="602679" y="1186034"/>
                  <a:pt x="562429" y="962781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396391595">
                  <a:prstGeom prst="sun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+5</a:t>
            </a:r>
          </a:p>
        </p:txBody>
      </p:sp>
      <p:sp>
        <p:nvSpPr>
          <p:cNvPr id="5" name="Облако 4">
            <a:extLst>
              <a:ext uri="{FF2B5EF4-FFF2-40B4-BE49-F238E27FC236}">
                <a16:creationId xmlns:a16="http://schemas.microsoft.com/office/drawing/2014/main" id="{2ED94A26-9E85-0DF4-3516-B4923B63041A}"/>
              </a:ext>
            </a:extLst>
          </p:cNvPr>
          <p:cNvSpPr/>
          <p:nvPr/>
        </p:nvSpPr>
        <p:spPr>
          <a:xfrm>
            <a:off x="885371" y="4446209"/>
            <a:ext cx="2878666" cy="1644952"/>
          </a:xfrm>
          <a:custGeom>
            <a:avLst/>
            <a:gdLst>
              <a:gd name="connsiteX0" fmla="*/ 259879 w 2878666"/>
              <a:gd name="connsiteY0" fmla="*/ 547175 h 1644952"/>
              <a:gd name="connsiteX1" fmla="*/ 374693 w 2878666"/>
              <a:gd name="connsiteY1" fmla="*/ 263001 h 1644952"/>
              <a:gd name="connsiteX2" fmla="*/ 933234 w 2878666"/>
              <a:gd name="connsiteY2" fmla="*/ 198079 h 1644952"/>
              <a:gd name="connsiteX3" fmla="*/ 1496373 w 2878666"/>
              <a:gd name="connsiteY3" fmla="*/ 130682 h 1644952"/>
              <a:gd name="connsiteX4" fmla="*/ 1715804 w 2878666"/>
              <a:gd name="connsiteY4" fmla="*/ 7615 h 1644952"/>
              <a:gd name="connsiteX5" fmla="*/ 1987945 w 2878666"/>
              <a:gd name="connsiteY5" fmla="*/ 94470 h 1644952"/>
              <a:gd name="connsiteX6" fmla="*/ 2363104 w 2878666"/>
              <a:gd name="connsiteY6" fmla="*/ 26273 h 1644952"/>
              <a:gd name="connsiteX7" fmla="*/ 2553350 w 2878666"/>
              <a:gd name="connsiteY7" fmla="*/ 212320 h 1644952"/>
              <a:gd name="connsiteX8" fmla="*/ 2797503 w 2878666"/>
              <a:gd name="connsiteY8" fmla="*/ 392884 h 1644952"/>
              <a:gd name="connsiteX9" fmla="*/ 2786575 w 2878666"/>
              <a:gd name="connsiteY9" fmla="*/ 588679 h 1644952"/>
              <a:gd name="connsiteX10" fmla="*/ 2866405 w 2878666"/>
              <a:gd name="connsiteY10" fmla="*/ 888045 h 1644952"/>
              <a:gd name="connsiteX11" fmla="*/ 2492444 w 2878666"/>
              <a:gd name="connsiteY11" fmla="*/ 1150095 h 1644952"/>
              <a:gd name="connsiteX12" fmla="*/ 2358573 w 2878666"/>
              <a:gd name="connsiteY12" fmla="*/ 1374639 h 1644952"/>
              <a:gd name="connsiteX13" fmla="*/ 1902784 w 2878666"/>
              <a:gd name="connsiteY13" fmla="*/ 1401826 h 1644952"/>
              <a:gd name="connsiteX14" fmla="*/ 1577069 w 2878666"/>
              <a:gd name="connsiteY14" fmla="*/ 1641372 h 1644952"/>
              <a:gd name="connsiteX15" fmla="*/ 1098157 w 2878666"/>
              <a:gd name="connsiteY15" fmla="*/ 1495154 h 1644952"/>
              <a:gd name="connsiteX16" fmla="*/ 386754 w 2878666"/>
              <a:gd name="connsiteY16" fmla="*/ 1350688 h 1644952"/>
              <a:gd name="connsiteX17" fmla="*/ 73965 w 2878666"/>
              <a:gd name="connsiteY17" fmla="*/ 1189924 h 1644952"/>
              <a:gd name="connsiteX18" fmla="*/ 140801 w 2878666"/>
              <a:gd name="connsiteY18" fmla="*/ 972920 h 1644952"/>
              <a:gd name="connsiteX19" fmla="*/ -334 w 2878666"/>
              <a:gd name="connsiteY19" fmla="*/ 750280 h 1644952"/>
              <a:gd name="connsiteX20" fmla="*/ 257414 w 2878666"/>
              <a:gd name="connsiteY20" fmla="*/ 552391 h 1644952"/>
              <a:gd name="connsiteX21" fmla="*/ 259879 w 2878666"/>
              <a:gd name="connsiteY21" fmla="*/ 547175 h 1644952"/>
              <a:gd name="connsiteX0" fmla="*/ 312721 w 2878666"/>
              <a:gd name="connsiteY0" fmla="*/ 996757 h 1644952"/>
              <a:gd name="connsiteX1" fmla="*/ 143933 w 2878666"/>
              <a:gd name="connsiteY1" fmla="*/ 966409 h 1644952"/>
              <a:gd name="connsiteX2" fmla="*/ 461652 w 2878666"/>
              <a:gd name="connsiteY2" fmla="*/ 1328869 h 1644952"/>
              <a:gd name="connsiteX3" fmla="*/ 387820 w 2878666"/>
              <a:gd name="connsiteY3" fmla="*/ 1343377 h 1644952"/>
              <a:gd name="connsiteX4" fmla="*/ 1098024 w 2878666"/>
              <a:gd name="connsiteY4" fmla="*/ 1488453 h 1644952"/>
              <a:gd name="connsiteX5" fmla="*/ 1053511 w 2878666"/>
              <a:gd name="connsiteY5" fmla="*/ 1422198 h 1644952"/>
              <a:gd name="connsiteX6" fmla="*/ 1920909 w 2878666"/>
              <a:gd name="connsiteY6" fmla="*/ 1323234 h 1644952"/>
              <a:gd name="connsiteX7" fmla="*/ 1903118 w 2878666"/>
              <a:gd name="connsiteY7" fmla="*/ 1395924 h 1644952"/>
              <a:gd name="connsiteX8" fmla="*/ 2274212 w 2878666"/>
              <a:gd name="connsiteY8" fmla="*/ 874033 h 1644952"/>
              <a:gd name="connsiteX9" fmla="*/ 2490845 w 2878666"/>
              <a:gd name="connsiteY9" fmla="*/ 1145754 h 1644952"/>
              <a:gd name="connsiteX10" fmla="*/ 2785242 w 2878666"/>
              <a:gd name="connsiteY10" fmla="*/ 584643 h 1644952"/>
              <a:gd name="connsiteX11" fmla="*/ 2688754 w 2878666"/>
              <a:gd name="connsiteY11" fmla="*/ 686538 h 1644952"/>
              <a:gd name="connsiteX12" fmla="*/ 2553749 w 2878666"/>
              <a:gd name="connsiteY12" fmla="*/ 206609 h 1644952"/>
              <a:gd name="connsiteX13" fmla="*/ 2558814 w 2878666"/>
              <a:gd name="connsiteY13" fmla="*/ 254739 h 1644952"/>
              <a:gd name="connsiteX14" fmla="*/ 1937635 w 2878666"/>
              <a:gd name="connsiteY14" fmla="*/ 150482 h 1644952"/>
              <a:gd name="connsiteX15" fmla="*/ 1987079 w 2878666"/>
              <a:gd name="connsiteY15" fmla="*/ 89101 h 1644952"/>
              <a:gd name="connsiteX16" fmla="*/ 1475382 w 2878666"/>
              <a:gd name="connsiteY16" fmla="*/ 179726 h 1644952"/>
              <a:gd name="connsiteX17" fmla="*/ 1499305 w 2878666"/>
              <a:gd name="connsiteY17" fmla="*/ 126798 h 1644952"/>
              <a:gd name="connsiteX18" fmla="*/ 932901 w 2878666"/>
              <a:gd name="connsiteY18" fmla="*/ 197698 h 1644952"/>
              <a:gd name="connsiteX19" fmla="*/ 1019527 w 2878666"/>
              <a:gd name="connsiteY19" fmla="*/ 249027 h 1644952"/>
              <a:gd name="connsiteX20" fmla="*/ 275005 w 2878666"/>
              <a:gd name="connsiteY20" fmla="*/ 601207 h 1644952"/>
              <a:gd name="connsiteX21" fmla="*/ 259879 w 2878666"/>
              <a:gd name="connsiteY21" fmla="*/ 547175 h 1644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878666" h="1644952" fill="none" extrusionOk="0">
                <a:moveTo>
                  <a:pt x="259879" y="547175"/>
                </a:moveTo>
                <a:cubicBezTo>
                  <a:pt x="258243" y="431440"/>
                  <a:pt x="289195" y="345041"/>
                  <a:pt x="374693" y="263001"/>
                </a:cubicBezTo>
                <a:cubicBezTo>
                  <a:pt x="513688" y="132910"/>
                  <a:pt x="760051" y="96366"/>
                  <a:pt x="933234" y="198079"/>
                </a:cubicBezTo>
                <a:cubicBezTo>
                  <a:pt x="1060758" y="23553"/>
                  <a:pt x="1338086" y="-30365"/>
                  <a:pt x="1496373" y="130682"/>
                </a:cubicBezTo>
                <a:cubicBezTo>
                  <a:pt x="1538095" y="69078"/>
                  <a:pt x="1621218" y="22352"/>
                  <a:pt x="1715804" y="7615"/>
                </a:cubicBezTo>
                <a:cubicBezTo>
                  <a:pt x="1820389" y="7092"/>
                  <a:pt x="1924474" y="20523"/>
                  <a:pt x="1987945" y="94470"/>
                </a:cubicBezTo>
                <a:cubicBezTo>
                  <a:pt x="2105634" y="26876"/>
                  <a:pt x="2223909" y="-56604"/>
                  <a:pt x="2363104" y="26273"/>
                </a:cubicBezTo>
                <a:cubicBezTo>
                  <a:pt x="2481792" y="76525"/>
                  <a:pt x="2538158" y="122383"/>
                  <a:pt x="2553350" y="212320"/>
                </a:cubicBezTo>
                <a:cubicBezTo>
                  <a:pt x="2671090" y="232591"/>
                  <a:pt x="2755086" y="309543"/>
                  <a:pt x="2797503" y="392884"/>
                </a:cubicBezTo>
                <a:cubicBezTo>
                  <a:pt x="2842507" y="457062"/>
                  <a:pt x="2811623" y="541002"/>
                  <a:pt x="2786575" y="588679"/>
                </a:cubicBezTo>
                <a:cubicBezTo>
                  <a:pt x="2878782" y="652824"/>
                  <a:pt x="2898149" y="793283"/>
                  <a:pt x="2866405" y="888045"/>
                </a:cubicBezTo>
                <a:cubicBezTo>
                  <a:pt x="2810829" y="1028055"/>
                  <a:pt x="2689703" y="1177714"/>
                  <a:pt x="2492444" y="1150095"/>
                </a:cubicBezTo>
                <a:cubicBezTo>
                  <a:pt x="2476929" y="1239080"/>
                  <a:pt x="2434269" y="1307928"/>
                  <a:pt x="2358573" y="1374639"/>
                </a:cubicBezTo>
                <a:cubicBezTo>
                  <a:pt x="2231626" y="1437250"/>
                  <a:pt x="2025145" y="1501505"/>
                  <a:pt x="1902784" y="1401826"/>
                </a:cubicBezTo>
                <a:cubicBezTo>
                  <a:pt x="1814156" y="1509381"/>
                  <a:pt x="1730465" y="1607742"/>
                  <a:pt x="1577069" y="1641372"/>
                </a:cubicBezTo>
                <a:cubicBezTo>
                  <a:pt x="1383682" y="1660585"/>
                  <a:pt x="1180884" y="1628783"/>
                  <a:pt x="1098157" y="1495154"/>
                </a:cubicBezTo>
                <a:cubicBezTo>
                  <a:pt x="876711" y="1593300"/>
                  <a:pt x="560696" y="1597798"/>
                  <a:pt x="386754" y="1350688"/>
                </a:cubicBezTo>
                <a:cubicBezTo>
                  <a:pt x="257314" y="1341814"/>
                  <a:pt x="110409" y="1302448"/>
                  <a:pt x="73965" y="1189924"/>
                </a:cubicBezTo>
                <a:cubicBezTo>
                  <a:pt x="60806" y="1109614"/>
                  <a:pt x="68734" y="1035852"/>
                  <a:pt x="140801" y="972920"/>
                </a:cubicBezTo>
                <a:cubicBezTo>
                  <a:pt x="19726" y="922146"/>
                  <a:pt x="-6205" y="819639"/>
                  <a:pt x="-334" y="750280"/>
                </a:cubicBezTo>
                <a:cubicBezTo>
                  <a:pt x="36010" y="659411"/>
                  <a:pt x="113912" y="563603"/>
                  <a:pt x="257414" y="552391"/>
                </a:cubicBezTo>
                <a:cubicBezTo>
                  <a:pt x="257939" y="550478"/>
                  <a:pt x="259068" y="548447"/>
                  <a:pt x="259879" y="547175"/>
                </a:cubicBezTo>
                <a:close/>
              </a:path>
              <a:path w="2878666" h="1644952" fill="none" extrusionOk="0">
                <a:moveTo>
                  <a:pt x="312721" y="996757"/>
                </a:moveTo>
                <a:cubicBezTo>
                  <a:pt x="241346" y="990366"/>
                  <a:pt x="199383" y="995227"/>
                  <a:pt x="143933" y="966409"/>
                </a:cubicBezTo>
                <a:moveTo>
                  <a:pt x="461652" y="1328869"/>
                </a:moveTo>
                <a:cubicBezTo>
                  <a:pt x="436166" y="1338334"/>
                  <a:pt x="413158" y="1339068"/>
                  <a:pt x="387820" y="1343377"/>
                </a:cubicBezTo>
                <a:moveTo>
                  <a:pt x="1098024" y="1488453"/>
                </a:moveTo>
                <a:cubicBezTo>
                  <a:pt x="1078084" y="1469229"/>
                  <a:pt x="1063948" y="1441063"/>
                  <a:pt x="1053511" y="1422198"/>
                </a:cubicBezTo>
                <a:moveTo>
                  <a:pt x="1920909" y="1323234"/>
                </a:moveTo>
                <a:cubicBezTo>
                  <a:pt x="1914514" y="1344501"/>
                  <a:pt x="1916515" y="1374446"/>
                  <a:pt x="1903118" y="1395924"/>
                </a:cubicBezTo>
                <a:moveTo>
                  <a:pt x="2274212" y="874033"/>
                </a:moveTo>
                <a:cubicBezTo>
                  <a:pt x="2394969" y="914376"/>
                  <a:pt x="2479212" y="1047127"/>
                  <a:pt x="2490845" y="1145754"/>
                </a:cubicBezTo>
                <a:moveTo>
                  <a:pt x="2785242" y="584643"/>
                </a:moveTo>
                <a:cubicBezTo>
                  <a:pt x="2763606" y="621337"/>
                  <a:pt x="2741819" y="661188"/>
                  <a:pt x="2688754" y="686538"/>
                </a:cubicBezTo>
                <a:moveTo>
                  <a:pt x="2553749" y="206609"/>
                </a:moveTo>
                <a:cubicBezTo>
                  <a:pt x="2559840" y="221232"/>
                  <a:pt x="2556309" y="238211"/>
                  <a:pt x="2558814" y="254739"/>
                </a:cubicBezTo>
                <a:moveTo>
                  <a:pt x="1937635" y="150482"/>
                </a:moveTo>
                <a:cubicBezTo>
                  <a:pt x="1950208" y="125803"/>
                  <a:pt x="1962233" y="113927"/>
                  <a:pt x="1987079" y="89101"/>
                </a:cubicBezTo>
                <a:moveTo>
                  <a:pt x="1475382" y="179726"/>
                </a:moveTo>
                <a:cubicBezTo>
                  <a:pt x="1481046" y="161886"/>
                  <a:pt x="1492560" y="140523"/>
                  <a:pt x="1499305" y="126798"/>
                </a:cubicBezTo>
                <a:moveTo>
                  <a:pt x="932901" y="197698"/>
                </a:moveTo>
                <a:cubicBezTo>
                  <a:pt x="963136" y="212073"/>
                  <a:pt x="984830" y="227511"/>
                  <a:pt x="1019527" y="249027"/>
                </a:cubicBezTo>
                <a:moveTo>
                  <a:pt x="275005" y="601207"/>
                </a:moveTo>
                <a:cubicBezTo>
                  <a:pt x="265328" y="586901"/>
                  <a:pt x="266284" y="564431"/>
                  <a:pt x="259879" y="547175"/>
                </a:cubicBezTo>
              </a:path>
              <a:path w="2878666" h="1644952" stroke="0" extrusionOk="0">
                <a:moveTo>
                  <a:pt x="259879" y="547175"/>
                </a:moveTo>
                <a:cubicBezTo>
                  <a:pt x="229823" y="444421"/>
                  <a:pt x="300961" y="334473"/>
                  <a:pt x="374693" y="263001"/>
                </a:cubicBezTo>
                <a:cubicBezTo>
                  <a:pt x="556027" y="160884"/>
                  <a:pt x="751067" y="71871"/>
                  <a:pt x="933234" y="198079"/>
                </a:cubicBezTo>
                <a:cubicBezTo>
                  <a:pt x="994497" y="33760"/>
                  <a:pt x="1328366" y="11823"/>
                  <a:pt x="1496373" y="130682"/>
                </a:cubicBezTo>
                <a:cubicBezTo>
                  <a:pt x="1543926" y="60104"/>
                  <a:pt x="1612091" y="35453"/>
                  <a:pt x="1715804" y="7615"/>
                </a:cubicBezTo>
                <a:cubicBezTo>
                  <a:pt x="1845344" y="-11574"/>
                  <a:pt x="1907359" y="35306"/>
                  <a:pt x="1987945" y="94470"/>
                </a:cubicBezTo>
                <a:cubicBezTo>
                  <a:pt x="2109916" y="28428"/>
                  <a:pt x="2236191" y="-31381"/>
                  <a:pt x="2363104" y="26273"/>
                </a:cubicBezTo>
                <a:cubicBezTo>
                  <a:pt x="2465419" y="52668"/>
                  <a:pt x="2515279" y="139615"/>
                  <a:pt x="2553350" y="212320"/>
                </a:cubicBezTo>
                <a:cubicBezTo>
                  <a:pt x="2678294" y="230126"/>
                  <a:pt x="2756513" y="303710"/>
                  <a:pt x="2797503" y="392884"/>
                </a:cubicBezTo>
                <a:cubicBezTo>
                  <a:pt x="2827601" y="458229"/>
                  <a:pt x="2828503" y="530239"/>
                  <a:pt x="2786575" y="588679"/>
                </a:cubicBezTo>
                <a:cubicBezTo>
                  <a:pt x="2882512" y="650636"/>
                  <a:pt x="2870855" y="781685"/>
                  <a:pt x="2866405" y="888045"/>
                </a:cubicBezTo>
                <a:cubicBezTo>
                  <a:pt x="2806394" y="983724"/>
                  <a:pt x="2702634" y="1169805"/>
                  <a:pt x="2492444" y="1150095"/>
                </a:cubicBezTo>
                <a:cubicBezTo>
                  <a:pt x="2491140" y="1216810"/>
                  <a:pt x="2433767" y="1309004"/>
                  <a:pt x="2358573" y="1374639"/>
                </a:cubicBezTo>
                <a:cubicBezTo>
                  <a:pt x="2215592" y="1464638"/>
                  <a:pt x="2092352" y="1462954"/>
                  <a:pt x="1902784" y="1401826"/>
                </a:cubicBezTo>
                <a:cubicBezTo>
                  <a:pt x="1845080" y="1520902"/>
                  <a:pt x="1719769" y="1612296"/>
                  <a:pt x="1577069" y="1641372"/>
                </a:cubicBezTo>
                <a:cubicBezTo>
                  <a:pt x="1371185" y="1705138"/>
                  <a:pt x="1226149" y="1639670"/>
                  <a:pt x="1098157" y="1495154"/>
                </a:cubicBezTo>
                <a:cubicBezTo>
                  <a:pt x="850665" y="1632684"/>
                  <a:pt x="506056" y="1588702"/>
                  <a:pt x="386754" y="1350688"/>
                </a:cubicBezTo>
                <a:cubicBezTo>
                  <a:pt x="243313" y="1363813"/>
                  <a:pt x="139333" y="1297645"/>
                  <a:pt x="73965" y="1189924"/>
                </a:cubicBezTo>
                <a:cubicBezTo>
                  <a:pt x="34457" y="1127278"/>
                  <a:pt x="92442" y="1038170"/>
                  <a:pt x="140801" y="972920"/>
                </a:cubicBezTo>
                <a:cubicBezTo>
                  <a:pt x="25397" y="920098"/>
                  <a:pt x="-19911" y="852673"/>
                  <a:pt x="-334" y="750280"/>
                </a:cubicBezTo>
                <a:cubicBezTo>
                  <a:pt x="47918" y="635856"/>
                  <a:pt x="118607" y="539574"/>
                  <a:pt x="257414" y="552391"/>
                </a:cubicBezTo>
                <a:cubicBezTo>
                  <a:pt x="257896" y="550689"/>
                  <a:pt x="259037" y="548998"/>
                  <a:pt x="259879" y="547175"/>
                </a:cubicBezTo>
                <a:close/>
              </a:path>
              <a:path w="2878666" h="1644952" fill="none" stroke="0" extrusionOk="0">
                <a:moveTo>
                  <a:pt x="312721" y="996757"/>
                </a:moveTo>
                <a:cubicBezTo>
                  <a:pt x="262349" y="1004280"/>
                  <a:pt x="199510" y="984179"/>
                  <a:pt x="143933" y="966409"/>
                </a:cubicBezTo>
                <a:moveTo>
                  <a:pt x="461652" y="1328869"/>
                </a:moveTo>
                <a:cubicBezTo>
                  <a:pt x="437167" y="1331744"/>
                  <a:pt x="412028" y="1338958"/>
                  <a:pt x="387820" y="1343377"/>
                </a:cubicBezTo>
                <a:moveTo>
                  <a:pt x="1098024" y="1488453"/>
                </a:moveTo>
                <a:cubicBezTo>
                  <a:pt x="1075667" y="1472420"/>
                  <a:pt x="1071084" y="1447712"/>
                  <a:pt x="1053511" y="1422198"/>
                </a:cubicBezTo>
                <a:moveTo>
                  <a:pt x="1920909" y="1323234"/>
                </a:moveTo>
                <a:cubicBezTo>
                  <a:pt x="1922576" y="1341881"/>
                  <a:pt x="1909840" y="1374538"/>
                  <a:pt x="1903118" y="1395924"/>
                </a:cubicBezTo>
                <a:moveTo>
                  <a:pt x="2274212" y="874033"/>
                </a:moveTo>
                <a:cubicBezTo>
                  <a:pt x="2385184" y="916983"/>
                  <a:pt x="2497093" y="1019313"/>
                  <a:pt x="2490845" y="1145754"/>
                </a:cubicBezTo>
                <a:moveTo>
                  <a:pt x="2785242" y="584643"/>
                </a:moveTo>
                <a:cubicBezTo>
                  <a:pt x="2764529" y="623193"/>
                  <a:pt x="2732455" y="671018"/>
                  <a:pt x="2688754" y="686538"/>
                </a:cubicBezTo>
                <a:moveTo>
                  <a:pt x="2553749" y="206609"/>
                </a:moveTo>
                <a:cubicBezTo>
                  <a:pt x="2554854" y="225799"/>
                  <a:pt x="2560304" y="238319"/>
                  <a:pt x="2558814" y="254739"/>
                </a:cubicBezTo>
                <a:moveTo>
                  <a:pt x="1937635" y="150482"/>
                </a:moveTo>
                <a:cubicBezTo>
                  <a:pt x="1956692" y="126182"/>
                  <a:pt x="1969933" y="104187"/>
                  <a:pt x="1987079" y="89101"/>
                </a:cubicBezTo>
                <a:moveTo>
                  <a:pt x="1475382" y="179726"/>
                </a:moveTo>
                <a:cubicBezTo>
                  <a:pt x="1477846" y="157116"/>
                  <a:pt x="1490206" y="138812"/>
                  <a:pt x="1499305" y="126798"/>
                </a:cubicBezTo>
                <a:moveTo>
                  <a:pt x="932901" y="197698"/>
                </a:moveTo>
                <a:cubicBezTo>
                  <a:pt x="972005" y="210179"/>
                  <a:pt x="994952" y="226336"/>
                  <a:pt x="1019527" y="249027"/>
                </a:cubicBezTo>
                <a:moveTo>
                  <a:pt x="275005" y="601207"/>
                </a:moveTo>
                <a:cubicBezTo>
                  <a:pt x="270335" y="582977"/>
                  <a:pt x="264903" y="564633"/>
                  <a:pt x="259879" y="547175"/>
                </a:cubicBezTo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97551818">
                  <a:prstGeom prst="cloud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Будет дождь</a:t>
            </a:r>
          </a:p>
        </p:txBody>
      </p:sp>
      <p:cxnSp>
        <p:nvCxnSpPr>
          <p:cNvPr id="7" name="Соединитель: уступ 6">
            <a:extLst>
              <a:ext uri="{FF2B5EF4-FFF2-40B4-BE49-F238E27FC236}">
                <a16:creationId xmlns:a16="http://schemas.microsoft.com/office/drawing/2014/main" id="{A22B79C6-EC5C-5619-958C-9CD473C48968}"/>
              </a:ext>
            </a:extLst>
          </p:cNvPr>
          <p:cNvCxnSpPr>
            <a:stCxn id="4" idx="3"/>
          </p:cNvCxnSpPr>
          <p:nvPr/>
        </p:nvCxnSpPr>
        <p:spPr>
          <a:xfrm>
            <a:off x="3280229" y="3197981"/>
            <a:ext cx="2472266" cy="962781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AC1029BA-7E39-83D5-C44D-2B7F5F7FC135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61638" y="4160762"/>
            <a:ext cx="1990857" cy="1107923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2B4D5CE6-EC83-D5CB-7C5C-87A9266BD15E}"/>
              </a:ext>
            </a:extLst>
          </p:cNvPr>
          <p:cNvSpPr/>
          <p:nvPr/>
        </p:nvSpPr>
        <p:spPr>
          <a:xfrm>
            <a:off x="5914589" y="2394857"/>
            <a:ext cx="1451429" cy="3526302"/>
          </a:xfrm>
          <a:custGeom>
            <a:avLst/>
            <a:gdLst>
              <a:gd name="connsiteX0" fmla="*/ 0 w 1451429"/>
              <a:gd name="connsiteY0" fmla="*/ 0 h 3526302"/>
              <a:gd name="connsiteX1" fmla="*/ 483810 w 1451429"/>
              <a:gd name="connsiteY1" fmla="*/ 0 h 3526302"/>
              <a:gd name="connsiteX2" fmla="*/ 996648 w 1451429"/>
              <a:gd name="connsiteY2" fmla="*/ 0 h 3526302"/>
              <a:gd name="connsiteX3" fmla="*/ 1451429 w 1451429"/>
              <a:gd name="connsiteY3" fmla="*/ 0 h 3526302"/>
              <a:gd name="connsiteX4" fmla="*/ 1451429 w 1451429"/>
              <a:gd name="connsiteY4" fmla="*/ 481928 h 3526302"/>
              <a:gd name="connsiteX5" fmla="*/ 1451429 w 1451429"/>
              <a:gd name="connsiteY5" fmla="*/ 1104908 h 3526302"/>
              <a:gd name="connsiteX6" fmla="*/ 1451429 w 1451429"/>
              <a:gd name="connsiteY6" fmla="*/ 1692625 h 3526302"/>
              <a:gd name="connsiteX7" fmla="*/ 1451429 w 1451429"/>
              <a:gd name="connsiteY7" fmla="*/ 2174553 h 3526302"/>
              <a:gd name="connsiteX8" fmla="*/ 1451429 w 1451429"/>
              <a:gd name="connsiteY8" fmla="*/ 2762270 h 3526302"/>
              <a:gd name="connsiteX9" fmla="*/ 1451429 w 1451429"/>
              <a:gd name="connsiteY9" fmla="*/ 3526302 h 3526302"/>
              <a:gd name="connsiteX10" fmla="*/ 982134 w 1451429"/>
              <a:gd name="connsiteY10" fmla="*/ 3526302 h 3526302"/>
              <a:gd name="connsiteX11" fmla="*/ 541867 w 1451429"/>
              <a:gd name="connsiteY11" fmla="*/ 3526302 h 3526302"/>
              <a:gd name="connsiteX12" fmla="*/ 0 w 1451429"/>
              <a:gd name="connsiteY12" fmla="*/ 3526302 h 3526302"/>
              <a:gd name="connsiteX13" fmla="*/ 0 w 1451429"/>
              <a:gd name="connsiteY13" fmla="*/ 2973848 h 3526302"/>
              <a:gd name="connsiteX14" fmla="*/ 0 w 1451429"/>
              <a:gd name="connsiteY14" fmla="*/ 2421394 h 3526302"/>
              <a:gd name="connsiteX15" fmla="*/ 0 w 1451429"/>
              <a:gd name="connsiteY15" fmla="*/ 1904203 h 3526302"/>
              <a:gd name="connsiteX16" fmla="*/ 0 w 1451429"/>
              <a:gd name="connsiteY16" fmla="*/ 1422275 h 3526302"/>
              <a:gd name="connsiteX17" fmla="*/ 0 w 1451429"/>
              <a:gd name="connsiteY17" fmla="*/ 764032 h 3526302"/>
              <a:gd name="connsiteX18" fmla="*/ 0 w 1451429"/>
              <a:gd name="connsiteY18" fmla="*/ 0 h 3526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451429" h="3526302" fill="none" extrusionOk="0">
                <a:moveTo>
                  <a:pt x="0" y="0"/>
                </a:moveTo>
                <a:cubicBezTo>
                  <a:pt x="129891" y="-15092"/>
                  <a:pt x="384406" y="41168"/>
                  <a:pt x="483810" y="0"/>
                </a:cubicBezTo>
                <a:cubicBezTo>
                  <a:pt x="583214" y="-41168"/>
                  <a:pt x="807911" y="19507"/>
                  <a:pt x="996648" y="0"/>
                </a:cubicBezTo>
                <a:cubicBezTo>
                  <a:pt x="1185385" y="-19507"/>
                  <a:pt x="1239521" y="20956"/>
                  <a:pt x="1451429" y="0"/>
                </a:cubicBezTo>
                <a:cubicBezTo>
                  <a:pt x="1498282" y="210986"/>
                  <a:pt x="1440663" y="296637"/>
                  <a:pt x="1451429" y="481928"/>
                </a:cubicBezTo>
                <a:cubicBezTo>
                  <a:pt x="1462195" y="667219"/>
                  <a:pt x="1443588" y="795093"/>
                  <a:pt x="1451429" y="1104908"/>
                </a:cubicBezTo>
                <a:cubicBezTo>
                  <a:pt x="1459270" y="1414723"/>
                  <a:pt x="1431712" y="1520566"/>
                  <a:pt x="1451429" y="1692625"/>
                </a:cubicBezTo>
                <a:cubicBezTo>
                  <a:pt x="1471146" y="1864684"/>
                  <a:pt x="1430983" y="2037511"/>
                  <a:pt x="1451429" y="2174553"/>
                </a:cubicBezTo>
                <a:cubicBezTo>
                  <a:pt x="1471875" y="2311595"/>
                  <a:pt x="1400052" y="2617364"/>
                  <a:pt x="1451429" y="2762270"/>
                </a:cubicBezTo>
                <a:cubicBezTo>
                  <a:pt x="1502806" y="2907176"/>
                  <a:pt x="1430310" y="3329949"/>
                  <a:pt x="1451429" y="3526302"/>
                </a:cubicBezTo>
                <a:cubicBezTo>
                  <a:pt x="1342339" y="3562774"/>
                  <a:pt x="1160151" y="3520962"/>
                  <a:pt x="982134" y="3526302"/>
                </a:cubicBezTo>
                <a:cubicBezTo>
                  <a:pt x="804117" y="3531642"/>
                  <a:pt x="648124" y="3506647"/>
                  <a:pt x="541867" y="3526302"/>
                </a:cubicBezTo>
                <a:cubicBezTo>
                  <a:pt x="435610" y="3545957"/>
                  <a:pt x="212192" y="3481799"/>
                  <a:pt x="0" y="3526302"/>
                </a:cubicBezTo>
                <a:cubicBezTo>
                  <a:pt x="-39960" y="3396286"/>
                  <a:pt x="4822" y="3137107"/>
                  <a:pt x="0" y="2973848"/>
                </a:cubicBezTo>
                <a:cubicBezTo>
                  <a:pt x="-4822" y="2810589"/>
                  <a:pt x="29765" y="2592897"/>
                  <a:pt x="0" y="2421394"/>
                </a:cubicBezTo>
                <a:cubicBezTo>
                  <a:pt x="-29765" y="2249891"/>
                  <a:pt x="60588" y="2026287"/>
                  <a:pt x="0" y="1904203"/>
                </a:cubicBezTo>
                <a:cubicBezTo>
                  <a:pt x="-60588" y="1782119"/>
                  <a:pt x="32638" y="1538502"/>
                  <a:pt x="0" y="1422275"/>
                </a:cubicBezTo>
                <a:cubicBezTo>
                  <a:pt x="-32638" y="1306048"/>
                  <a:pt x="3973" y="971122"/>
                  <a:pt x="0" y="764032"/>
                </a:cubicBezTo>
                <a:cubicBezTo>
                  <a:pt x="-3973" y="556942"/>
                  <a:pt x="52230" y="359341"/>
                  <a:pt x="0" y="0"/>
                </a:cubicBezTo>
                <a:close/>
              </a:path>
              <a:path w="1451429" h="3526302" stroke="0" extrusionOk="0">
                <a:moveTo>
                  <a:pt x="0" y="0"/>
                </a:moveTo>
                <a:cubicBezTo>
                  <a:pt x="227636" y="-40053"/>
                  <a:pt x="327294" y="52270"/>
                  <a:pt x="498324" y="0"/>
                </a:cubicBezTo>
                <a:cubicBezTo>
                  <a:pt x="669354" y="-52270"/>
                  <a:pt x="839570" y="32046"/>
                  <a:pt x="938591" y="0"/>
                </a:cubicBezTo>
                <a:cubicBezTo>
                  <a:pt x="1037612" y="-32046"/>
                  <a:pt x="1267382" y="6476"/>
                  <a:pt x="1451429" y="0"/>
                </a:cubicBezTo>
                <a:cubicBezTo>
                  <a:pt x="1495816" y="160425"/>
                  <a:pt x="1430215" y="315792"/>
                  <a:pt x="1451429" y="517191"/>
                </a:cubicBezTo>
                <a:cubicBezTo>
                  <a:pt x="1472643" y="718590"/>
                  <a:pt x="1417029" y="895102"/>
                  <a:pt x="1451429" y="1104908"/>
                </a:cubicBezTo>
                <a:cubicBezTo>
                  <a:pt x="1485829" y="1314714"/>
                  <a:pt x="1386992" y="1427079"/>
                  <a:pt x="1451429" y="1727888"/>
                </a:cubicBezTo>
                <a:cubicBezTo>
                  <a:pt x="1515866" y="2028697"/>
                  <a:pt x="1384201" y="2194040"/>
                  <a:pt x="1451429" y="2386131"/>
                </a:cubicBezTo>
                <a:cubicBezTo>
                  <a:pt x="1518657" y="2578222"/>
                  <a:pt x="1424966" y="3002672"/>
                  <a:pt x="1451429" y="3526302"/>
                </a:cubicBezTo>
                <a:cubicBezTo>
                  <a:pt x="1224098" y="3571249"/>
                  <a:pt x="1107985" y="3498544"/>
                  <a:pt x="996648" y="3526302"/>
                </a:cubicBezTo>
                <a:cubicBezTo>
                  <a:pt x="885311" y="3554060"/>
                  <a:pt x="716935" y="3477372"/>
                  <a:pt x="512838" y="3526302"/>
                </a:cubicBezTo>
                <a:cubicBezTo>
                  <a:pt x="308741" y="3575232"/>
                  <a:pt x="250986" y="3470581"/>
                  <a:pt x="0" y="3526302"/>
                </a:cubicBezTo>
                <a:cubicBezTo>
                  <a:pt x="-8802" y="3369792"/>
                  <a:pt x="40038" y="3125957"/>
                  <a:pt x="0" y="2973848"/>
                </a:cubicBezTo>
                <a:cubicBezTo>
                  <a:pt x="-40038" y="2821739"/>
                  <a:pt x="65620" y="2531737"/>
                  <a:pt x="0" y="2350868"/>
                </a:cubicBezTo>
                <a:cubicBezTo>
                  <a:pt x="-65620" y="2169999"/>
                  <a:pt x="35156" y="2053462"/>
                  <a:pt x="0" y="1798414"/>
                </a:cubicBezTo>
                <a:cubicBezTo>
                  <a:pt x="-35156" y="1543366"/>
                  <a:pt x="48119" y="1509495"/>
                  <a:pt x="0" y="1281223"/>
                </a:cubicBezTo>
                <a:cubicBezTo>
                  <a:pt x="-48119" y="1052951"/>
                  <a:pt x="46373" y="933799"/>
                  <a:pt x="0" y="693506"/>
                </a:cubicBezTo>
                <a:cubicBezTo>
                  <a:pt x="-46373" y="453213"/>
                  <a:pt x="64739" y="15287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8053921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2726E5ED-010B-4385-810E-B21F3F1A1174}"/>
              </a:ext>
            </a:extLst>
          </p:cNvPr>
          <p:cNvCxnSpPr>
            <a:stCxn id="12" idx="3"/>
          </p:cNvCxnSpPr>
          <p:nvPr/>
        </p:nvCxnSpPr>
        <p:spPr>
          <a:xfrm>
            <a:off x="7366018" y="4158008"/>
            <a:ext cx="134739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Равнобедренный треугольник 14">
            <a:extLst>
              <a:ext uri="{FF2B5EF4-FFF2-40B4-BE49-F238E27FC236}">
                <a16:creationId xmlns:a16="http://schemas.microsoft.com/office/drawing/2014/main" id="{59B60B00-F959-A3E9-E000-0E59FA1D744D}"/>
              </a:ext>
            </a:extLst>
          </p:cNvPr>
          <p:cNvSpPr/>
          <p:nvPr/>
        </p:nvSpPr>
        <p:spPr>
          <a:xfrm>
            <a:off x="8713410" y="2839962"/>
            <a:ext cx="2477105" cy="2428723"/>
          </a:xfrm>
          <a:custGeom>
            <a:avLst/>
            <a:gdLst>
              <a:gd name="connsiteX0" fmla="*/ 0 w 2477105"/>
              <a:gd name="connsiteY0" fmla="*/ 2428723 h 2428723"/>
              <a:gd name="connsiteX1" fmla="*/ 235325 w 2477105"/>
              <a:gd name="connsiteY1" fmla="*/ 1967266 h 2428723"/>
              <a:gd name="connsiteX2" fmla="*/ 483036 w 2477105"/>
              <a:gd name="connsiteY2" fmla="*/ 1481521 h 2428723"/>
              <a:gd name="connsiteX3" fmla="*/ 755517 w 2477105"/>
              <a:gd name="connsiteY3" fmla="*/ 947202 h 2428723"/>
              <a:gd name="connsiteX4" fmla="*/ 990842 w 2477105"/>
              <a:gd name="connsiteY4" fmla="*/ 485745 h 2428723"/>
              <a:gd name="connsiteX5" fmla="*/ 1238553 w 2477105"/>
              <a:gd name="connsiteY5" fmla="*/ 0 h 2428723"/>
              <a:gd name="connsiteX6" fmla="*/ 1498649 w 2477105"/>
              <a:gd name="connsiteY6" fmla="*/ 510032 h 2428723"/>
              <a:gd name="connsiteX7" fmla="*/ 1746359 w 2477105"/>
              <a:gd name="connsiteY7" fmla="*/ 995776 h 2428723"/>
              <a:gd name="connsiteX8" fmla="*/ 1969299 w 2477105"/>
              <a:gd name="connsiteY8" fmla="*/ 1432947 h 2428723"/>
              <a:gd name="connsiteX9" fmla="*/ 2241780 w 2477105"/>
              <a:gd name="connsiteY9" fmla="*/ 1967266 h 2428723"/>
              <a:gd name="connsiteX10" fmla="*/ 2477105 w 2477105"/>
              <a:gd name="connsiteY10" fmla="*/ 2428723 h 2428723"/>
              <a:gd name="connsiteX11" fmla="*/ 2055997 w 2477105"/>
              <a:gd name="connsiteY11" fmla="*/ 2428723 h 2428723"/>
              <a:gd name="connsiteX12" fmla="*/ 1585347 w 2477105"/>
              <a:gd name="connsiteY12" fmla="*/ 2428723 h 2428723"/>
              <a:gd name="connsiteX13" fmla="*/ 1065155 w 2477105"/>
              <a:gd name="connsiteY13" fmla="*/ 2428723 h 2428723"/>
              <a:gd name="connsiteX14" fmla="*/ 619276 w 2477105"/>
              <a:gd name="connsiteY14" fmla="*/ 2428723 h 2428723"/>
              <a:gd name="connsiteX15" fmla="*/ 0 w 2477105"/>
              <a:gd name="connsiteY15" fmla="*/ 2428723 h 2428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77105" h="2428723" fill="none" extrusionOk="0">
                <a:moveTo>
                  <a:pt x="0" y="2428723"/>
                </a:moveTo>
                <a:cubicBezTo>
                  <a:pt x="96705" y="2196598"/>
                  <a:pt x="150044" y="2198735"/>
                  <a:pt x="235325" y="1967266"/>
                </a:cubicBezTo>
                <a:cubicBezTo>
                  <a:pt x="320606" y="1735797"/>
                  <a:pt x="468794" y="1613541"/>
                  <a:pt x="483036" y="1481521"/>
                </a:cubicBezTo>
                <a:cubicBezTo>
                  <a:pt x="497278" y="1349501"/>
                  <a:pt x="734697" y="1127667"/>
                  <a:pt x="755517" y="947202"/>
                </a:cubicBezTo>
                <a:cubicBezTo>
                  <a:pt x="776338" y="766737"/>
                  <a:pt x="984016" y="631840"/>
                  <a:pt x="990842" y="485745"/>
                </a:cubicBezTo>
                <a:cubicBezTo>
                  <a:pt x="997668" y="339650"/>
                  <a:pt x="1182294" y="123086"/>
                  <a:pt x="1238553" y="0"/>
                </a:cubicBezTo>
                <a:cubicBezTo>
                  <a:pt x="1320528" y="144383"/>
                  <a:pt x="1348285" y="336555"/>
                  <a:pt x="1498649" y="510032"/>
                </a:cubicBezTo>
                <a:cubicBezTo>
                  <a:pt x="1649013" y="683509"/>
                  <a:pt x="1593992" y="835261"/>
                  <a:pt x="1746359" y="995776"/>
                </a:cubicBezTo>
                <a:cubicBezTo>
                  <a:pt x="1898726" y="1156291"/>
                  <a:pt x="1834835" y="1280792"/>
                  <a:pt x="1969299" y="1432947"/>
                </a:cubicBezTo>
                <a:cubicBezTo>
                  <a:pt x="2103763" y="1585102"/>
                  <a:pt x="2118114" y="1861138"/>
                  <a:pt x="2241780" y="1967266"/>
                </a:cubicBezTo>
                <a:cubicBezTo>
                  <a:pt x="2365446" y="2073393"/>
                  <a:pt x="2399513" y="2323184"/>
                  <a:pt x="2477105" y="2428723"/>
                </a:cubicBezTo>
                <a:cubicBezTo>
                  <a:pt x="2304030" y="2462581"/>
                  <a:pt x="2246828" y="2405184"/>
                  <a:pt x="2055997" y="2428723"/>
                </a:cubicBezTo>
                <a:cubicBezTo>
                  <a:pt x="1865166" y="2452262"/>
                  <a:pt x="1744638" y="2416576"/>
                  <a:pt x="1585347" y="2428723"/>
                </a:cubicBezTo>
                <a:cubicBezTo>
                  <a:pt x="1426056" y="2440870"/>
                  <a:pt x="1242912" y="2396206"/>
                  <a:pt x="1065155" y="2428723"/>
                </a:cubicBezTo>
                <a:cubicBezTo>
                  <a:pt x="887398" y="2461240"/>
                  <a:pt x="809208" y="2420163"/>
                  <a:pt x="619276" y="2428723"/>
                </a:cubicBezTo>
                <a:cubicBezTo>
                  <a:pt x="429344" y="2437283"/>
                  <a:pt x="279496" y="2365365"/>
                  <a:pt x="0" y="2428723"/>
                </a:cubicBezTo>
                <a:close/>
              </a:path>
              <a:path w="2477105" h="2428723" stroke="0" extrusionOk="0">
                <a:moveTo>
                  <a:pt x="0" y="2428723"/>
                </a:moveTo>
                <a:cubicBezTo>
                  <a:pt x="60713" y="2211505"/>
                  <a:pt x="173437" y="2167195"/>
                  <a:pt x="222940" y="1991553"/>
                </a:cubicBezTo>
                <a:cubicBezTo>
                  <a:pt x="272443" y="1815911"/>
                  <a:pt x="361738" y="1742978"/>
                  <a:pt x="458265" y="1530095"/>
                </a:cubicBezTo>
                <a:cubicBezTo>
                  <a:pt x="554793" y="1317212"/>
                  <a:pt x="643601" y="1218462"/>
                  <a:pt x="718361" y="1020064"/>
                </a:cubicBezTo>
                <a:cubicBezTo>
                  <a:pt x="793121" y="821666"/>
                  <a:pt x="896550" y="676813"/>
                  <a:pt x="978457" y="510032"/>
                </a:cubicBezTo>
                <a:cubicBezTo>
                  <a:pt x="1060364" y="343251"/>
                  <a:pt x="1184015" y="145292"/>
                  <a:pt x="1238553" y="0"/>
                </a:cubicBezTo>
                <a:cubicBezTo>
                  <a:pt x="1381985" y="186145"/>
                  <a:pt x="1373203" y="366449"/>
                  <a:pt x="1461492" y="437170"/>
                </a:cubicBezTo>
                <a:cubicBezTo>
                  <a:pt x="1549781" y="507891"/>
                  <a:pt x="1546615" y="738863"/>
                  <a:pt x="1709203" y="922915"/>
                </a:cubicBezTo>
                <a:cubicBezTo>
                  <a:pt x="1871791" y="1106967"/>
                  <a:pt x="1813801" y="1185067"/>
                  <a:pt x="1919757" y="1335798"/>
                </a:cubicBezTo>
                <a:cubicBezTo>
                  <a:pt x="2025713" y="1486529"/>
                  <a:pt x="2077757" y="1765417"/>
                  <a:pt x="2179853" y="1845829"/>
                </a:cubicBezTo>
                <a:cubicBezTo>
                  <a:pt x="2281949" y="1926241"/>
                  <a:pt x="2325257" y="2241857"/>
                  <a:pt x="2477105" y="2428723"/>
                </a:cubicBezTo>
                <a:cubicBezTo>
                  <a:pt x="2349934" y="2479429"/>
                  <a:pt x="2202571" y="2419386"/>
                  <a:pt x="2006455" y="2428723"/>
                </a:cubicBezTo>
                <a:cubicBezTo>
                  <a:pt x="1810339" y="2438060"/>
                  <a:pt x="1653061" y="2374866"/>
                  <a:pt x="1535805" y="2428723"/>
                </a:cubicBezTo>
                <a:cubicBezTo>
                  <a:pt x="1418549" y="2482580"/>
                  <a:pt x="1273754" y="2376947"/>
                  <a:pt x="1065155" y="2428723"/>
                </a:cubicBezTo>
                <a:cubicBezTo>
                  <a:pt x="856556" y="2480499"/>
                  <a:pt x="783211" y="2419400"/>
                  <a:pt x="644047" y="2428723"/>
                </a:cubicBezTo>
                <a:cubicBezTo>
                  <a:pt x="504883" y="2438046"/>
                  <a:pt x="172830" y="2366006"/>
                  <a:pt x="0" y="242872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069732706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Нужно взять куртку</a:t>
            </a:r>
          </a:p>
        </p:txBody>
      </p:sp>
    </p:spTree>
    <p:extLst>
      <p:ext uri="{BB962C8B-B14F-4D97-AF65-F5344CB8AC3E}">
        <p14:creationId xmlns:p14="http://schemas.microsoft.com/office/powerpoint/2010/main" val="4265699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8B019-9059-E672-1E4F-3504995C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ru-RU" dirty="0"/>
              <a:t>Как устроен нейрон?</a:t>
            </a:r>
          </a:p>
        </p:txBody>
      </p:sp>
      <p:pic>
        <p:nvPicPr>
          <p:cNvPr id="1026" name="Picture 2" descr="Нейронные сети, перцептрон — Викиконспекты">
            <a:extLst>
              <a:ext uri="{FF2B5EF4-FFF2-40B4-BE49-F238E27FC236}">
                <a16:creationId xmlns:a16="http://schemas.microsoft.com/office/drawing/2014/main" id="{CEB867CA-258A-69CE-076D-80CD5884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1" y="2145023"/>
            <a:ext cx="5406218" cy="2567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5988810A-D4FA-A9FA-B199-6886A2A10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9" y="2736850"/>
            <a:ext cx="3924299" cy="2978150"/>
          </a:xfrm>
        </p:spPr>
        <p:txBody>
          <a:bodyPr>
            <a:normAutofit/>
          </a:bodyPr>
          <a:lstStyle/>
          <a:p>
            <a:r>
              <a:rPr lang="ru-RU" sz="1700" dirty="0"/>
              <a:t>Искусственный нейрон в нейронной сети — это математическая модель, имитирующая работу биологического нейрона. Она принимает входные данные, обрабатывает их с помощью весов и функции активации, и выдает результат, который передается дальше по сети</a:t>
            </a:r>
          </a:p>
        </p:txBody>
      </p:sp>
    </p:spTree>
    <p:extLst>
      <p:ext uri="{BB962C8B-B14F-4D97-AF65-F5344CB8AC3E}">
        <p14:creationId xmlns:p14="http://schemas.microsoft.com/office/powerpoint/2010/main" val="22514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DFF8C-B098-736D-ABF8-CEC99977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268" y="1244599"/>
            <a:ext cx="3924299" cy="1612290"/>
          </a:xfrm>
        </p:spPr>
        <p:txBody>
          <a:bodyPr anchor="ctr">
            <a:normAutofit/>
          </a:bodyPr>
          <a:lstStyle/>
          <a:p>
            <a:r>
              <a:rPr lang="ru-RU" dirty="0"/>
              <a:t>Как устроена нейронная связь?</a:t>
            </a:r>
          </a:p>
        </p:txBody>
      </p:sp>
      <p:pic>
        <p:nvPicPr>
          <p:cNvPr id="2050" name="Picture 2" descr="Как нейронные сети работают, учатся и готовятся менять наш мир">
            <a:extLst>
              <a:ext uri="{FF2B5EF4-FFF2-40B4-BE49-F238E27FC236}">
                <a16:creationId xmlns:a16="http://schemas.microsoft.com/office/drawing/2014/main" id="{D9C5E9BE-40BF-EA4F-B73A-EF204822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857" y="1323448"/>
            <a:ext cx="7574565" cy="4412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167D7FA2-9920-EC6B-A96B-EEC2A3321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850" y="2757481"/>
            <a:ext cx="3924299" cy="2978150"/>
          </a:xfrm>
        </p:spPr>
        <p:txBody>
          <a:bodyPr>
            <a:normAutofit/>
          </a:bodyPr>
          <a:lstStyle/>
          <a:p>
            <a:r>
              <a:rPr lang="ru-RU" dirty="0"/>
              <a:t>Входной слой — принимает данные</a:t>
            </a:r>
          </a:p>
          <a:p>
            <a:r>
              <a:rPr lang="ru-RU" dirty="0"/>
              <a:t>Скрытые слои — учат связи</a:t>
            </a:r>
          </a:p>
          <a:p>
            <a:r>
              <a:rPr lang="ru-RU" dirty="0"/>
              <a:t>Выходной слой — даёт ответ (например, 0 или 1)</a:t>
            </a:r>
          </a:p>
        </p:txBody>
      </p:sp>
    </p:spTree>
    <p:extLst>
      <p:ext uri="{BB962C8B-B14F-4D97-AF65-F5344CB8AC3E}">
        <p14:creationId xmlns:p14="http://schemas.microsoft.com/office/powerpoint/2010/main" val="101900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Как обучить простую нейронную сеть перцептрон">
            <a:extLst>
              <a:ext uri="{FF2B5EF4-FFF2-40B4-BE49-F238E27FC236}">
                <a16:creationId xmlns:a16="http://schemas.microsoft.com/office/drawing/2014/main" id="{D7F651AC-24FC-24CF-2E38-32E507E31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8701" y="1617916"/>
            <a:ext cx="5406218" cy="362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C3FEAB7-83EB-0918-7DAD-CE915271A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rPr lang="en-US" dirty="0"/>
              <a:t>z = x₁·w₁ + x₂·w₂ + ... + xₙ·wₙ + b</a:t>
            </a:r>
          </a:p>
          <a:p>
            <a:endParaRPr lang="ru-RU" dirty="0"/>
          </a:p>
          <a:p>
            <a:r>
              <a:rPr lang="ru-RU" dirty="0"/>
              <a:t>Нейрон не просто суммирует входы. Он </a:t>
            </a:r>
            <a:r>
              <a:rPr lang="ru-RU" b="1" dirty="0"/>
              <a:t>учится</a:t>
            </a:r>
            <a:r>
              <a:rPr lang="ru-RU" dirty="0"/>
              <a:t>, какие входы важны, а какие нет, и выражает это через </a:t>
            </a:r>
            <a:r>
              <a:rPr lang="ru-RU" b="1" dirty="0"/>
              <a:t>веса</a:t>
            </a:r>
            <a:r>
              <a:rPr lang="ru-RU" dirty="0"/>
              <a:t>. Именно веса и взвешенная сумма позволяют </a:t>
            </a:r>
            <a:r>
              <a:rPr lang="ru-RU" b="1" dirty="0"/>
              <a:t>адаптироваться к данным</a:t>
            </a:r>
            <a:r>
              <a:rPr lang="ru-RU" dirty="0"/>
              <a:t>.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38D9A-BB32-91E6-02CD-CAC51DDC6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3562" y="615648"/>
            <a:ext cx="6388099" cy="1612290"/>
          </a:xfrm>
        </p:spPr>
        <p:txBody>
          <a:bodyPr anchor="ctr">
            <a:normAutofit fontScale="90000"/>
          </a:bodyPr>
          <a:lstStyle/>
          <a:p>
            <a:r>
              <a:rPr lang="ru-RU" dirty="0"/>
              <a:t>Взвешенная сумма — это когда каждый элемент входа умножается на свой вес, а затем все эти произведения складываются.</a:t>
            </a:r>
          </a:p>
        </p:txBody>
      </p:sp>
    </p:spTree>
    <p:extLst>
      <p:ext uri="{BB962C8B-B14F-4D97-AF65-F5344CB8AC3E}">
        <p14:creationId xmlns:p14="http://schemas.microsoft.com/office/powerpoint/2010/main" val="1751764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7001A-28C3-B0AB-25B3-3A454994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Как работает функция активации и вывод в нейронных связях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D52917-A3FF-343D-D8AC-B7A8CC3D5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Функция активации — это математическая функция, которая применяется к сумме входных сигналов нейрона (взвешенных и с добавленным смещением) и решает, насколько сильно активировать нейрон, то есть передавать сигнал дальше.</a:t>
            </a:r>
          </a:p>
          <a:p>
            <a:r>
              <a:rPr lang="ru-RU"/>
              <a:t>Функция активации нужна, чтобы нейрон мог моделировать нелинейные зависимости. Если бы мы не использовали функцию активации, то сеть была бы просто линейной комбинацией, и её возможности были бы сильно ограничены.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4103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Объект 4" descr="Изображение выглядит как текст, Шрифт, снимок экрана, докумен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E64E9A0-9640-FFC0-882D-D2F516973E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1505" y="1342788"/>
            <a:ext cx="9628989" cy="382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85096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771</Words>
  <Application>Microsoft Office PowerPoint</Application>
  <PresentationFormat>Широкоэкранный</PresentationFormat>
  <Paragraphs>108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Neue Haas Grotesk Text Pro</vt:lpstr>
      <vt:lpstr>SwellVTI</vt:lpstr>
      <vt:lpstr>Простые нейронные сети</vt:lpstr>
      <vt:lpstr>Предусловие</vt:lpstr>
      <vt:lpstr>Что такое нейронная сеть?</vt:lpstr>
      <vt:lpstr>Нейросеть берёт входные данные → обрабатывает их → выдаёт результат.</vt:lpstr>
      <vt:lpstr>Как устроен нейрон?</vt:lpstr>
      <vt:lpstr>Как устроена нейронная связь?</vt:lpstr>
      <vt:lpstr>Взвешенная сумма — это когда каждый элемент входа умножается на свой вес, а затем все эти произведения складываются.</vt:lpstr>
      <vt:lpstr>Как работает функция активации и вывод в нейронных связях</vt:lpstr>
      <vt:lpstr>Презентация PowerPoint</vt:lpstr>
      <vt:lpstr>Пример</vt:lpstr>
      <vt:lpstr>Шаги решения</vt:lpstr>
      <vt:lpstr>«Голосование» нейронов</vt:lpstr>
      <vt:lpstr>Функции активации</vt:lpstr>
      <vt:lpstr>Презентация PowerPoint</vt:lpstr>
      <vt:lpstr>Шаги обучения нейронной сети</vt:lpstr>
      <vt:lpstr>Почему так?</vt:lpstr>
      <vt:lpstr>Основные виды нейронных сетей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Борздун</dc:creator>
  <cp:lastModifiedBy>Анна Борздун</cp:lastModifiedBy>
  <cp:revision>1</cp:revision>
  <dcterms:created xsi:type="dcterms:W3CDTF">2025-07-17T14:54:30Z</dcterms:created>
  <dcterms:modified xsi:type="dcterms:W3CDTF">2025-07-17T16:27:59Z</dcterms:modified>
</cp:coreProperties>
</file>