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106617-E646-4632-87F6-278BDFD5E1E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9BDF19-2CFD-4D64-90F9-35076434099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9A1CE4-EE14-4949-918F-3617590794E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7D5A14-9403-4D5A-8709-EEB4563D54B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677939-EF77-4AF1-966A-FCCEAFFB859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E060E2-7D30-48CD-8F5B-F9A3B28760F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C5C245-0BFF-4107-A1EE-D21D901BE64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0B9392-C62E-4EB7-B2B5-F6E9C11F3B8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657076-BE85-44C7-94BF-5875555DC8C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62960" y="46620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EB1614-D8D4-449A-BE87-05DE2BA8E9E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659378-3204-4BD7-82A5-3E8D4E99792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BC5A5F-A998-4D96-B85C-69AE3C540A9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DEA73A-ED3C-4BC9-A61C-4321A7EDF7C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8846E9-C019-46C1-A664-66C0EA1CCD4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BB75EF-B8FD-4A91-AD76-1CE7E542E14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B8FCE9-DCCF-481F-A7A3-08E0C12CFBC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4C6F3A-9151-43F0-9FCD-DF21F68BB70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C20BF1-D94A-41C5-92FE-311D6F89D8A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309F1A-4A3F-416C-9FB1-CCE88C80742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F985F9-1452-42B0-A87C-1013A00ADEE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62960" y="46620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A9E8F9-D584-44F6-9540-1F2D5BD0369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6B1BCB-AB3D-43E5-A55B-101D85D7C4D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D747DD-41B6-433F-AB04-290D548DA5B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62960" y="43956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AA0FB7-20DA-46C0-BC54-CA7A8A2FF88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3;p2" descr=""/>
          <p:cNvPicPr/>
          <p:nvPr/>
        </p:nvPicPr>
        <p:blipFill>
          <a:blip r:embed="rId2"/>
          <a:stretch/>
        </p:blipFill>
        <p:spPr>
          <a:xfrm>
            <a:off x="76320" y="76320"/>
            <a:ext cx="2077560" cy="3927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5C0CBCF-B27B-40F8-A91F-B53DD78919AE}" type="slidenum"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9;p4"/>
          <p:cNvSpPr/>
          <p:nvPr/>
        </p:nvSpPr>
        <p:spPr>
          <a:xfrm>
            <a:off x="462960" y="466200"/>
            <a:ext cx="8519760" cy="572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Google Shape;23;p4" descr=""/>
          <p:cNvPicPr/>
          <p:nvPr/>
        </p:nvPicPr>
        <p:blipFill>
          <a:blip r:embed="rId2"/>
          <a:stretch/>
        </p:blipFill>
        <p:spPr>
          <a:xfrm>
            <a:off x="76320" y="76320"/>
            <a:ext cx="2077560" cy="3927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</a:t>
            </a:r>
            <a:r>
              <a:rPr b="0" lang="en-US" sz="1800" spc="-1" strike="noStrike">
                <a:latin typeface="Arial"/>
              </a:rPr>
              <a:t>k 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</a:t>
            </a:r>
            <a:r>
              <a:rPr b="0" lang="en-US" sz="1800" spc="-1" strike="noStrike">
                <a:latin typeface="Arial"/>
              </a:rPr>
              <a:t>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7D0B95A-F6EF-4350-9E8D-ED4A151D4DC5}" type="slidenum"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200016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workshop</a:t>
            </a:r>
            <a:endParaRPr b="0" lang="en-US" sz="5200" spc="-1" strike="noStrike">
              <a:latin typeface="Arial"/>
            </a:endParaRPr>
          </a:p>
        </p:txBody>
      </p:sp>
      <p:pic>
        <p:nvPicPr>
          <p:cNvPr id="82" name="Google Shape;67;p13" descr=""/>
          <p:cNvPicPr/>
          <p:nvPr/>
        </p:nvPicPr>
        <p:blipFill>
          <a:blip r:embed="rId1"/>
          <a:stretch/>
        </p:blipFill>
        <p:spPr>
          <a:xfrm>
            <a:off x="1941840" y="1436760"/>
            <a:ext cx="5259960" cy="169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Context: Intro / Session-1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2542320" y="1373760"/>
            <a:ext cx="40586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38761d"/>
                </a:solidFill>
                <a:uFillTx/>
                <a:latin typeface="Arial"/>
                <a:ea typeface="Arial"/>
              </a:rPr>
              <a:t>General take aways: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Containerization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K8s architecture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Exoscale SKS services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Cluster resilience (node-wise)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Basic declarative/imperative methods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Deploying pods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0000"/>
                </a:solidFill>
                <a:latin typeface="Arial"/>
                <a:ea typeface="Arial"/>
              </a:rPr>
              <a:t>End of 1st Session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8" name="Google Shape;163;p23" descr=""/>
          <p:cNvPicPr/>
          <p:nvPr/>
        </p:nvPicPr>
        <p:blipFill>
          <a:blip r:embed="rId1"/>
          <a:stretch/>
        </p:blipFill>
        <p:spPr>
          <a:xfrm>
            <a:off x="1941840" y="2204280"/>
            <a:ext cx="5259960" cy="169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End result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At the end of the sessions, everyone is supposed to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understand;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What k8s is,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What k8s is composed of,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What the basic capabilities of k8s is,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How fun to work with k8s is.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* We may listen to a senior about “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how k8s is used in Exoscale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” with real examples.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Context: Intro / Session-1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0586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70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f1c232"/>
                </a:solidFill>
                <a:uFillTx/>
                <a:latin typeface="Arial"/>
                <a:ea typeface="Arial"/>
              </a:rPr>
              <a:t>Theory:</a:t>
            </a:r>
            <a:endParaRPr b="0" lang="en-US" sz="18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Overview:</a:t>
            </a:r>
            <a:endParaRPr b="0" lang="en-US" sz="18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Container technology &amp; transition from bare metal to k8s</a:t>
            </a:r>
            <a:endParaRPr b="0" lang="en-US" sz="14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Exoscale SKS and its resources/materials.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790" spc="-1" strike="noStrike">
                <a:solidFill>
                  <a:srgbClr val="000000"/>
                </a:solidFill>
                <a:latin typeface="Arial"/>
                <a:ea typeface="Arial"/>
              </a:rPr>
              <a:t>Core concepts:</a:t>
            </a:r>
            <a:endParaRPr b="0" lang="en-US" sz="179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Clusters</a:t>
            </a:r>
            <a:endParaRPr b="0" lang="en-US" sz="14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Nodes</a:t>
            </a:r>
            <a:endParaRPr b="0" lang="en-US" sz="14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Pods</a:t>
            </a:r>
            <a:endParaRPr b="0" lang="en-US" sz="14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Namespaces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Core components of K8s</a:t>
            </a:r>
            <a:endParaRPr b="0" lang="en-US" sz="18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API server</a:t>
            </a:r>
            <a:endParaRPr b="0" lang="en-US" sz="14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CCM</a:t>
            </a:r>
            <a:endParaRPr b="0" lang="en-US" sz="14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CM</a:t>
            </a:r>
            <a:endParaRPr b="0" lang="en-US" sz="14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Etcd</a:t>
            </a:r>
            <a:endParaRPr b="0" lang="en-US" sz="14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Kubelet</a:t>
            </a:r>
            <a:endParaRPr b="0" lang="en-US" sz="14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Kube proxy</a:t>
            </a:r>
            <a:endParaRPr b="0" lang="en-US" sz="1400" spc="-1" strike="noStrike">
              <a:latin typeface="Arial"/>
            </a:endParaRPr>
          </a:p>
          <a:p>
            <a:pPr lvl="1" marL="914400" indent="-2973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Scheduler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772880" y="1179000"/>
            <a:ext cx="4058640" cy="241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cc0000"/>
                </a:solidFill>
                <a:uFillTx/>
                <a:latin typeface="Arial"/>
                <a:ea typeface="Arial"/>
              </a:rPr>
              <a:t>Hands-on: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(Kubectl CLI installed)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Creating an SKS cluster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K8s configuration with KUBECONFIG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Node scaling, metrics service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Basic K8s commands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Deploying first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3105720" y="3426840"/>
            <a:ext cx="2931840" cy="1631520"/>
          </a:xfrm>
          <a:prstGeom prst="rect">
            <a:avLst/>
          </a:prstGeom>
          <a:solidFill>
            <a:srgbClr val="f4cccc"/>
          </a:solidFill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txBody>
          <a:bodyPr lIns="0" rIns="0" tIns="91440" bIns="91440" anchor="t">
            <a:normAutofit fontScale="84000"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Session Achievements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K8s architecture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Exoscale SKS products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Managing K8s cluster</a:t>
            </a:r>
            <a:endParaRPr b="0" lang="en-US" sz="1800" spc="-1" strike="noStrike">
              <a:latin typeface="Arial"/>
            </a:endParaRPr>
          </a:p>
          <a:p>
            <a:pPr marL="457200" indent="-334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Pods overview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Transition from bare metal to containers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0" name="Google Shape;87;p16" descr=""/>
          <p:cNvPicPr/>
          <p:nvPr/>
        </p:nvPicPr>
        <p:blipFill>
          <a:blip r:embed="rId1"/>
          <a:stretch/>
        </p:blipFill>
        <p:spPr>
          <a:xfrm>
            <a:off x="777600" y="3097800"/>
            <a:ext cx="4593240" cy="196884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pic>
        <p:nvPicPr>
          <p:cNvPr id="91" name="Google Shape;88;p16" descr=""/>
          <p:cNvPicPr/>
          <p:nvPr/>
        </p:nvPicPr>
        <p:blipFill>
          <a:blip r:embed="rId2"/>
          <a:srcRect l="0" t="0" r="54332" b="0"/>
          <a:stretch/>
        </p:blipFill>
        <p:spPr>
          <a:xfrm>
            <a:off x="3576240" y="1229400"/>
            <a:ext cx="1461960" cy="167688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sp>
        <p:nvSpPr>
          <p:cNvPr id="92" name="Google Shape;89;p16"/>
          <p:cNvSpPr/>
          <p:nvPr/>
        </p:nvSpPr>
        <p:spPr>
          <a:xfrm>
            <a:off x="3250080" y="1153800"/>
            <a:ext cx="325800" cy="304200"/>
          </a:xfrm>
          <a:prstGeom prst="ellipse">
            <a:avLst/>
          </a:prstGeom>
          <a:solidFill>
            <a:schemeClr val="accent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16000" bIns="216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Google Shape;90;p16"/>
          <p:cNvSpPr/>
          <p:nvPr/>
        </p:nvSpPr>
        <p:spPr>
          <a:xfrm>
            <a:off x="451080" y="3097800"/>
            <a:ext cx="325800" cy="304200"/>
          </a:xfrm>
          <a:prstGeom prst="ellipse">
            <a:avLst/>
          </a:prstGeom>
          <a:solidFill>
            <a:schemeClr val="accent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16000" bIns="216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4" name="Google Shape;91;p16" descr=""/>
          <p:cNvPicPr/>
          <p:nvPr/>
        </p:nvPicPr>
        <p:blipFill>
          <a:blip r:embed="rId3"/>
          <a:srcRect l="0" t="0" r="59418" b="0"/>
          <a:stretch/>
        </p:blipFill>
        <p:spPr>
          <a:xfrm>
            <a:off x="1021680" y="1229400"/>
            <a:ext cx="1943280" cy="167688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sp>
        <p:nvSpPr>
          <p:cNvPr id="95" name="Google Shape;92;p16"/>
          <p:cNvSpPr/>
          <p:nvPr/>
        </p:nvSpPr>
        <p:spPr>
          <a:xfrm>
            <a:off x="695160" y="1153800"/>
            <a:ext cx="325800" cy="304200"/>
          </a:xfrm>
          <a:prstGeom prst="ellipse">
            <a:avLst/>
          </a:prstGeom>
          <a:solidFill>
            <a:schemeClr val="accent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16000" bIns="216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Google Shape;93;p16"/>
          <p:cNvSpPr/>
          <p:nvPr/>
        </p:nvSpPr>
        <p:spPr>
          <a:xfrm>
            <a:off x="5796360" y="1288800"/>
            <a:ext cx="2639880" cy="3659400"/>
          </a:xfrm>
          <a:prstGeom prst="bracePair">
            <a:avLst>
              <a:gd name="adj" fmla="val 8333"/>
            </a:avLst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Google Shape;94;p16"/>
          <p:cNvSpPr/>
          <p:nvPr/>
        </p:nvSpPr>
        <p:spPr>
          <a:xfrm>
            <a:off x="6077160" y="1833480"/>
            <a:ext cx="2078640" cy="26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Security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Scalability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Controllability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Observability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Flexibility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Modularity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Resiliency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History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9" name="Google Shape;100;p17" descr=""/>
          <p:cNvPicPr/>
          <p:nvPr/>
        </p:nvPicPr>
        <p:blipFill>
          <a:blip r:embed="rId1"/>
          <a:srcRect l="0" t="0" r="19483" b="0"/>
          <a:stretch/>
        </p:blipFill>
        <p:spPr>
          <a:xfrm>
            <a:off x="720360" y="1430640"/>
            <a:ext cx="3402720" cy="203400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grpSp>
        <p:nvGrpSpPr>
          <p:cNvPr id="100" name="Google Shape;101;p17"/>
          <p:cNvGrpSpPr/>
          <p:nvPr/>
        </p:nvGrpSpPr>
        <p:grpSpPr>
          <a:xfrm>
            <a:off x="4920120" y="1430280"/>
            <a:ext cx="3402720" cy="2034360"/>
            <a:chOff x="4920120" y="1430280"/>
            <a:chExt cx="3402720" cy="2034360"/>
          </a:xfrm>
        </p:grpSpPr>
        <p:sp>
          <p:nvSpPr>
            <p:cNvPr id="101" name="Google Shape;102;p17"/>
            <p:cNvSpPr/>
            <p:nvPr/>
          </p:nvSpPr>
          <p:spPr>
            <a:xfrm>
              <a:off x="4920120" y="1430280"/>
              <a:ext cx="3402720" cy="203436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595959"/>
              </a:solidFill>
              <a:round/>
            </a:ln>
            <a:effectLst>
              <a:outerShdw algn="bl" blurRad="5724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103;p17"/>
            <p:cNvSpPr/>
            <p:nvPr/>
          </p:nvSpPr>
          <p:spPr>
            <a:xfrm>
              <a:off x="5146920" y="2264760"/>
              <a:ext cx="2949120" cy="36576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104;p17"/>
            <p:cNvSpPr/>
            <p:nvPr/>
          </p:nvSpPr>
          <p:spPr>
            <a:xfrm>
              <a:off x="5292360" y="2402280"/>
              <a:ext cx="96840" cy="90720"/>
            </a:xfrm>
            <a:prstGeom prst="ellipse">
              <a:avLst/>
            </a:prstGeom>
            <a:solidFill>
              <a:srgbClr val="073763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105;p17"/>
            <p:cNvSpPr/>
            <p:nvPr/>
          </p:nvSpPr>
          <p:spPr>
            <a:xfrm>
              <a:off x="6206760" y="2402280"/>
              <a:ext cx="96840" cy="90720"/>
            </a:xfrm>
            <a:prstGeom prst="ellipse">
              <a:avLst/>
            </a:prstGeom>
            <a:solidFill>
              <a:srgbClr val="073763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106;p17"/>
            <p:cNvSpPr/>
            <p:nvPr/>
          </p:nvSpPr>
          <p:spPr>
            <a:xfrm>
              <a:off x="6511680" y="2402280"/>
              <a:ext cx="96840" cy="90720"/>
            </a:xfrm>
            <a:prstGeom prst="ellipse">
              <a:avLst/>
            </a:prstGeom>
            <a:solidFill>
              <a:srgbClr val="073763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107;p17"/>
            <p:cNvSpPr/>
            <p:nvPr/>
          </p:nvSpPr>
          <p:spPr>
            <a:xfrm>
              <a:off x="7578360" y="2402280"/>
              <a:ext cx="96840" cy="90720"/>
            </a:xfrm>
            <a:prstGeom prst="ellipse">
              <a:avLst/>
            </a:prstGeom>
            <a:solidFill>
              <a:srgbClr val="073763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108;p17"/>
            <p:cNvSpPr/>
            <p:nvPr/>
          </p:nvSpPr>
          <p:spPr>
            <a:xfrm>
              <a:off x="5045040" y="2080800"/>
              <a:ext cx="59148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0" bIns="1836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2003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08" name="Google Shape;109;p17"/>
            <p:cNvSpPr/>
            <p:nvPr/>
          </p:nvSpPr>
          <p:spPr>
            <a:xfrm>
              <a:off x="5865840" y="2080800"/>
              <a:ext cx="59148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0" bIns="1836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2014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09" name="Google Shape;110;p17"/>
            <p:cNvSpPr/>
            <p:nvPr/>
          </p:nvSpPr>
          <p:spPr>
            <a:xfrm>
              <a:off x="6340320" y="2080800"/>
              <a:ext cx="59148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0" bIns="1836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10" name="Google Shape;111;p17"/>
            <p:cNvSpPr/>
            <p:nvPr/>
          </p:nvSpPr>
          <p:spPr>
            <a:xfrm>
              <a:off x="7306200" y="2080800"/>
              <a:ext cx="59148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0" bIns="1836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Today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11" name="Google Shape;112;p17"/>
            <p:cNvSpPr/>
            <p:nvPr/>
          </p:nvSpPr>
          <p:spPr>
            <a:xfrm>
              <a:off x="5045040" y="2493720"/>
              <a:ext cx="591480" cy="36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0" bIns="1836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Borg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12" name="Google Shape;113;p17"/>
            <p:cNvSpPr/>
            <p:nvPr/>
          </p:nvSpPr>
          <p:spPr>
            <a:xfrm>
              <a:off x="5854320" y="2493720"/>
              <a:ext cx="591480" cy="48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Arial"/>
                  <a:ea typeface="Arial"/>
                </a:rPr>
                <a:t>Open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Arial"/>
                  <a:ea typeface="Arial"/>
                </a:rPr>
                <a:t>Source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3" name="Google Shape;114;p17"/>
            <p:cNvSpPr/>
            <p:nvPr/>
          </p:nvSpPr>
          <p:spPr>
            <a:xfrm>
              <a:off x="6340320" y="2493720"/>
              <a:ext cx="591480" cy="48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Arial"/>
                  <a:ea typeface="Arial"/>
                </a:rPr>
                <a:t>CNCF</a:t>
              </a:r>
              <a:endParaRPr b="0" lang="en-US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Arial"/>
                  <a:ea typeface="Arial"/>
                </a:rPr>
                <a:t>V1.0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4" name="Google Shape;115;p17"/>
            <p:cNvSpPr/>
            <p:nvPr/>
          </p:nvSpPr>
          <p:spPr>
            <a:xfrm>
              <a:off x="7331040" y="2571840"/>
              <a:ext cx="591480" cy="30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3360" bIns="15336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Arial"/>
                  <a:ea typeface="Arial"/>
                </a:rPr>
                <a:t>V31.0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115" name="Google Shape;116;p17"/>
          <p:cNvSpPr/>
          <p:nvPr/>
        </p:nvSpPr>
        <p:spPr>
          <a:xfrm>
            <a:off x="6346440" y="1798560"/>
            <a:ext cx="21960" cy="15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Google Shape;117;p17" descr=""/>
          <p:cNvPicPr/>
          <p:nvPr/>
        </p:nvPicPr>
        <p:blipFill>
          <a:blip r:embed="rId2"/>
          <a:stretch/>
        </p:blipFill>
        <p:spPr>
          <a:xfrm>
            <a:off x="5461920" y="1592280"/>
            <a:ext cx="441000" cy="44136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18;p17" descr=""/>
          <p:cNvPicPr/>
          <p:nvPr/>
        </p:nvPicPr>
        <p:blipFill>
          <a:blip r:embed="rId3"/>
          <a:stretch/>
        </p:blipFill>
        <p:spPr>
          <a:xfrm>
            <a:off x="6648480" y="1676880"/>
            <a:ext cx="1428840" cy="2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Core components of K8s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9" name="Google Shape;124;p18" descr=""/>
          <p:cNvPicPr/>
          <p:nvPr/>
        </p:nvPicPr>
        <p:blipFill>
          <a:blip r:embed="rId1"/>
          <a:stretch/>
        </p:blipFill>
        <p:spPr>
          <a:xfrm>
            <a:off x="4256640" y="1654560"/>
            <a:ext cx="4726080" cy="232164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sp>
        <p:nvSpPr>
          <p:cNvPr id="120" name="Google Shape;125;p18"/>
          <p:cNvSpPr/>
          <p:nvPr/>
        </p:nvSpPr>
        <p:spPr>
          <a:xfrm>
            <a:off x="182160" y="1161360"/>
            <a:ext cx="3975480" cy="2162520"/>
          </a:xfrm>
          <a:prstGeom prst="rect">
            <a:avLst/>
          </a:prstGeom>
          <a:solidFill>
            <a:schemeClr val="lt1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3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Control Plane:</a:t>
            </a:r>
            <a:endParaRPr b="0" lang="en-US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1" lang="en" sz="1300" spc="-1" strike="noStrike">
                <a:solidFill>
                  <a:srgbClr val="ff0000"/>
                </a:solidFill>
                <a:latin typeface="Arial"/>
                <a:ea typeface="Arial"/>
              </a:rPr>
              <a:t>API Server 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is the REST entry point to</a:t>
            </a:r>
            <a:endParaRPr b="0" lang="en-US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pilot the cluster</a:t>
            </a:r>
            <a:endParaRPr b="0" lang="en-US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b="1" lang="en" sz="1300" spc="-1" strike="noStrike">
                <a:solidFill>
                  <a:srgbClr val="ff0000"/>
                </a:solidFill>
                <a:latin typeface="Arial"/>
                <a:ea typeface="Arial"/>
              </a:rPr>
              <a:t> Controller-Manager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 handles control loops for desired states</a:t>
            </a:r>
            <a:endParaRPr b="0" lang="en-US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b="1" lang="en" sz="1300" spc="-1" strike="noStrike">
                <a:solidFill>
                  <a:srgbClr val="ff0000"/>
                </a:solidFill>
                <a:latin typeface="Arial"/>
                <a:ea typeface="Arial"/>
              </a:rPr>
              <a:t> Cloud-Controller-Manager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 lets you link your cluster into your cloud provider’s API.</a:t>
            </a:r>
            <a:endParaRPr b="0" lang="en-US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1" lang="en" sz="1300" spc="-1" strike="noStrike">
                <a:solidFill>
                  <a:srgbClr val="ff0000"/>
                </a:solidFill>
                <a:latin typeface="Arial"/>
                <a:ea typeface="Arial"/>
              </a:rPr>
              <a:t>Scheduler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 dispatches workloads on</a:t>
            </a:r>
            <a:endParaRPr b="0" lang="en-US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nodes</a:t>
            </a:r>
            <a:endParaRPr b="0" lang="en-US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1" lang="en" sz="1300" spc="-1" strike="noStrike">
                <a:solidFill>
                  <a:srgbClr val="ff0000"/>
                </a:solidFill>
                <a:latin typeface="Arial"/>
                <a:ea typeface="Arial"/>
              </a:rPr>
              <a:t>ETCD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 stores the cluster state and data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1" name="Google Shape;126;p18"/>
          <p:cNvSpPr/>
          <p:nvPr/>
        </p:nvSpPr>
        <p:spPr>
          <a:xfrm>
            <a:off x="159120" y="3469680"/>
            <a:ext cx="3975480" cy="1172520"/>
          </a:xfrm>
          <a:prstGeom prst="rect">
            <a:avLst/>
          </a:prstGeom>
          <a:solidFill>
            <a:schemeClr val="lt1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300" spc="-1" strike="noStrike" u="sng">
                <a:solidFill>
                  <a:srgbClr val="9900ff"/>
                </a:solidFill>
                <a:uFillTx/>
                <a:latin typeface="Arial"/>
                <a:ea typeface="Arial"/>
              </a:rPr>
              <a:t>Nodes/Agents/Workers: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1" lang="en" sz="1300" spc="-1" strike="noStrike">
                <a:solidFill>
                  <a:srgbClr val="ff0000"/>
                </a:solidFill>
                <a:latin typeface="Arial"/>
                <a:ea typeface="Arial"/>
              </a:rPr>
              <a:t>Kubelet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 manages containers on the nodes by interacting with the Container Runtime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1" lang="en" sz="1300" spc="-1" strike="noStrike">
                <a:solidFill>
                  <a:srgbClr val="ff0000"/>
                </a:solidFill>
                <a:latin typeface="Arial"/>
                <a:ea typeface="Arial"/>
              </a:rPr>
              <a:t>Kube-Proxy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 allows internal / external services to communicate with workloads on the node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Exoscale SKS &amp; resources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3" name="Google Shape;132;p19" descr=""/>
          <p:cNvPicPr/>
          <p:nvPr/>
        </p:nvPicPr>
        <p:blipFill>
          <a:blip r:embed="rId1"/>
          <a:stretch/>
        </p:blipFill>
        <p:spPr>
          <a:xfrm>
            <a:off x="105840" y="3501360"/>
            <a:ext cx="4428360" cy="77616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pic>
        <p:nvPicPr>
          <p:cNvPr id="124" name="Google Shape;133;p19" descr=""/>
          <p:cNvPicPr/>
          <p:nvPr/>
        </p:nvPicPr>
        <p:blipFill>
          <a:blip r:embed="rId2"/>
          <a:stretch/>
        </p:blipFill>
        <p:spPr>
          <a:xfrm>
            <a:off x="130320" y="2585160"/>
            <a:ext cx="4428360" cy="77616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pic>
        <p:nvPicPr>
          <p:cNvPr id="125" name="Google Shape;134;p19" descr=""/>
          <p:cNvPicPr/>
          <p:nvPr/>
        </p:nvPicPr>
        <p:blipFill>
          <a:blip r:embed="rId3"/>
          <a:stretch/>
        </p:blipFill>
        <p:spPr>
          <a:xfrm>
            <a:off x="130320" y="1668960"/>
            <a:ext cx="4428360" cy="77616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pic>
        <p:nvPicPr>
          <p:cNvPr id="126" name="Google Shape;135;p19" descr=""/>
          <p:cNvPicPr/>
          <p:nvPr/>
        </p:nvPicPr>
        <p:blipFill>
          <a:blip r:embed="rId4"/>
          <a:stretch/>
        </p:blipFill>
        <p:spPr>
          <a:xfrm>
            <a:off x="4745880" y="1303920"/>
            <a:ext cx="4279320" cy="333864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K8s core concepts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28" name="Google Shape;141;p20"/>
          <p:cNvGrpSpPr/>
          <p:nvPr/>
        </p:nvGrpSpPr>
        <p:grpSpPr>
          <a:xfrm>
            <a:off x="1073520" y="1162800"/>
            <a:ext cx="7298280" cy="3799080"/>
            <a:chOff x="1073520" y="1162800"/>
            <a:chExt cx="7298280" cy="3799080"/>
          </a:xfrm>
        </p:grpSpPr>
        <p:pic>
          <p:nvPicPr>
            <p:cNvPr id="129" name="Google Shape;142;p20" descr=""/>
            <p:cNvPicPr/>
            <p:nvPr/>
          </p:nvPicPr>
          <p:blipFill>
            <a:blip r:embed="rId1"/>
            <a:stretch/>
          </p:blipFill>
          <p:spPr>
            <a:xfrm>
              <a:off x="1073520" y="1162800"/>
              <a:ext cx="7298280" cy="3799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0" name="Google Shape;143;p20"/>
            <p:cNvSpPr/>
            <p:nvPr/>
          </p:nvSpPr>
          <p:spPr>
            <a:xfrm>
              <a:off x="2537280" y="1231560"/>
              <a:ext cx="4329360" cy="325800"/>
            </a:xfrm>
            <a:prstGeom prst="rect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6160" bIns="3261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Cluster - </a:t>
              </a:r>
              <a:r>
                <a:rPr b="0" lang="en" sz="1400" spc="-1" strike="noStrike">
                  <a:solidFill>
                    <a:srgbClr val="bf9000"/>
                  </a:solidFill>
                  <a:latin typeface="Arial"/>
                  <a:ea typeface="Arial"/>
                </a:rPr>
                <a:t>Node</a:t>
              </a:r>
              <a:r>
                <a:rPr b="0" lang="en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- </a:t>
              </a:r>
              <a:r>
                <a:rPr b="0" lang="en" sz="1400" spc="-1" strike="noStrike">
                  <a:solidFill>
                    <a:srgbClr val="38761d"/>
                  </a:solidFill>
                  <a:latin typeface="Arial"/>
                  <a:ea typeface="Arial"/>
                </a:rPr>
                <a:t>Pod</a:t>
              </a:r>
              <a:r>
                <a:rPr b="0" lang="en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- </a:t>
              </a:r>
              <a:r>
                <a:rPr b="0" lang="en" sz="1400" spc="-1" strike="noStrike">
                  <a:solidFill>
                    <a:srgbClr val="0000ff"/>
                  </a:solidFill>
                  <a:latin typeface="Arial"/>
                  <a:ea typeface="Arial"/>
                </a:rPr>
                <a:t>Service</a:t>
              </a:r>
              <a:r>
                <a:rPr b="0" lang="en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- </a:t>
              </a:r>
              <a:r>
                <a:rPr b="0" lang="en" sz="1400" spc="-1" strike="noStrike">
                  <a:solidFill>
                    <a:srgbClr val="e06666"/>
                  </a:solidFill>
                  <a:latin typeface="Arial"/>
                  <a:ea typeface="Arial"/>
                </a:rPr>
                <a:t>Namespace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31" name="Google Shape;144;p20"/>
          <p:cNvSpPr/>
          <p:nvPr/>
        </p:nvSpPr>
        <p:spPr>
          <a:xfrm>
            <a:off x="6405840" y="4851000"/>
            <a:ext cx="22446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07280" bIns="10728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00" spc="-1" strike="noStrike">
                <a:solidFill>
                  <a:srgbClr val="000000"/>
                </a:solidFill>
                <a:latin typeface="Arial"/>
                <a:ea typeface="Arial"/>
              </a:rPr>
              <a:t>* stacksimplify.com - Azure kubernetes service</a:t>
            </a:r>
            <a:endParaRPr b="0" lang="en-US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62960" y="466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Hands-on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311760" y="23050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00ff"/>
                </a:solidFill>
                <a:latin typeface="Arial"/>
                <a:ea typeface="Arial"/>
              </a:rPr>
              <a:t>Let’s jump into the cockpit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00ff"/>
                </a:solidFill>
                <a:latin typeface="Arial"/>
                <a:ea typeface="Arial"/>
              </a:rPr>
              <a:t>and get our hands dirty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34" name="Google Shape;151;p21" descr=""/>
          <p:cNvPicPr/>
          <p:nvPr/>
        </p:nvPicPr>
        <p:blipFill>
          <a:blip r:embed="rId1"/>
          <a:srcRect l="0" t="0" r="0" b="41484"/>
          <a:stretch/>
        </p:blipFill>
        <p:spPr>
          <a:xfrm>
            <a:off x="1941840" y="1741320"/>
            <a:ext cx="5259960" cy="99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2024-09-19T00:12:09Z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