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0680700" cy="7556500"/>
  <p:notesSz cx="10680700" cy="7556500"/>
  <p:embeddedFontLst>
    <p:embeddedFont>
      <p:font typeface="DGNABA+SDGothicNeoa-hExBd"/>
      <p:regular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GKSWUB+SDGtNeoCond-dRg"/>
      <p:regular r:id="rId18"/>
    </p:embeddedFont>
    <p:embeddedFont>
      <p:font typeface="맑은 고딕" pitchFamily="34" charset="-127"/>
      <p:regular r:id="rId19"/>
      <p:bold r:id="rId20"/>
    </p:embeddedFont>
    <p:embeddedFont>
      <p:font typeface="SJTTCP+SDGtNeoCond-gBd"/>
      <p:regular r:id="rId21"/>
    </p:embeddedFont>
    <p:embeddedFont>
      <p:font typeface="LSOTAI+SDGtNeoExt-cLt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0" d="100"/>
          <a:sy n="120" d="100"/>
        </p:scale>
        <p:origin x="630" y="191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8/7/2021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596900"/>
            <a:ext cx="10248900" cy="636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bject 4"/>
          <p:cNvSpPr txBox="1"/>
          <p:nvPr/>
        </p:nvSpPr>
        <p:spPr>
          <a:xfrm>
            <a:off x="749847" y="3628169"/>
            <a:ext cx="4006977" cy="412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000"/>
              </a:lnSpc>
              <a:spcBef>
                <a:spcPts val="0"/>
              </a:spcBef>
              <a:spcAft>
                <a:spcPts val="0"/>
              </a:spcAft>
            </a:pPr>
            <a:r>
              <a:rPr sz="13000" dirty="0">
                <a:solidFill>
                  <a:srgbClr val="FFFFFF"/>
                </a:solidFill>
                <a:latin typeface="DGNABA+SDGothicNeoa-hExBd"/>
                <a:cs typeface="DGNABA+SDGothicNeoa-hExBd"/>
              </a:rPr>
              <a:t>Ⅲ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43875" y="3777364"/>
            <a:ext cx="6797168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endParaRPr sz="2600" spc="-129" dirty="0">
              <a:solidFill>
                <a:srgbClr val="FFFFFF"/>
              </a:solidFill>
              <a:latin typeface="DGNABA+SDGothicNeoa-hExBd"/>
              <a:cs typeface="DGNABA+SDGothicNeoa-hExBd"/>
            </a:endParaRPr>
          </a:p>
          <a:p>
            <a:pPr marL="0" marR="0">
              <a:lnSpc>
                <a:spcPts val="3200"/>
              </a:lnSpc>
              <a:spcBef>
                <a:spcPts val="400"/>
              </a:spcBef>
              <a:spcAft>
                <a:spcPts val="0"/>
              </a:spcAft>
            </a:pPr>
            <a:r>
              <a:rPr sz="3200" spc="-172" dirty="0">
                <a:solidFill>
                  <a:srgbClr val="FFFFFF"/>
                </a:solidFill>
                <a:latin typeface="DGNABA+SDGothicNeoa-hExBd"/>
                <a:cs typeface="DGNABA+SDGothicNeoa-hExBd"/>
              </a:rPr>
              <a:t>SMART</a:t>
            </a:r>
            <a:r>
              <a:rPr lang="en-US" sz="3200" spc="-172" dirty="0">
                <a:solidFill>
                  <a:srgbClr val="FFFFFF"/>
                </a:solidFill>
                <a:latin typeface="DGNABA+SDGothicNeoa-hExBd"/>
                <a:cs typeface="DGNABA+SDGothicNeoa-hExBd"/>
              </a:rPr>
              <a:t> </a:t>
            </a:r>
            <a:r>
              <a:rPr sz="3200" spc="-148" dirty="0">
                <a:solidFill>
                  <a:srgbClr val="FFFFFF"/>
                </a:solidFill>
                <a:latin typeface="DGNABA+SDGothicNeoa-hExBd"/>
                <a:cs typeface="DGNABA+SDGothicNeoa-hExBd"/>
              </a:rPr>
              <a:t> </a:t>
            </a:r>
            <a:r>
              <a:rPr sz="3200" spc="-160" dirty="0">
                <a:solidFill>
                  <a:srgbClr val="FFFFFF"/>
                </a:solidFill>
                <a:latin typeface="DGNABA+SDGothicNeoa-hExBd"/>
                <a:cs typeface="DGNABA+SDGothicNeoa-hExBd"/>
              </a:rPr>
              <a:t>MANAGER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641537"/>
            <a:ext cx="10687050" cy="19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3150" y="1676225"/>
            <a:ext cx="8391104" cy="5880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CCB8CED-4616-4ADF-944E-6466DC0D39A3}"/>
              </a:ext>
            </a:extLst>
          </p:cNvPr>
          <p:cNvSpPr txBox="1"/>
          <p:nvPr/>
        </p:nvSpPr>
        <p:spPr>
          <a:xfrm>
            <a:off x="5340350" y="7046290"/>
            <a:ext cx="122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Type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C52CFB7-8AFA-4443-905C-63C30A1C8EA0}"/>
              </a:ext>
            </a:extLst>
          </p:cNvPr>
          <p:cNvSpPr/>
          <p:nvPr/>
        </p:nvSpPr>
        <p:spPr>
          <a:xfrm>
            <a:off x="676191" y="960617"/>
            <a:ext cx="36993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Installation</a:t>
            </a:r>
            <a:r>
              <a:rPr lang="en-US" altLang="ko-KR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Sample 2</a:t>
            </a:r>
            <a:endParaRPr lang="en-US" altLang="ko-KR" sz="2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1799986" y="641537"/>
            <a:ext cx="10687050" cy="19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9999" y="2596731"/>
            <a:ext cx="5099709" cy="45773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9276" y="1464513"/>
            <a:ext cx="2690114" cy="5410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51079" y="3002000"/>
            <a:ext cx="1167003" cy="322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72BC"/>
                </a:solidFill>
                <a:latin typeface="GKSWUB+SDGtNeoCond-dRg"/>
                <a:cs typeface="GKSWUB+SDGtNeoCond-dRg"/>
              </a:rPr>
              <a:t>&lt;</a:t>
            </a:r>
            <a:r>
              <a:rPr sz="1000" spc="-50" dirty="0">
                <a:solidFill>
                  <a:srgbClr val="0072BC"/>
                </a:solidFill>
                <a:latin typeface="GKSWUB+SDGtNeoCond-dRg"/>
                <a:cs typeface="GKSWUB+SDGtNeoCond-dRg"/>
              </a:rPr>
              <a:t> </a:t>
            </a:r>
            <a:r>
              <a:rPr sz="1000" spc="-25" dirty="0">
                <a:solidFill>
                  <a:srgbClr val="0072BC"/>
                </a:solidFill>
                <a:latin typeface="GKSWUB+SDGtNeoCond-dRg"/>
                <a:cs typeface="GKSWUB+SDGtNeoCond-dRg"/>
              </a:rPr>
              <a:t>부산대학교 215실 </a:t>
            </a:r>
            <a:r>
              <a:rPr sz="1000" dirty="0">
                <a:solidFill>
                  <a:srgbClr val="0072BC"/>
                </a:solidFill>
                <a:latin typeface="GKSWUB+SDGtNeoCond-dRg"/>
                <a:cs typeface="GKSWUB+SDGtNeoCond-dRg"/>
              </a:rPr>
              <a:t>&gt;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51079" y="4794801"/>
            <a:ext cx="1167003" cy="322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72BC"/>
                </a:solidFill>
                <a:latin typeface="GKSWUB+SDGtNeoCond-dRg"/>
                <a:cs typeface="GKSWUB+SDGtNeoCond-dRg"/>
              </a:rPr>
              <a:t>&lt;</a:t>
            </a:r>
            <a:r>
              <a:rPr sz="1000" spc="-50" dirty="0">
                <a:solidFill>
                  <a:srgbClr val="0072BC"/>
                </a:solidFill>
                <a:latin typeface="GKSWUB+SDGtNeoCond-dRg"/>
                <a:cs typeface="GKSWUB+SDGtNeoCond-dRg"/>
              </a:rPr>
              <a:t> </a:t>
            </a:r>
            <a:r>
              <a:rPr sz="1000" spc="-25" dirty="0">
                <a:solidFill>
                  <a:srgbClr val="0072BC"/>
                </a:solidFill>
                <a:latin typeface="GKSWUB+SDGtNeoCond-dRg"/>
                <a:cs typeface="GKSWUB+SDGtNeoCond-dRg"/>
              </a:rPr>
              <a:t>숭실대학교 250실 </a:t>
            </a:r>
            <a:r>
              <a:rPr sz="1000" dirty="0">
                <a:solidFill>
                  <a:srgbClr val="0072BC"/>
                </a:solidFill>
                <a:latin typeface="GKSWUB+SDGtNeoCond-dRg"/>
                <a:cs typeface="GKSWUB+SDGtNeoCond-dRg"/>
              </a:rPr>
              <a:t>&gt;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756591" y="6572922"/>
            <a:ext cx="2024107" cy="3220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3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72BC"/>
                </a:solidFill>
                <a:latin typeface="GKSWUB+SDGtNeoCond-dRg"/>
                <a:cs typeface="GKSWUB+SDGtNeoCond-dRg"/>
              </a:rPr>
              <a:t>&lt;</a:t>
            </a:r>
            <a:r>
              <a:rPr sz="1000" spc="-50" dirty="0">
                <a:solidFill>
                  <a:srgbClr val="0072BC"/>
                </a:solidFill>
                <a:latin typeface="GKSWUB+SDGtNeoCond-dRg"/>
                <a:cs typeface="GKSWUB+SDGtNeoCond-dRg"/>
              </a:rPr>
              <a:t> </a:t>
            </a:r>
            <a:r>
              <a:rPr sz="1000" spc="-25" dirty="0">
                <a:solidFill>
                  <a:srgbClr val="0072BC"/>
                </a:solidFill>
                <a:latin typeface="GKSWUB+SDGtNeoCond-dRg"/>
                <a:cs typeface="GKSWUB+SDGtNeoCond-dRg"/>
              </a:rPr>
              <a:t>국방대학교 논산이전 신축 71실 구축 </a:t>
            </a:r>
            <a:r>
              <a:rPr sz="1000" dirty="0">
                <a:solidFill>
                  <a:srgbClr val="0072BC"/>
                </a:solidFill>
                <a:latin typeface="GKSWUB+SDGtNeoCond-dRg"/>
                <a:cs typeface="GKSWUB+SDGtNeoCond-dRg"/>
              </a:rPr>
              <a:t>&gt;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0ABB05B-AD7C-4585-B3BC-42A0E0516AC4}"/>
              </a:ext>
            </a:extLst>
          </p:cNvPr>
          <p:cNvSpPr/>
          <p:nvPr/>
        </p:nvSpPr>
        <p:spPr>
          <a:xfrm>
            <a:off x="433343" y="872277"/>
            <a:ext cx="36993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Installation</a:t>
            </a:r>
            <a:r>
              <a:rPr lang="en-US" altLang="ko-KR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Sample 3</a:t>
            </a:r>
            <a:endParaRPr lang="en-US" altLang="ko-KR" sz="2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641537"/>
            <a:ext cx="10687050" cy="19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92682" y="2370285"/>
            <a:ext cx="6237985" cy="45966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289084" y="4175559"/>
            <a:ext cx="2379943" cy="118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32"/>
              </a:lnSpc>
              <a:spcBef>
                <a:spcPts val="0"/>
              </a:spcBef>
              <a:spcAft>
                <a:spcPts val="0"/>
              </a:spcAft>
            </a:pPr>
            <a:r>
              <a:rPr sz="900" spc="-23" dirty="0">
                <a:solidFill>
                  <a:srgbClr val="0072BC"/>
                </a:solidFill>
                <a:latin typeface="GKSWUB+SDGtNeoCond-dRg"/>
                <a:cs typeface="GKSWUB+SDGtNeoCond-dRg"/>
              </a:rPr>
              <a:t>SMART</a:t>
            </a:r>
            <a:r>
              <a:rPr sz="900" spc="-20" dirty="0">
                <a:solidFill>
                  <a:srgbClr val="0072BC"/>
                </a:solidFill>
                <a:latin typeface="GKSWUB+SDGtNeoCond-dRg"/>
                <a:cs typeface="GKSWUB+SDGtNeoCond-dRg"/>
              </a:rPr>
              <a:t> </a:t>
            </a:r>
            <a:r>
              <a:rPr sz="900" spc="-25" dirty="0">
                <a:solidFill>
                  <a:srgbClr val="0072BC"/>
                </a:solidFill>
                <a:latin typeface="GKSWUB+SDGtNeoCond-dRg"/>
                <a:cs typeface="GKSWUB+SDGtNeoCond-dRg"/>
              </a:rPr>
              <a:t>MANAGER</a:t>
            </a:r>
            <a:r>
              <a:rPr sz="900" spc="-20" dirty="0">
                <a:solidFill>
                  <a:srgbClr val="0072BC"/>
                </a:solidFill>
                <a:latin typeface="GKSWUB+SDGtNeoCond-dRg"/>
                <a:cs typeface="GKSWUB+SDGtNeoCond-dRg"/>
              </a:rPr>
              <a:t> </a:t>
            </a:r>
            <a:r>
              <a:rPr sz="900" spc="-28" dirty="0">
                <a:solidFill>
                  <a:srgbClr val="0072BC"/>
                </a:solidFill>
                <a:latin typeface="GKSWUB+SDGtNeoCond-dRg"/>
                <a:cs typeface="GKSWUB+SDGtNeoCond-dRg"/>
              </a:rPr>
              <a:t>SOFTWARE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1DAB10F-8D8F-4E0D-BFF4-800F5365587C}"/>
              </a:ext>
            </a:extLst>
          </p:cNvPr>
          <p:cNvSpPr/>
          <p:nvPr/>
        </p:nvSpPr>
        <p:spPr>
          <a:xfrm>
            <a:off x="1872109" y="1160977"/>
            <a:ext cx="67269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MANAGER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6FAAB9B-76A6-4239-968F-EB68291FF87B}"/>
              </a:ext>
            </a:extLst>
          </p:cNvPr>
          <p:cNvSpPr/>
          <p:nvPr/>
        </p:nvSpPr>
        <p:spPr>
          <a:xfrm>
            <a:off x="5364051" y="1979664"/>
            <a:ext cx="2568587" cy="3569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D70DF1E-3869-460F-88B1-72C151CE2C9E}"/>
              </a:ext>
            </a:extLst>
          </p:cNvPr>
          <p:cNvSpPr txBox="1"/>
          <p:nvPr/>
        </p:nvSpPr>
        <p:spPr>
          <a:xfrm>
            <a:off x="4692278" y="2711150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To monitor the current states of whole classrooms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A4A5359-620B-4717-865F-FF68A5A8E2FB}"/>
              </a:ext>
            </a:extLst>
          </p:cNvPr>
          <p:cNvSpPr txBox="1"/>
          <p:nvPr/>
        </p:nvSpPr>
        <p:spPr>
          <a:xfrm>
            <a:off x="4692278" y="3145747"/>
            <a:ext cx="807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To monitor and check the whole devices by each classroom.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9B05397-20F8-4BAE-B3B7-C40202881517}"/>
              </a:ext>
            </a:extLst>
          </p:cNvPr>
          <p:cNvSpPr txBox="1"/>
          <p:nvPr/>
        </p:nvSpPr>
        <p:spPr>
          <a:xfrm>
            <a:off x="4661608" y="3546876"/>
            <a:ext cx="807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To monitor and control the AV devices by each building.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485B492-5721-431B-A72C-45D8F8F7663D}"/>
              </a:ext>
            </a:extLst>
          </p:cNvPr>
          <p:cNvSpPr txBox="1"/>
          <p:nvPr/>
        </p:nvSpPr>
        <p:spPr>
          <a:xfrm>
            <a:off x="4692278" y="3966112"/>
            <a:ext cx="8076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possible to control OFF function of day reservation </a:t>
            </a:r>
          </a:p>
          <a:p>
            <a:r>
              <a:rPr lang="en-US" altLang="ko-KR" sz="1600" dirty="0">
                <a:solidFill>
                  <a:schemeClr val="accent1"/>
                </a:solidFill>
              </a:rPr>
              <a:t>by class building or classrooms (Batch OFF of AV equipment).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37A7E89-9D34-497C-B121-83184370A2D9}"/>
              </a:ext>
            </a:extLst>
          </p:cNvPr>
          <p:cNvSpPr txBox="1"/>
          <p:nvPr/>
        </p:nvSpPr>
        <p:spPr>
          <a:xfrm>
            <a:off x="4806950" y="4692650"/>
            <a:ext cx="807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Possible to control Power of PC in Podium.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42620EB-211B-42FC-A720-4B6C76BB50A3}"/>
              </a:ext>
            </a:extLst>
          </p:cNvPr>
          <p:cNvSpPr txBox="1"/>
          <p:nvPr/>
        </p:nvSpPr>
        <p:spPr>
          <a:xfrm>
            <a:off x="4692278" y="5087622"/>
            <a:ext cx="807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Real-time monitoring of projector status and lamp usage time.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793E7FA-7BC5-43B1-B2C0-C4A4F8EAB740}"/>
              </a:ext>
            </a:extLst>
          </p:cNvPr>
          <p:cNvSpPr txBox="1"/>
          <p:nvPr/>
        </p:nvSpPr>
        <p:spPr>
          <a:xfrm>
            <a:off x="4692278" y="5501858"/>
            <a:ext cx="807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To check and control the lighting condition in classroom. (Optional)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6C75B13-0A4F-4F4A-A116-E6AA80046BB5}"/>
              </a:ext>
            </a:extLst>
          </p:cNvPr>
          <p:cNvSpPr txBox="1"/>
          <p:nvPr/>
        </p:nvSpPr>
        <p:spPr>
          <a:xfrm>
            <a:off x="4692278" y="5874113"/>
            <a:ext cx="8076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Monitoring and control the devices in classrooms </a:t>
            </a:r>
          </a:p>
          <a:p>
            <a:r>
              <a:rPr lang="en-US" altLang="ko-KR" sz="1600" dirty="0">
                <a:solidFill>
                  <a:schemeClr val="accent1"/>
                </a:solidFill>
              </a:rPr>
              <a:t>with administrator’s PC and all mobile phone.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150" y="4464050"/>
            <a:ext cx="28479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584865" y="622134"/>
            <a:ext cx="10687050" cy="19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ADB173F7-5289-4E55-BA0E-280C2C4494F2}"/>
              </a:ext>
            </a:extLst>
          </p:cNvPr>
          <p:cNvSpPr/>
          <p:nvPr/>
        </p:nvSpPr>
        <p:spPr>
          <a:xfrm>
            <a:off x="690065" y="658599"/>
            <a:ext cx="578979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Integrated management system </a:t>
            </a:r>
          </a:p>
          <a:p>
            <a:r>
              <a:rPr lang="en-US" altLang="ko-KR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the entire classroom management screen</a:t>
            </a:r>
            <a:endParaRPr lang="en-US" altLang="ko-KR" sz="2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035050"/>
            <a:ext cx="91059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641537"/>
            <a:ext cx="10687050" cy="19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8015E0A-19C0-46E8-A019-8B766BEE9942}"/>
              </a:ext>
            </a:extLst>
          </p:cNvPr>
          <p:cNvSpPr/>
          <p:nvPr/>
        </p:nvSpPr>
        <p:spPr>
          <a:xfrm>
            <a:off x="676191" y="960617"/>
            <a:ext cx="42274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Classroom management screen</a:t>
            </a:r>
            <a:endParaRPr lang="en-US" altLang="ko-KR" sz="2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0750" y="2482850"/>
            <a:ext cx="927735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799986" y="641537"/>
            <a:ext cx="10687050" cy="19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8098" y="1630121"/>
            <a:ext cx="9305797" cy="54104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18989" y="2372501"/>
            <a:ext cx="2449551" cy="4535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7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59788"/>
                </a:solidFill>
                <a:latin typeface="SJTTCP+SDGtNeoCond-gBd"/>
                <a:cs typeface="SJTTCP+SDGtNeoCond-gBd"/>
              </a:rPr>
              <a:t>&lt;</a:t>
            </a:r>
            <a:r>
              <a:rPr sz="1400" spc="-69" dirty="0">
                <a:solidFill>
                  <a:srgbClr val="F59788"/>
                </a:solidFill>
                <a:latin typeface="SJTTCP+SDGtNeoCond-gBd"/>
                <a:cs typeface="SJTTCP+SDGtNeoCond-gBd"/>
              </a:rPr>
              <a:t> </a:t>
            </a:r>
            <a:r>
              <a:rPr sz="1400" spc="-34" dirty="0">
                <a:solidFill>
                  <a:srgbClr val="F59788"/>
                </a:solidFill>
                <a:latin typeface="SJTTCP+SDGtNeoCond-gBd"/>
                <a:cs typeface="SJTTCP+SDGtNeoCond-gBd"/>
              </a:rPr>
              <a:t>그룹 관리자 </a:t>
            </a:r>
            <a:r>
              <a:rPr sz="1400" dirty="0">
                <a:solidFill>
                  <a:srgbClr val="F59788"/>
                </a:solidFill>
                <a:latin typeface="SJTTCP+SDGtNeoCond-gBd"/>
                <a:cs typeface="SJTTCP+SDGtNeoCond-gBd"/>
              </a:rPr>
              <a:t>및</a:t>
            </a:r>
            <a:r>
              <a:rPr sz="1400" spc="-69" dirty="0">
                <a:solidFill>
                  <a:srgbClr val="F59788"/>
                </a:solidFill>
                <a:latin typeface="SJTTCP+SDGtNeoCond-gBd"/>
                <a:cs typeface="SJTTCP+SDGtNeoCond-gBd"/>
              </a:rPr>
              <a:t> </a:t>
            </a:r>
            <a:r>
              <a:rPr sz="1400" spc="-34" dirty="0">
                <a:solidFill>
                  <a:srgbClr val="F59788"/>
                </a:solidFill>
                <a:latin typeface="SJTTCP+SDGtNeoCond-gBd"/>
                <a:cs typeface="SJTTCP+SDGtNeoCond-gBd"/>
              </a:rPr>
              <a:t>그룹 설정 기능 </a:t>
            </a:r>
            <a:r>
              <a:rPr sz="1400" dirty="0">
                <a:solidFill>
                  <a:srgbClr val="F59788"/>
                </a:solidFill>
                <a:latin typeface="SJTTCP+SDGtNeoCond-gBd"/>
                <a:cs typeface="SJTTCP+SDGtNeoCond-gBd"/>
              </a:rPr>
              <a:t>&gt;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54689" y="4039701"/>
            <a:ext cx="3131048" cy="4535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71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DBECE"/>
                </a:solidFill>
                <a:latin typeface="SJTTCP+SDGtNeoCond-gBd"/>
                <a:cs typeface="SJTTCP+SDGtNeoCond-gBd"/>
              </a:rPr>
              <a:t>&lt;</a:t>
            </a:r>
            <a:r>
              <a:rPr sz="1400" spc="-69" dirty="0">
                <a:solidFill>
                  <a:srgbClr val="1DBECE"/>
                </a:solidFill>
                <a:latin typeface="SJTTCP+SDGtNeoCond-gBd"/>
                <a:cs typeface="SJTTCP+SDGtNeoCond-gBd"/>
              </a:rPr>
              <a:t> </a:t>
            </a:r>
            <a:r>
              <a:rPr sz="1400" spc="-34" dirty="0">
                <a:solidFill>
                  <a:srgbClr val="1DBECE"/>
                </a:solidFill>
                <a:latin typeface="SJTTCP+SDGtNeoCond-gBd"/>
                <a:cs typeface="SJTTCP+SDGtNeoCond-gBd"/>
              </a:rPr>
              <a:t>요일별 예약 OFF설정 기능(그룹&amp;전체) </a:t>
            </a:r>
            <a:r>
              <a:rPr sz="1400" dirty="0">
                <a:solidFill>
                  <a:srgbClr val="1DBECE"/>
                </a:solidFill>
                <a:latin typeface="SJTTCP+SDGtNeoCond-gBd"/>
                <a:cs typeface="SJTTCP+SDGtNeoCond-gBd"/>
              </a:rPr>
              <a:t>&gt;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9999" y="7061601"/>
            <a:ext cx="2514020" cy="206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54"/>
              </a:lnSpc>
              <a:spcBef>
                <a:spcPts val="0"/>
              </a:spcBef>
              <a:spcAft>
                <a:spcPts val="0"/>
              </a:spcAft>
            </a:pPr>
            <a:r>
              <a:rPr sz="650" dirty="0">
                <a:solidFill>
                  <a:srgbClr val="565759"/>
                </a:solidFill>
                <a:latin typeface="LSOTAI+SDGtNeoExt-cLt"/>
                <a:cs typeface="LSOTAI+SDGtNeoExt-cLt"/>
              </a:rPr>
              <a:t>※</a:t>
            </a:r>
            <a:r>
              <a:rPr sz="650" spc="-105" dirty="0">
                <a:solidFill>
                  <a:srgbClr val="565759"/>
                </a:solidFill>
                <a:latin typeface="LSOTAI+SDGtNeoExt-cLt"/>
                <a:cs typeface="LSOTAI+SDGtNeoExt-cLt"/>
              </a:rPr>
              <a:t> </a:t>
            </a:r>
            <a:r>
              <a:rPr sz="650" dirty="0">
                <a:solidFill>
                  <a:srgbClr val="565759"/>
                </a:solidFill>
                <a:latin typeface="LSOTAI+SDGtNeoExt-cLt"/>
                <a:cs typeface="LSOTAI+SDGtNeoExt-cLt"/>
              </a:rPr>
              <a:t>본</a:t>
            </a:r>
            <a:r>
              <a:rPr sz="650" spc="-105" dirty="0">
                <a:solidFill>
                  <a:srgbClr val="565759"/>
                </a:solidFill>
                <a:latin typeface="LSOTAI+SDGtNeoExt-cLt"/>
                <a:cs typeface="LSOTAI+SDGtNeoExt-cLt"/>
              </a:rPr>
              <a:t> </a:t>
            </a:r>
            <a:r>
              <a:rPr sz="650" spc="-43" dirty="0">
                <a:solidFill>
                  <a:srgbClr val="565759"/>
                </a:solidFill>
                <a:latin typeface="LSOTAI+SDGtNeoExt-cLt"/>
                <a:cs typeface="LSOTAI+SDGtNeoExt-cLt"/>
              </a:rPr>
              <a:t>화면은</a:t>
            </a:r>
            <a:r>
              <a:rPr sz="650" spc="-105" dirty="0">
                <a:solidFill>
                  <a:srgbClr val="565759"/>
                </a:solidFill>
                <a:latin typeface="LSOTAI+SDGtNeoExt-cLt"/>
                <a:cs typeface="LSOTAI+SDGtNeoExt-cLt"/>
              </a:rPr>
              <a:t> </a:t>
            </a:r>
            <a:r>
              <a:rPr sz="650" spc="-43" dirty="0">
                <a:solidFill>
                  <a:srgbClr val="565759"/>
                </a:solidFill>
                <a:latin typeface="LSOTAI+SDGtNeoExt-cLt"/>
                <a:cs typeface="LSOTAI+SDGtNeoExt-cLt"/>
              </a:rPr>
              <a:t>이해를</a:t>
            </a:r>
            <a:r>
              <a:rPr sz="650" spc="-105" dirty="0">
                <a:solidFill>
                  <a:srgbClr val="565759"/>
                </a:solidFill>
                <a:latin typeface="LSOTAI+SDGtNeoExt-cLt"/>
                <a:cs typeface="LSOTAI+SDGtNeoExt-cLt"/>
              </a:rPr>
              <a:t> </a:t>
            </a:r>
            <a:r>
              <a:rPr sz="650" spc="-47" dirty="0">
                <a:solidFill>
                  <a:srgbClr val="565759"/>
                </a:solidFill>
                <a:latin typeface="LSOTAI+SDGtNeoExt-cLt"/>
                <a:cs typeface="LSOTAI+SDGtNeoExt-cLt"/>
              </a:rPr>
              <a:t>돕기위해</a:t>
            </a:r>
            <a:r>
              <a:rPr sz="650" spc="-105" dirty="0">
                <a:solidFill>
                  <a:srgbClr val="565759"/>
                </a:solidFill>
                <a:latin typeface="LSOTAI+SDGtNeoExt-cLt"/>
                <a:cs typeface="LSOTAI+SDGtNeoExt-cLt"/>
              </a:rPr>
              <a:t> </a:t>
            </a:r>
            <a:r>
              <a:rPr sz="650" spc="-31" dirty="0">
                <a:solidFill>
                  <a:srgbClr val="565759"/>
                </a:solidFill>
                <a:latin typeface="LSOTAI+SDGtNeoExt-cLt"/>
                <a:cs typeface="LSOTAI+SDGtNeoExt-cLt"/>
              </a:rPr>
              <a:t>실제</a:t>
            </a:r>
            <a:r>
              <a:rPr sz="650" spc="-105" dirty="0">
                <a:solidFill>
                  <a:srgbClr val="565759"/>
                </a:solidFill>
                <a:latin typeface="LSOTAI+SDGtNeoExt-cLt"/>
                <a:cs typeface="LSOTAI+SDGtNeoExt-cLt"/>
              </a:rPr>
              <a:t> </a:t>
            </a:r>
            <a:r>
              <a:rPr sz="650" spc="-43" dirty="0">
                <a:solidFill>
                  <a:srgbClr val="565759"/>
                </a:solidFill>
                <a:latin typeface="LSOTAI+SDGtNeoExt-cLt"/>
                <a:cs typeface="LSOTAI+SDGtNeoExt-cLt"/>
              </a:rPr>
              <a:t>구성에</a:t>
            </a:r>
            <a:r>
              <a:rPr sz="650" spc="-105" dirty="0">
                <a:solidFill>
                  <a:srgbClr val="565759"/>
                </a:solidFill>
                <a:latin typeface="LSOTAI+SDGtNeoExt-cLt"/>
                <a:cs typeface="LSOTAI+SDGtNeoExt-cLt"/>
              </a:rPr>
              <a:t> </a:t>
            </a:r>
            <a:r>
              <a:rPr sz="650" spc="-31" dirty="0">
                <a:solidFill>
                  <a:srgbClr val="565759"/>
                </a:solidFill>
                <a:latin typeface="LSOTAI+SDGtNeoExt-cLt"/>
                <a:cs typeface="LSOTAI+SDGtNeoExt-cLt"/>
              </a:rPr>
              <a:t>맞춘</a:t>
            </a:r>
            <a:r>
              <a:rPr sz="650" spc="-105" dirty="0">
                <a:solidFill>
                  <a:srgbClr val="565759"/>
                </a:solidFill>
                <a:latin typeface="LSOTAI+SDGtNeoExt-cLt"/>
                <a:cs typeface="LSOTAI+SDGtNeoExt-cLt"/>
              </a:rPr>
              <a:t> </a:t>
            </a:r>
            <a:r>
              <a:rPr sz="650" spc="-56" dirty="0">
                <a:solidFill>
                  <a:srgbClr val="565759"/>
                </a:solidFill>
                <a:latin typeface="LSOTAI+SDGtNeoExt-cLt"/>
                <a:cs typeface="LSOTAI+SDGtNeoExt-cLt"/>
              </a:rPr>
              <a:t>예시화면입니다.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36A68A7-C513-4F7D-A151-56E142BACA92}"/>
              </a:ext>
            </a:extLst>
          </p:cNvPr>
          <p:cNvSpPr/>
          <p:nvPr/>
        </p:nvSpPr>
        <p:spPr>
          <a:xfrm>
            <a:off x="676191" y="960617"/>
            <a:ext cx="37176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Administrator setting screen</a:t>
            </a:r>
            <a:endParaRPr lang="en-US" altLang="ko-KR" sz="2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4750" y="2101850"/>
            <a:ext cx="737235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bject 1"/>
          <p:cNvSpPr/>
          <p:nvPr/>
        </p:nvSpPr>
        <p:spPr>
          <a:xfrm>
            <a:off x="0" y="641537"/>
            <a:ext cx="10687050" cy="19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0857730-D4BD-429F-8464-7B0D2AA5482C}"/>
              </a:ext>
            </a:extLst>
          </p:cNvPr>
          <p:cNvSpPr/>
          <p:nvPr/>
        </p:nvSpPr>
        <p:spPr>
          <a:xfrm>
            <a:off x="391431" y="790910"/>
            <a:ext cx="49489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 screen on mobile phone</a:t>
            </a:r>
            <a:endParaRPr lang="en-US" altLang="ko-KR" sz="2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BCA04F9-FDD4-439B-B4D4-A29730808E72}"/>
              </a:ext>
            </a:extLst>
          </p:cNvPr>
          <p:cNvSpPr txBox="1"/>
          <p:nvPr/>
        </p:nvSpPr>
        <p:spPr>
          <a:xfrm>
            <a:off x="515813" y="1290997"/>
            <a:ext cx="9450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Can monitor the condition of devices in all classrooms and control all connected devices in whole classrooms.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632014-12A4-44AE-8CA9-BFA26BF52E48}"/>
              </a:ext>
            </a:extLst>
          </p:cNvPr>
          <p:cNvSpPr txBox="1"/>
          <p:nvPr/>
        </p:nvSpPr>
        <p:spPr>
          <a:xfrm>
            <a:off x="3612158" y="1882985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Log in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B53D6B8-8F7F-4C9F-ACBC-89EEDAD1633B}"/>
              </a:ext>
            </a:extLst>
          </p:cNvPr>
          <p:cNvSpPr txBox="1"/>
          <p:nvPr/>
        </p:nvSpPr>
        <p:spPr>
          <a:xfrm>
            <a:off x="4980310" y="1838635"/>
            <a:ext cx="2376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Classroom status by group 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F9CD13C-689E-4F14-822B-7A0270FFC339}"/>
              </a:ext>
            </a:extLst>
          </p:cNvPr>
          <p:cNvSpPr txBox="1"/>
          <p:nvPr/>
        </p:nvSpPr>
        <p:spPr>
          <a:xfrm>
            <a:off x="7706613" y="1667973"/>
            <a:ext cx="237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Devices control in selected classroom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687050" cy="756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E37215E1-52BF-4CD2-9257-978C7E976FB8}"/>
              </a:ext>
            </a:extLst>
          </p:cNvPr>
          <p:cNvSpPr/>
          <p:nvPr/>
        </p:nvSpPr>
        <p:spPr>
          <a:xfrm>
            <a:off x="761854" y="866274"/>
            <a:ext cx="40003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Integrated management scope</a:t>
            </a:r>
            <a:endParaRPr lang="en-US" altLang="ko-KR" sz="2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A8888BB-CA00-4F68-8636-AA36457723DA}"/>
              </a:ext>
            </a:extLst>
          </p:cNvPr>
          <p:cNvSpPr txBox="1"/>
          <p:nvPr/>
        </p:nvSpPr>
        <p:spPr>
          <a:xfrm>
            <a:off x="766161" y="1749469"/>
            <a:ext cx="275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Smart classroom based on </a:t>
            </a:r>
            <a:r>
              <a:rPr lang="en-US" altLang="ko-KR" sz="1600" dirty="0" err="1">
                <a:solidFill>
                  <a:schemeClr val="bg1"/>
                </a:solidFill>
              </a:rPr>
              <a:t>loT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FBAA8D3-DE7A-4249-A9B7-F3EE39E078DD}"/>
              </a:ext>
            </a:extLst>
          </p:cNvPr>
          <p:cNvSpPr txBox="1"/>
          <p:nvPr/>
        </p:nvSpPr>
        <p:spPr>
          <a:xfrm>
            <a:off x="1719073" y="4066716"/>
            <a:ext cx="1221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Electric devices control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946857C-5670-4F6A-93CE-2E97FA0D7828}"/>
              </a:ext>
            </a:extLst>
          </p:cNvPr>
          <p:cNvSpPr txBox="1"/>
          <p:nvPr/>
        </p:nvSpPr>
        <p:spPr>
          <a:xfrm>
            <a:off x="1719073" y="2755810"/>
            <a:ext cx="1113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Projector control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33A49A7-121A-42CE-8657-24F756A5C946}"/>
              </a:ext>
            </a:extLst>
          </p:cNvPr>
          <p:cNvSpPr txBox="1"/>
          <p:nvPr/>
        </p:nvSpPr>
        <p:spPr>
          <a:xfrm>
            <a:off x="1719073" y="5662736"/>
            <a:ext cx="1059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PC Power control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8139AAE-9AF3-43D3-A885-F927B369D120}"/>
              </a:ext>
            </a:extLst>
          </p:cNvPr>
          <p:cNvSpPr txBox="1"/>
          <p:nvPr/>
        </p:nvSpPr>
        <p:spPr>
          <a:xfrm>
            <a:off x="6444378" y="2780767"/>
            <a:ext cx="170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PBL Classroom Devices control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5FECA53-3BFD-44CB-8BE7-14AEDD210886}"/>
              </a:ext>
            </a:extLst>
          </p:cNvPr>
          <p:cNvSpPr txBox="1"/>
          <p:nvPr/>
        </p:nvSpPr>
        <p:spPr>
          <a:xfrm>
            <a:off x="6667602" y="4002258"/>
            <a:ext cx="1113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Lecture recording equipment control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8D66AE2-51D1-45D6-A736-6D26A82846F2}"/>
              </a:ext>
            </a:extLst>
          </p:cNvPr>
          <p:cNvSpPr txBox="1"/>
          <p:nvPr/>
        </p:nvSpPr>
        <p:spPr>
          <a:xfrm>
            <a:off x="6667601" y="5539624"/>
            <a:ext cx="1113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Classroom lighting control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54050"/>
            <a:ext cx="100774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4F758DE-7860-4995-BF65-9647261D37E1}"/>
              </a:ext>
            </a:extLst>
          </p:cNvPr>
          <p:cNvSpPr txBox="1"/>
          <p:nvPr/>
        </p:nvSpPr>
        <p:spPr>
          <a:xfrm>
            <a:off x="7134789" y="1690018"/>
            <a:ext cx="332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Management department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F4E8B19-BA7C-4FF0-92CA-494F5211A4F4}"/>
              </a:ext>
            </a:extLst>
          </p:cNvPr>
          <p:cNvSpPr txBox="1"/>
          <p:nvPr/>
        </p:nvSpPr>
        <p:spPr>
          <a:xfrm>
            <a:off x="2355529" y="4090102"/>
            <a:ext cx="1688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Administrator PC/ Sever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C1A36E0-4EDC-43AF-BCF8-44231B2F16CB}"/>
              </a:ext>
            </a:extLst>
          </p:cNvPr>
          <p:cNvSpPr txBox="1"/>
          <p:nvPr/>
        </p:nvSpPr>
        <p:spPr>
          <a:xfrm>
            <a:off x="2820070" y="5535015"/>
            <a:ext cx="1688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Mobile phone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FD62E0D-6602-4BB4-8285-0A5B820E7C4E}"/>
              </a:ext>
            </a:extLst>
          </p:cNvPr>
          <p:cNvSpPr txBox="1"/>
          <p:nvPr/>
        </p:nvSpPr>
        <p:spPr>
          <a:xfrm>
            <a:off x="1523926" y="6126286"/>
            <a:ext cx="807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To monitor and control the AV devices by each building.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1799986" y="641537"/>
            <a:ext cx="10687050" cy="19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81404" y="6267791"/>
            <a:ext cx="1517891" cy="1637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18"/>
              </a:lnSpc>
              <a:spcBef>
                <a:spcPts val="0"/>
              </a:spcBef>
              <a:spcAft>
                <a:spcPts val="0"/>
              </a:spcAft>
            </a:pPr>
            <a:r>
              <a:rPr sz="5050" spc="-124" dirty="0">
                <a:solidFill>
                  <a:srgbClr val="FFFFFF"/>
                </a:solidFill>
                <a:latin typeface="SJTTCP+SDGtNeoCond-gBd"/>
                <a:cs typeface="SJTTCP+SDGtNeoCond-gBd"/>
              </a:rPr>
              <a:t>IP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678091" y="6874487"/>
            <a:ext cx="664463" cy="323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51"/>
              </a:lnSpc>
              <a:spcBef>
                <a:spcPts val="0"/>
              </a:spcBef>
              <a:spcAft>
                <a:spcPts val="0"/>
              </a:spcAft>
            </a:pPr>
            <a:r>
              <a:rPr sz="1000" spc="-28" dirty="0">
                <a:solidFill>
                  <a:srgbClr val="FFFFFF"/>
                </a:solidFill>
                <a:latin typeface="SJTTCP+SDGtNeoCond-gBd"/>
                <a:cs typeface="SJTTCP+SDGtNeoCond-gBd"/>
              </a:rPr>
              <a:t>CAMERA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3129623-21E3-4840-A7CA-D075DCDF3221}"/>
              </a:ext>
            </a:extLst>
          </p:cNvPr>
          <p:cNvSpPr/>
          <p:nvPr/>
        </p:nvSpPr>
        <p:spPr>
          <a:xfrm>
            <a:off x="676191" y="960617"/>
            <a:ext cx="36993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36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Installation</a:t>
            </a:r>
            <a:r>
              <a:rPr lang="en-US" altLang="ko-KR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Sample 1</a:t>
            </a:r>
            <a:endParaRPr lang="en-US" altLang="ko-KR" sz="2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EF5F0F4-A135-4045-94D0-B198A8457995}"/>
              </a:ext>
            </a:extLst>
          </p:cNvPr>
          <p:cNvSpPr txBox="1"/>
          <p:nvPr/>
        </p:nvSpPr>
        <p:spPr>
          <a:xfrm>
            <a:off x="4398254" y="6976871"/>
            <a:ext cx="122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Type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3150" y="1644650"/>
            <a:ext cx="830580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268</Words>
  <Application>Microsoft Office PowerPoint</Application>
  <PresentationFormat>Custom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DGNABA+SDGothicNeoa-hExBd</vt:lpstr>
      <vt:lpstr>Calibri</vt:lpstr>
      <vt:lpstr>GKSWUB+SDGtNeoCond-dRg</vt:lpstr>
      <vt:lpstr>맑은 고딕</vt:lpstr>
      <vt:lpstr>SJTTCP+SDGtNeoCond-gBd</vt:lpstr>
      <vt:lpstr>LSOTAI+SDGtNeoExt-cLt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HK TECH</cp:lastModifiedBy>
  <cp:revision>3</cp:revision>
  <dcterms:modified xsi:type="dcterms:W3CDTF">2021-08-07T19:00:15Z</dcterms:modified>
</cp:coreProperties>
</file>