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80" r:id="rId19"/>
    <p:sldId id="281" r:id="rId20"/>
    <p:sldId id="282" r:id="rId21"/>
    <p:sldId id="270" r:id="rId22"/>
    <p:sldId id="272" r:id="rId23"/>
    <p:sldId id="271" r:id="rId24"/>
    <p:sldId id="273" r:id="rId25"/>
    <p:sldId id="274" r:id="rId26"/>
    <p:sldId id="275" r:id="rId27"/>
    <p:sldId id="276" r:id="rId28"/>
    <p:sldId id="279"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96" autoAdjust="0"/>
    <p:restoredTop sz="94660"/>
  </p:normalViewPr>
  <p:slideViewPr>
    <p:cSldViewPr snapToGrid="0">
      <p:cViewPr>
        <p:scale>
          <a:sx n="96" d="100"/>
          <a:sy n="96" d="100"/>
        </p:scale>
        <p:origin x="58" y="77"/>
      </p:cViewPr>
      <p:guideLst/>
    </p:cSldViewPr>
  </p:slideViewPr>
  <p:notesTextViewPr>
    <p:cViewPr>
      <p:scale>
        <a:sx n="1" d="1"/>
        <a:sy n="1" d="1"/>
      </p:scale>
      <p:origin x="0" y="0"/>
    </p:cViewPr>
  </p:notesTextViewPr>
  <p:sorterViewPr>
    <p:cViewPr>
      <p:scale>
        <a:sx n="100" d="100"/>
        <a:sy n="100" d="100"/>
      </p:scale>
      <p:origin x="0" y="-129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FE4ED-1839-443B-BA69-5733EBA1FC73}" type="datetimeFigureOut">
              <a:rPr lang="en-IN" smtClean="0"/>
              <a:t>05-10-2021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8624E-15C9-4BE0-BC92-B31EC44F3A25}" type="slidenum">
              <a:rPr lang="en-IN" smtClean="0"/>
              <a:t>‹#›</a:t>
            </a:fld>
            <a:endParaRPr lang="en-IN"/>
          </a:p>
        </p:txBody>
      </p:sp>
    </p:spTree>
    <p:extLst>
      <p:ext uri="{BB962C8B-B14F-4D97-AF65-F5344CB8AC3E}">
        <p14:creationId xmlns:p14="http://schemas.microsoft.com/office/powerpoint/2010/main" val="344736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FCADEA8-EDB7-45B9-A981-02752F30231E}" type="datetime1">
              <a:rPr lang="en-IN" smtClean="0"/>
              <a:t>05-10-2021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3578F82-1DFE-4F4B-982B-92AFFC20DC9D}" type="slidenum">
              <a:rPr lang="en-IN" smtClean="0"/>
              <a:t>‹#›</a:t>
            </a:fld>
            <a:endParaRPr lang="en-IN"/>
          </a:p>
        </p:txBody>
      </p:sp>
    </p:spTree>
    <p:extLst>
      <p:ext uri="{BB962C8B-B14F-4D97-AF65-F5344CB8AC3E}">
        <p14:creationId xmlns:p14="http://schemas.microsoft.com/office/powerpoint/2010/main" val="2117723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0DF44E-6923-4D51-8FD0-8D4AF6BEEDB1}" type="datetime1">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78F82-1DFE-4F4B-982B-92AFFC20DC9D}" type="slidenum">
              <a:rPr lang="en-IN" smtClean="0"/>
              <a:t>‹#›</a:t>
            </a:fld>
            <a:endParaRPr lang="en-IN"/>
          </a:p>
        </p:txBody>
      </p:sp>
    </p:spTree>
    <p:extLst>
      <p:ext uri="{BB962C8B-B14F-4D97-AF65-F5344CB8AC3E}">
        <p14:creationId xmlns:p14="http://schemas.microsoft.com/office/powerpoint/2010/main" val="304415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7D13CC8-84C8-4D35-AAFE-49B614952F53}" type="datetime1">
              <a:rPr lang="en-IN" smtClean="0"/>
              <a:t>05-10-2021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3578F82-1DFE-4F4B-982B-92AFFC20DC9D}" type="slidenum">
              <a:rPr lang="en-IN" smtClean="0"/>
              <a:t>‹#›</a:t>
            </a:fld>
            <a:endParaRPr lang="en-IN"/>
          </a:p>
        </p:txBody>
      </p:sp>
    </p:spTree>
    <p:extLst>
      <p:ext uri="{BB962C8B-B14F-4D97-AF65-F5344CB8AC3E}">
        <p14:creationId xmlns:p14="http://schemas.microsoft.com/office/powerpoint/2010/main" val="3398739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170E2EB-D0F8-4841-8DDA-4861F0BAD532}" type="datetime1">
              <a:rPr lang="en-IN" smtClean="0"/>
              <a:t>05-10-2021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3578F82-1DFE-4F4B-982B-92AFFC20DC9D}"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874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28577FA-385B-44E6-BF17-3FEA9F036A8F}" type="datetime1">
              <a:rPr lang="en-IN" smtClean="0"/>
              <a:t>05-10-2021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3578F82-1DFE-4F4B-982B-92AFFC20DC9D}" type="slidenum">
              <a:rPr lang="en-IN" smtClean="0"/>
              <a:t>‹#›</a:t>
            </a:fld>
            <a:endParaRPr lang="en-IN"/>
          </a:p>
        </p:txBody>
      </p:sp>
    </p:spTree>
    <p:extLst>
      <p:ext uri="{BB962C8B-B14F-4D97-AF65-F5344CB8AC3E}">
        <p14:creationId xmlns:p14="http://schemas.microsoft.com/office/powerpoint/2010/main" val="2499815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49D6C02-DDB2-4D67-90A9-AD3154D2FF79}" type="datetime1">
              <a:rPr lang="en-IN" smtClean="0"/>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78F82-1DFE-4F4B-982B-92AFFC20DC9D}" type="slidenum">
              <a:rPr lang="en-IN" smtClean="0"/>
              <a:t>‹#›</a:t>
            </a:fld>
            <a:endParaRPr lang="en-IN"/>
          </a:p>
        </p:txBody>
      </p:sp>
    </p:spTree>
    <p:extLst>
      <p:ext uri="{BB962C8B-B14F-4D97-AF65-F5344CB8AC3E}">
        <p14:creationId xmlns:p14="http://schemas.microsoft.com/office/powerpoint/2010/main" val="3388067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77D0B2-98E1-4DBB-A9BE-03BBDBA7ACF7}" type="datetime1">
              <a:rPr lang="en-IN" smtClean="0"/>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78F82-1DFE-4F4B-982B-92AFFC20DC9D}" type="slidenum">
              <a:rPr lang="en-IN" smtClean="0"/>
              <a:t>‹#›</a:t>
            </a:fld>
            <a:endParaRPr lang="en-IN"/>
          </a:p>
        </p:txBody>
      </p:sp>
    </p:spTree>
    <p:extLst>
      <p:ext uri="{BB962C8B-B14F-4D97-AF65-F5344CB8AC3E}">
        <p14:creationId xmlns:p14="http://schemas.microsoft.com/office/powerpoint/2010/main" val="2674179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76B2B-834A-49E5-B33A-62FA8B600D28}" type="datetime1">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78F82-1DFE-4F4B-982B-92AFFC20DC9D}" type="slidenum">
              <a:rPr lang="en-IN" smtClean="0"/>
              <a:t>‹#›</a:t>
            </a:fld>
            <a:endParaRPr lang="en-IN"/>
          </a:p>
        </p:txBody>
      </p:sp>
    </p:spTree>
    <p:extLst>
      <p:ext uri="{BB962C8B-B14F-4D97-AF65-F5344CB8AC3E}">
        <p14:creationId xmlns:p14="http://schemas.microsoft.com/office/powerpoint/2010/main" val="572919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834A612-8E55-4862-88ED-1FC617C5CBA5}" type="datetime1">
              <a:rPr lang="en-IN" smtClean="0"/>
              <a:t>05-10-2021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3578F82-1DFE-4F4B-982B-92AFFC20DC9D}" type="slidenum">
              <a:rPr lang="en-IN" smtClean="0"/>
              <a:t>‹#›</a:t>
            </a:fld>
            <a:endParaRPr lang="en-IN"/>
          </a:p>
        </p:txBody>
      </p:sp>
    </p:spTree>
    <p:extLst>
      <p:ext uri="{BB962C8B-B14F-4D97-AF65-F5344CB8AC3E}">
        <p14:creationId xmlns:p14="http://schemas.microsoft.com/office/powerpoint/2010/main" val="2874478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C3C9DF-4B14-41DB-A1A9-E9945E89DE18}" type="datetime1">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78F82-1DFE-4F4B-982B-92AFFC20DC9D}" type="slidenum">
              <a:rPr lang="en-IN" smtClean="0"/>
              <a:t>‹#›</a:t>
            </a:fld>
            <a:endParaRPr lang="en-IN"/>
          </a:p>
        </p:txBody>
      </p:sp>
    </p:spTree>
    <p:extLst>
      <p:ext uri="{BB962C8B-B14F-4D97-AF65-F5344CB8AC3E}">
        <p14:creationId xmlns:p14="http://schemas.microsoft.com/office/powerpoint/2010/main" val="1143970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04C809B-C40D-4E7D-957D-4BE966C3D559}" type="datetime1">
              <a:rPr lang="en-IN" smtClean="0"/>
              <a:t>05-10-2021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3578F82-1DFE-4F4B-982B-92AFFC20DC9D}" type="slidenum">
              <a:rPr lang="en-IN" smtClean="0"/>
              <a:t>‹#›</a:t>
            </a:fld>
            <a:endParaRPr lang="en-IN"/>
          </a:p>
        </p:txBody>
      </p:sp>
    </p:spTree>
    <p:extLst>
      <p:ext uri="{BB962C8B-B14F-4D97-AF65-F5344CB8AC3E}">
        <p14:creationId xmlns:p14="http://schemas.microsoft.com/office/powerpoint/2010/main" val="358607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3EAD1B-8AD8-449B-A61D-B9D16510A4B9}" type="datetime1">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78F82-1DFE-4F4B-982B-92AFFC20DC9D}" type="slidenum">
              <a:rPr lang="en-IN" smtClean="0"/>
              <a:t>‹#›</a:t>
            </a:fld>
            <a:endParaRPr lang="en-IN"/>
          </a:p>
        </p:txBody>
      </p:sp>
    </p:spTree>
    <p:extLst>
      <p:ext uri="{BB962C8B-B14F-4D97-AF65-F5344CB8AC3E}">
        <p14:creationId xmlns:p14="http://schemas.microsoft.com/office/powerpoint/2010/main" val="3330759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4C82CC-CA0B-46AF-84D5-68CD1FAF03DC}" type="datetime1">
              <a:rPr lang="en-IN" smtClean="0"/>
              <a:t>05-10-2021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578F82-1DFE-4F4B-982B-92AFFC20DC9D}" type="slidenum">
              <a:rPr lang="en-IN" smtClean="0"/>
              <a:t>‹#›</a:t>
            </a:fld>
            <a:endParaRPr lang="en-IN"/>
          </a:p>
        </p:txBody>
      </p:sp>
    </p:spTree>
    <p:extLst>
      <p:ext uri="{BB962C8B-B14F-4D97-AF65-F5344CB8AC3E}">
        <p14:creationId xmlns:p14="http://schemas.microsoft.com/office/powerpoint/2010/main" val="362136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D83994-FBD2-44FF-9177-68C650983F42}" type="datetime1">
              <a:rPr lang="en-IN" smtClean="0"/>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78F82-1DFE-4F4B-982B-92AFFC20DC9D}" type="slidenum">
              <a:rPr lang="en-IN" smtClean="0"/>
              <a:t>‹#›</a:t>
            </a:fld>
            <a:endParaRPr lang="en-IN"/>
          </a:p>
        </p:txBody>
      </p:sp>
    </p:spTree>
    <p:extLst>
      <p:ext uri="{BB962C8B-B14F-4D97-AF65-F5344CB8AC3E}">
        <p14:creationId xmlns:p14="http://schemas.microsoft.com/office/powerpoint/2010/main" val="4199990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C1B79-FE8A-407F-80A0-64A12C9672A0}" type="datetime1">
              <a:rPr lang="en-IN" smtClean="0"/>
              <a:t>05-10-2021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578F82-1DFE-4F4B-982B-92AFFC20DC9D}" type="slidenum">
              <a:rPr lang="en-IN" smtClean="0"/>
              <a:t>‹#›</a:t>
            </a:fld>
            <a:endParaRPr lang="en-IN"/>
          </a:p>
        </p:txBody>
      </p:sp>
    </p:spTree>
    <p:extLst>
      <p:ext uri="{BB962C8B-B14F-4D97-AF65-F5344CB8AC3E}">
        <p14:creationId xmlns:p14="http://schemas.microsoft.com/office/powerpoint/2010/main" val="84384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7D3DB-0219-4DBC-AE27-6B9E53E36108}" type="datetime1">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78F82-1DFE-4F4B-982B-92AFFC20DC9D}" type="slidenum">
              <a:rPr lang="en-IN" smtClean="0"/>
              <a:t>‹#›</a:t>
            </a:fld>
            <a:endParaRPr lang="en-IN"/>
          </a:p>
        </p:txBody>
      </p:sp>
    </p:spTree>
    <p:extLst>
      <p:ext uri="{BB962C8B-B14F-4D97-AF65-F5344CB8AC3E}">
        <p14:creationId xmlns:p14="http://schemas.microsoft.com/office/powerpoint/2010/main" val="56604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26641E-15DB-4986-B5CC-99F1CEDC1DBE}" type="datetime1">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78F82-1DFE-4F4B-982B-92AFFC20DC9D}" type="slidenum">
              <a:rPr lang="en-IN" smtClean="0"/>
              <a:t>‹#›</a:t>
            </a:fld>
            <a:endParaRPr lang="en-IN"/>
          </a:p>
        </p:txBody>
      </p:sp>
    </p:spTree>
    <p:extLst>
      <p:ext uri="{BB962C8B-B14F-4D97-AF65-F5344CB8AC3E}">
        <p14:creationId xmlns:p14="http://schemas.microsoft.com/office/powerpoint/2010/main" val="140881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0F2FC5-EF2C-49D2-A71B-1A7396F2A960}" type="datetime1">
              <a:rPr lang="en-IN" smtClean="0"/>
              <a:t>05-10-2021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3578F82-1DFE-4F4B-982B-92AFFC20DC9D}" type="slidenum">
              <a:rPr lang="en-IN" smtClean="0"/>
              <a:t>‹#›</a:t>
            </a:fld>
            <a:endParaRPr lang="en-IN"/>
          </a:p>
        </p:txBody>
      </p:sp>
    </p:spTree>
    <p:extLst>
      <p:ext uri="{BB962C8B-B14F-4D97-AF65-F5344CB8AC3E}">
        <p14:creationId xmlns:p14="http://schemas.microsoft.com/office/powerpoint/2010/main" val="19362145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F32A-C953-4501-8B29-BA1BF991639C}"/>
              </a:ext>
            </a:extLst>
          </p:cNvPr>
          <p:cNvSpPr>
            <a:spLocks noGrp="1"/>
          </p:cNvSpPr>
          <p:nvPr>
            <p:ph type="ctrTitle"/>
          </p:nvPr>
        </p:nvSpPr>
        <p:spPr>
          <a:xfrm>
            <a:off x="1171074" y="2918170"/>
            <a:ext cx="10210800" cy="1021659"/>
          </a:xfrm>
        </p:spPr>
        <p:txBody>
          <a:bodyPr>
            <a:normAutofit/>
          </a:bodyPr>
          <a:lstStyle/>
          <a:p>
            <a:r>
              <a:rPr lang="en-US" sz="3600" dirty="0">
                <a:solidFill>
                  <a:schemeClr val="accent2">
                    <a:lumMod val="60000"/>
                    <a:lumOff val="40000"/>
                  </a:schemeClr>
                </a:solidFill>
              </a:rPr>
              <a:t>Project:</a:t>
            </a:r>
            <a:r>
              <a:rPr lang="en-US" sz="3600" dirty="0"/>
              <a:t> </a:t>
            </a:r>
            <a:r>
              <a:rPr lang="en-US" dirty="0">
                <a:solidFill>
                  <a:schemeClr val="accent3">
                    <a:lumMod val="60000"/>
                    <a:lumOff val="40000"/>
                  </a:schemeClr>
                </a:solidFill>
              </a:rPr>
              <a:t>Booking System</a:t>
            </a:r>
            <a:endParaRPr lang="en-IN" dirty="0">
              <a:solidFill>
                <a:schemeClr val="accent3">
                  <a:lumMod val="60000"/>
                  <a:lumOff val="40000"/>
                </a:schemeClr>
              </a:solidFill>
            </a:endParaRPr>
          </a:p>
        </p:txBody>
      </p:sp>
      <p:sp>
        <p:nvSpPr>
          <p:cNvPr id="3" name="Subtitle 2">
            <a:extLst>
              <a:ext uri="{FF2B5EF4-FFF2-40B4-BE49-F238E27FC236}">
                <a16:creationId xmlns:a16="http://schemas.microsoft.com/office/drawing/2014/main" id="{20B0803E-5FFF-4E00-A51A-67A8A7BA6130}"/>
              </a:ext>
            </a:extLst>
          </p:cNvPr>
          <p:cNvSpPr>
            <a:spLocks noGrp="1"/>
          </p:cNvSpPr>
          <p:nvPr>
            <p:ph type="subTitle" idx="1"/>
          </p:nvPr>
        </p:nvSpPr>
        <p:spPr>
          <a:xfrm>
            <a:off x="1034716" y="1387641"/>
            <a:ext cx="9889959" cy="1148659"/>
          </a:xfrm>
        </p:spPr>
        <p:txBody>
          <a:bodyPr>
            <a:normAutofit/>
          </a:bodyPr>
          <a:lstStyle/>
          <a:p>
            <a:r>
              <a:rPr lang="en-US" sz="4000" dirty="0">
                <a:solidFill>
                  <a:schemeClr val="accent2">
                    <a:lumMod val="60000"/>
                    <a:lumOff val="40000"/>
                  </a:schemeClr>
                </a:solidFill>
              </a:rPr>
              <a:t>SOFTWARE ENGINEERING LAB - CS303</a:t>
            </a:r>
            <a:endParaRPr lang="en-IN" sz="4000" dirty="0">
              <a:solidFill>
                <a:schemeClr val="accent2">
                  <a:lumMod val="60000"/>
                  <a:lumOff val="40000"/>
                </a:schemeClr>
              </a:solidFill>
            </a:endParaRPr>
          </a:p>
        </p:txBody>
      </p:sp>
      <p:sp>
        <p:nvSpPr>
          <p:cNvPr id="6" name="Slide Number Placeholder 5">
            <a:extLst>
              <a:ext uri="{FF2B5EF4-FFF2-40B4-BE49-F238E27FC236}">
                <a16:creationId xmlns:a16="http://schemas.microsoft.com/office/drawing/2014/main" id="{067214FE-2658-4B2B-A9AA-8AB39E21E5D5}"/>
              </a:ext>
            </a:extLst>
          </p:cNvPr>
          <p:cNvSpPr>
            <a:spLocks noGrp="1"/>
          </p:cNvSpPr>
          <p:nvPr>
            <p:ph type="sldNum" sz="quarter" idx="12"/>
          </p:nvPr>
        </p:nvSpPr>
        <p:spPr/>
        <p:txBody>
          <a:bodyPr/>
          <a:lstStyle/>
          <a:p>
            <a:fld id="{13578F82-1DFE-4F4B-982B-92AFFC20DC9D}" type="slidenum">
              <a:rPr lang="en-IN" smtClean="0"/>
              <a:t>1</a:t>
            </a:fld>
            <a:endParaRPr lang="en-IN"/>
          </a:p>
        </p:txBody>
      </p:sp>
    </p:spTree>
    <p:extLst>
      <p:ext uri="{BB962C8B-B14F-4D97-AF65-F5344CB8AC3E}">
        <p14:creationId xmlns:p14="http://schemas.microsoft.com/office/powerpoint/2010/main" val="2192313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77E315F-A275-4D6C-AC2D-7A8ECA291B63}"/>
              </a:ext>
            </a:extLst>
          </p:cNvPr>
          <p:cNvSpPr>
            <a:spLocks noGrp="1"/>
          </p:cNvSpPr>
          <p:nvPr>
            <p:ph idx="1"/>
          </p:nvPr>
        </p:nvSpPr>
        <p:spPr>
          <a:xfrm>
            <a:off x="685800" y="1510379"/>
            <a:ext cx="10820400" cy="3837241"/>
          </a:xfrm>
        </p:spPr>
        <p:txBody>
          <a:bodyPr>
            <a:normAutofit/>
          </a:bodyPr>
          <a:lstStyle/>
          <a:p>
            <a:endParaRPr lang="en-US" dirty="0">
              <a:solidFill>
                <a:schemeClr val="accent3">
                  <a:lumMod val="40000"/>
                  <a:lumOff val="60000"/>
                </a:schemeClr>
              </a:solidFill>
              <a:latin typeface="Calibri" panose="020F0502020204030204" pitchFamily="34" charset="0"/>
              <a:cs typeface="Calibri" panose="020F0502020204030204" pitchFamily="34" charset="0"/>
            </a:endParaRPr>
          </a:p>
          <a:p>
            <a:r>
              <a:rPr lang="en-US" dirty="0">
                <a:solidFill>
                  <a:schemeClr val="accent3">
                    <a:lumMod val="40000"/>
                    <a:lumOff val="60000"/>
                  </a:schemeClr>
                </a:solidFill>
                <a:latin typeface="Calibri" panose="020F0502020204030204" pitchFamily="34" charset="0"/>
                <a:cs typeface="Calibri" panose="020F0502020204030204" pitchFamily="34" charset="0"/>
              </a:rPr>
              <a:t>During first time sign in / sign up email id and username will be stored.</a:t>
            </a:r>
          </a:p>
          <a:p>
            <a:r>
              <a:rPr lang="en-US" dirty="0">
                <a:solidFill>
                  <a:schemeClr val="accent3">
                    <a:lumMod val="40000"/>
                    <a:lumOff val="60000"/>
                  </a:schemeClr>
                </a:solidFill>
                <a:latin typeface="Calibri" panose="020F0502020204030204" pitchFamily="34" charset="0"/>
                <a:cs typeface="Calibri" panose="020F0502020204030204" pitchFamily="34" charset="0"/>
              </a:rPr>
              <a:t>All the requests will contain purpose of booking and the expected audience/ people using the particular room (or hall or a court) except for mess change requests</a:t>
            </a:r>
          </a:p>
          <a:p>
            <a:r>
              <a:rPr lang="en-US" dirty="0">
                <a:solidFill>
                  <a:schemeClr val="accent3">
                    <a:lumMod val="40000"/>
                    <a:lumOff val="60000"/>
                  </a:schemeClr>
                </a:solidFill>
                <a:latin typeface="Calibri" panose="020F0502020204030204" pitchFamily="34" charset="0"/>
                <a:cs typeface="Calibri" panose="020F0502020204030204" pitchFamily="34" charset="0"/>
              </a:rPr>
              <a:t>All the requests will be sent to admin of that module for verification</a:t>
            </a:r>
          </a:p>
          <a:p>
            <a:r>
              <a:rPr lang="en-US" dirty="0">
                <a:solidFill>
                  <a:schemeClr val="accent3">
                    <a:lumMod val="40000"/>
                    <a:lumOff val="60000"/>
                  </a:schemeClr>
                </a:solidFill>
                <a:latin typeface="Calibri" panose="020F0502020204030204" pitchFamily="34" charset="0"/>
                <a:cs typeface="Calibri" panose="020F0502020204030204" pitchFamily="34" charset="0"/>
              </a:rPr>
              <a:t>Every update in the status of a request will be communicated to the user through mail. </a:t>
            </a:r>
          </a:p>
          <a:p>
            <a:r>
              <a:rPr lang="en-US" dirty="0">
                <a:solidFill>
                  <a:schemeClr val="accent3">
                    <a:lumMod val="40000"/>
                    <a:lumOff val="60000"/>
                  </a:schemeClr>
                </a:solidFill>
                <a:latin typeface="Calibri" panose="020F0502020204030204" pitchFamily="34" charset="0"/>
                <a:cs typeface="Calibri" panose="020F0502020204030204" pitchFamily="34" charset="0"/>
              </a:rPr>
              <a:t>In case of mess change requests if the requested mess doesn’t have vacancy, the user will be prompted for choosing a different mess among the available messes or to use the existing mess.</a:t>
            </a:r>
          </a:p>
          <a:p>
            <a:endParaRPr lang="en-US" dirty="0">
              <a:solidFill>
                <a:schemeClr val="accent3">
                  <a:lumMod val="40000"/>
                  <a:lumOff val="60000"/>
                </a:schemeClr>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26D7105-BDDE-403E-AF48-86F9F08F3002}"/>
              </a:ext>
            </a:extLst>
          </p:cNvPr>
          <p:cNvSpPr txBox="1"/>
          <p:nvPr/>
        </p:nvSpPr>
        <p:spPr>
          <a:xfrm>
            <a:off x="2478505" y="388095"/>
            <a:ext cx="9115926" cy="523220"/>
          </a:xfrm>
          <a:prstGeom prst="rect">
            <a:avLst/>
          </a:prstGeom>
          <a:noFill/>
        </p:spPr>
        <p:txBody>
          <a:bodyPr wrap="square" rtlCol="0">
            <a:spAutoFit/>
          </a:bodyPr>
          <a:lstStyle/>
          <a:p>
            <a:pPr algn="r"/>
            <a:r>
              <a:rPr lang="en-US" sz="2800" dirty="0">
                <a:solidFill>
                  <a:schemeClr val="accent2">
                    <a:lumMod val="60000"/>
                    <a:lumOff val="40000"/>
                  </a:schemeClr>
                </a:solidFill>
              </a:rPr>
              <a:t>Functional Requirements </a:t>
            </a:r>
            <a:r>
              <a:rPr lang="en-US" sz="2800" dirty="0" err="1">
                <a:solidFill>
                  <a:schemeClr val="accent2">
                    <a:lumMod val="60000"/>
                    <a:lumOff val="40000"/>
                  </a:schemeClr>
                </a:solidFill>
              </a:rPr>
              <a:t>contd</a:t>
            </a:r>
            <a:r>
              <a:rPr lang="en-US" sz="2800" dirty="0">
                <a:solidFill>
                  <a:schemeClr val="accent2">
                    <a:lumMod val="60000"/>
                    <a:lumOff val="40000"/>
                  </a:schemeClr>
                </a:solidFill>
              </a:rPr>
              <a:t>…</a:t>
            </a:r>
            <a:endParaRPr lang="en-IN" sz="2800" dirty="0">
              <a:solidFill>
                <a:schemeClr val="accent2">
                  <a:lumMod val="60000"/>
                  <a:lumOff val="40000"/>
                </a:schemeClr>
              </a:solidFill>
            </a:endParaRPr>
          </a:p>
        </p:txBody>
      </p:sp>
      <p:sp>
        <p:nvSpPr>
          <p:cNvPr id="8" name="Slide Number Placeholder 7">
            <a:extLst>
              <a:ext uri="{FF2B5EF4-FFF2-40B4-BE49-F238E27FC236}">
                <a16:creationId xmlns:a16="http://schemas.microsoft.com/office/drawing/2014/main" id="{3C1A5176-E6A1-4178-9E66-F8BECBA1764D}"/>
              </a:ext>
            </a:extLst>
          </p:cNvPr>
          <p:cNvSpPr>
            <a:spLocks noGrp="1"/>
          </p:cNvSpPr>
          <p:nvPr>
            <p:ph type="sldNum" sz="quarter" idx="12"/>
          </p:nvPr>
        </p:nvSpPr>
        <p:spPr/>
        <p:txBody>
          <a:bodyPr/>
          <a:lstStyle/>
          <a:p>
            <a:fld id="{13578F82-1DFE-4F4B-982B-92AFFC20DC9D}" type="slidenum">
              <a:rPr lang="en-IN" smtClean="0"/>
              <a:t>10</a:t>
            </a:fld>
            <a:endParaRPr lang="en-IN"/>
          </a:p>
        </p:txBody>
      </p:sp>
    </p:spTree>
    <p:extLst>
      <p:ext uri="{BB962C8B-B14F-4D97-AF65-F5344CB8AC3E}">
        <p14:creationId xmlns:p14="http://schemas.microsoft.com/office/powerpoint/2010/main" val="334222455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A717044-C574-43D7-AF96-D0E64D096FF9}"/>
              </a:ext>
            </a:extLst>
          </p:cNvPr>
          <p:cNvSpPr>
            <a:spLocks noGrp="1"/>
          </p:cNvSpPr>
          <p:nvPr>
            <p:ph idx="1"/>
          </p:nvPr>
        </p:nvSpPr>
        <p:spPr>
          <a:xfrm>
            <a:off x="685800" y="2119409"/>
            <a:ext cx="10820400" cy="2619181"/>
          </a:xfrm>
        </p:spPr>
        <p:txBody>
          <a:bodyPr>
            <a:normAutofit/>
          </a:bodyPr>
          <a:lstStyle/>
          <a:p>
            <a:r>
              <a:rPr lang="en-US" dirty="0">
                <a:solidFill>
                  <a:schemeClr val="accent3">
                    <a:lumMod val="40000"/>
                    <a:lumOff val="60000"/>
                  </a:schemeClr>
                </a:solidFill>
                <a:latin typeface="Calibri" panose="020F0502020204030204" pitchFamily="34" charset="0"/>
                <a:cs typeface="Calibri" panose="020F0502020204030204" pitchFamily="34" charset="0"/>
              </a:rPr>
              <a:t>At least one Admin will be available all the time</a:t>
            </a:r>
          </a:p>
          <a:p>
            <a:r>
              <a:rPr lang="en-US" dirty="0">
                <a:solidFill>
                  <a:schemeClr val="accent3">
                    <a:lumMod val="40000"/>
                    <a:lumOff val="60000"/>
                  </a:schemeClr>
                </a:solidFill>
                <a:latin typeface="Calibri" panose="020F0502020204030204" pitchFamily="34" charset="0"/>
                <a:cs typeface="Calibri" panose="020F0502020204030204" pitchFamily="34" charset="0"/>
              </a:rPr>
              <a:t>Users use resources of a room in a friendly manner</a:t>
            </a:r>
          </a:p>
          <a:p>
            <a:r>
              <a:rPr lang="en-US" dirty="0">
                <a:solidFill>
                  <a:schemeClr val="accent3">
                    <a:lumMod val="40000"/>
                    <a:lumOff val="60000"/>
                  </a:schemeClr>
                </a:solidFill>
                <a:latin typeface="Calibri" panose="020F0502020204030204" pitchFamily="34" charset="0"/>
                <a:cs typeface="Calibri" panose="020F0502020204030204" pitchFamily="34" charset="0"/>
              </a:rPr>
              <a:t>Every user in the institute can access a web browser and internet facility.</a:t>
            </a:r>
          </a:p>
        </p:txBody>
      </p:sp>
      <p:sp>
        <p:nvSpPr>
          <p:cNvPr id="5" name="TextBox 4">
            <a:extLst>
              <a:ext uri="{FF2B5EF4-FFF2-40B4-BE49-F238E27FC236}">
                <a16:creationId xmlns:a16="http://schemas.microsoft.com/office/drawing/2014/main" id="{7443096B-AB06-4F2D-A728-71E548B7055F}"/>
              </a:ext>
            </a:extLst>
          </p:cNvPr>
          <p:cNvSpPr txBox="1"/>
          <p:nvPr/>
        </p:nvSpPr>
        <p:spPr>
          <a:xfrm>
            <a:off x="685800" y="1491916"/>
            <a:ext cx="6517105" cy="523220"/>
          </a:xfrm>
          <a:prstGeom prst="rect">
            <a:avLst/>
          </a:prstGeom>
          <a:noFill/>
        </p:spPr>
        <p:txBody>
          <a:bodyPr wrap="square" rtlCol="0">
            <a:spAutoFit/>
          </a:bodyPr>
          <a:lstStyle/>
          <a:p>
            <a:r>
              <a:rPr lang="en-US" sz="2800" dirty="0">
                <a:solidFill>
                  <a:schemeClr val="accent2">
                    <a:lumMod val="60000"/>
                    <a:lumOff val="40000"/>
                  </a:schemeClr>
                </a:solidFill>
              </a:rPr>
              <a:t>Key Assumptions*</a:t>
            </a:r>
            <a:endParaRPr lang="en-IN" sz="2800" dirty="0">
              <a:solidFill>
                <a:schemeClr val="accent2">
                  <a:lumMod val="60000"/>
                  <a:lumOff val="40000"/>
                </a:schemeClr>
              </a:solidFill>
            </a:endParaRPr>
          </a:p>
        </p:txBody>
      </p:sp>
      <p:sp>
        <p:nvSpPr>
          <p:cNvPr id="8" name="Slide Number Placeholder 7">
            <a:extLst>
              <a:ext uri="{FF2B5EF4-FFF2-40B4-BE49-F238E27FC236}">
                <a16:creationId xmlns:a16="http://schemas.microsoft.com/office/drawing/2014/main" id="{24EFBAA9-10EF-469F-89CB-18D0D13E2448}"/>
              </a:ext>
            </a:extLst>
          </p:cNvPr>
          <p:cNvSpPr>
            <a:spLocks noGrp="1"/>
          </p:cNvSpPr>
          <p:nvPr>
            <p:ph type="sldNum" sz="quarter" idx="12"/>
          </p:nvPr>
        </p:nvSpPr>
        <p:spPr/>
        <p:txBody>
          <a:bodyPr/>
          <a:lstStyle/>
          <a:p>
            <a:fld id="{13578F82-1DFE-4F4B-982B-92AFFC20DC9D}" type="slidenum">
              <a:rPr lang="en-IN" smtClean="0"/>
              <a:t>11</a:t>
            </a:fld>
            <a:endParaRPr lang="en-IN"/>
          </a:p>
        </p:txBody>
      </p:sp>
      <p:sp>
        <p:nvSpPr>
          <p:cNvPr id="6" name="TextBox 5">
            <a:extLst>
              <a:ext uri="{FF2B5EF4-FFF2-40B4-BE49-F238E27FC236}">
                <a16:creationId xmlns:a16="http://schemas.microsoft.com/office/drawing/2014/main" id="{E5A7FC5F-04D4-4E04-80B8-1A4346D4A57E}"/>
              </a:ext>
            </a:extLst>
          </p:cNvPr>
          <p:cNvSpPr txBox="1"/>
          <p:nvPr/>
        </p:nvSpPr>
        <p:spPr>
          <a:xfrm>
            <a:off x="1796715" y="6015335"/>
            <a:ext cx="9765633" cy="461665"/>
          </a:xfrm>
          <a:prstGeom prst="rect">
            <a:avLst/>
          </a:prstGeom>
          <a:noFill/>
        </p:spPr>
        <p:txBody>
          <a:bodyPr wrap="square" rtlCol="0">
            <a:spAutoFit/>
          </a:bodyPr>
          <a:lstStyle/>
          <a:p>
            <a:pPr algn="r"/>
            <a:r>
              <a:rPr lang="en-US" sz="1200" dirty="0">
                <a:solidFill>
                  <a:schemeClr val="tx1">
                    <a:lumMod val="50000"/>
                  </a:schemeClr>
                </a:solidFill>
              </a:rPr>
              <a:t>*In the next build/version of the software admin work will be minimized by making most of the accept / reject process automated</a:t>
            </a:r>
          </a:p>
          <a:p>
            <a:pPr algn="r"/>
            <a:endParaRPr lang="en-IN" sz="1200" dirty="0">
              <a:solidFill>
                <a:schemeClr val="tx1">
                  <a:lumMod val="50000"/>
                </a:schemeClr>
              </a:solidFill>
            </a:endParaRPr>
          </a:p>
        </p:txBody>
      </p:sp>
    </p:spTree>
    <p:extLst>
      <p:ext uri="{BB962C8B-B14F-4D97-AF65-F5344CB8AC3E}">
        <p14:creationId xmlns:p14="http://schemas.microsoft.com/office/powerpoint/2010/main" val="33364214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2558D5F-20E2-4383-B5C9-B2C35B8E360B}"/>
              </a:ext>
            </a:extLst>
          </p:cNvPr>
          <p:cNvSpPr>
            <a:spLocks noGrp="1"/>
          </p:cNvSpPr>
          <p:nvPr>
            <p:ph idx="1"/>
          </p:nvPr>
        </p:nvSpPr>
        <p:spPr>
          <a:xfrm>
            <a:off x="633663" y="1435768"/>
            <a:ext cx="10824411" cy="4989095"/>
          </a:xfrm>
        </p:spPr>
        <p:txBody>
          <a:bodyPr>
            <a:normAutofit fontScale="92500"/>
          </a:bodyPr>
          <a:lstStyle/>
          <a:p>
            <a:r>
              <a:rPr lang="en-US" b="1" dirty="0">
                <a:solidFill>
                  <a:schemeClr val="accent2">
                    <a:lumMod val="60000"/>
                    <a:lumOff val="40000"/>
                  </a:schemeClr>
                </a:solidFill>
                <a:latin typeface="Calibri" panose="020F0502020204030204" pitchFamily="34" charset="0"/>
                <a:cs typeface="Calibri" panose="020F0502020204030204" pitchFamily="34" charset="0"/>
              </a:rPr>
              <a:t>Scalability</a:t>
            </a:r>
            <a:r>
              <a:rPr lang="en-US" dirty="0">
                <a:solidFill>
                  <a:schemeClr val="accent3">
                    <a:lumMod val="40000"/>
                    <a:lumOff val="60000"/>
                  </a:schemeClr>
                </a:solidFill>
                <a:latin typeface="Calibri" panose="020F0502020204030204" pitchFamily="34" charset="0"/>
                <a:cs typeface="Calibri" panose="020F0502020204030204" pitchFamily="34" charset="0"/>
              </a:rPr>
              <a:t>: since we are using </a:t>
            </a:r>
            <a:r>
              <a:rPr lang="en-US" dirty="0" err="1">
                <a:solidFill>
                  <a:schemeClr val="accent3">
                    <a:lumMod val="40000"/>
                    <a:lumOff val="60000"/>
                  </a:schemeClr>
                </a:solidFill>
                <a:latin typeface="Calibri" panose="020F0502020204030204" pitchFamily="34" charset="0"/>
                <a:cs typeface="Calibri" panose="020F0502020204030204" pitchFamily="34" charset="0"/>
              </a:rPr>
              <a:t>mySQL</a:t>
            </a:r>
            <a:r>
              <a:rPr lang="en-US" dirty="0">
                <a:solidFill>
                  <a:schemeClr val="accent3">
                    <a:lumMod val="40000"/>
                    <a:lumOff val="60000"/>
                  </a:schemeClr>
                </a:solidFill>
                <a:latin typeface="Calibri" panose="020F0502020204030204" pitchFamily="34" charset="0"/>
                <a:cs typeface="Calibri" panose="020F0502020204030204" pitchFamily="34" charset="0"/>
              </a:rPr>
              <a:t> with proper data integrity models, scalability in terms of data management is achieved. Also scalability in terms of server management is taken care with Nodejs.</a:t>
            </a:r>
          </a:p>
          <a:p>
            <a:r>
              <a:rPr lang="en-US" b="1" dirty="0">
                <a:solidFill>
                  <a:schemeClr val="accent2">
                    <a:lumMod val="60000"/>
                    <a:lumOff val="40000"/>
                  </a:schemeClr>
                </a:solidFill>
                <a:latin typeface="Calibri" panose="020F0502020204030204" pitchFamily="34" charset="0"/>
                <a:cs typeface="Calibri" panose="020F0502020204030204" pitchFamily="34" charset="0"/>
              </a:rPr>
              <a:t>Reliability and Availability</a:t>
            </a:r>
            <a:r>
              <a:rPr lang="en-US" dirty="0">
                <a:solidFill>
                  <a:schemeClr val="accent3">
                    <a:lumMod val="40000"/>
                    <a:lumOff val="60000"/>
                  </a:schemeClr>
                </a:solidFill>
                <a:latin typeface="Calibri" panose="020F0502020204030204" pitchFamily="34" charset="0"/>
                <a:cs typeface="Calibri" panose="020F0502020204030204" pitchFamily="34" charset="0"/>
              </a:rPr>
              <a:t>: This is taken care by Node.js, since Node.js increases performance and handles a lot of requests. It also overcomes large data processing challenges.</a:t>
            </a:r>
          </a:p>
          <a:p>
            <a:r>
              <a:rPr lang="en-US" b="1" dirty="0">
                <a:solidFill>
                  <a:schemeClr val="accent2">
                    <a:lumMod val="60000"/>
                    <a:lumOff val="40000"/>
                  </a:schemeClr>
                </a:solidFill>
                <a:latin typeface="Calibri" panose="020F0502020204030204" pitchFamily="34" charset="0"/>
                <a:cs typeface="Calibri" panose="020F0502020204030204" pitchFamily="34" charset="0"/>
              </a:rPr>
              <a:t>Maintainability and Manageability</a:t>
            </a:r>
            <a:r>
              <a:rPr lang="en-US" dirty="0">
                <a:solidFill>
                  <a:schemeClr val="accent3">
                    <a:lumMod val="40000"/>
                    <a:lumOff val="60000"/>
                  </a:schemeClr>
                </a:solidFill>
                <a:latin typeface="Calibri" panose="020F0502020204030204" pitchFamily="34" charset="0"/>
                <a:cs typeface="Calibri" panose="020F0502020204030204" pitchFamily="34" charset="0"/>
              </a:rPr>
              <a:t>: This is satisfied properly as we are following a proper software engineering principles and also we are using frameworks like </a:t>
            </a:r>
            <a:r>
              <a:rPr lang="en-US" dirty="0" err="1">
                <a:solidFill>
                  <a:schemeClr val="accent3">
                    <a:lumMod val="40000"/>
                    <a:lumOff val="60000"/>
                  </a:schemeClr>
                </a:solidFill>
                <a:latin typeface="Calibri" panose="020F0502020204030204" pitchFamily="34" charset="0"/>
                <a:cs typeface="Calibri" panose="020F0502020204030204" pitchFamily="34" charset="0"/>
              </a:rPr>
              <a:t>ReactJs</a:t>
            </a:r>
            <a:r>
              <a:rPr lang="en-US" dirty="0">
                <a:solidFill>
                  <a:schemeClr val="accent3">
                    <a:lumMod val="40000"/>
                    <a:lumOff val="60000"/>
                  </a:schemeClr>
                </a:solidFill>
                <a:latin typeface="Calibri" panose="020F0502020204030204" pitchFamily="34" charset="0"/>
                <a:cs typeface="Calibri" panose="020F0502020204030204" pitchFamily="34" charset="0"/>
              </a:rPr>
              <a:t> which provided us to create different components to maintain the code properly.</a:t>
            </a:r>
          </a:p>
          <a:p>
            <a:r>
              <a:rPr lang="en-US" b="1" dirty="0">
                <a:solidFill>
                  <a:schemeClr val="accent2">
                    <a:lumMod val="60000"/>
                    <a:lumOff val="40000"/>
                  </a:schemeClr>
                </a:solidFill>
                <a:latin typeface="Calibri" panose="020F0502020204030204" pitchFamily="34" charset="0"/>
                <a:cs typeface="Calibri" panose="020F0502020204030204" pitchFamily="34" charset="0"/>
              </a:rPr>
              <a:t>Usability</a:t>
            </a:r>
            <a:r>
              <a:rPr lang="en-US" dirty="0">
                <a:solidFill>
                  <a:schemeClr val="accent3">
                    <a:lumMod val="40000"/>
                    <a:lumOff val="60000"/>
                  </a:schemeClr>
                </a:solidFill>
                <a:latin typeface="Calibri" panose="020F0502020204030204" pitchFamily="34" charset="0"/>
                <a:cs typeface="Calibri" panose="020F0502020204030204" pitchFamily="34" charset="0"/>
              </a:rPr>
              <a:t>: This web based application is user friendly with best user interface.</a:t>
            </a:r>
          </a:p>
          <a:p>
            <a:r>
              <a:rPr lang="en-US" b="1" dirty="0">
                <a:solidFill>
                  <a:schemeClr val="accent2">
                    <a:lumMod val="60000"/>
                    <a:lumOff val="40000"/>
                  </a:schemeClr>
                </a:solidFill>
                <a:latin typeface="Calibri" panose="020F0502020204030204" pitchFamily="34" charset="0"/>
                <a:cs typeface="Calibri" panose="020F0502020204030204" pitchFamily="34" charset="0"/>
              </a:rPr>
              <a:t>Portability and Compatibility</a:t>
            </a:r>
            <a:r>
              <a:rPr lang="en-US" dirty="0">
                <a:solidFill>
                  <a:schemeClr val="accent3">
                    <a:lumMod val="40000"/>
                    <a:lumOff val="60000"/>
                  </a:schemeClr>
                </a:solidFill>
                <a:latin typeface="Calibri" panose="020F0502020204030204" pitchFamily="34" charset="0"/>
                <a:cs typeface="Calibri" panose="020F0502020204030204" pitchFamily="34" charset="0"/>
              </a:rPr>
              <a:t>: Portability and Compatibility of the application on other devices or browsers or networks is possible, since we are using latest technologies and framework for the project.</a:t>
            </a:r>
          </a:p>
          <a:p>
            <a:r>
              <a:rPr lang="en-US" b="1" dirty="0">
                <a:solidFill>
                  <a:schemeClr val="accent2">
                    <a:lumMod val="60000"/>
                    <a:lumOff val="40000"/>
                  </a:schemeClr>
                </a:solidFill>
                <a:latin typeface="Calibri" panose="020F0502020204030204" pitchFamily="34" charset="0"/>
                <a:cs typeface="Calibri" panose="020F0502020204030204" pitchFamily="34" charset="0"/>
              </a:rPr>
              <a:t>Performance</a:t>
            </a:r>
            <a:r>
              <a:rPr lang="en-US" dirty="0">
                <a:solidFill>
                  <a:schemeClr val="accent3">
                    <a:lumMod val="40000"/>
                    <a:lumOff val="60000"/>
                  </a:schemeClr>
                </a:solidFill>
                <a:latin typeface="Calibri" panose="020F0502020204030204" pitchFamily="34" charset="0"/>
                <a:cs typeface="Calibri" panose="020F0502020204030204" pitchFamily="34" charset="0"/>
              </a:rPr>
              <a:t>: Performance of the application is high, as the request time, response time and through output time is minimum.</a:t>
            </a:r>
          </a:p>
          <a:p>
            <a:r>
              <a:rPr lang="en-US" b="1" dirty="0">
                <a:solidFill>
                  <a:schemeClr val="accent2">
                    <a:lumMod val="60000"/>
                    <a:lumOff val="40000"/>
                  </a:schemeClr>
                </a:solidFill>
                <a:latin typeface="Calibri" panose="020F0502020204030204" pitchFamily="34" charset="0"/>
                <a:cs typeface="Calibri" panose="020F0502020204030204" pitchFamily="34" charset="0"/>
              </a:rPr>
              <a:t>Security</a:t>
            </a:r>
            <a:r>
              <a:rPr lang="en-US" dirty="0">
                <a:solidFill>
                  <a:schemeClr val="accent3">
                    <a:lumMod val="40000"/>
                    <a:lumOff val="60000"/>
                  </a:schemeClr>
                </a:solidFill>
                <a:latin typeface="Calibri" panose="020F0502020204030204" pitchFamily="34" charset="0"/>
                <a:cs typeface="Calibri" panose="020F0502020204030204" pitchFamily="34" charset="0"/>
              </a:rPr>
              <a:t>: Application provide a proper data security using </a:t>
            </a:r>
            <a:r>
              <a:rPr lang="en-US" dirty="0" err="1">
                <a:solidFill>
                  <a:schemeClr val="accent3">
                    <a:lumMod val="40000"/>
                    <a:lumOff val="60000"/>
                  </a:schemeClr>
                </a:solidFill>
                <a:latin typeface="Calibri" panose="020F0502020204030204" pitchFamily="34" charset="0"/>
                <a:cs typeface="Calibri" panose="020F0502020204030204" pitchFamily="34" charset="0"/>
              </a:rPr>
              <a:t>mySQLand</a:t>
            </a:r>
            <a:r>
              <a:rPr lang="en-US" dirty="0">
                <a:solidFill>
                  <a:schemeClr val="accent3">
                    <a:lumMod val="40000"/>
                    <a:lumOff val="60000"/>
                  </a:schemeClr>
                </a:solidFill>
                <a:latin typeface="Calibri" panose="020F0502020204030204" pitchFamily="34" charset="0"/>
                <a:cs typeface="Calibri" panose="020F0502020204030204" pitchFamily="34" charset="0"/>
              </a:rPr>
              <a:t> security of proper data transfer is taken care by Node.js</a:t>
            </a:r>
          </a:p>
        </p:txBody>
      </p:sp>
      <p:sp>
        <p:nvSpPr>
          <p:cNvPr id="5" name="TextBox 4">
            <a:extLst>
              <a:ext uri="{FF2B5EF4-FFF2-40B4-BE49-F238E27FC236}">
                <a16:creationId xmlns:a16="http://schemas.microsoft.com/office/drawing/2014/main" id="{28A99EA2-0C0F-4993-8EDA-996877EE2378}"/>
              </a:ext>
            </a:extLst>
          </p:cNvPr>
          <p:cNvSpPr txBox="1"/>
          <p:nvPr/>
        </p:nvSpPr>
        <p:spPr>
          <a:xfrm>
            <a:off x="633663" y="665747"/>
            <a:ext cx="6517105" cy="523220"/>
          </a:xfrm>
          <a:prstGeom prst="rect">
            <a:avLst/>
          </a:prstGeom>
          <a:noFill/>
        </p:spPr>
        <p:txBody>
          <a:bodyPr wrap="square" rtlCol="0">
            <a:spAutoFit/>
          </a:bodyPr>
          <a:lstStyle/>
          <a:p>
            <a:r>
              <a:rPr lang="en-US" sz="2800" dirty="0">
                <a:solidFill>
                  <a:schemeClr val="accent2">
                    <a:lumMod val="60000"/>
                    <a:lumOff val="40000"/>
                  </a:schemeClr>
                </a:solidFill>
              </a:rPr>
              <a:t>Non functional requirements</a:t>
            </a:r>
            <a:endParaRPr lang="en-IN" sz="2800" dirty="0">
              <a:solidFill>
                <a:schemeClr val="accent2">
                  <a:lumMod val="60000"/>
                  <a:lumOff val="40000"/>
                </a:schemeClr>
              </a:solidFill>
            </a:endParaRPr>
          </a:p>
        </p:txBody>
      </p:sp>
      <p:sp>
        <p:nvSpPr>
          <p:cNvPr id="8" name="Slide Number Placeholder 7">
            <a:extLst>
              <a:ext uri="{FF2B5EF4-FFF2-40B4-BE49-F238E27FC236}">
                <a16:creationId xmlns:a16="http://schemas.microsoft.com/office/drawing/2014/main" id="{06F9E4A9-22FD-460F-B8EA-4D495EA331C1}"/>
              </a:ext>
            </a:extLst>
          </p:cNvPr>
          <p:cNvSpPr>
            <a:spLocks noGrp="1"/>
          </p:cNvSpPr>
          <p:nvPr>
            <p:ph type="sldNum" sz="quarter" idx="12"/>
          </p:nvPr>
        </p:nvSpPr>
        <p:spPr/>
        <p:txBody>
          <a:bodyPr/>
          <a:lstStyle/>
          <a:p>
            <a:fld id="{13578F82-1DFE-4F4B-982B-92AFFC20DC9D}" type="slidenum">
              <a:rPr lang="en-IN" smtClean="0"/>
              <a:t>12</a:t>
            </a:fld>
            <a:endParaRPr lang="en-IN"/>
          </a:p>
        </p:txBody>
      </p:sp>
    </p:spTree>
    <p:extLst>
      <p:ext uri="{BB962C8B-B14F-4D97-AF65-F5344CB8AC3E}">
        <p14:creationId xmlns:p14="http://schemas.microsoft.com/office/powerpoint/2010/main" val="360577419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ADFB225-721D-4341-BC9B-27661A407EA4}"/>
              </a:ext>
            </a:extLst>
          </p:cNvPr>
          <p:cNvSpPr>
            <a:spLocks noGrp="1"/>
          </p:cNvSpPr>
          <p:nvPr>
            <p:ph idx="1"/>
          </p:nvPr>
        </p:nvSpPr>
        <p:spPr>
          <a:xfrm>
            <a:off x="633663" y="1435769"/>
            <a:ext cx="10824411" cy="4475748"/>
          </a:xfrm>
        </p:spPr>
        <p:txBody>
          <a:bodyPr>
            <a:normAutofit/>
          </a:bodyPr>
          <a:lstStyle/>
          <a:p>
            <a:r>
              <a:rPr lang="en-US" dirty="0">
                <a:solidFill>
                  <a:schemeClr val="accent3">
                    <a:lumMod val="40000"/>
                    <a:lumOff val="60000"/>
                  </a:schemeClr>
                </a:solidFill>
                <a:latin typeface="Calibri" panose="020F0502020204030204" pitchFamily="34" charset="0"/>
                <a:cs typeface="Calibri" panose="020F0502020204030204" pitchFamily="34" charset="0"/>
              </a:rPr>
              <a:t>Operating system server</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Windows 8 or newer</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Mac OS X v10.7 or higher</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Linux: Ubuntu</a:t>
            </a:r>
          </a:p>
          <a:p>
            <a:r>
              <a:rPr lang="en-US" dirty="0">
                <a:solidFill>
                  <a:schemeClr val="accent3">
                    <a:lumMod val="40000"/>
                    <a:lumOff val="60000"/>
                  </a:schemeClr>
                </a:solidFill>
                <a:latin typeface="Calibri" panose="020F0502020204030204" pitchFamily="34" charset="0"/>
                <a:cs typeface="Calibri" panose="020F0502020204030204" pitchFamily="34" charset="0"/>
              </a:rPr>
              <a:t>Tools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Microsoft Visual Studio code </a:t>
            </a:r>
          </a:p>
          <a:p>
            <a:pPr lvl="1"/>
            <a:r>
              <a:rPr lang="en-US" dirty="0" err="1">
                <a:solidFill>
                  <a:schemeClr val="accent3">
                    <a:lumMod val="40000"/>
                    <a:lumOff val="60000"/>
                  </a:schemeClr>
                </a:solidFill>
                <a:latin typeface="Calibri" panose="020F0502020204030204" pitchFamily="34" charset="0"/>
                <a:cs typeface="Calibri" panose="020F0502020204030204" pitchFamily="34" charset="0"/>
              </a:rPr>
              <a:t>Github</a:t>
            </a:r>
            <a:r>
              <a:rPr lang="en-US" dirty="0">
                <a:solidFill>
                  <a:schemeClr val="accent3">
                    <a:lumMod val="40000"/>
                    <a:lumOff val="60000"/>
                  </a:schemeClr>
                </a:solidFill>
                <a:latin typeface="Calibri" panose="020F0502020204030204" pitchFamily="34" charset="0"/>
                <a:cs typeface="Calibri" panose="020F0502020204030204" pitchFamily="34" charset="0"/>
              </a:rPr>
              <a:t> to track progress and synchronization of work </a:t>
            </a:r>
          </a:p>
          <a:p>
            <a:r>
              <a:rPr lang="en-US" dirty="0">
                <a:solidFill>
                  <a:schemeClr val="accent3">
                    <a:lumMod val="40000"/>
                    <a:lumOff val="60000"/>
                  </a:schemeClr>
                </a:solidFill>
                <a:latin typeface="Calibri" panose="020F0502020204030204" pitchFamily="34" charset="0"/>
                <a:cs typeface="Calibri" panose="020F0502020204030204" pitchFamily="34" charset="0"/>
              </a:rPr>
              <a:t>Frameworks and technologies*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Front end: React JS, HTML, CSS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Backend: Node.JS, Express.JS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Database: MySQL</a:t>
            </a:r>
          </a:p>
        </p:txBody>
      </p:sp>
      <p:sp>
        <p:nvSpPr>
          <p:cNvPr id="5" name="TextBox 4">
            <a:extLst>
              <a:ext uri="{FF2B5EF4-FFF2-40B4-BE49-F238E27FC236}">
                <a16:creationId xmlns:a16="http://schemas.microsoft.com/office/drawing/2014/main" id="{ADDD5EAB-0397-4C42-B3DF-B0F036EBF9F3}"/>
              </a:ext>
            </a:extLst>
          </p:cNvPr>
          <p:cNvSpPr txBox="1"/>
          <p:nvPr/>
        </p:nvSpPr>
        <p:spPr>
          <a:xfrm>
            <a:off x="633663" y="665747"/>
            <a:ext cx="6517105" cy="523220"/>
          </a:xfrm>
          <a:prstGeom prst="rect">
            <a:avLst/>
          </a:prstGeom>
          <a:noFill/>
        </p:spPr>
        <p:txBody>
          <a:bodyPr wrap="square" rtlCol="0">
            <a:spAutoFit/>
          </a:bodyPr>
          <a:lstStyle/>
          <a:p>
            <a:r>
              <a:rPr lang="en-US" sz="2800" dirty="0">
                <a:solidFill>
                  <a:schemeClr val="accent2">
                    <a:lumMod val="60000"/>
                    <a:lumOff val="40000"/>
                  </a:schemeClr>
                </a:solidFill>
              </a:rPr>
              <a:t>Software Specifications</a:t>
            </a:r>
            <a:endParaRPr lang="en-IN" sz="2800" dirty="0">
              <a:solidFill>
                <a:schemeClr val="accent2">
                  <a:lumMod val="60000"/>
                  <a:lumOff val="40000"/>
                </a:schemeClr>
              </a:solidFill>
            </a:endParaRPr>
          </a:p>
        </p:txBody>
      </p:sp>
      <p:sp>
        <p:nvSpPr>
          <p:cNvPr id="6" name="TextBox 5">
            <a:extLst>
              <a:ext uri="{FF2B5EF4-FFF2-40B4-BE49-F238E27FC236}">
                <a16:creationId xmlns:a16="http://schemas.microsoft.com/office/drawing/2014/main" id="{E78AE895-B417-417A-A093-1F2C4C795D43}"/>
              </a:ext>
            </a:extLst>
          </p:cNvPr>
          <p:cNvSpPr txBox="1"/>
          <p:nvPr/>
        </p:nvSpPr>
        <p:spPr>
          <a:xfrm>
            <a:off x="3481137" y="6158319"/>
            <a:ext cx="7976937" cy="276999"/>
          </a:xfrm>
          <a:prstGeom prst="rect">
            <a:avLst/>
          </a:prstGeom>
          <a:noFill/>
        </p:spPr>
        <p:txBody>
          <a:bodyPr wrap="square" rtlCol="0">
            <a:spAutoFit/>
          </a:bodyPr>
          <a:lstStyle/>
          <a:p>
            <a:pPr algn="r"/>
            <a:r>
              <a:rPr lang="en-US" sz="1200" dirty="0">
                <a:solidFill>
                  <a:schemeClr val="tx1">
                    <a:lumMod val="50000"/>
                  </a:schemeClr>
                </a:solidFill>
              </a:rPr>
              <a:t>*May use other technologies and frameworks to overcome the implementation challenges in future </a:t>
            </a:r>
            <a:endParaRPr lang="en-IN" sz="1200" dirty="0">
              <a:solidFill>
                <a:schemeClr val="tx1">
                  <a:lumMod val="50000"/>
                </a:schemeClr>
              </a:solidFill>
            </a:endParaRPr>
          </a:p>
        </p:txBody>
      </p:sp>
      <p:sp>
        <p:nvSpPr>
          <p:cNvPr id="9" name="Slide Number Placeholder 8">
            <a:extLst>
              <a:ext uri="{FF2B5EF4-FFF2-40B4-BE49-F238E27FC236}">
                <a16:creationId xmlns:a16="http://schemas.microsoft.com/office/drawing/2014/main" id="{AA2C1E4A-9C27-4EA4-8C14-D570C9869048}"/>
              </a:ext>
            </a:extLst>
          </p:cNvPr>
          <p:cNvSpPr>
            <a:spLocks noGrp="1"/>
          </p:cNvSpPr>
          <p:nvPr>
            <p:ph type="sldNum" sz="quarter" idx="12"/>
          </p:nvPr>
        </p:nvSpPr>
        <p:spPr/>
        <p:txBody>
          <a:bodyPr/>
          <a:lstStyle/>
          <a:p>
            <a:fld id="{13578F82-1DFE-4F4B-982B-92AFFC20DC9D}" type="slidenum">
              <a:rPr lang="en-IN" smtClean="0"/>
              <a:t>13</a:t>
            </a:fld>
            <a:endParaRPr lang="en-IN"/>
          </a:p>
        </p:txBody>
      </p:sp>
    </p:spTree>
    <p:extLst>
      <p:ext uri="{BB962C8B-B14F-4D97-AF65-F5344CB8AC3E}">
        <p14:creationId xmlns:p14="http://schemas.microsoft.com/office/powerpoint/2010/main" val="2745674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DBCF5A2-7AF2-4646-BE23-B2BA14BDCB2C}"/>
              </a:ext>
            </a:extLst>
          </p:cNvPr>
          <p:cNvSpPr>
            <a:spLocks noGrp="1"/>
          </p:cNvSpPr>
          <p:nvPr>
            <p:ph idx="1"/>
          </p:nvPr>
        </p:nvSpPr>
        <p:spPr>
          <a:xfrm>
            <a:off x="657726" y="1788695"/>
            <a:ext cx="10824411" cy="4010526"/>
          </a:xfrm>
        </p:spPr>
        <p:txBody>
          <a:bodyPr>
            <a:normAutofit/>
          </a:bodyPr>
          <a:lstStyle/>
          <a:p>
            <a:r>
              <a:rPr lang="en-US" dirty="0">
                <a:solidFill>
                  <a:schemeClr val="accent3">
                    <a:lumMod val="40000"/>
                    <a:lumOff val="60000"/>
                  </a:schemeClr>
                </a:solidFill>
                <a:latin typeface="Calibri" panose="020F0502020204030204" pitchFamily="34" charset="0"/>
                <a:cs typeface="Calibri" panose="020F0502020204030204" pitchFamily="34" charset="0"/>
              </a:rPr>
              <a:t>Processor	</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Minimum: 1 GHz of X86 or X64 processor	</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Recommended: 2 GHz of X86 or X64</a:t>
            </a:r>
          </a:p>
          <a:p>
            <a:r>
              <a:rPr lang="en-US" dirty="0">
                <a:solidFill>
                  <a:schemeClr val="accent3">
                    <a:lumMod val="40000"/>
                    <a:lumOff val="60000"/>
                  </a:schemeClr>
                </a:solidFill>
                <a:latin typeface="Calibri" panose="020F0502020204030204" pitchFamily="34" charset="0"/>
                <a:cs typeface="Calibri" panose="020F0502020204030204" pitchFamily="34" charset="0"/>
              </a:rPr>
              <a:t>Main Memory</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Minimum: 1 GB	</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Recommended: 4 GB</a:t>
            </a:r>
          </a:p>
          <a:p>
            <a:r>
              <a:rPr lang="en-US" dirty="0">
                <a:solidFill>
                  <a:schemeClr val="accent3">
                    <a:lumMod val="40000"/>
                    <a:lumOff val="60000"/>
                  </a:schemeClr>
                </a:solidFill>
                <a:latin typeface="Calibri" panose="020F0502020204030204" pitchFamily="34" charset="0"/>
                <a:cs typeface="Calibri" panose="020F0502020204030204" pitchFamily="34" charset="0"/>
              </a:rPr>
              <a:t>Hard drive Capacity</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Minimum: 32 GB	</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Recommended: 64 GB</a:t>
            </a:r>
          </a:p>
        </p:txBody>
      </p:sp>
      <p:sp>
        <p:nvSpPr>
          <p:cNvPr id="5" name="TextBox 4">
            <a:extLst>
              <a:ext uri="{FF2B5EF4-FFF2-40B4-BE49-F238E27FC236}">
                <a16:creationId xmlns:a16="http://schemas.microsoft.com/office/drawing/2014/main" id="{A928FF1F-C0B5-4C40-BFD5-689BD6689566}"/>
              </a:ext>
            </a:extLst>
          </p:cNvPr>
          <p:cNvSpPr txBox="1"/>
          <p:nvPr/>
        </p:nvSpPr>
        <p:spPr>
          <a:xfrm>
            <a:off x="657726" y="1018673"/>
            <a:ext cx="6517105" cy="523220"/>
          </a:xfrm>
          <a:prstGeom prst="rect">
            <a:avLst/>
          </a:prstGeom>
          <a:noFill/>
        </p:spPr>
        <p:txBody>
          <a:bodyPr wrap="square" rtlCol="0">
            <a:spAutoFit/>
          </a:bodyPr>
          <a:lstStyle/>
          <a:p>
            <a:r>
              <a:rPr lang="en-US" sz="2800" dirty="0">
                <a:solidFill>
                  <a:schemeClr val="accent2">
                    <a:lumMod val="60000"/>
                    <a:lumOff val="40000"/>
                  </a:schemeClr>
                </a:solidFill>
              </a:rPr>
              <a:t>Hardware Specifications</a:t>
            </a:r>
            <a:endParaRPr lang="en-IN" sz="2800" dirty="0">
              <a:solidFill>
                <a:schemeClr val="accent2">
                  <a:lumMod val="60000"/>
                  <a:lumOff val="40000"/>
                </a:schemeClr>
              </a:solidFill>
            </a:endParaRPr>
          </a:p>
        </p:txBody>
      </p:sp>
      <p:sp>
        <p:nvSpPr>
          <p:cNvPr id="10" name="Slide Number Placeholder 9">
            <a:extLst>
              <a:ext uri="{FF2B5EF4-FFF2-40B4-BE49-F238E27FC236}">
                <a16:creationId xmlns:a16="http://schemas.microsoft.com/office/drawing/2014/main" id="{F3ACA166-75EA-4DBC-84ED-E6B4B4A1F7E1}"/>
              </a:ext>
            </a:extLst>
          </p:cNvPr>
          <p:cNvSpPr>
            <a:spLocks noGrp="1"/>
          </p:cNvSpPr>
          <p:nvPr>
            <p:ph type="sldNum" sz="quarter" idx="12"/>
          </p:nvPr>
        </p:nvSpPr>
        <p:spPr/>
        <p:txBody>
          <a:bodyPr/>
          <a:lstStyle/>
          <a:p>
            <a:fld id="{13578F82-1DFE-4F4B-982B-92AFFC20DC9D}" type="slidenum">
              <a:rPr lang="en-IN" smtClean="0"/>
              <a:t>14</a:t>
            </a:fld>
            <a:endParaRPr lang="en-IN"/>
          </a:p>
        </p:txBody>
      </p:sp>
    </p:spTree>
    <p:extLst>
      <p:ext uri="{BB962C8B-B14F-4D97-AF65-F5344CB8AC3E}">
        <p14:creationId xmlns:p14="http://schemas.microsoft.com/office/powerpoint/2010/main" val="163790964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FA3E36-76A5-47C3-927E-D3FDB2DF890D}"/>
              </a:ext>
            </a:extLst>
          </p:cNvPr>
          <p:cNvSpPr>
            <a:spLocks noGrp="1"/>
          </p:cNvSpPr>
          <p:nvPr>
            <p:ph type="sldNum" sz="quarter" idx="12"/>
          </p:nvPr>
        </p:nvSpPr>
        <p:spPr/>
        <p:txBody>
          <a:bodyPr/>
          <a:lstStyle/>
          <a:p>
            <a:fld id="{13578F82-1DFE-4F4B-982B-92AFFC20DC9D}" type="slidenum">
              <a:rPr lang="en-IN" smtClean="0"/>
              <a:t>15</a:t>
            </a:fld>
            <a:endParaRPr lang="en-IN"/>
          </a:p>
        </p:txBody>
      </p:sp>
      <p:sp>
        <p:nvSpPr>
          <p:cNvPr id="5" name="Title 1">
            <a:extLst>
              <a:ext uri="{FF2B5EF4-FFF2-40B4-BE49-F238E27FC236}">
                <a16:creationId xmlns:a16="http://schemas.microsoft.com/office/drawing/2014/main" id="{98CBC25A-260C-4002-BF08-3B42B140C69C}"/>
              </a:ext>
            </a:extLst>
          </p:cNvPr>
          <p:cNvSpPr>
            <a:spLocks noGrp="1"/>
          </p:cNvSpPr>
          <p:nvPr>
            <p:ph type="title"/>
          </p:nvPr>
        </p:nvSpPr>
        <p:spPr>
          <a:xfrm>
            <a:off x="685800" y="571868"/>
            <a:ext cx="10820400" cy="759627"/>
          </a:xfrm>
        </p:spPr>
        <p:txBody>
          <a:bodyPr/>
          <a:lstStyle/>
          <a:p>
            <a:pPr algn="ctr"/>
            <a:r>
              <a:rPr lang="en-US" dirty="0">
                <a:solidFill>
                  <a:schemeClr val="accent2">
                    <a:lumMod val="60000"/>
                    <a:lumOff val="40000"/>
                  </a:schemeClr>
                </a:solidFill>
              </a:rPr>
              <a:t>System architecture</a:t>
            </a:r>
            <a:endParaRPr lang="en-IN" dirty="0">
              <a:solidFill>
                <a:schemeClr val="accent2">
                  <a:lumMod val="60000"/>
                  <a:lumOff val="40000"/>
                </a:schemeClr>
              </a:solidFill>
            </a:endParaRPr>
          </a:p>
        </p:txBody>
      </p:sp>
      <p:pic>
        <p:nvPicPr>
          <p:cNvPr id="1026" name="Picture 2">
            <a:extLst>
              <a:ext uri="{FF2B5EF4-FFF2-40B4-BE49-F238E27FC236}">
                <a16:creationId xmlns:a16="http://schemas.microsoft.com/office/drawing/2014/main" id="{63F9C0E5-B71B-488F-8BF5-D0714D90AB91}"/>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790837" y="2290470"/>
            <a:ext cx="8610325" cy="32079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24686C9-AFCF-4E43-AB1E-BDDA6839A64C}"/>
              </a:ext>
            </a:extLst>
          </p:cNvPr>
          <p:cNvSpPr txBox="1"/>
          <p:nvPr/>
        </p:nvSpPr>
        <p:spPr>
          <a:xfrm>
            <a:off x="685800" y="1522363"/>
            <a:ext cx="9027695" cy="400110"/>
          </a:xfrm>
          <a:prstGeom prst="rect">
            <a:avLst/>
          </a:prstGeom>
          <a:noFill/>
        </p:spPr>
        <p:txBody>
          <a:bodyPr wrap="square" rtlCol="0">
            <a:spAutoFit/>
          </a:bodyPr>
          <a:lstStyle/>
          <a:p>
            <a:r>
              <a:rPr lang="en-US" sz="2000" dirty="0">
                <a:solidFill>
                  <a:schemeClr val="accent3">
                    <a:lumMod val="40000"/>
                    <a:lumOff val="60000"/>
                  </a:schemeClr>
                </a:solidFill>
                <a:latin typeface="Calibri" panose="020F0502020204030204" pitchFamily="34" charset="0"/>
                <a:cs typeface="Calibri" panose="020F0502020204030204" pitchFamily="34" charset="0"/>
              </a:rPr>
              <a:t>We will be following a 3 tier system architecture for this project similar to the image </a:t>
            </a:r>
            <a:endParaRPr lang="en-IN" sz="2000" dirty="0">
              <a:solidFill>
                <a:schemeClr val="accent3">
                  <a:lumMod val="40000"/>
                  <a:lumOff val="6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57087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D62FB70-6EC1-45AB-856D-7B31C123B918}"/>
              </a:ext>
            </a:extLst>
          </p:cNvPr>
          <p:cNvSpPr>
            <a:spLocks noGrp="1"/>
          </p:cNvSpPr>
          <p:nvPr>
            <p:ph idx="1"/>
          </p:nvPr>
        </p:nvSpPr>
        <p:spPr>
          <a:xfrm>
            <a:off x="685800" y="1510379"/>
            <a:ext cx="10820400" cy="4521453"/>
          </a:xfrm>
        </p:spPr>
        <p:txBody>
          <a:bodyPr>
            <a:normAutofit/>
          </a:bodyPr>
          <a:lstStyle/>
          <a:p>
            <a:r>
              <a:rPr lang="en-US" dirty="0">
                <a:solidFill>
                  <a:schemeClr val="accent3">
                    <a:lumMod val="40000"/>
                    <a:lumOff val="60000"/>
                  </a:schemeClr>
                </a:solidFill>
                <a:latin typeface="Calibri" panose="020F0502020204030204" pitchFamily="34" charset="0"/>
                <a:cs typeface="Calibri" panose="020F0502020204030204" pitchFamily="34" charset="0"/>
              </a:rPr>
              <a:t>The architecture of our application is based on a typical MVC model. Our Client tier (View) will be written in JavaScript, HTML, and CSS, using ReactJS as the framework. This level of the architecture is what the user will interact with to access the features of our application.</a:t>
            </a:r>
          </a:p>
          <a:p>
            <a:endParaRPr lang="en-US" dirty="0">
              <a:solidFill>
                <a:schemeClr val="accent3">
                  <a:lumMod val="40000"/>
                  <a:lumOff val="60000"/>
                </a:schemeClr>
              </a:solidFill>
              <a:latin typeface="Calibri" panose="020F0502020204030204" pitchFamily="34" charset="0"/>
              <a:cs typeface="Calibri" panose="020F0502020204030204" pitchFamily="34" charset="0"/>
            </a:endParaRPr>
          </a:p>
          <a:p>
            <a:r>
              <a:rPr lang="en-US" dirty="0">
                <a:solidFill>
                  <a:schemeClr val="accent3">
                    <a:lumMod val="40000"/>
                    <a:lumOff val="60000"/>
                  </a:schemeClr>
                </a:solidFill>
                <a:latin typeface="Calibri" panose="020F0502020204030204" pitchFamily="34" charset="0"/>
                <a:cs typeface="Calibri" panose="020F0502020204030204" pitchFamily="34" charset="0"/>
              </a:rPr>
              <a:t>The Business Logic Tier (Controller) will be written using Node.JS and Express.JS, and this tier represents the Application Server that will act as a bridge of communication for the Client Tier and Database Tier. This tier will serve HTML pages to the user’s device and accept HTTP requests from the user and follow with the appropriate response.</a:t>
            </a:r>
          </a:p>
          <a:p>
            <a:endParaRPr lang="en-US" dirty="0">
              <a:solidFill>
                <a:schemeClr val="accent3">
                  <a:lumMod val="40000"/>
                  <a:lumOff val="60000"/>
                </a:schemeClr>
              </a:solidFill>
              <a:latin typeface="Calibri" panose="020F0502020204030204" pitchFamily="34" charset="0"/>
              <a:cs typeface="Calibri" panose="020F0502020204030204" pitchFamily="34" charset="0"/>
            </a:endParaRPr>
          </a:p>
          <a:p>
            <a:r>
              <a:rPr lang="en-US" dirty="0">
                <a:solidFill>
                  <a:schemeClr val="accent3">
                    <a:lumMod val="40000"/>
                    <a:lumOff val="60000"/>
                  </a:schemeClr>
                </a:solidFill>
                <a:latin typeface="Calibri" panose="020F0502020204030204" pitchFamily="34" charset="0"/>
                <a:cs typeface="Calibri" panose="020F0502020204030204" pitchFamily="34" charset="0"/>
              </a:rPr>
              <a:t>Our Database Tier (Model) will be hosting MySQL or MongoDB. This is where we will store all of the crucial data our application needs to function.</a:t>
            </a:r>
          </a:p>
        </p:txBody>
      </p:sp>
      <p:sp>
        <p:nvSpPr>
          <p:cNvPr id="6" name="TextBox 5">
            <a:extLst>
              <a:ext uri="{FF2B5EF4-FFF2-40B4-BE49-F238E27FC236}">
                <a16:creationId xmlns:a16="http://schemas.microsoft.com/office/drawing/2014/main" id="{65199208-CFB9-4FAE-92C8-66A16B4E40EF}"/>
              </a:ext>
            </a:extLst>
          </p:cNvPr>
          <p:cNvSpPr txBox="1"/>
          <p:nvPr/>
        </p:nvSpPr>
        <p:spPr>
          <a:xfrm>
            <a:off x="2478505" y="684874"/>
            <a:ext cx="9115926" cy="523220"/>
          </a:xfrm>
          <a:prstGeom prst="rect">
            <a:avLst/>
          </a:prstGeom>
          <a:noFill/>
        </p:spPr>
        <p:txBody>
          <a:bodyPr wrap="square" rtlCol="0">
            <a:spAutoFit/>
          </a:bodyPr>
          <a:lstStyle/>
          <a:p>
            <a:pPr algn="r"/>
            <a:r>
              <a:rPr lang="en-US" sz="2800" dirty="0">
                <a:solidFill>
                  <a:schemeClr val="accent2">
                    <a:lumMod val="60000"/>
                    <a:lumOff val="40000"/>
                  </a:schemeClr>
                </a:solidFill>
              </a:rPr>
              <a:t>System Architecture </a:t>
            </a:r>
            <a:r>
              <a:rPr lang="en-US" sz="2800" dirty="0" err="1">
                <a:solidFill>
                  <a:schemeClr val="accent2">
                    <a:lumMod val="60000"/>
                    <a:lumOff val="40000"/>
                  </a:schemeClr>
                </a:solidFill>
              </a:rPr>
              <a:t>contd</a:t>
            </a:r>
            <a:r>
              <a:rPr lang="en-US" sz="2800" dirty="0">
                <a:solidFill>
                  <a:schemeClr val="accent2">
                    <a:lumMod val="60000"/>
                    <a:lumOff val="40000"/>
                  </a:schemeClr>
                </a:solidFill>
              </a:rPr>
              <a:t>…</a:t>
            </a:r>
            <a:endParaRPr lang="en-IN" sz="2800" dirty="0">
              <a:solidFill>
                <a:schemeClr val="accent2">
                  <a:lumMod val="60000"/>
                  <a:lumOff val="40000"/>
                </a:schemeClr>
              </a:solidFill>
            </a:endParaRPr>
          </a:p>
        </p:txBody>
      </p:sp>
      <p:sp>
        <p:nvSpPr>
          <p:cNvPr id="7" name="Slide Number Placeholder 7">
            <a:extLst>
              <a:ext uri="{FF2B5EF4-FFF2-40B4-BE49-F238E27FC236}">
                <a16:creationId xmlns:a16="http://schemas.microsoft.com/office/drawing/2014/main" id="{1027B92F-F30C-4F08-9148-F45F2BBE7240}"/>
              </a:ext>
            </a:extLst>
          </p:cNvPr>
          <p:cNvSpPr>
            <a:spLocks noGrp="1"/>
          </p:cNvSpPr>
          <p:nvPr>
            <p:ph type="sldNum" sz="quarter" idx="12"/>
          </p:nvPr>
        </p:nvSpPr>
        <p:spPr>
          <a:xfrm>
            <a:off x="8763000" y="381000"/>
            <a:ext cx="2743200" cy="365125"/>
          </a:xfrm>
        </p:spPr>
        <p:txBody>
          <a:bodyPr/>
          <a:lstStyle/>
          <a:p>
            <a:fld id="{13578F82-1DFE-4F4B-982B-92AFFC20DC9D}" type="slidenum">
              <a:rPr lang="en-IN" smtClean="0"/>
              <a:t>16</a:t>
            </a:fld>
            <a:endParaRPr lang="en-IN"/>
          </a:p>
        </p:txBody>
      </p:sp>
    </p:spTree>
    <p:extLst>
      <p:ext uri="{BB962C8B-B14F-4D97-AF65-F5344CB8AC3E}">
        <p14:creationId xmlns:p14="http://schemas.microsoft.com/office/powerpoint/2010/main" val="82419170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67EE5-BADE-4822-9615-9669B6E3BB48}"/>
              </a:ext>
            </a:extLst>
          </p:cNvPr>
          <p:cNvSpPr>
            <a:spLocks noGrp="1"/>
          </p:cNvSpPr>
          <p:nvPr>
            <p:ph type="sldNum" sz="quarter" idx="12"/>
          </p:nvPr>
        </p:nvSpPr>
        <p:spPr/>
        <p:txBody>
          <a:bodyPr/>
          <a:lstStyle/>
          <a:p>
            <a:fld id="{13578F82-1DFE-4F4B-982B-92AFFC20DC9D}" type="slidenum">
              <a:rPr lang="en-IN" smtClean="0"/>
              <a:t>17</a:t>
            </a:fld>
            <a:endParaRPr lang="en-IN"/>
          </a:p>
        </p:txBody>
      </p:sp>
      <p:pic>
        <p:nvPicPr>
          <p:cNvPr id="11" name="Content Placeholder 10">
            <a:extLst>
              <a:ext uri="{FF2B5EF4-FFF2-40B4-BE49-F238E27FC236}">
                <a16:creationId xmlns:a16="http://schemas.microsoft.com/office/drawing/2014/main" id="{0737B831-C351-4B4A-ABE9-2EF292E19B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431233" y="1772505"/>
            <a:ext cx="9104244" cy="4516976"/>
          </a:xfrm>
          <a:prstGeom prst="rect">
            <a:avLst/>
          </a:prstGeom>
        </p:spPr>
      </p:pic>
      <p:sp>
        <p:nvSpPr>
          <p:cNvPr id="12" name="TextBox 11">
            <a:extLst>
              <a:ext uri="{FF2B5EF4-FFF2-40B4-BE49-F238E27FC236}">
                <a16:creationId xmlns:a16="http://schemas.microsoft.com/office/drawing/2014/main" id="{BF27079C-5A7C-4BB6-A500-9A12A72C6831}"/>
              </a:ext>
            </a:extLst>
          </p:cNvPr>
          <p:cNvSpPr txBox="1"/>
          <p:nvPr/>
        </p:nvSpPr>
        <p:spPr>
          <a:xfrm>
            <a:off x="2478505" y="684874"/>
            <a:ext cx="9115926" cy="523220"/>
          </a:xfrm>
          <a:prstGeom prst="rect">
            <a:avLst/>
          </a:prstGeom>
          <a:noFill/>
        </p:spPr>
        <p:txBody>
          <a:bodyPr wrap="square" rtlCol="0">
            <a:spAutoFit/>
          </a:bodyPr>
          <a:lstStyle/>
          <a:p>
            <a:pPr algn="r"/>
            <a:r>
              <a:rPr lang="en-US" sz="2800" dirty="0">
                <a:solidFill>
                  <a:schemeClr val="accent2">
                    <a:lumMod val="60000"/>
                    <a:lumOff val="40000"/>
                  </a:schemeClr>
                </a:solidFill>
              </a:rPr>
              <a:t>System Architecture </a:t>
            </a:r>
            <a:r>
              <a:rPr lang="en-US" sz="2800" dirty="0" err="1">
                <a:solidFill>
                  <a:schemeClr val="accent2">
                    <a:lumMod val="60000"/>
                    <a:lumOff val="40000"/>
                  </a:schemeClr>
                </a:solidFill>
              </a:rPr>
              <a:t>contd</a:t>
            </a:r>
            <a:r>
              <a:rPr lang="en-US" sz="2800" dirty="0">
                <a:solidFill>
                  <a:schemeClr val="accent2">
                    <a:lumMod val="60000"/>
                    <a:lumOff val="40000"/>
                  </a:schemeClr>
                </a:solidFill>
              </a:rPr>
              <a:t>…</a:t>
            </a:r>
            <a:endParaRPr lang="en-IN" sz="2800" dirty="0">
              <a:solidFill>
                <a:schemeClr val="accent2">
                  <a:lumMod val="60000"/>
                  <a:lumOff val="40000"/>
                </a:schemeClr>
              </a:solidFill>
            </a:endParaRPr>
          </a:p>
        </p:txBody>
      </p:sp>
      <p:sp>
        <p:nvSpPr>
          <p:cNvPr id="13" name="Content Placeholder 2">
            <a:extLst>
              <a:ext uri="{FF2B5EF4-FFF2-40B4-BE49-F238E27FC236}">
                <a16:creationId xmlns:a16="http://schemas.microsoft.com/office/drawing/2014/main" id="{F429C9EF-EFDE-4120-9A6A-4111471AA453}"/>
              </a:ext>
            </a:extLst>
          </p:cNvPr>
          <p:cNvSpPr txBox="1">
            <a:spLocks/>
          </p:cNvSpPr>
          <p:nvPr/>
        </p:nvSpPr>
        <p:spPr>
          <a:xfrm>
            <a:off x="573155" y="1208094"/>
            <a:ext cx="10820400" cy="523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endParaRPr lang="en-US" dirty="0">
              <a:solidFill>
                <a:schemeClr val="accent3">
                  <a:lumMod val="40000"/>
                  <a:lumOff val="6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3318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B0FE22-36C2-4895-B502-85DF9FC4A07E}"/>
              </a:ext>
            </a:extLst>
          </p:cNvPr>
          <p:cNvSpPr>
            <a:spLocks noGrp="1"/>
          </p:cNvSpPr>
          <p:nvPr>
            <p:ph type="title"/>
          </p:nvPr>
        </p:nvSpPr>
        <p:spPr>
          <a:xfrm>
            <a:off x="685800" y="571868"/>
            <a:ext cx="10820400" cy="759627"/>
          </a:xfrm>
        </p:spPr>
        <p:txBody>
          <a:bodyPr/>
          <a:lstStyle/>
          <a:p>
            <a:pPr algn="ctr"/>
            <a:r>
              <a:rPr lang="en-US" dirty="0">
                <a:solidFill>
                  <a:schemeClr val="accent2">
                    <a:lumMod val="60000"/>
                    <a:lumOff val="40000"/>
                  </a:schemeClr>
                </a:solidFill>
              </a:rPr>
              <a:t>Activity flow diagrams</a:t>
            </a:r>
            <a:endParaRPr lang="en-IN" dirty="0">
              <a:solidFill>
                <a:schemeClr val="accent2">
                  <a:lumMod val="60000"/>
                  <a:lumOff val="40000"/>
                </a:schemeClr>
              </a:solidFill>
            </a:endParaRPr>
          </a:p>
        </p:txBody>
      </p:sp>
      <p:pic>
        <p:nvPicPr>
          <p:cNvPr id="4098" name="Picture 2" descr="activity 1">
            <a:extLst>
              <a:ext uri="{FF2B5EF4-FFF2-40B4-BE49-F238E27FC236}">
                <a16:creationId xmlns:a16="http://schemas.microsoft.com/office/drawing/2014/main" id="{C3F320DA-98C2-4DA3-A05F-4904898C50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1410" y="2091121"/>
            <a:ext cx="8069179" cy="413321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253ACB1-4864-4939-9BDC-1663CACA27DE}"/>
              </a:ext>
            </a:extLst>
          </p:cNvPr>
          <p:cNvSpPr txBox="1"/>
          <p:nvPr/>
        </p:nvSpPr>
        <p:spPr>
          <a:xfrm>
            <a:off x="685800" y="1331495"/>
            <a:ext cx="6517105" cy="523220"/>
          </a:xfrm>
          <a:prstGeom prst="rect">
            <a:avLst/>
          </a:prstGeom>
          <a:noFill/>
        </p:spPr>
        <p:txBody>
          <a:bodyPr wrap="square" rtlCol="0">
            <a:spAutoFit/>
          </a:bodyPr>
          <a:lstStyle/>
          <a:p>
            <a:r>
              <a:rPr lang="en-US" sz="2800" dirty="0">
                <a:solidFill>
                  <a:schemeClr val="accent2">
                    <a:lumMod val="60000"/>
                    <a:lumOff val="40000"/>
                  </a:schemeClr>
                </a:solidFill>
              </a:rPr>
              <a:t>Home page</a:t>
            </a:r>
            <a:endParaRPr lang="en-IN" sz="2800" dirty="0">
              <a:solidFill>
                <a:schemeClr val="accent2">
                  <a:lumMod val="60000"/>
                  <a:lumOff val="40000"/>
                </a:schemeClr>
              </a:solidFill>
            </a:endParaRPr>
          </a:p>
        </p:txBody>
      </p:sp>
      <p:sp>
        <p:nvSpPr>
          <p:cNvPr id="11" name="Slide Number Placeholder 10">
            <a:extLst>
              <a:ext uri="{FF2B5EF4-FFF2-40B4-BE49-F238E27FC236}">
                <a16:creationId xmlns:a16="http://schemas.microsoft.com/office/drawing/2014/main" id="{6EDC4EF4-8DF3-4795-A0E2-6919D7A75DC0}"/>
              </a:ext>
            </a:extLst>
          </p:cNvPr>
          <p:cNvSpPr>
            <a:spLocks noGrp="1"/>
          </p:cNvSpPr>
          <p:nvPr>
            <p:ph type="sldNum" sz="quarter" idx="12"/>
          </p:nvPr>
        </p:nvSpPr>
        <p:spPr/>
        <p:txBody>
          <a:bodyPr/>
          <a:lstStyle/>
          <a:p>
            <a:fld id="{13578F82-1DFE-4F4B-982B-92AFFC20DC9D}" type="slidenum">
              <a:rPr lang="en-IN" smtClean="0"/>
              <a:t>18</a:t>
            </a:fld>
            <a:endParaRPr lang="en-IN"/>
          </a:p>
        </p:txBody>
      </p:sp>
    </p:spTree>
    <p:extLst>
      <p:ext uri="{BB962C8B-B14F-4D97-AF65-F5344CB8AC3E}">
        <p14:creationId xmlns:p14="http://schemas.microsoft.com/office/powerpoint/2010/main" val="18598586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7504AE-AB0B-4087-AF4B-A851B6D87AD9}"/>
              </a:ext>
            </a:extLst>
          </p:cNvPr>
          <p:cNvSpPr txBox="1"/>
          <p:nvPr/>
        </p:nvSpPr>
        <p:spPr>
          <a:xfrm>
            <a:off x="685800" y="409665"/>
            <a:ext cx="6517105" cy="523220"/>
          </a:xfrm>
          <a:prstGeom prst="rect">
            <a:avLst/>
          </a:prstGeom>
          <a:noFill/>
        </p:spPr>
        <p:txBody>
          <a:bodyPr wrap="square" rtlCol="0">
            <a:spAutoFit/>
          </a:bodyPr>
          <a:lstStyle/>
          <a:p>
            <a:r>
              <a:rPr lang="en-US" sz="2800" dirty="0">
                <a:solidFill>
                  <a:schemeClr val="accent2">
                    <a:lumMod val="60000"/>
                    <a:lumOff val="40000"/>
                  </a:schemeClr>
                </a:solidFill>
              </a:rPr>
              <a:t>Admin module</a:t>
            </a:r>
            <a:endParaRPr lang="en-IN" sz="2800" dirty="0">
              <a:solidFill>
                <a:schemeClr val="accent2">
                  <a:lumMod val="60000"/>
                  <a:lumOff val="40000"/>
                </a:schemeClr>
              </a:solidFill>
            </a:endParaRPr>
          </a:p>
        </p:txBody>
      </p:sp>
      <p:pic>
        <p:nvPicPr>
          <p:cNvPr id="6146" name="Picture 2" descr="admin activity">
            <a:extLst>
              <a:ext uri="{FF2B5EF4-FFF2-40B4-BE49-F238E27FC236}">
                <a16:creationId xmlns:a16="http://schemas.microsoft.com/office/drawing/2014/main" id="{9D53D953-1FF3-4F35-972A-37B0AC8C2C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7487" y="1117369"/>
            <a:ext cx="8977026" cy="5235304"/>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a:extLst>
              <a:ext uri="{FF2B5EF4-FFF2-40B4-BE49-F238E27FC236}">
                <a16:creationId xmlns:a16="http://schemas.microsoft.com/office/drawing/2014/main" id="{BCE779B6-D8C1-4D91-8055-A5595A0796E5}"/>
              </a:ext>
            </a:extLst>
          </p:cNvPr>
          <p:cNvSpPr>
            <a:spLocks noGrp="1"/>
          </p:cNvSpPr>
          <p:nvPr>
            <p:ph type="sldNum" sz="quarter" idx="12"/>
          </p:nvPr>
        </p:nvSpPr>
        <p:spPr/>
        <p:txBody>
          <a:bodyPr/>
          <a:lstStyle/>
          <a:p>
            <a:fld id="{13578F82-1DFE-4F4B-982B-92AFFC20DC9D}" type="slidenum">
              <a:rPr lang="en-IN" smtClean="0"/>
              <a:t>19</a:t>
            </a:fld>
            <a:endParaRPr lang="en-IN"/>
          </a:p>
        </p:txBody>
      </p:sp>
    </p:spTree>
    <p:extLst>
      <p:ext uri="{BB962C8B-B14F-4D97-AF65-F5344CB8AC3E}">
        <p14:creationId xmlns:p14="http://schemas.microsoft.com/office/powerpoint/2010/main" val="4326884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1C8E0-D6FF-4B2E-A384-F46D7F46F08F}"/>
              </a:ext>
            </a:extLst>
          </p:cNvPr>
          <p:cNvSpPr>
            <a:spLocks noGrp="1"/>
          </p:cNvSpPr>
          <p:nvPr>
            <p:ph type="title"/>
          </p:nvPr>
        </p:nvSpPr>
        <p:spPr>
          <a:xfrm>
            <a:off x="2831432" y="1293762"/>
            <a:ext cx="8610600" cy="1293028"/>
          </a:xfrm>
        </p:spPr>
        <p:txBody>
          <a:bodyPr/>
          <a:lstStyle/>
          <a:p>
            <a:r>
              <a:rPr lang="en-US" sz="4400" dirty="0">
                <a:solidFill>
                  <a:schemeClr val="accent2">
                    <a:lumMod val="60000"/>
                    <a:lumOff val="40000"/>
                  </a:schemeClr>
                </a:solidFill>
              </a:rPr>
              <a:t>Team members</a:t>
            </a:r>
            <a:br>
              <a:rPr lang="en-US" dirty="0"/>
            </a:br>
            <a:r>
              <a:rPr lang="en-US" sz="2400" dirty="0">
                <a:solidFill>
                  <a:schemeClr val="accent2">
                    <a:lumMod val="60000"/>
                    <a:lumOff val="40000"/>
                  </a:schemeClr>
                </a:solidFill>
              </a:rPr>
              <a:t>Team number :</a:t>
            </a:r>
            <a:r>
              <a:rPr lang="en-US" sz="2400" dirty="0"/>
              <a:t> </a:t>
            </a:r>
            <a:r>
              <a:rPr lang="en-US" sz="2400" dirty="0">
                <a:solidFill>
                  <a:schemeClr val="accent3">
                    <a:lumMod val="60000"/>
                    <a:lumOff val="40000"/>
                  </a:schemeClr>
                </a:solidFill>
              </a:rPr>
              <a:t>12</a:t>
            </a:r>
            <a:endParaRPr lang="en-IN"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487E5859-1D34-4CFA-8B8B-FD38B66323E2}"/>
              </a:ext>
            </a:extLst>
          </p:cNvPr>
          <p:cNvSpPr>
            <a:spLocks noGrp="1"/>
          </p:cNvSpPr>
          <p:nvPr>
            <p:ph idx="1"/>
          </p:nvPr>
        </p:nvSpPr>
        <p:spPr>
          <a:xfrm>
            <a:off x="749968" y="2914049"/>
            <a:ext cx="10820400" cy="2714324"/>
          </a:xfrm>
        </p:spPr>
        <p:txBody>
          <a:bodyPr/>
          <a:lstStyle/>
          <a:p>
            <a:pPr marL="0" indent="0">
              <a:buNone/>
            </a:pPr>
            <a:endParaRPr lang="en-US" dirty="0">
              <a:solidFill>
                <a:schemeClr val="accent3">
                  <a:lumMod val="40000"/>
                  <a:lumOff val="60000"/>
                </a:schemeClr>
              </a:solidFill>
            </a:endParaRPr>
          </a:p>
          <a:p>
            <a:pPr marL="0" indent="0">
              <a:buNone/>
            </a:pPr>
            <a:r>
              <a:rPr lang="en-US" dirty="0">
                <a:solidFill>
                  <a:schemeClr val="accent3">
                    <a:lumMod val="40000"/>
                    <a:lumOff val="60000"/>
                  </a:schemeClr>
                </a:solidFill>
              </a:rPr>
              <a:t>191CS156 – Srinivas </a:t>
            </a:r>
            <a:r>
              <a:rPr lang="en-US" dirty="0" err="1">
                <a:solidFill>
                  <a:schemeClr val="accent3">
                    <a:lumMod val="40000"/>
                    <a:lumOff val="60000"/>
                  </a:schemeClr>
                </a:solidFill>
              </a:rPr>
              <a:t>Bagadi</a:t>
            </a:r>
            <a:r>
              <a:rPr lang="en-US" dirty="0">
                <a:solidFill>
                  <a:schemeClr val="accent3">
                    <a:lumMod val="40000"/>
                    <a:lumOff val="60000"/>
                  </a:schemeClr>
                </a:solidFill>
              </a:rPr>
              <a:t> </a:t>
            </a:r>
          </a:p>
          <a:p>
            <a:pPr marL="0" indent="0">
              <a:buNone/>
            </a:pPr>
            <a:r>
              <a:rPr lang="en-US" dirty="0">
                <a:solidFill>
                  <a:schemeClr val="accent3">
                    <a:lumMod val="40000"/>
                    <a:lumOff val="60000"/>
                  </a:schemeClr>
                </a:solidFill>
              </a:rPr>
              <a:t>191CS219 – Darshan A V</a:t>
            </a:r>
          </a:p>
          <a:p>
            <a:pPr marL="0" indent="0">
              <a:buNone/>
            </a:pPr>
            <a:r>
              <a:rPr lang="en-US" dirty="0">
                <a:solidFill>
                  <a:schemeClr val="accent3">
                    <a:lumMod val="40000"/>
                    <a:lumOff val="60000"/>
                  </a:schemeClr>
                </a:solidFill>
              </a:rPr>
              <a:t>191CS157 – Shyam Sundar N R</a:t>
            </a:r>
          </a:p>
          <a:p>
            <a:pPr marL="0" indent="0">
              <a:buNone/>
            </a:pPr>
            <a:r>
              <a:rPr lang="en-US" dirty="0">
                <a:solidFill>
                  <a:schemeClr val="accent3">
                    <a:lumMod val="40000"/>
                    <a:lumOff val="60000"/>
                  </a:schemeClr>
                </a:solidFill>
              </a:rPr>
              <a:t>191CS161 – </a:t>
            </a:r>
            <a:r>
              <a:rPr lang="en-US" dirty="0" err="1">
                <a:solidFill>
                  <a:schemeClr val="accent3">
                    <a:lumMod val="40000"/>
                    <a:lumOff val="60000"/>
                  </a:schemeClr>
                </a:solidFill>
              </a:rPr>
              <a:t>Thummala</a:t>
            </a:r>
            <a:r>
              <a:rPr lang="en-US" dirty="0">
                <a:solidFill>
                  <a:schemeClr val="accent3">
                    <a:lumMod val="40000"/>
                    <a:lumOff val="60000"/>
                  </a:schemeClr>
                </a:solidFill>
              </a:rPr>
              <a:t> </a:t>
            </a:r>
            <a:r>
              <a:rPr lang="en-US" dirty="0" err="1">
                <a:solidFill>
                  <a:schemeClr val="accent3">
                    <a:lumMod val="40000"/>
                    <a:lumOff val="60000"/>
                  </a:schemeClr>
                </a:solidFill>
              </a:rPr>
              <a:t>Lokeshwar</a:t>
            </a:r>
            <a:r>
              <a:rPr lang="en-US" dirty="0">
                <a:solidFill>
                  <a:schemeClr val="accent3">
                    <a:lumMod val="40000"/>
                    <a:lumOff val="60000"/>
                  </a:schemeClr>
                </a:solidFill>
              </a:rPr>
              <a:t> Reddy</a:t>
            </a:r>
          </a:p>
          <a:p>
            <a:pPr marL="0" indent="0">
              <a:buNone/>
            </a:pPr>
            <a:r>
              <a:rPr lang="en-US" dirty="0">
                <a:solidFill>
                  <a:schemeClr val="accent3">
                    <a:lumMod val="40000"/>
                    <a:lumOff val="60000"/>
                  </a:schemeClr>
                </a:solidFill>
              </a:rPr>
              <a:t>191CS222 – Karthik Chandra </a:t>
            </a:r>
            <a:endParaRPr lang="en-IN" dirty="0">
              <a:solidFill>
                <a:schemeClr val="accent3">
                  <a:lumMod val="40000"/>
                  <a:lumOff val="60000"/>
                </a:schemeClr>
              </a:solidFill>
            </a:endParaRPr>
          </a:p>
        </p:txBody>
      </p:sp>
      <p:sp>
        <p:nvSpPr>
          <p:cNvPr id="7" name="Slide Number Placeholder 6">
            <a:extLst>
              <a:ext uri="{FF2B5EF4-FFF2-40B4-BE49-F238E27FC236}">
                <a16:creationId xmlns:a16="http://schemas.microsoft.com/office/drawing/2014/main" id="{99DF9300-2D6E-4F84-AD47-047E2810D51D}"/>
              </a:ext>
            </a:extLst>
          </p:cNvPr>
          <p:cNvSpPr>
            <a:spLocks noGrp="1"/>
          </p:cNvSpPr>
          <p:nvPr>
            <p:ph type="sldNum" sz="quarter" idx="12"/>
          </p:nvPr>
        </p:nvSpPr>
        <p:spPr/>
        <p:txBody>
          <a:bodyPr/>
          <a:lstStyle/>
          <a:p>
            <a:fld id="{13578F82-1DFE-4F4B-982B-92AFFC20DC9D}" type="slidenum">
              <a:rPr lang="en-IN" smtClean="0"/>
              <a:t>2</a:t>
            </a:fld>
            <a:endParaRPr lang="en-IN"/>
          </a:p>
        </p:txBody>
      </p:sp>
    </p:spTree>
    <p:extLst>
      <p:ext uri="{BB962C8B-B14F-4D97-AF65-F5344CB8AC3E}">
        <p14:creationId xmlns:p14="http://schemas.microsoft.com/office/powerpoint/2010/main" val="12260411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83C135-5F78-4E57-A103-E98F9D563BED}"/>
              </a:ext>
            </a:extLst>
          </p:cNvPr>
          <p:cNvSpPr txBox="1"/>
          <p:nvPr/>
        </p:nvSpPr>
        <p:spPr>
          <a:xfrm>
            <a:off x="685800" y="409665"/>
            <a:ext cx="10820400" cy="523220"/>
          </a:xfrm>
          <a:prstGeom prst="rect">
            <a:avLst/>
          </a:prstGeom>
          <a:noFill/>
        </p:spPr>
        <p:txBody>
          <a:bodyPr wrap="square" rtlCol="0">
            <a:spAutoFit/>
          </a:bodyPr>
          <a:lstStyle/>
          <a:p>
            <a:r>
              <a:rPr lang="en-US" sz="2800" dirty="0">
                <a:solidFill>
                  <a:schemeClr val="accent2">
                    <a:lumMod val="60000"/>
                    <a:lumOff val="40000"/>
                  </a:schemeClr>
                </a:solidFill>
              </a:rPr>
              <a:t>User module</a:t>
            </a:r>
            <a:endParaRPr lang="en-IN" sz="2800" dirty="0">
              <a:solidFill>
                <a:schemeClr val="accent2">
                  <a:lumMod val="60000"/>
                  <a:lumOff val="40000"/>
                </a:schemeClr>
              </a:solidFill>
            </a:endParaRPr>
          </a:p>
        </p:txBody>
      </p:sp>
      <p:pic>
        <p:nvPicPr>
          <p:cNvPr id="5122" name="Picture 2" descr="User activity">
            <a:extLst>
              <a:ext uri="{FF2B5EF4-FFF2-40B4-BE49-F238E27FC236}">
                <a16:creationId xmlns:a16="http://schemas.microsoft.com/office/drawing/2014/main" id="{827551E6-48CA-4879-9EE4-98A5AB0CD0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69769"/>
            <a:ext cx="10820400" cy="5275410"/>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C748B95D-A24D-4225-9A52-7945736D18AB}"/>
              </a:ext>
            </a:extLst>
          </p:cNvPr>
          <p:cNvSpPr>
            <a:spLocks noGrp="1"/>
          </p:cNvSpPr>
          <p:nvPr>
            <p:ph type="sldNum" sz="quarter" idx="12"/>
          </p:nvPr>
        </p:nvSpPr>
        <p:spPr/>
        <p:txBody>
          <a:bodyPr/>
          <a:lstStyle/>
          <a:p>
            <a:fld id="{13578F82-1DFE-4F4B-982B-92AFFC20DC9D}" type="slidenum">
              <a:rPr lang="en-IN" smtClean="0"/>
              <a:t>20</a:t>
            </a:fld>
            <a:endParaRPr lang="en-IN"/>
          </a:p>
        </p:txBody>
      </p:sp>
    </p:spTree>
    <p:extLst>
      <p:ext uri="{BB962C8B-B14F-4D97-AF65-F5344CB8AC3E}">
        <p14:creationId xmlns:p14="http://schemas.microsoft.com/office/powerpoint/2010/main" val="4987704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384BC8-CE82-4041-A178-BB4368089182}"/>
              </a:ext>
            </a:extLst>
          </p:cNvPr>
          <p:cNvSpPr>
            <a:spLocks noGrp="1"/>
          </p:cNvSpPr>
          <p:nvPr>
            <p:ph type="title"/>
          </p:nvPr>
        </p:nvSpPr>
        <p:spPr>
          <a:xfrm>
            <a:off x="685800" y="571868"/>
            <a:ext cx="10820400" cy="759627"/>
          </a:xfrm>
        </p:spPr>
        <p:txBody>
          <a:bodyPr/>
          <a:lstStyle/>
          <a:p>
            <a:pPr algn="ctr"/>
            <a:r>
              <a:rPr lang="en-US" dirty="0">
                <a:solidFill>
                  <a:schemeClr val="accent2">
                    <a:lumMod val="60000"/>
                    <a:lumOff val="40000"/>
                  </a:schemeClr>
                </a:solidFill>
              </a:rPr>
              <a:t>data flow diagrams</a:t>
            </a:r>
            <a:endParaRPr lang="en-IN" dirty="0">
              <a:solidFill>
                <a:schemeClr val="accent2">
                  <a:lumMod val="60000"/>
                  <a:lumOff val="40000"/>
                </a:schemeClr>
              </a:solidFill>
            </a:endParaRPr>
          </a:p>
        </p:txBody>
      </p:sp>
      <p:sp>
        <p:nvSpPr>
          <p:cNvPr id="6" name="TextBox 5">
            <a:extLst>
              <a:ext uri="{FF2B5EF4-FFF2-40B4-BE49-F238E27FC236}">
                <a16:creationId xmlns:a16="http://schemas.microsoft.com/office/drawing/2014/main" id="{4FEA5D25-B2A4-4E4E-91AD-9E5A18061DD6}"/>
              </a:ext>
            </a:extLst>
          </p:cNvPr>
          <p:cNvSpPr txBox="1"/>
          <p:nvPr/>
        </p:nvSpPr>
        <p:spPr>
          <a:xfrm>
            <a:off x="964334" y="1361467"/>
            <a:ext cx="4142874" cy="523220"/>
          </a:xfrm>
          <a:prstGeom prst="rect">
            <a:avLst/>
          </a:prstGeom>
          <a:noFill/>
        </p:spPr>
        <p:txBody>
          <a:bodyPr wrap="square" rtlCol="0">
            <a:spAutoFit/>
          </a:bodyPr>
          <a:lstStyle/>
          <a:p>
            <a:r>
              <a:rPr lang="en-US" sz="2800" dirty="0">
                <a:solidFill>
                  <a:schemeClr val="accent2">
                    <a:lumMod val="60000"/>
                    <a:lumOff val="40000"/>
                  </a:schemeClr>
                </a:solidFill>
              </a:rPr>
              <a:t>I.</a:t>
            </a:r>
            <a:endParaRPr lang="en-IN" sz="2800" dirty="0">
              <a:solidFill>
                <a:schemeClr val="accent2">
                  <a:lumMod val="60000"/>
                  <a:lumOff val="40000"/>
                </a:schemeClr>
              </a:solidFill>
            </a:endParaRPr>
          </a:p>
        </p:txBody>
      </p:sp>
      <p:pic>
        <p:nvPicPr>
          <p:cNvPr id="9" name="Content Placeholder 8">
            <a:extLst>
              <a:ext uri="{FF2B5EF4-FFF2-40B4-BE49-F238E27FC236}">
                <a16:creationId xmlns:a16="http://schemas.microsoft.com/office/drawing/2014/main" id="{4BA18BE0-BE53-41DE-91F4-FE1B54757543}"/>
              </a:ext>
            </a:extLst>
          </p:cNvPr>
          <p:cNvPicPr>
            <a:picLocks noGrp="1" noChangeAspect="1"/>
          </p:cNvPicPr>
          <p:nvPr>
            <p:ph idx="1"/>
          </p:nvPr>
        </p:nvPicPr>
        <p:blipFill>
          <a:blip r:embed="rId2"/>
          <a:stretch>
            <a:fillRect/>
          </a:stretch>
        </p:blipFill>
        <p:spPr>
          <a:xfrm>
            <a:off x="1864895" y="1914659"/>
            <a:ext cx="8462210" cy="4403558"/>
          </a:xfrm>
        </p:spPr>
      </p:pic>
      <p:sp>
        <p:nvSpPr>
          <p:cNvPr id="12" name="Slide Number Placeholder 11">
            <a:extLst>
              <a:ext uri="{FF2B5EF4-FFF2-40B4-BE49-F238E27FC236}">
                <a16:creationId xmlns:a16="http://schemas.microsoft.com/office/drawing/2014/main" id="{08B611BF-B079-4DB6-8C2B-7CC574BBD3C2}"/>
              </a:ext>
            </a:extLst>
          </p:cNvPr>
          <p:cNvSpPr>
            <a:spLocks noGrp="1"/>
          </p:cNvSpPr>
          <p:nvPr>
            <p:ph type="sldNum" sz="quarter" idx="12"/>
          </p:nvPr>
        </p:nvSpPr>
        <p:spPr/>
        <p:txBody>
          <a:bodyPr/>
          <a:lstStyle/>
          <a:p>
            <a:fld id="{13578F82-1DFE-4F4B-982B-92AFFC20DC9D}" type="slidenum">
              <a:rPr lang="en-IN" smtClean="0"/>
              <a:t>21</a:t>
            </a:fld>
            <a:endParaRPr lang="en-IN"/>
          </a:p>
        </p:txBody>
      </p:sp>
    </p:spTree>
    <p:extLst>
      <p:ext uri="{BB962C8B-B14F-4D97-AF65-F5344CB8AC3E}">
        <p14:creationId xmlns:p14="http://schemas.microsoft.com/office/powerpoint/2010/main" val="1531506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BABE48-AC93-4306-92E0-3B92AA2A34E0}"/>
              </a:ext>
            </a:extLst>
          </p:cNvPr>
          <p:cNvSpPr txBox="1"/>
          <p:nvPr/>
        </p:nvSpPr>
        <p:spPr>
          <a:xfrm>
            <a:off x="862263" y="876621"/>
            <a:ext cx="6517105" cy="523220"/>
          </a:xfrm>
          <a:prstGeom prst="rect">
            <a:avLst/>
          </a:prstGeom>
          <a:noFill/>
        </p:spPr>
        <p:txBody>
          <a:bodyPr wrap="square" rtlCol="0">
            <a:spAutoFit/>
          </a:bodyPr>
          <a:lstStyle/>
          <a:p>
            <a:r>
              <a:rPr lang="en-US" sz="2800" dirty="0">
                <a:solidFill>
                  <a:schemeClr val="accent2">
                    <a:lumMod val="60000"/>
                    <a:lumOff val="40000"/>
                  </a:schemeClr>
                </a:solidFill>
              </a:rPr>
              <a:t>II.</a:t>
            </a:r>
            <a:endParaRPr lang="en-IN" sz="2800" dirty="0">
              <a:solidFill>
                <a:schemeClr val="accent2">
                  <a:lumMod val="60000"/>
                  <a:lumOff val="40000"/>
                </a:schemeClr>
              </a:solidFill>
            </a:endParaRPr>
          </a:p>
        </p:txBody>
      </p:sp>
      <p:pic>
        <p:nvPicPr>
          <p:cNvPr id="10" name="Content Placeholder 9">
            <a:extLst>
              <a:ext uri="{FF2B5EF4-FFF2-40B4-BE49-F238E27FC236}">
                <a16:creationId xmlns:a16="http://schemas.microsoft.com/office/drawing/2014/main" id="{DD1F1FC0-6A21-4C03-8DE7-001B751407E0}"/>
              </a:ext>
            </a:extLst>
          </p:cNvPr>
          <p:cNvPicPr>
            <a:picLocks noGrp="1" noChangeAspect="1"/>
          </p:cNvPicPr>
          <p:nvPr>
            <p:ph idx="1"/>
          </p:nvPr>
        </p:nvPicPr>
        <p:blipFill>
          <a:blip r:embed="rId2"/>
          <a:stretch>
            <a:fillRect/>
          </a:stretch>
        </p:blipFill>
        <p:spPr>
          <a:xfrm>
            <a:off x="1660358" y="1399841"/>
            <a:ext cx="8871284" cy="4888665"/>
          </a:xfrm>
        </p:spPr>
      </p:pic>
      <p:sp>
        <p:nvSpPr>
          <p:cNvPr id="13" name="Slide Number Placeholder 12">
            <a:extLst>
              <a:ext uri="{FF2B5EF4-FFF2-40B4-BE49-F238E27FC236}">
                <a16:creationId xmlns:a16="http://schemas.microsoft.com/office/drawing/2014/main" id="{1DB3B1F0-4FFA-47F4-BA21-E38A6A4F6131}"/>
              </a:ext>
            </a:extLst>
          </p:cNvPr>
          <p:cNvSpPr>
            <a:spLocks noGrp="1"/>
          </p:cNvSpPr>
          <p:nvPr>
            <p:ph type="sldNum" sz="quarter" idx="12"/>
          </p:nvPr>
        </p:nvSpPr>
        <p:spPr/>
        <p:txBody>
          <a:bodyPr/>
          <a:lstStyle/>
          <a:p>
            <a:fld id="{13578F82-1DFE-4F4B-982B-92AFFC20DC9D}" type="slidenum">
              <a:rPr lang="en-IN" smtClean="0"/>
              <a:t>22</a:t>
            </a:fld>
            <a:endParaRPr lang="en-IN"/>
          </a:p>
        </p:txBody>
      </p:sp>
    </p:spTree>
    <p:extLst>
      <p:ext uri="{BB962C8B-B14F-4D97-AF65-F5344CB8AC3E}">
        <p14:creationId xmlns:p14="http://schemas.microsoft.com/office/powerpoint/2010/main" val="19323667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115DA8-C684-4549-A9C6-AAB0A6D22352}"/>
              </a:ext>
            </a:extLst>
          </p:cNvPr>
          <p:cNvSpPr txBox="1"/>
          <p:nvPr/>
        </p:nvSpPr>
        <p:spPr>
          <a:xfrm>
            <a:off x="685800" y="840360"/>
            <a:ext cx="6517105" cy="523220"/>
          </a:xfrm>
          <a:prstGeom prst="rect">
            <a:avLst/>
          </a:prstGeom>
          <a:noFill/>
        </p:spPr>
        <p:txBody>
          <a:bodyPr wrap="square" rtlCol="0">
            <a:spAutoFit/>
          </a:bodyPr>
          <a:lstStyle/>
          <a:p>
            <a:r>
              <a:rPr lang="en-US" sz="2800" dirty="0">
                <a:solidFill>
                  <a:schemeClr val="accent2">
                    <a:lumMod val="60000"/>
                    <a:lumOff val="40000"/>
                  </a:schemeClr>
                </a:solidFill>
              </a:rPr>
              <a:t>III.</a:t>
            </a:r>
            <a:endParaRPr lang="en-IN" sz="2800" dirty="0">
              <a:solidFill>
                <a:schemeClr val="accent2">
                  <a:lumMod val="60000"/>
                  <a:lumOff val="40000"/>
                </a:schemeClr>
              </a:solidFill>
            </a:endParaRPr>
          </a:p>
        </p:txBody>
      </p:sp>
      <p:pic>
        <p:nvPicPr>
          <p:cNvPr id="8" name="Content Placeholder 7">
            <a:extLst>
              <a:ext uri="{FF2B5EF4-FFF2-40B4-BE49-F238E27FC236}">
                <a16:creationId xmlns:a16="http://schemas.microsoft.com/office/drawing/2014/main" id="{48287B90-961F-4E22-9B26-25DD537B5B83}"/>
              </a:ext>
            </a:extLst>
          </p:cNvPr>
          <p:cNvPicPr>
            <a:picLocks noGrp="1" noChangeAspect="1"/>
          </p:cNvPicPr>
          <p:nvPr>
            <p:ph idx="1"/>
          </p:nvPr>
        </p:nvPicPr>
        <p:blipFill>
          <a:blip r:embed="rId2"/>
          <a:stretch>
            <a:fillRect/>
          </a:stretch>
        </p:blipFill>
        <p:spPr>
          <a:xfrm>
            <a:off x="1267326" y="1363580"/>
            <a:ext cx="9031706" cy="5021178"/>
          </a:xfrm>
        </p:spPr>
      </p:pic>
      <p:sp>
        <p:nvSpPr>
          <p:cNvPr id="11" name="Slide Number Placeholder 10">
            <a:extLst>
              <a:ext uri="{FF2B5EF4-FFF2-40B4-BE49-F238E27FC236}">
                <a16:creationId xmlns:a16="http://schemas.microsoft.com/office/drawing/2014/main" id="{794AA6E9-ABB7-4D73-BE0C-CFC175C217DD}"/>
              </a:ext>
            </a:extLst>
          </p:cNvPr>
          <p:cNvSpPr>
            <a:spLocks noGrp="1"/>
          </p:cNvSpPr>
          <p:nvPr>
            <p:ph type="sldNum" sz="quarter" idx="12"/>
          </p:nvPr>
        </p:nvSpPr>
        <p:spPr/>
        <p:txBody>
          <a:bodyPr/>
          <a:lstStyle/>
          <a:p>
            <a:fld id="{13578F82-1DFE-4F4B-982B-92AFFC20DC9D}" type="slidenum">
              <a:rPr lang="en-IN" smtClean="0"/>
              <a:t>23</a:t>
            </a:fld>
            <a:endParaRPr lang="en-IN"/>
          </a:p>
        </p:txBody>
      </p:sp>
    </p:spTree>
    <p:extLst>
      <p:ext uri="{BB962C8B-B14F-4D97-AF65-F5344CB8AC3E}">
        <p14:creationId xmlns:p14="http://schemas.microsoft.com/office/powerpoint/2010/main" val="25898077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C28F-D1FF-41EA-8EA1-60E57AE5DB4B}"/>
              </a:ext>
            </a:extLst>
          </p:cNvPr>
          <p:cNvSpPr>
            <a:spLocks noGrp="1"/>
          </p:cNvSpPr>
          <p:nvPr>
            <p:ph type="title"/>
          </p:nvPr>
        </p:nvSpPr>
        <p:spPr>
          <a:xfrm>
            <a:off x="2895600" y="746125"/>
            <a:ext cx="8610600" cy="807871"/>
          </a:xfrm>
        </p:spPr>
        <p:txBody>
          <a:bodyPr/>
          <a:lstStyle/>
          <a:p>
            <a:r>
              <a:rPr lang="en-US" dirty="0">
                <a:solidFill>
                  <a:schemeClr val="accent2">
                    <a:lumMod val="60000"/>
                    <a:lumOff val="40000"/>
                  </a:schemeClr>
                </a:solidFill>
              </a:rPr>
              <a:t>Implementation Progress</a:t>
            </a:r>
            <a:endParaRPr lang="en-IN" dirty="0">
              <a:solidFill>
                <a:schemeClr val="accent2">
                  <a:lumMod val="60000"/>
                  <a:lumOff val="40000"/>
                </a:schemeClr>
              </a:solidFill>
            </a:endParaRPr>
          </a:p>
        </p:txBody>
      </p:sp>
      <p:pic>
        <p:nvPicPr>
          <p:cNvPr id="7" name="Content Placeholder 6">
            <a:extLst>
              <a:ext uri="{FF2B5EF4-FFF2-40B4-BE49-F238E27FC236}">
                <a16:creationId xmlns:a16="http://schemas.microsoft.com/office/drawing/2014/main" id="{337F18A0-85F8-41DD-A156-8EE7D031EF2C}"/>
              </a:ext>
            </a:extLst>
          </p:cNvPr>
          <p:cNvPicPr>
            <a:picLocks noGrp="1" noChangeAspect="1"/>
          </p:cNvPicPr>
          <p:nvPr>
            <p:ph idx="1"/>
          </p:nvPr>
        </p:nvPicPr>
        <p:blipFill>
          <a:blip r:embed="rId2"/>
          <a:stretch>
            <a:fillRect/>
          </a:stretch>
        </p:blipFill>
        <p:spPr>
          <a:xfrm>
            <a:off x="1628843" y="1997243"/>
            <a:ext cx="8934313" cy="4339389"/>
          </a:xfrm>
        </p:spPr>
      </p:pic>
      <p:sp>
        <p:nvSpPr>
          <p:cNvPr id="6" name="Slide Number Placeholder 5">
            <a:extLst>
              <a:ext uri="{FF2B5EF4-FFF2-40B4-BE49-F238E27FC236}">
                <a16:creationId xmlns:a16="http://schemas.microsoft.com/office/drawing/2014/main" id="{870924BF-DF47-4DB9-9D31-3F928A79FB31}"/>
              </a:ext>
            </a:extLst>
          </p:cNvPr>
          <p:cNvSpPr>
            <a:spLocks noGrp="1"/>
          </p:cNvSpPr>
          <p:nvPr>
            <p:ph type="sldNum" sz="quarter" idx="12"/>
          </p:nvPr>
        </p:nvSpPr>
        <p:spPr/>
        <p:txBody>
          <a:bodyPr/>
          <a:lstStyle/>
          <a:p>
            <a:fld id="{13578F82-1DFE-4F4B-982B-92AFFC20DC9D}" type="slidenum">
              <a:rPr lang="en-IN" smtClean="0"/>
              <a:t>24</a:t>
            </a:fld>
            <a:endParaRPr lang="en-IN"/>
          </a:p>
        </p:txBody>
      </p:sp>
      <p:sp>
        <p:nvSpPr>
          <p:cNvPr id="5" name="TextBox 4">
            <a:extLst>
              <a:ext uri="{FF2B5EF4-FFF2-40B4-BE49-F238E27FC236}">
                <a16:creationId xmlns:a16="http://schemas.microsoft.com/office/drawing/2014/main" id="{0E0A43CF-EFC8-4924-8ACF-77A806BD40A5}"/>
              </a:ext>
            </a:extLst>
          </p:cNvPr>
          <p:cNvSpPr txBox="1"/>
          <p:nvPr/>
        </p:nvSpPr>
        <p:spPr>
          <a:xfrm>
            <a:off x="685800" y="1474023"/>
            <a:ext cx="6517105" cy="523220"/>
          </a:xfrm>
          <a:prstGeom prst="rect">
            <a:avLst/>
          </a:prstGeom>
          <a:noFill/>
        </p:spPr>
        <p:txBody>
          <a:bodyPr wrap="square" rtlCol="0">
            <a:spAutoFit/>
          </a:bodyPr>
          <a:lstStyle/>
          <a:p>
            <a:r>
              <a:rPr lang="en-US" sz="2800" dirty="0">
                <a:solidFill>
                  <a:schemeClr val="accent2">
                    <a:lumMod val="60000"/>
                    <a:lumOff val="40000"/>
                  </a:schemeClr>
                </a:solidFill>
              </a:rPr>
              <a:t>User interface</a:t>
            </a:r>
            <a:endParaRPr lang="en-IN" sz="2800" dirty="0">
              <a:solidFill>
                <a:schemeClr val="accent2">
                  <a:lumMod val="60000"/>
                  <a:lumOff val="40000"/>
                </a:schemeClr>
              </a:solidFill>
            </a:endParaRPr>
          </a:p>
        </p:txBody>
      </p:sp>
    </p:spTree>
    <p:extLst>
      <p:ext uri="{BB962C8B-B14F-4D97-AF65-F5344CB8AC3E}">
        <p14:creationId xmlns:p14="http://schemas.microsoft.com/office/powerpoint/2010/main" val="4005178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3F16655-CD99-44F0-BBED-74482C75711F}"/>
              </a:ext>
            </a:extLst>
          </p:cNvPr>
          <p:cNvSpPr>
            <a:spLocks noGrp="1"/>
          </p:cNvSpPr>
          <p:nvPr>
            <p:ph type="sldNum" sz="quarter" idx="12"/>
          </p:nvPr>
        </p:nvSpPr>
        <p:spPr>
          <a:xfrm>
            <a:off x="8763000" y="381000"/>
            <a:ext cx="2743200" cy="365125"/>
          </a:xfrm>
        </p:spPr>
        <p:txBody>
          <a:bodyPr/>
          <a:lstStyle/>
          <a:p>
            <a:fld id="{13578F82-1DFE-4F4B-982B-92AFFC20DC9D}" type="slidenum">
              <a:rPr lang="en-IN" smtClean="0"/>
              <a:t>25</a:t>
            </a:fld>
            <a:endParaRPr lang="en-IN"/>
          </a:p>
        </p:txBody>
      </p:sp>
      <p:sp>
        <p:nvSpPr>
          <p:cNvPr id="8" name="TextBox 7">
            <a:extLst>
              <a:ext uri="{FF2B5EF4-FFF2-40B4-BE49-F238E27FC236}">
                <a16:creationId xmlns:a16="http://schemas.microsoft.com/office/drawing/2014/main" id="{C09C13D5-3692-4127-B343-8C1C723180C3}"/>
              </a:ext>
            </a:extLst>
          </p:cNvPr>
          <p:cNvSpPr txBox="1"/>
          <p:nvPr/>
        </p:nvSpPr>
        <p:spPr>
          <a:xfrm>
            <a:off x="685800" y="746125"/>
            <a:ext cx="6517105" cy="523220"/>
          </a:xfrm>
          <a:prstGeom prst="rect">
            <a:avLst/>
          </a:prstGeom>
          <a:noFill/>
        </p:spPr>
        <p:txBody>
          <a:bodyPr wrap="square" rtlCol="0">
            <a:spAutoFit/>
          </a:bodyPr>
          <a:lstStyle/>
          <a:p>
            <a:r>
              <a:rPr lang="en-US" sz="2800" dirty="0">
                <a:solidFill>
                  <a:schemeClr val="accent2">
                    <a:lumMod val="60000"/>
                    <a:lumOff val="40000"/>
                  </a:schemeClr>
                </a:solidFill>
              </a:rPr>
              <a:t>User interface</a:t>
            </a:r>
            <a:endParaRPr lang="en-IN" sz="2800" dirty="0">
              <a:solidFill>
                <a:schemeClr val="accent2">
                  <a:lumMod val="60000"/>
                  <a:lumOff val="40000"/>
                </a:schemeClr>
              </a:solidFill>
            </a:endParaRPr>
          </a:p>
        </p:txBody>
      </p:sp>
      <p:pic>
        <p:nvPicPr>
          <p:cNvPr id="14" name="Content Placeholder 13">
            <a:extLst>
              <a:ext uri="{FF2B5EF4-FFF2-40B4-BE49-F238E27FC236}">
                <a16:creationId xmlns:a16="http://schemas.microsoft.com/office/drawing/2014/main" id="{5B67E449-25E0-4B3F-829D-AB9A8D50F72C}"/>
              </a:ext>
            </a:extLst>
          </p:cNvPr>
          <p:cNvPicPr>
            <a:picLocks noGrp="1" noChangeAspect="1"/>
          </p:cNvPicPr>
          <p:nvPr>
            <p:ph idx="1"/>
          </p:nvPr>
        </p:nvPicPr>
        <p:blipFill>
          <a:blip r:embed="rId2"/>
          <a:stretch>
            <a:fillRect/>
          </a:stretch>
        </p:blipFill>
        <p:spPr>
          <a:xfrm>
            <a:off x="1143422" y="1510047"/>
            <a:ext cx="9905156" cy="4874544"/>
          </a:xfrm>
        </p:spPr>
      </p:pic>
    </p:spTree>
    <p:extLst>
      <p:ext uri="{BB962C8B-B14F-4D97-AF65-F5344CB8AC3E}">
        <p14:creationId xmlns:p14="http://schemas.microsoft.com/office/powerpoint/2010/main" val="31822528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3708-36C4-4F9C-AC5E-F185805E7412}"/>
              </a:ext>
            </a:extLst>
          </p:cNvPr>
          <p:cNvSpPr>
            <a:spLocks noGrp="1"/>
          </p:cNvSpPr>
          <p:nvPr>
            <p:ph type="title"/>
          </p:nvPr>
        </p:nvSpPr>
        <p:spPr>
          <a:xfrm>
            <a:off x="1444792" y="2277569"/>
            <a:ext cx="9302416" cy="2302861"/>
          </a:xfrm>
        </p:spPr>
        <p:txBody>
          <a:bodyPr>
            <a:normAutofit/>
          </a:bodyPr>
          <a:lstStyle/>
          <a:p>
            <a:pPr algn="ctr"/>
            <a:r>
              <a:rPr lang="en-US" sz="9600" dirty="0">
                <a:solidFill>
                  <a:schemeClr val="accent1"/>
                </a:solidFill>
              </a:rPr>
              <a:t>Thank YOU</a:t>
            </a:r>
            <a:endParaRPr lang="en-IN" sz="9600" dirty="0">
              <a:solidFill>
                <a:schemeClr val="accent1"/>
              </a:solidFill>
            </a:endParaRPr>
          </a:p>
        </p:txBody>
      </p:sp>
      <p:sp>
        <p:nvSpPr>
          <p:cNvPr id="5" name="Slide Number Placeholder 4">
            <a:extLst>
              <a:ext uri="{FF2B5EF4-FFF2-40B4-BE49-F238E27FC236}">
                <a16:creationId xmlns:a16="http://schemas.microsoft.com/office/drawing/2014/main" id="{CED34A25-E142-4832-B7BC-C6D5093E3043}"/>
              </a:ext>
            </a:extLst>
          </p:cNvPr>
          <p:cNvSpPr>
            <a:spLocks noGrp="1"/>
          </p:cNvSpPr>
          <p:nvPr>
            <p:ph type="sldNum" sz="quarter" idx="12"/>
          </p:nvPr>
        </p:nvSpPr>
        <p:spPr/>
        <p:txBody>
          <a:bodyPr/>
          <a:lstStyle/>
          <a:p>
            <a:fld id="{13578F82-1DFE-4F4B-982B-92AFFC20DC9D}" type="slidenum">
              <a:rPr lang="en-IN" smtClean="0"/>
              <a:t>26</a:t>
            </a:fld>
            <a:endParaRPr lang="en-IN" dirty="0"/>
          </a:p>
        </p:txBody>
      </p:sp>
    </p:spTree>
    <p:extLst>
      <p:ext uri="{BB962C8B-B14F-4D97-AF65-F5344CB8AC3E}">
        <p14:creationId xmlns:p14="http://schemas.microsoft.com/office/powerpoint/2010/main" val="37476999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C7F8-B457-439D-9006-A67C229C22EB}"/>
              </a:ext>
            </a:extLst>
          </p:cNvPr>
          <p:cNvSpPr>
            <a:spLocks noGrp="1"/>
          </p:cNvSpPr>
          <p:nvPr>
            <p:ph type="title"/>
          </p:nvPr>
        </p:nvSpPr>
        <p:spPr>
          <a:xfrm>
            <a:off x="685800" y="852605"/>
            <a:ext cx="10820400" cy="767648"/>
          </a:xfrm>
        </p:spPr>
        <p:txBody>
          <a:bodyPr/>
          <a:lstStyle/>
          <a:p>
            <a:pPr algn="ctr"/>
            <a:r>
              <a:rPr lang="en-US" dirty="0">
                <a:solidFill>
                  <a:schemeClr val="accent2">
                    <a:lumMod val="60000"/>
                    <a:lumOff val="40000"/>
                  </a:schemeClr>
                </a:solidFill>
              </a:rPr>
              <a:t>Project Objective</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F7D0C372-CBAA-4B53-B64E-75D4D231ACC3}"/>
              </a:ext>
            </a:extLst>
          </p:cNvPr>
          <p:cNvSpPr>
            <a:spLocks noGrp="1"/>
          </p:cNvSpPr>
          <p:nvPr>
            <p:ph idx="1"/>
          </p:nvPr>
        </p:nvSpPr>
        <p:spPr>
          <a:xfrm>
            <a:off x="685800" y="2194560"/>
            <a:ext cx="10820400" cy="2305251"/>
          </a:xfrm>
        </p:spPr>
        <p:txBody>
          <a:bodyPr/>
          <a:lstStyle/>
          <a:p>
            <a:pPr algn="l">
              <a:buFont typeface="Arial" panose="020B0604020202020204" pitchFamily="34" charset="0"/>
              <a:buChar char="•"/>
            </a:pPr>
            <a:r>
              <a:rPr lang="en-US" b="0" i="0" dirty="0">
                <a:solidFill>
                  <a:schemeClr val="accent3">
                    <a:lumMod val="40000"/>
                    <a:lumOff val="60000"/>
                  </a:schemeClr>
                </a:solidFill>
                <a:effectLst/>
                <a:latin typeface="Calibri" panose="020F0502020204030204" pitchFamily="34" charset="0"/>
                <a:cs typeface="Calibri" panose="020F0502020204030204" pitchFamily="34" charset="0"/>
              </a:rPr>
              <a:t>The objective of this project is to create a web-based application to manage classroom bookings, Seminar Hall booking, Guest room booking, and sports court booking, and Mess selection  at NITK.</a:t>
            </a:r>
          </a:p>
          <a:p>
            <a:pPr algn="l">
              <a:buFont typeface="Arial" panose="020B0604020202020204" pitchFamily="34" charset="0"/>
              <a:buChar char="•"/>
            </a:pPr>
            <a:r>
              <a:rPr lang="en-US" b="0" i="0" dirty="0">
                <a:solidFill>
                  <a:schemeClr val="accent3">
                    <a:lumMod val="40000"/>
                    <a:lumOff val="60000"/>
                  </a:schemeClr>
                </a:solidFill>
                <a:effectLst/>
                <a:latin typeface="Calibri" panose="020F0502020204030204" pitchFamily="34" charset="0"/>
                <a:cs typeface="Calibri" panose="020F0502020204030204" pitchFamily="34" charset="0"/>
              </a:rPr>
              <a:t>The purpose of this project is to reduce manual work with papers and documents as well as to minimize the number of people involved in the process.</a:t>
            </a:r>
          </a:p>
          <a:p>
            <a:pPr marL="0" indent="0">
              <a:buNone/>
            </a:pPr>
            <a:endParaRPr lang="en-IN" dirty="0">
              <a:solidFill>
                <a:schemeClr val="accent3">
                  <a:lumMod val="40000"/>
                  <a:lumOff val="60000"/>
                </a:schemeClr>
              </a:solidFill>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A2AF5DD6-F2E4-448D-8632-6290194A79AC}"/>
              </a:ext>
            </a:extLst>
          </p:cNvPr>
          <p:cNvSpPr>
            <a:spLocks noGrp="1"/>
          </p:cNvSpPr>
          <p:nvPr>
            <p:ph type="sldNum" sz="quarter" idx="12"/>
          </p:nvPr>
        </p:nvSpPr>
        <p:spPr/>
        <p:txBody>
          <a:bodyPr/>
          <a:lstStyle/>
          <a:p>
            <a:fld id="{13578F82-1DFE-4F4B-982B-92AFFC20DC9D}" type="slidenum">
              <a:rPr lang="en-IN" smtClean="0"/>
              <a:t>3</a:t>
            </a:fld>
            <a:endParaRPr lang="en-IN"/>
          </a:p>
        </p:txBody>
      </p:sp>
    </p:spTree>
    <p:extLst>
      <p:ext uri="{BB962C8B-B14F-4D97-AF65-F5344CB8AC3E}">
        <p14:creationId xmlns:p14="http://schemas.microsoft.com/office/powerpoint/2010/main" val="49285799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1A1D19F-0B23-4E55-A321-F87E080B7567}"/>
              </a:ext>
            </a:extLst>
          </p:cNvPr>
          <p:cNvSpPr>
            <a:spLocks noGrp="1"/>
          </p:cNvSpPr>
          <p:nvPr>
            <p:ph type="title"/>
          </p:nvPr>
        </p:nvSpPr>
        <p:spPr>
          <a:xfrm>
            <a:off x="685800" y="571868"/>
            <a:ext cx="10820400" cy="767648"/>
          </a:xfrm>
        </p:spPr>
        <p:txBody>
          <a:bodyPr/>
          <a:lstStyle/>
          <a:p>
            <a:pPr algn="ctr"/>
            <a:r>
              <a:rPr lang="en-US" dirty="0">
                <a:solidFill>
                  <a:schemeClr val="accent2">
                    <a:lumMod val="60000"/>
                    <a:lumOff val="40000"/>
                  </a:schemeClr>
                </a:solidFill>
              </a:rPr>
              <a:t>Project Description</a:t>
            </a:r>
            <a:endParaRPr lang="en-IN" dirty="0">
              <a:solidFill>
                <a:schemeClr val="accent2">
                  <a:lumMod val="60000"/>
                  <a:lumOff val="40000"/>
                </a:schemeClr>
              </a:solidFill>
            </a:endParaRPr>
          </a:p>
        </p:txBody>
      </p:sp>
      <p:sp>
        <p:nvSpPr>
          <p:cNvPr id="6" name="Content Placeholder 2">
            <a:extLst>
              <a:ext uri="{FF2B5EF4-FFF2-40B4-BE49-F238E27FC236}">
                <a16:creationId xmlns:a16="http://schemas.microsoft.com/office/drawing/2014/main" id="{8D9D767C-BAD8-4B05-A489-171DBCFA94B1}"/>
              </a:ext>
            </a:extLst>
          </p:cNvPr>
          <p:cNvSpPr>
            <a:spLocks noGrp="1"/>
          </p:cNvSpPr>
          <p:nvPr>
            <p:ph idx="1"/>
          </p:nvPr>
        </p:nvSpPr>
        <p:spPr>
          <a:xfrm>
            <a:off x="685800" y="1620253"/>
            <a:ext cx="10820400" cy="4024125"/>
          </a:xfrm>
        </p:spPr>
        <p:txBody>
          <a:bodyPr>
            <a:normAutofit fontScale="92500"/>
          </a:bodyPr>
          <a:lstStyle/>
          <a:p>
            <a:pPr algn="l"/>
            <a:r>
              <a:rPr lang="en-US" b="0" i="0" dirty="0">
                <a:solidFill>
                  <a:schemeClr val="accent3">
                    <a:lumMod val="40000"/>
                    <a:lumOff val="60000"/>
                  </a:schemeClr>
                </a:solidFill>
                <a:effectLst/>
                <a:latin typeface="Calibri" panose="020F0502020204030204" pitchFamily="34" charset="0"/>
                <a:cs typeface="Calibri" panose="020F0502020204030204" pitchFamily="34" charset="0"/>
              </a:rPr>
              <a:t>The project is aimed to minimize the manual work, the number of people involved, and paperwork while booking a guest room, seminar hall, or a classroom in the institution. It also extends to features like booking a sports court and selecting a mess of the user's preference (once per month).</a:t>
            </a:r>
          </a:p>
          <a:p>
            <a:pPr algn="l"/>
            <a:r>
              <a:rPr lang="en-US" b="0" i="0" dirty="0">
                <a:solidFill>
                  <a:schemeClr val="accent3">
                    <a:lumMod val="40000"/>
                    <a:lumOff val="60000"/>
                  </a:schemeClr>
                </a:solidFill>
                <a:effectLst/>
                <a:latin typeface="Calibri" panose="020F0502020204030204" pitchFamily="34" charset="0"/>
                <a:cs typeface="Calibri" panose="020F0502020204030204" pitchFamily="34" charset="0"/>
              </a:rPr>
              <a:t>The project will be a web-based portal to make the booking system accessible on the go, making it multi-device compatible. The project is intended for the people of the Institution with a valid username and password provided by the institute. </a:t>
            </a:r>
          </a:p>
          <a:p>
            <a:pPr algn="l"/>
            <a:r>
              <a:rPr lang="en-US" b="0" i="0" dirty="0">
                <a:solidFill>
                  <a:schemeClr val="accent3">
                    <a:lumMod val="40000"/>
                    <a:lumOff val="60000"/>
                  </a:schemeClr>
                </a:solidFill>
                <a:effectLst/>
                <a:latin typeface="Calibri" panose="020F0502020204030204" pitchFamily="34" charset="0"/>
                <a:cs typeface="Calibri" panose="020F0502020204030204" pitchFamily="34" charset="0"/>
              </a:rPr>
              <a:t>A user can access the portal's functionalities only after authentication of username and password. </a:t>
            </a:r>
          </a:p>
          <a:p>
            <a:pPr algn="l"/>
            <a:r>
              <a:rPr lang="en-US" dirty="0">
                <a:solidFill>
                  <a:schemeClr val="accent3">
                    <a:lumMod val="40000"/>
                    <a:lumOff val="60000"/>
                  </a:schemeClr>
                </a:solidFill>
                <a:latin typeface="Calibri" panose="020F0502020204030204" pitchFamily="34" charset="0"/>
                <a:cs typeface="Calibri" panose="020F0502020204030204" pitchFamily="34" charset="0"/>
              </a:rPr>
              <a:t>An a</a:t>
            </a:r>
            <a:r>
              <a:rPr lang="en-US" b="0" i="0" dirty="0">
                <a:solidFill>
                  <a:schemeClr val="accent3">
                    <a:lumMod val="40000"/>
                    <a:lumOff val="60000"/>
                  </a:schemeClr>
                </a:solidFill>
                <a:effectLst/>
                <a:latin typeface="Calibri" panose="020F0502020204030204" pitchFamily="34" charset="0"/>
                <a:cs typeface="Calibri" panose="020F0502020204030204" pitchFamily="34" charset="0"/>
              </a:rPr>
              <a:t>dmin will have the authority to accept or reject the booking slot request from a student or a faculty.</a:t>
            </a:r>
          </a:p>
          <a:p>
            <a:pPr algn="l"/>
            <a:r>
              <a:rPr lang="en-US" b="0" i="0" dirty="0">
                <a:solidFill>
                  <a:schemeClr val="accent3">
                    <a:lumMod val="40000"/>
                    <a:lumOff val="60000"/>
                  </a:schemeClr>
                </a:solidFill>
                <a:effectLst/>
                <a:latin typeface="Calibri" panose="020F0502020204030204" pitchFamily="34" charset="0"/>
                <a:cs typeface="Calibri" panose="020F0502020204030204" pitchFamily="34" charset="0"/>
              </a:rPr>
              <a:t>Once the booking is confirmed the user can access the booke</a:t>
            </a:r>
            <a:r>
              <a:rPr lang="en-US" dirty="0">
                <a:solidFill>
                  <a:schemeClr val="accent3">
                    <a:lumMod val="40000"/>
                    <a:lumOff val="60000"/>
                  </a:schemeClr>
                </a:solidFill>
                <a:latin typeface="Calibri" panose="020F0502020204030204" pitchFamily="34" charset="0"/>
                <a:cs typeface="Calibri" panose="020F0502020204030204" pitchFamily="34" charset="0"/>
              </a:rPr>
              <a:t>d room by showing the confirmation message from the website to the building in-charge at the booked time.</a:t>
            </a:r>
            <a:endParaRPr lang="en-US" b="0" i="0" dirty="0">
              <a:solidFill>
                <a:schemeClr val="accent3">
                  <a:lumMod val="40000"/>
                  <a:lumOff val="60000"/>
                </a:schemeClr>
              </a:solidFill>
              <a:effectLst/>
              <a:latin typeface="Calibri" panose="020F0502020204030204" pitchFamily="34" charset="0"/>
              <a:cs typeface="Calibri" panose="020F0502020204030204" pitchFamily="34" charset="0"/>
            </a:endParaRPr>
          </a:p>
        </p:txBody>
      </p:sp>
      <p:sp>
        <p:nvSpPr>
          <p:cNvPr id="9" name="Slide Number Placeholder 8">
            <a:extLst>
              <a:ext uri="{FF2B5EF4-FFF2-40B4-BE49-F238E27FC236}">
                <a16:creationId xmlns:a16="http://schemas.microsoft.com/office/drawing/2014/main" id="{643A3A89-BB92-4CF5-9E1B-C40195609DAF}"/>
              </a:ext>
            </a:extLst>
          </p:cNvPr>
          <p:cNvSpPr>
            <a:spLocks noGrp="1"/>
          </p:cNvSpPr>
          <p:nvPr>
            <p:ph type="sldNum" sz="quarter" idx="12"/>
          </p:nvPr>
        </p:nvSpPr>
        <p:spPr/>
        <p:txBody>
          <a:bodyPr/>
          <a:lstStyle/>
          <a:p>
            <a:fld id="{13578F82-1DFE-4F4B-982B-92AFFC20DC9D}" type="slidenum">
              <a:rPr lang="en-IN" smtClean="0"/>
              <a:t>4</a:t>
            </a:fld>
            <a:endParaRPr lang="en-IN"/>
          </a:p>
        </p:txBody>
      </p:sp>
    </p:spTree>
    <p:extLst>
      <p:ext uri="{BB962C8B-B14F-4D97-AF65-F5344CB8AC3E}">
        <p14:creationId xmlns:p14="http://schemas.microsoft.com/office/powerpoint/2010/main" val="152129825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4AF4EE-BDAA-46B7-A472-ABFF32975E36}"/>
              </a:ext>
            </a:extLst>
          </p:cNvPr>
          <p:cNvSpPr>
            <a:spLocks noGrp="1"/>
          </p:cNvSpPr>
          <p:nvPr>
            <p:ph type="title"/>
          </p:nvPr>
        </p:nvSpPr>
        <p:spPr>
          <a:xfrm>
            <a:off x="1026695" y="639761"/>
            <a:ext cx="10287000" cy="374616"/>
          </a:xfrm>
        </p:spPr>
        <p:txBody>
          <a:bodyPr>
            <a:normAutofit fontScale="90000"/>
          </a:bodyPr>
          <a:lstStyle/>
          <a:p>
            <a:r>
              <a:rPr lang="en-US" dirty="0">
                <a:solidFill>
                  <a:schemeClr val="accent2">
                    <a:lumMod val="60000"/>
                    <a:lumOff val="40000"/>
                  </a:schemeClr>
                </a:solidFill>
              </a:rPr>
              <a:t>Flowchart overview of the project</a:t>
            </a:r>
            <a:endParaRPr lang="en-IN" dirty="0">
              <a:solidFill>
                <a:schemeClr val="accent2">
                  <a:lumMod val="60000"/>
                  <a:lumOff val="40000"/>
                </a:schemeClr>
              </a:solidFill>
            </a:endParaRPr>
          </a:p>
        </p:txBody>
      </p:sp>
      <p:pic>
        <p:nvPicPr>
          <p:cNvPr id="2050" name="Picture 2" descr="flow chart image3png">
            <a:extLst>
              <a:ext uri="{FF2B5EF4-FFF2-40B4-BE49-F238E27FC236}">
                <a16:creationId xmlns:a16="http://schemas.microsoft.com/office/drawing/2014/main" id="{E1A08204-E1F4-4D89-952B-2A2C16749C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6695" y="1327484"/>
            <a:ext cx="10003437" cy="5149516"/>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74F863B2-2FDC-4290-A489-462DECA52E2A}"/>
              </a:ext>
            </a:extLst>
          </p:cNvPr>
          <p:cNvSpPr>
            <a:spLocks noGrp="1"/>
          </p:cNvSpPr>
          <p:nvPr>
            <p:ph type="sldNum" sz="quarter" idx="12"/>
          </p:nvPr>
        </p:nvSpPr>
        <p:spPr/>
        <p:txBody>
          <a:bodyPr/>
          <a:lstStyle/>
          <a:p>
            <a:fld id="{13578F82-1DFE-4F4B-982B-92AFFC20DC9D}" type="slidenum">
              <a:rPr lang="en-IN" smtClean="0"/>
              <a:t>5</a:t>
            </a:fld>
            <a:endParaRPr lang="en-IN"/>
          </a:p>
        </p:txBody>
      </p:sp>
    </p:spTree>
    <p:extLst>
      <p:ext uri="{BB962C8B-B14F-4D97-AF65-F5344CB8AC3E}">
        <p14:creationId xmlns:p14="http://schemas.microsoft.com/office/powerpoint/2010/main" val="299249100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755DA0-5FEF-4E34-97C9-60DE84C8C4BD}"/>
              </a:ext>
            </a:extLst>
          </p:cNvPr>
          <p:cNvSpPr>
            <a:spLocks noGrp="1"/>
          </p:cNvSpPr>
          <p:nvPr>
            <p:ph type="title"/>
          </p:nvPr>
        </p:nvSpPr>
        <p:spPr>
          <a:xfrm>
            <a:off x="685800" y="700204"/>
            <a:ext cx="10820400" cy="912027"/>
          </a:xfrm>
        </p:spPr>
        <p:txBody>
          <a:bodyPr/>
          <a:lstStyle/>
          <a:p>
            <a:pPr algn="ctr"/>
            <a:r>
              <a:rPr lang="en-US" dirty="0">
                <a:solidFill>
                  <a:schemeClr val="accent2">
                    <a:lumMod val="60000"/>
                    <a:lumOff val="40000"/>
                  </a:schemeClr>
                </a:solidFill>
              </a:rPr>
              <a:t>Requirements and features</a:t>
            </a:r>
            <a:endParaRPr lang="en-IN" dirty="0">
              <a:solidFill>
                <a:schemeClr val="accent2">
                  <a:lumMod val="60000"/>
                  <a:lumOff val="40000"/>
                </a:schemeClr>
              </a:solidFill>
            </a:endParaRPr>
          </a:p>
        </p:txBody>
      </p:sp>
      <p:sp>
        <p:nvSpPr>
          <p:cNvPr id="5" name="Content Placeholder 2">
            <a:extLst>
              <a:ext uri="{FF2B5EF4-FFF2-40B4-BE49-F238E27FC236}">
                <a16:creationId xmlns:a16="http://schemas.microsoft.com/office/drawing/2014/main" id="{20383EF5-664A-411B-A266-4D6CC31E5EBD}"/>
              </a:ext>
            </a:extLst>
          </p:cNvPr>
          <p:cNvSpPr>
            <a:spLocks noGrp="1"/>
          </p:cNvSpPr>
          <p:nvPr>
            <p:ph idx="1"/>
          </p:nvPr>
        </p:nvSpPr>
        <p:spPr>
          <a:xfrm>
            <a:off x="685800" y="2552547"/>
            <a:ext cx="10820400" cy="3450409"/>
          </a:xfrm>
        </p:spPr>
        <p:txBody>
          <a:bodyPr>
            <a:normAutofit/>
          </a:bodyPr>
          <a:lstStyle/>
          <a:p>
            <a:r>
              <a:rPr lang="en-US" dirty="0">
                <a:solidFill>
                  <a:schemeClr val="accent3">
                    <a:lumMod val="40000"/>
                    <a:lumOff val="60000"/>
                  </a:schemeClr>
                </a:solidFill>
                <a:latin typeface="Calibri" panose="020F0502020204030204" pitchFamily="34" charset="0"/>
                <a:cs typeface="Calibri" panose="020F0502020204030204" pitchFamily="34" charset="0"/>
              </a:rPr>
              <a:t>Users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Admin</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The privilege to edit database data</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Accept or Reject requested bookings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Student / faculty *</a:t>
            </a:r>
            <a:endParaRPr lang="en-IN" dirty="0">
              <a:solidFill>
                <a:schemeClr val="accent3">
                  <a:lumMod val="40000"/>
                  <a:lumOff val="60000"/>
                </a:schemeClr>
              </a:solidFill>
              <a:latin typeface="Calibri" panose="020F0502020204030204" pitchFamily="34" charset="0"/>
              <a:cs typeface="Calibri" panose="020F0502020204030204" pitchFamily="34" charset="0"/>
            </a:endParaRPr>
          </a:p>
          <a:p>
            <a:endParaRPr lang="en-IN" dirty="0">
              <a:solidFill>
                <a:schemeClr val="accent3">
                  <a:lumMod val="40000"/>
                  <a:lumOff val="60000"/>
                </a:schemeClr>
              </a:solidFill>
              <a:latin typeface="Calibri" panose="020F0502020204030204" pitchFamily="34" charset="0"/>
              <a:cs typeface="Calibri" panose="020F0502020204030204" pitchFamily="34" charset="0"/>
            </a:endParaRPr>
          </a:p>
          <a:p>
            <a:r>
              <a:rPr lang="en-IN" dirty="0">
                <a:solidFill>
                  <a:schemeClr val="accent3">
                    <a:lumMod val="40000"/>
                    <a:lumOff val="60000"/>
                  </a:schemeClr>
                </a:solidFill>
                <a:latin typeface="Calibri" panose="020F0502020204030204" pitchFamily="34" charset="0"/>
                <a:cs typeface="Calibri" panose="020F0502020204030204" pitchFamily="34" charset="0"/>
              </a:rPr>
              <a:t>Basic requirements</a:t>
            </a:r>
          </a:p>
          <a:p>
            <a:pPr lvl="1"/>
            <a:r>
              <a:rPr lang="en-US" b="0" i="0" dirty="0">
                <a:solidFill>
                  <a:schemeClr val="accent3">
                    <a:lumMod val="40000"/>
                    <a:lumOff val="60000"/>
                  </a:schemeClr>
                </a:solidFill>
                <a:effectLst/>
                <a:latin typeface="Calibri" panose="020F0502020204030204" pitchFamily="34" charset="0"/>
                <a:cs typeface="Calibri" panose="020F0502020204030204" pitchFamily="34" charset="0"/>
              </a:rPr>
              <a:t>Every user can login and logout of the system through a compatible browser.</a:t>
            </a:r>
            <a:endParaRPr lang="en-IN" dirty="0">
              <a:solidFill>
                <a:schemeClr val="accent3">
                  <a:lumMod val="40000"/>
                  <a:lumOff val="60000"/>
                </a:schemeClr>
              </a:solidFill>
              <a:latin typeface="Calibri" panose="020F0502020204030204" pitchFamily="34" charset="0"/>
              <a:cs typeface="Calibri" panose="020F0502020204030204" pitchFamily="34" charset="0"/>
            </a:endParaRPr>
          </a:p>
          <a:p>
            <a:pPr lvl="1"/>
            <a:r>
              <a:rPr lang="en-US" b="0" i="0" dirty="0">
                <a:solidFill>
                  <a:schemeClr val="accent3">
                    <a:lumMod val="40000"/>
                    <a:lumOff val="60000"/>
                  </a:schemeClr>
                </a:solidFill>
                <a:effectLst/>
                <a:latin typeface="Calibri" panose="020F0502020204030204" pitchFamily="34" charset="0"/>
                <a:cs typeface="Calibri" panose="020F0502020204030204" pitchFamily="34" charset="0"/>
              </a:rPr>
              <a:t>All the users are required to signup to enjoy the services of our application.</a:t>
            </a:r>
          </a:p>
          <a:p>
            <a:pPr lvl="1"/>
            <a:endParaRPr lang="en-US" dirty="0">
              <a:solidFill>
                <a:schemeClr val="accent3">
                  <a:lumMod val="40000"/>
                  <a:lumOff val="60000"/>
                </a:schemeClr>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99E75B8-8293-40B9-89BB-1FC0F13BC4D5}"/>
              </a:ext>
            </a:extLst>
          </p:cNvPr>
          <p:cNvSpPr txBox="1"/>
          <p:nvPr/>
        </p:nvSpPr>
        <p:spPr>
          <a:xfrm>
            <a:off x="685800" y="1820779"/>
            <a:ext cx="6517105" cy="523220"/>
          </a:xfrm>
          <a:prstGeom prst="rect">
            <a:avLst/>
          </a:prstGeom>
          <a:noFill/>
        </p:spPr>
        <p:txBody>
          <a:bodyPr wrap="square" rtlCol="0">
            <a:spAutoFit/>
          </a:bodyPr>
          <a:lstStyle/>
          <a:p>
            <a:r>
              <a:rPr lang="en-US" sz="2800" dirty="0">
                <a:solidFill>
                  <a:schemeClr val="accent2">
                    <a:lumMod val="60000"/>
                    <a:lumOff val="40000"/>
                  </a:schemeClr>
                </a:solidFill>
              </a:rPr>
              <a:t>Functional Requirements</a:t>
            </a:r>
            <a:endParaRPr lang="en-IN" sz="2800" dirty="0">
              <a:solidFill>
                <a:schemeClr val="accent2">
                  <a:lumMod val="60000"/>
                  <a:lumOff val="40000"/>
                </a:schemeClr>
              </a:solidFill>
            </a:endParaRPr>
          </a:p>
        </p:txBody>
      </p:sp>
      <p:sp>
        <p:nvSpPr>
          <p:cNvPr id="7" name="TextBox 6">
            <a:extLst>
              <a:ext uri="{FF2B5EF4-FFF2-40B4-BE49-F238E27FC236}">
                <a16:creationId xmlns:a16="http://schemas.microsoft.com/office/drawing/2014/main" id="{134FC64E-CA26-4BE6-A898-F41C74DA07AB}"/>
              </a:ext>
            </a:extLst>
          </p:cNvPr>
          <p:cNvSpPr txBox="1"/>
          <p:nvPr/>
        </p:nvSpPr>
        <p:spPr>
          <a:xfrm>
            <a:off x="5454316" y="6200001"/>
            <a:ext cx="6051884" cy="276999"/>
          </a:xfrm>
          <a:prstGeom prst="rect">
            <a:avLst/>
          </a:prstGeom>
          <a:noFill/>
        </p:spPr>
        <p:txBody>
          <a:bodyPr wrap="square" rtlCol="0">
            <a:spAutoFit/>
          </a:bodyPr>
          <a:lstStyle/>
          <a:p>
            <a:pPr algn="r"/>
            <a:r>
              <a:rPr lang="en-US" sz="1200" dirty="0">
                <a:solidFill>
                  <a:schemeClr val="tx1">
                    <a:lumMod val="50000"/>
                  </a:schemeClr>
                </a:solidFill>
              </a:rPr>
              <a:t>*A faculty will be given higher preference in case of clashes for the same slot  </a:t>
            </a:r>
            <a:endParaRPr lang="en-IN" sz="1200" dirty="0">
              <a:solidFill>
                <a:schemeClr val="tx1">
                  <a:lumMod val="50000"/>
                </a:schemeClr>
              </a:solidFill>
            </a:endParaRPr>
          </a:p>
        </p:txBody>
      </p:sp>
      <p:sp>
        <p:nvSpPr>
          <p:cNvPr id="10" name="Slide Number Placeholder 9">
            <a:extLst>
              <a:ext uri="{FF2B5EF4-FFF2-40B4-BE49-F238E27FC236}">
                <a16:creationId xmlns:a16="http://schemas.microsoft.com/office/drawing/2014/main" id="{ADF7D047-45F9-47B8-9D35-0B5DEB9B1206}"/>
              </a:ext>
            </a:extLst>
          </p:cNvPr>
          <p:cNvSpPr>
            <a:spLocks noGrp="1"/>
          </p:cNvSpPr>
          <p:nvPr>
            <p:ph type="sldNum" sz="quarter" idx="12"/>
          </p:nvPr>
        </p:nvSpPr>
        <p:spPr/>
        <p:txBody>
          <a:bodyPr/>
          <a:lstStyle/>
          <a:p>
            <a:fld id="{13578F82-1DFE-4F4B-982B-92AFFC20DC9D}" type="slidenum">
              <a:rPr lang="en-IN" smtClean="0"/>
              <a:t>6</a:t>
            </a:fld>
            <a:endParaRPr lang="en-IN"/>
          </a:p>
        </p:txBody>
      </p:sp>
    </p:spTree>
    <p:extLst>
      <p:ext uri="{BB962C8B-B14F-4D97-AF65-F5344CB8AC3E}">
        <p14:creationId xmlns:p14="http://schemas.microsoft.com/office/powerpoint/2010/main" val="28046706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184F5BAA-4574-459D-80DE-496CE58995F2}"/>
              </a:ext>
            </a:extLst>
          </p:cNvPr>
          <p:cNvSpPr>
            <a:spLocks noGrp="1"/>
          </p:cNvSpPr>
          <p:nvPr>
            <p:ph idx="1"/>
          </p:nvPr>
        </p:nvSpPr>
        <p:spPr>
          <a:xfrm>
            <a:off x="774031" y="1156697"/>
            <a:ext cx="10820400" cy="5244103"/>
          </a:xfrm>
        </p:spPr>
        <p:txBody>
          <a:bodyPr>
            <a:normAutofit lnSpcReduction="10000"/>
          </a:bodyPr>
          <a:lstStyle/>
          <a:p>
            <a:r>
              <a:rPr lang="en-US" dirty="0">
                <a:solidFill>
                  <a:schemeClr val="accent3">
                    <a:lumMod val="40000"/>
                    <a:lumOff val="60000"/>
                  </a:schemeClr>
                </a:solidFill>
                <a:latin typeface="Calibri" panose="020F0502020204030204" pitchFamily="34" charset="0"/>
                <a:cs typeface="Calibri" panose="020F0502020204030204" pitchFamily="34" charset="0"/>
              </a:rPr>
              <a:t>The project will have the following bookings </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classrooms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seminar halls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sport Courts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Guest Houses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Mess</a:t>
            </a:r>
          </a:p>
          <a:p>
            <a:pPr lvl="1"/>
            <a:endParaRPr lang="en-US" dirty="0">
              <a:solidFill>
                <a:schemeClr val="accent3">
                  <a:lumMod val="40000"/>
                  <a:lumOff val="60000"/>
                </a:schemeClr>
              </a:solidFill>
              <a:latin typeface="Calibri" panose="020F0502020204030204" pitchFamily="34" charset="0"/>
              <a:cs typeface="Calibri" panose="020F0502020204030204" pitchFamily="34" charset="0"/>
            </a:endParaRPr>
          </a:p>
          <a:p>
            <a:r>
              <a:rPr lang="en-US" dirty="0">
                <a:solidFill>
                  <a:schemeClr val="accent3">
                    <a:lumMod val="40000"/>
                    <a:lumOff val="60000"/>
                  </a:schemeClr>
                </a:solidFill>
                <a:latin typeface="Calibri" panose="020F0502020204030204" pitchFamily="34" charset="0"/>
                <a:cs typeface="Calibri" panose="020F0502020204030204" pitchFamily="34" charset="0"/>
              </a:rPr>
              <a:t>Classrooms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A user will be able to</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View booked classrooms data</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Select a classroom based on date of requirement and capacity of the classroom</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Book a request for the classroom if available.</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Cancel the booking if not required.</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The admin who handles can</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Approve or reject a requested classroom booking request</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change the availability status of a classroom</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Add/Remove a slot or a classroom data</a:t>
            </a:r>
          </a:p>
          <a:p>
            <a:pPr lvl="1"/>
            <a:endParaRPr lang="en-US" dirty="0">
              <a:solidFill>
                <a:schemeClr val="accent3">
                  <a:lumMod val="40000"/>
                  <a:lumOff val="60000"/>
                </a:schemeClr>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2B68325-17C3-44C2-9275-D52C6C91C016}"/>
              </a:ext>
            </a:extLst>
          </p:cNvPr>
          <p:cNvSpPr txBox="1"/>
          <p:nvPr/>
        </p:nvSpPr>
        <p:spPr>
          <a:xfrm>
            <a:off x="2478505" y="388095"/>
            <a:ext cx="9115926" cy="523220"/>
          </a:xfrm>
          <a:prstGeom prst="rect">
            <a:avLst/>
          </a:prstGeom>
          <a:noFill/>
        </p:spPr>
        <p:txBody>
          <a:bodyPr wrap="square" rtlCol="0">
            <a:spAutoFit/>
          </a:bodyPr>
          <a:lstStyle/>
          <a:p>
            <a:pPr algn="r"/>
            <a:r>
              <a:rPr lang="en-US" sz="2800" dirty="0">
                <a:solidFill>
                  <a:schemeClr val="accent2">
                    <a:lumMod val="60000"/>
                    <a:lumOff val="40000"/>
                  </a:schemeClr>
                </a:solidFill>
              </a:rPr>
              <a:t>Functional Requirements </a:t>
            </a:r>
            <a:r>
              <a:rPr lang="en-US" dirty="0" err="1">
                <a:solidFill>
                  <a:schemeClr val="accent2">
                    <a:lumMod val="60000"/>
                    <a:lumOff val="40000"/>
                  </a:schemeClr>
                </a:solidFill>
              </a:rPr>
              <a:t>contd</a:t>
            </a:r>
            <a:r>
              <a:rPr lang="en-US" dirty="0">
                <a:solidFill>
                  <a:schemeClr val="accent2">
                    <a:lumMod val="60000"/>
                    <a:lumOff val="40000"/>
                  </a:schemeClr>
                </a:solidFill>
              </a:rPr>
              <a:t>…</a:t>
            </a:r>
            <a:endParaRPr lang="en-IN" sz="2800" dirty="0">
              <a:solidFill>
                <a:schemeClr val="accent2">
                  <a:lumMod val="60000"/>
                  <a:lumOff val="40000"/>
                </a:schemeClr>
              </a:solidFill>
            </a:endParaRPr>
          </a:p>
        </p:txBody>
      </p:sp>
      <p:sp>
        <p:nvSpPr>
          <p:cNvPr id="12" name="Slide Number Placeholder 11">
            <a:extLst>
              <a:ext uri="{FF2B5EF4-FFF2-40B4-BE49-F238E27FC236}">
                <a16:creationId xmlns:a16="http://schemas.microsoft.com/office/drawing/2014/main" id="{D95FC646-B4F2-4198-A4E6-E7B2806BA361}"/>
              </a:ext>
            </a:extLst>
          </p:cNvPr>
          <p:cNvSpPr>
            <a:spLocks noGrp="1"/>
          </p:cNvSpPr>
          <p:nvPr>
            <p:ph type="sldNum" sz="quarter" idx="12"/>
          </p:nvPr>
        </p:nvSpPr>
        <p:spPr/>
        <p:txBody>
          <a:bodyPr/>
          <a:lstStyle/>
          <a:p>
            <a:fld id="{13578F82-1DFE-4F4B-982B-92AFFC20DC9D}" type="slidenum">
              <a:rPr lang="en-IN" smtClean="0"/>
              <a:t>7</a:t>
            </a:fld>
            <a:endParaRPr lang="en-IN"/>
          </a:p>
        </p:txBody>
      </p:sp>
    </p:spTree>
    <p:extLst>
      <p:ext uri="{BB962C8B-B14F-4D97-AF65-F5344CB8AC3E}">
        <p14:creationId xmlns:p14="http://schemas.microsoft.com/office/powerpoint/2010/main" val="16401379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5905F89-60E1-4C8D-9C27-19DFA2F07246}"/>
              </a:ext>
            </a:extLst>
          </p:cNvPr>
          <p:cNvSpPr>
            <a:spLocks noGrp="1"/>
          </p:cNvSpPr>
          <p:nvPr>
            <p:ph idx="1"/>
          </p:nvPr>
        </p:nvSpPr>
        <p:spPr>
          <a:xfrm>
            <a:off x="685800" y="1151854"/>
            <a:ext cx="10820400" cy="5401346"/>
          </a:xfrm>
        </p:spPr>
        <p:txBody>
          <a:bodyPr>
            <a:normAutofit/>
          </a:bodyPr>
          <a:lstStyle/>
          <a:p>
            <a:r>
              <a:rPr lang="en-US" dirty="0">
                <a:solidFill>
                  <a:schemeClr val="accent3">
                    <a:lumMod val="40000"/>
                    <a:lumOff val="60000"/>
                  </a:schemeClr>
                </a:solidFill>
                <a:latin typeface="Calibri" panose="020F0502020204030204" pitchFamily="34" charset="0"/>
                <a:cs typeface="Calibri" panose="020F0502020204030204" pitchFamily="34" charset="0"/>
              </a:rPr>
              <a:t>Seminar halls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A faculty or a user </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In case of a seminar presentation, combined / mass lectures or a club event , etc. a faculty or a student can book a seminar hall by providing a valid purpose</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Access capacity information and availability status by applying filter keywords or search keywords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The admin will </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View the hall booked and view the available halls.</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Update availability status of seminar halls</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Accept or reject booking requests.</a:t>
            </a:r>
          </a:p>
          <a:p>
            <a:pPr lvl="2"/>
            <a:endParaRPr lang="en-US" dirty="0">
              <a:solidFill>
                <a:schemeClr val="accent3">
                  <a:lumMod val="40000"/>
                  <a:lumOff val="60000"/>
                </a:schemeClr>
              </a:solidFill>
              <a:latin typeface="Calibri" panose="020F0502020204030204" pitchFamily="34" charset="0"/>
              <a:cs typeface="Calibri" panose="020F0502020204030204" pitchFamily="34" charset="0"/>
            </a:endParaRPr>
          </a:p>
          <a:p>
            <a:r>
              <a:rPr lang="en-US" dirty="0">
                <a:solidFill>
                  <a:schemeClr val="accent3">
                    <a:lumMod val="40000"/>
                    <a:lumOff val="60000"/>
                  </a:schemeClr>
                </a:solidFill>
                <a:latin typeface="Calibri" panose="020F0502020204030204" pitchFamily="34" charset="0"/>
                <a:cs typeface="Calibri" panose="020F0502020204030204" pitchFamily="34" charset="0"/>
              </a:rPr>
              <a:t>Guest Houses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The admin can verify and accept the guest house booking and send a confirmation message to the user.</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The user can book a guest house according to the need and by selecting among the guest rooms which are available.</a:t>
            </a:r>
          </a:p>
        </p:txBody>
      </p:sp>
      <p:sp>
        <p:nvSpPr>
          <p:cNvPr id="13" name="TextBox 12">
            <a:extLst>
              <a:ext uri="{FF2B5EF4-FFF2-40B4-BE49-F238E27FC236}">
                <a16:creationId xmlns:a16="http://schemas.microsoft.com/office/drawing/2014/main" id="{CBABE750-AD15-481B-88E4-03E11A1DB062}"/>
              </a:ext>
            </a:extLst>
          </p:cNvPr>
          <p:cNvSpPr txBox="1"/>
          <p:nvPr/>
        </p:nvSpPr>
        <p:spPr>
          <a:xfrm>
            <a:off x="2478505" y="388095"/>
            <a:ext cx="9115926" cy="523220"/>
          </a:xfrm>
          <a:prstGeom prst="rect">
            <a:avLst/>
          </a:prstGeom>
          <a:noFill/>
        </p:spPr>
        <p:txBody>
          <a:bodyPr wrap="square" rtlCol="0">
            <a:spAutoFit/>
          </a:bodyPr>
          <a:lstStyle/>
          <a:p>
            <a:pPr algn="r"/>
            <a:r>
              <a:rPr lang="en-US" sz="2800" dirty="0">
                <a:solidFill>
                  <a:schemeClr val="accent2">
                    <a:lumMod val="60000"/>
                    <a:lumOff val="40000"/>
                  </a:schemeClr>
                </a:solidFill>
              </a:rPr>
              <a:t>Functional Requirements </a:t>
            </a:r>
            <a:r>
              <a:rPr lang="en-US" dirty="0" err="1">
                <a:solidFill>
                  <a:schemeClr val="accent2">
                    <a:lumMod val="60000"/>
                    <a:lumOff val="40000"/>
                  </a:schemeClr>
                </a:solidFill>
              </a:rPr>
              <a:t>contd</a:t>
            </a:r>
            <a:r>
              <a:rPr lang="en-US" dirty="0">
                <a:solidFill>
                  <a:schemeClr val="accent2">
                    <a:lumMod val="60000"/>
                    <a:lumOff val="40000"/>
                  </a:schemeClr>
                </a:solidFill>
              </a:rPr>
              <a:t>…</a:t>
            </a:r>
            <a:endParaRPr lang="en-IN" sz="2800" dirty="0">
              <a:solidFill>
                <a:schemeClr val="accent2">
                  <a:lumMod val="60000"/>
                  <a:lumOff val="40000"/>
                </a:schemeClr>
              </a:solidFill>
            </a:endParaRPr>
          </a:p>
        </p:txBody>
      </p:sp>
      <p:sp>
        <p:nvSpPr>
          <p:cNvPr id="16" name="Slide Number Placeholder 15">
            <a:extLst>
              <a:ext uri="{FF2B5EF4-FFF2-40B4-BE49-F238E27FC236}">
                <a16:creationId xmlns:a16="http://schemas.microsoft.com/office/drawing/2014/main" id="{FC7D1203-0521-404F-8078-125E55E8CB6C}"/>
              </a:ext>
            </a:extLst>
          </p:cNvPr>
          <p:cNvSpPr>
            <a:spLocks noGrp="1"/>
          </p:cNvSpPr>
          <p:nvPr>
            <p:ph type="sldNum" sz="quarter" idx="12"/>
          </p:nvPr>
        </p:nvSpPr>
        <p:spPr/>
        <p:txBody>
          <a:bodyPr/>
          <a:lstStyle/>
          <a:p>
            <a:fld id="{13578F82-1DFE-4F4B-982B-92AFFC20DC9D}" type="slidenum">
              <a:rPr lang="en-IN" smtClean="0"/>
              <a:t>8</a:t>
            </a:fld>
            <a:endParaRPr lang="en-IN"/>
          </a:p>
        </p:txBody>
      </p:sp>
    </p:spTree>
    <p:extLst>
      <p:ext uri="{BB962C8B-B14F-4D97-AF65-F5344CB8AC3E}">
        <p14:creationId xmlns:p14="http://schemas.microsoft.com/office/powerpoint/2010/main" val="238250858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24FDB581-EC17-4311-AB8E-C86277201F9A}"/>
              </a:ext>
            </a:extLst>
          </p:cNvPr>
          <p:cNvSpPr>
            <a:spLocks noGrp="1"/>
          </p:cNvSpPr>
          <p:nvPr>
            <p:ph idx="1"/>
          </p:nvPr>
        </p:nvSpPr>
        <p:spPr>
          <a:xfrm>
            <a:off x="685800" y="1151853"/>
            <a:ext cx="10820400" cy="5473535"/>
          </a:xfrm>
        </p:spPr>
        <p:txBody>
          <a:bodyPr>
            <a:normAutofit/>
          </a:bodyPr>
          <a:lstStyle/>
          <a:p>
            <a:r>
              <a:rPr lang="en-US" dirty="0">
                <a:solidFill>
                  <a:schemeClr val="accent3">
                    <a:lumMod val="40000"/>
                    <a:lumOff val="60000"/>
                  </a:schemeClr>
                </a:solidFill>
                <a:latin typeface="Calibri" panose="020F0502020204030204" pitchFamily="34" charset="0"/>
                <a:cs typeface="Calibri" panose="020F0502020204030204" pitchFamily="34" charset="0"/>
              </a:rPr>
              <a:t>Sport Courts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The admin page contains functionalities like</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View the slot booked or the slots which are available for different sports. </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The admin can forbid any user to book incase of any misconduct.</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The user is able to</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Book a slot for any particular sports based on the availability.</a:t>
            </a:r>
          </a:p>
          <a:p>
            <a:pPr lvl="2"/>
            <a:r>
              <a:rPr lang="en-US" dirty="0">
                <a:solidFill>
                  <a:schemeClr val="accent3">
                    <a:lumMod val="40000"/>
                    <a:lumOff val="60000"/>
                  </a:schemeClr>
                </a:solidFill>
                <a:latin typeface="Calibri" panose="020F0502020204030204" pitchFamily="34" charset="0"/>
                <a:cs typeface="Calibri" panose="020F0502020204030204" pitchFamily="34" charset="0"/>
              </a:rPr>
              <a:t>Cancel the slot prior to the allotted time if not required</a:t>
            </a:r>
          </a:p>
          <a:p>
            <a:pPr lvl="2"/>
            <a:endParaRPr lang="en-US" dirty="0">
              <a:solidFill>
                <a:schemeClr val="accent3">
                  <a:lumMod val="40000"/>
                  <a:lumOff val="60000"/>
                </a:schemeClr>
              </a:solidFill>
              <a:latin typeface="Calibri" panose="020F0502020204030204" pitchFamily="34" charset="0"/>
              <a:cs typeface="Calibri" panose="020F0502020204030204" pitchFamily="34" charset="0"/>
            </a:endParaRPr>
          </a:p>
          <a:p>
            <a:r>
              <a:rPr lang="en-US" dirty="0">
                <a:solidFill>
                  <a:schemeClr val="accent3">
                    <a:lumMod val="40000"/>
                    <a:lumOff val="60000"/>
                  </a:schemeClr>
                </a:solidFill>
                <a:latin typeface="Calibri" panose="020F0502020204030204" pitchFamily="34" charset="0"/>
                <a:cs typeface="Calibri" panose="020F0502020204030204" pitchFamily="34" charset="0"/>
              </a:rPr>
              <a:t>Mess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A user can change his/her mess once in month by requesting for the same through the website</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Choosing the mess based on food habits and the block number.</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If the user haven’t requested for a mess change the former mess will be continued  </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At the beginning of the semester a user must choose a mess. If not chosen, a mess with more vacancy will be allotted</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An admin will validate the requests and allot them based on vacancies.</a:t>
            </a:r>
          </a:p>
          <a:p>
            <a:pPr lvl="1"/>
            <a:r>
              <a:rPr lang="en-US" dirty="0">
                <a:solidFill>
                  <a:schemeClr val="accent3">
                    <a:lumMod val="40000"/>
                    <a:lumOff val="60000"/>
                  </a:schemeClr>
                </a:solidFill>
                <a:latin typeface="Calibri" panose="020F0502020204030204" pitchFamily="34" charset="0"/>
                <a:cs typeface="Calibri" panose="020F0502020204030204" pitchFamily="34" charset="0"/>
              </a:rPr>
              <a:t>In case a user’s request cannot be granted the former mess will be continued.</a:t>
            </a:r>
          </a:p>
          <a:p>
            <a:pPr lvl="2"/>
            <a:endParaRPr lang="en-US" dirty="0">
              <a:solidFill>
                <a:schemeClr val="accent3">
                  <a:lumMod val="40000"/>
                  <a:lumOff val="6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42A9B2ED-9139-48DC-BA22-0387CA8EC3B0}"/>
              </a:ext>
            </a:extLst>
          </p:cNvPr>
          <p:cNvSpPr txBox="1"/>
          <p:nvPr/>
        </p:nvSpPr>
        <p:spPr>
          <a:xfrm>
            <a:off x="2478505" y="388095"/>
            <a:ext cx="9115926" cy="523220"/>
          </a:xfrm>
          <a:prstGeom prst="rect">
            <a:avLst/>
          </a:prstGeom>
          <a:noFill/>
        </p:spPr>
        <p:txBody>
          <a:bodyPr wrap="square" rtlCol="0">
            <a:spAutoFit/>
          </a:bodyPr>
          <a:lstStyle/>
          <a:p>
            <a:pPr algn="r"/>
            <a:r>
              <a:rPr lang="en-US" sz="2800" dirty="0">
                <a:solidFill>
                  <a:schemeClr val="accent2">
                    <a:lumMod val="60000"/>
                    <a:lumOff val="40000"/>
                  </a:schemeClr>
                </a:solidFill>
              </a:rPr>
              <a:t>Functional Requirements </a:t>
            </a:r>
            <a:r>
              <a:rPr lang="en-US" dirty="0" err="1">
                <a:solidFill>
                  <a:schemeClr val="accent2">
                    <a:lumMod val="60000"/>
                    <a:lumOff val="40000"/>
                  </a:schemeClr>
                </a:solidFill>
              </a:rPr>
              <a:t>contd</a:t>
            </a:r>
            <a:r>
              <a:rPr lang="en-US" dirty="0">
                <a:solidFill>
                  <a:schemeClr val="accent2">
                    <a:lumMod val="60000"/>
                    <a:lumOff val="40000"/>
                  </a:schemeClr>
                </a:solidFill>
              </a:rPr>
              <a:t>…</a:t>
            </a:r>
            <a:endParaRPr lang="en-IN" sz="2800" dirty="0">
              <a:solidFill>
                <a:schemeClr val="accent2">
                  <a:lumMod val="60000"/>
                  <a:lumOff val="40000"/>
                </a:schemeClr>
              </a:solidFill>
            </a:endParaRPr>
          </a:p>
        </p:txBody>
      </p:sp>
      <p:sp>
        <p:nvSpPr>
          <p:cNvPr id="16" name="Slide Number Placeholder 15">
            <a:extLst>
              <a:ext uri="{FF2B5EF4-FFF2-40B4-BE49-F238E27FC236}">
                <a16:creationId xmlns:a16="http://schemas.microsoft.com/office/drawing/2014/main" id="{9759DC02-3EB4-4CF5-8CA6-D998B3401A26}"/>
              </a:ext>
            </a:extLst>
          </p:cNvPr>
          <p:cNvSpPr>
            <a:spLocks noGrp="1"/>
          </p:cNvSpPr>
          <p:nvPr>
            <p:ph type="sldNum" sz="quarter" idx="12"/>
          </p:nvPr>
        </p:nvSpPr>
        <p:spPr/>
        <p:txBody>
          <a:bodyPr/>
          <a:lstStyle/>
          <a:p>
            <a:fld id="{13578F82-1DFE-4F4B-982B-92AFFC20DC9D}" type="slidenum">
              <a:rPr lang="en-IN" smtClean="0"/>
              <a:t>9</a:t>
            </a:fld>
            <a:endParaRPr lang="en-IN"/>
          </a:p>
        </p:txBody>
      </p:sp>
    </p:spTree>
    <p:extLst>
      <p:ext uri="{BB962C8B-B14F-4D97-AF65-F5344CB8AC3E}">
        <p14:creationId xmlns:p14="http://schemas.microsoft.com/office/powerpoint/2010/main" val="3907086454"/>
      </p:ext>
    </p:extLst>
  </p:cSld>
  <p:clrMapOvr>
    <a:masterClrMapping/>
  </p:clrMapOvr>
  <p:transition spd="slow">
    <p:wipe/>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D7047B4DC9774A8C9DEED98D841B0E" ma:contentTypeVersion="8" ma:contentTypeDescription="Create a new document." ma:contentTypeScope="" ma:versionID="90135861f1f00017f147278865c15c8e">
  <xsd:schema xmlns:xsd="http://www.w3.org/2001/XMLSchema" xmlns:xs="http://www.w3.org/2001/XMLSchema" xmlns:p="http://schemas.microsoft.com/office/2006/metadata/properties" xmlns:ns3="3084ea6b-130b-4594-8d44-f25d28886b3a" targetNamespace="http://schemas.microsoft.com/office/2006/metadata/properties" ma:root="true" ma:fieldsID="e1e657c8e3f4cb225cce45a13a4684c7" ns3:_="">
    <xsd:import namespace="3084ea6b-130b-4594-8d44-f25d28886b3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84ea6b-130b-4594-8d44-f25d28886b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552789-3833-43B6-B18B-73E8A51206CB}">
  <ds:schemaRefs>
    <ds:schemaRef ds:uri="http://schemas.microsoft.com/office/2006/documentManagement/types"/>
    <ds:schemaRef ds:uri="http://purl.org/dc/terms/"/>
    <ds:schemaRef ds:uri="http://purl.org/dc/dcmitype/"/>
    <ds:schemaRef ds:uri="3084ea6b-130b-4594-8d44-f25d28886b3a"/>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5E75F3EB-57D0-4448-9068-58CAA01DEF59}">
  <ds:schemaRefs>
    <ds:schemaRef ds:uri="http://schemas.microsoft.com/sharepoint/v3/contenttype/forms"/>
  </ds:schemaRefs>
</ds:datastoreItem>
</file>

<file path=customXml/itemProps3.xml><?xml version="1.0" encoding="utf-8"?>
<ds:datastoreItem xmlns:ds="http://schemas.openxmlformats.org/officeDocument/2006/customXml" ds:itemID="{D2E25BFB-28D1-4CA7-8584-C0C21360BC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84ea6b-130b-4594-8d44-f25d28886b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357</TotalTime>
  <Words>1449</Words>
  <Application>Microsoft Office PowerPoint</Application>
  <PresentationFormat>Widescreen</PresentationFormat>
  <Paragraphs>168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Century Gothic</vt:lpstr>
      <vt:lpstr>Vapor Trail</vt:lpstr>
      <vt:lpstr>Project: Booking System</vt:lpstr>
      <vt:lpstr>Team members Team number : 12</vt:lpstr>
      <vt:lpstr>Project Objective</vt:lpstr>
      <vt:lpstr>Project Description</vt:lpstr>
      <vt:lpstr>Flowchart overview of the project</vt:lpstr>
      <vt:lpstr>Requirements and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PowerPoint Presentation</vt:lpstr>
      <vt:lpstr>PowerPoint Presentation</vt:lpstr>
      <vt:lpstr>Activity flow diagrams</vt:lpstr>
      <vt:lpstr>PowerPoint Presentation</vt:lpstr>
      <vt:lpstr>PowerPoint Presentation</vt:lpstr>
      <vt:lpstr>data flow diagrams</vt:lpstr>
      <vt:lpstr>PowerPoint Presentation</vt:lpstr>
      <vt:lpstr>PowerPoint Presentation</vt:lpstr>
      <vt:lpstr>Implementation Progress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Booking System</dc:title>
  <dc:creator>Shyam Sundar N R</dc:creator>
  <cp:lastModifiedBy>Shyam Sundar N R</cp:lastModifiedBy>
  <cp:revision>16</cp:revision>
  <dcterms:created xsi:type="dcterms:W3CDTF">2021-10-04T17:47:03Z</dcterms:created>
  <dcterms:modified xsi:type="dcterms:W3CDTF">2021-10-05T07:34:28Z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0x0101006DD7047B4DC9774A8C9DEED98D841B0E</vt:lpwstr>
  </property>
</Properties>
</file>