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Data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Apoorv Verma [AP]</a:t>
            </a:r>
          </a:p>
        </p:txBody>
      </p:sp>
    </p:spTree>
    <p:extLst>
      <p:ext uri="{BB962C8B-B14F-4D97-AF65-F5344CB8AC3E}">
        <p14:creationId xmlns:p14="http://schemas.microsoft.com/office/powerpoint/2010/main" val="129718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data about crime and college tuitions in an interactive dashboard</a:t>
            </a:r>
          </a:p>
          <a:p>
            <a:r>
              <a:rPr lang="en-US" dirty="0"/>
              <a:t>Insights gathering from data via exploration</a:t>
            </a:r>
          </a:p>
          <a:p>
            <a:r>
              <a:rPr lang="en-US" dirty="0"/>
              <a:t>Hand tested statistics</a:t>
            </a:r>
          </a:p>
          <a:p>
            <a:r>
              <a:rPr lang="en-US" dirty="0"/>
              <a:t>Cool themed charts</a:t>
            </a:r>
          </a:p>
        </p:txBody>
      </p:sp>
    </p:spTree>
    <p:extLst>
      <p:ext uri="{BB962C8B-B14F-4D97-AF65-F5344CB8AC3E}">
        <p14:creationId xmlns:p14="http://schemas.microsoft.com/office/powerpoint/2010/main" val="123819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158996"/>
            <a:ext cx="9827980" cy="46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049612"/>
            <a:ext cx="10017476" cy="48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048418"/>
            <a:ext cx="10033024" cy="48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004378"/>
            <a:ext cx="10151366" cy="48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0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Schemas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933273"/>
              </p:ext>
            </p:extLst>
          </p:nvPr>
        </p:nvGraphicFramePr>
        <p:xfrm>
          <a:off x="297327" y="2512432"/>
          <a:ext cx="11701386" cy="3311867"/>
        </p:xfrm>
        <a:graphic>
          <a:graphicData uri="http://schemas.openxmlformats.org/drawingml/2006/table">
            <a:tbl>
              <a:tblPr/>
              <a:tblGrid>
                <a:gridCol w="5850693">
                  <a:extLst>
                    <a:ext uri="{9D8B030D-6E8A-4147-A177-3AD203B41FA5}">
                      <a16:colId xmlns:a16="http://schemas.microsoft.com/office/drawing/2014/main" val="1955854572"/>
                    </a:ext>
                  </a:extLst>
                </a:gridCol>
                <a:gridCol w="5850693">
                  <a:extLst>
                    <a:ext uri="{9D8B030D-6E8A-4147-A177-3AD203B41FA5}">
                      <a16:colId xmlns:a16="http://schemas.microsoft.com/office/drawing/2014/main" val="2011013307"/>
                    </a:ext>
                  </a:extLst>
                </a:gridCol>
              </a:tblGrid>
              <a:tr h="447658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</a:rPr>
                        <a:t>Name</a:t>
                      </a:r>
                    </a:p>
                  </a:txBody>
                  <a:tcPr marL="121743" marR="121743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</a:rPr>
                        <a:t>Rows</a:t>
                      </a:r>
                    </a:p>
                  </a:txBody>
                  <a:tcPr marL="121743" marR="121743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79535"/>
                  </a:ext>
                </a:extLst>
              </a:tr>
              <a:tr h="935338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colleges</a:t>
                      </a:r>
                      <a:endParaRPr lang="en-US" sz="1800" dirty="0">
                        <a:effectLst/>
                      </a:endParaRPr>
                    </a:p>
                  </a:txBody>
                  <a:tcPr marL="121743" marR="121743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id*,</a:t>
                      </a:r>
                      <a:r>
                        <a:rPr lang="en-US" sz="1800" i="1" baseline="0" dirty="0">
                          <a:effectLst/>
                        </a:rPr>
                        <a:t> </a:t>
                      </a:r>
                      <a:r>
                        <a:rPr lang="en-US" sz="1800" i="1" dirty="0">
                          <a:effectLst/>
                        </a:rPr>
                        <a:t>sector**, </a:t>
                      </a:r>
                      <a:r>
                        <a:rPr lang="en-US" sz="1800" i="1" dirty="0" err="1">
                          <a:effectLst/>
                        </a:rPr>
                        <a:t>name,state</a:t>
                      </a:r>
                      <a:r>
                        <a:rPr lang="en-US" sz="1800" i="1" dirty="0">
                          <a:effectLst/>
                        </a:rPr>
                        <a:t>**, </a:t>
                      </a:r>
                      <a:r>
                        <a:rPr lang="en-US" sz="1800" i="1" dirty="0" err="1">
                          <a:effectLst/>
                        </a:rPr>
                        <a:t>calendar_type</a:t>
                      </a:r>
                      <a:r>
                        <a:rPr lang="en-US" sz="1800" i="1" dirty="0">
                          <a:effectLst/>
                        </a:rPr>
                        <a:t>, 2011_12_price, 2013_14_price, </a:t>
                      </a:r>
                      <a:r>
                        <a:rPr lang="en-US" sz="1800" i="1" dirty="0" err="1">
                          <a:effectLst/>
                        </a:rPr>
                        <a:t>price_pct_change</a:t>
                      </a:r>
                      <a:endParaRPr lang="en-US" sz="1800" i="1" dirty="0">
                        <a:effectLst/>
                      </a:endParaRPr>
                    </a:p>
                  </a:txBody>
                  <a:tcPr marL="121743" marR="121743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629765"/>
                  </a:ext>
                </a:extLst>
              </a:tr>
              <a:tr h="386698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</a:rPr>
                        <a:t>sectors</a:t>
                      </a:r>
                      <a:endParaRPr lang="en-US" sz="1800" dirty="0">
                        <a:effectLst/>
                      </a:endParaRPr>
                    </a:p>
                  </a:txBody>
                  <a:tcPr marL="121743" marR="121743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id*, name</a:t>
                      </a:r>
                    </a:p>
                  </a:txBody>
                  <a:tcPr marL="121743" marR="121743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254757"/>
                  </a:ext>
                </a:extLst>
              </a:tr>
              <a:tr h="1542173">
                <a:tc>
                  <a:txBody>
                    <a:bodyPr/>
                    <a:lstStyle/>
                    <a:p>
                      <a:r>
                        <a:rPr lang="en-US" sz="1800" b="1" i="1" dirty="0" err="1">
                          <a:effectLst/>
                        </a:rPr>
                        <a:t>state_crime</a:t>
                      </a:r>
                      <a:endParaRPr lang="en-US" sz="1800" dirty="0">
                        <a:effectLst/>
                      </a:endParaRPr>
                    </a:p>
                  </a:txBody>
                  <a:tcPr marL="121743" marR="121743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effectLst/>
                        </a:rPr>
                        <a:t>abr</a:t>
                      </a:r>
                      <a:r>
                        <a:rPr lang="en-US" sz="1800" i="1" dirty="0">
                          <a:effectLst/>
                        </a:rPr>
                        <a:t>*, name, population, </a:t>
                      </a:r>
                      <a:r>
                        <a:rPr lang="en-US" sz="1800" i="1" dirty="0" err="1">
                          <a:effectLst/>
                        </a:rPr>
                        <a:t>violent_crime_rate</a:t>
                      </a:r>
                      <a:r>
                        <a:rPr lang="en-US" sz="1800" i="1" dirty="0">
                          <a:effectLst/>
                        </a:rPr>
                        <a:t>, </a:t>
                      </a:r>
                      <a:r>
                        <a:rPr lang="en-US" sz="1800" i="1" dirty="0" err="1">
                          <a:effectLst/>
                        </a:rPr>
                        <a:t>murder_rate</a:t>
                      </a:r>
                      <a:r>
                        <a:rPr lang="en-US" sz="1800" i="1" dirty="0">
                          <a:effectLst/>
                        </a:rPr>
                        <a:t>, </a:t>
                      </a:r>
                      <a:r>
                        <a:rPr lang="en-US" sz="1800" i="1" dirty="0" err="1">
                          <a:effectLst/>
                        </a:rPr>
                        <a:t>rape_rate</a:t>
                      </a:r>
                      <a:r>
                        <a:rPr lang="en-US" sz="1800" i="1" dirty="0">
                          <a:effectLst/>
                        </a:rPr>
                        <a:t>, </a:t>
                      </a:r>
                      <a:r>
                        <a:rPr lang="en-US" sz="1800" i="1" dirty="0" err="1">
                          <a:effectLst/>
                        </a:rPr>
                        <a:t>robbery_rate</a:t>
                      </a:r>
                      <a:r>
                        <a:rPr lang="en-US" sz="1800" i="1" dirty="0">
                          <a:effectLst/>
                        </a:rPr>
                        <a:t>, </a:t>
                      </a:r>
                      <a:r>
                        <a:rPr lang="en-US" sz="1800" i="1" dirty="0" err="1">
                          <a:effectLst/>
                        </a:rPr>
                        <a:t>aggravated_assault_rate</a:t>
                      </a:r>
                      <a:r>
                        <a:rPr lang="en-US" sz="1800" i="1" dirty="0">
                          <a:effectLst/>
                        </a:rPr>
                        <a:t>, </a:t>
                      </a:r>
                      <a:r>
                        <a:rPr lang="en-US" sz="1800" i="1" dirty="0" err="1">
                          <a:effectLst/>
                        </a:rPr>
                        <a:t>property_crime_rate</a:t>
                      </a:r>
                      <a:r>
                        <a:rPr lang="en-US" sz="1800" i="1" dirty="0">
                          <a:effectLst/>
                        </a:rPr>
                        <a:t>, </a:t>
                      </a:r>
                      <a:r>
                        <a:rPr lang="en-US" sz="1800" i="1" dirty="0" err="1">
                          <a:effectLst/>
                        </a:rPr>
                        <a:t>burglary_rate</a:t>
                      </a:r>
                      <a:r>
                        <a:rPr lang="en-US" sz="1800" i="1" dirty="0">
                          <a:effectLst/>
                        </a:rPr>
                        <a:t>, </a:t>
                      </a:r>
                      <a:r>
                        <a:rPr lang="en-US" sz="1800" i="1" dirty="0" err="1">
                          <a:effectLst/>
                        </a:rPr>
                        <a:t>theft_rate,motor_theft_rate</a:t>
                      </a:r>
                      <a:r>
                        <a:rPr lang="en-US" sz="1800" i="1" dirty="0">
                          <a:effectLst/>
                        </a:rPr>
                        <a:t>, colleges, </a:t>
                      </a:r>
                      <a:r>
                        <a:rPr lang="en-US" sz="1800" i="1" dirty="0" err="1">
                          <a:effectLst/>
                        </a:rPr>
                        <a:t>avg_tuition</a:t>
                      </a:r>
                      <a:endParaRPr lang="en-US" sz="1800" i="1" dirty="0">
                        <a:effectLst/>
                      </a:endParaRPr>
                    </a:p>
                  </a:txBody>
                  <a:tcPr marL="121743" marR="121743" marT="56189" marB="5618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7252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98146" y="6286767"/>
            <a:ext cx="609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is Primary Key			|			** is Foreign Key</a:t>
            </a:r>
          </a:p>
        </p:txBody>
      </p:sp>
    </p:spTree>
    <p:extLst>
      <p:ext uri="{BB962C8B-B14F-4D97-AF65-F5344CB8AC3E}">
        <p14:creationId xmlns:p14="http://schemas.microsoft.com/office/powerpoint/2010/main" val="240856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Queries</a:t>
            </a:r>
          </a:p>
          <a:p>
            <a:r>
              <a:rPr lang="en-US" dirty="0" err="1"/>
              <a:t>SQLi</a:t>
            </a:r>
            <a:r>
              <a:rPr lang="en-US" dirty="0"/>
              <a:t> protection through parameterized querying</a:t>
            </a:r>
          </a:p>
          <a:p>
            <a:endParaRPr lang="en-US" dirty="0"/>
          </a:p>
          <a:p>
            <a:r>
              <a:rPr lang="en-US" dirty="0" err="1"/>
              <a:t>Promisified</a:t>
            </a:r>
            <a:r>
              <a:rPr lang="en-US" dirty="0"/>
              <a:t> </a:t>
            </a:r>
            <a:r>
              <a:rPr lang="en-US" dirty="0" err="1"/>
              <a:t>Async</a:t>
            </a:r>
            <a:r>
              <a:rPr lang="en-US" dirty="0"/>
              <a:t> querying against DB to make multiple calls at the same time and the connect/close is black boxed to the code. 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24" y="4668179"/>
            <a:ext cx="8734189" cy="10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172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College Data Explorer</vt:lpstr>
      <vt:lpstr>About</vt:lpstr>
      <vt:lpstr>Screenshots</vt:lpstr>
      <vt:lpstr>Screenshots</vt:lpstr>
      <vt:lpstr>Screenshots</vt:lpstr>
      <vt:lpstr>Screenshots</vt:lpstr>
      <vt:lpstr>Tables and Schemas</vt:lpstr>
      <vt:lpstr>Queries and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Data Explorer</dc:title>
  <dc:creator>Apoorv Verma</dc:creator>
  <cp:lastModifiedBy>Apoorv Verma</cp:lastModifiedBy>
  <cp:revision>4</cp:revision>
  <dcterms:created xsi:type="dcterms:W3CDTF">2016-12-06T22:35:03Z</dcterms:created>
  <dcterms:modified xsi:type="dcterms:W3CDTF">2016-12-06T22:51:40Z</dcterms:modified>
</cp:coreProperties>
</file>