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59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esultsorg.sharepoint.com/rtei/Shared%20Documents/RTEI/Data%20Analysis/2015%20Data%20calcuations%20with%20weigh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esultsorg.sharepoint.com/rtei/Shared%20Documents/RTEI/Data%20Analysis/2016%20coding%20Guid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esultsorg.sharepoint.com/rtei/Shared%20Documents/RTEI/Data%20Analysis/2016%20coding%20Guid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Comparisons!$A$3</c:f>
              <c:strCache>
                <c:ptCount val="1"/>
                <c:pt idx="0">
                  <c:v>Governance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Comparisons!$B$2:$F$2</c:f>
              <c:strCache>
                <c:ptCount val="5"/>
                <c:pt idx="0">
                  <c:v>Chile</c:v>
                </c:pt>
                <c:pt idx="1">
                  <c:v>Nigeria</c:v>
                </c:pt>
                <c:pt idx="2">
                  <c:v>Philippines</c:v>
                </c:pt>
                <c:pt idx="3">
                  <c:v>Tanzania</c:v>
                </c:pt>
                <c:pt idx="4">
                  <c:v>Zimbabwe</c:v>
                </c:pt>
              </c:strCache>
            </c:strRef>
          </c:cat>
          <c:val>
            <c:numRef>
              <c:f>Comparisons!$B$3:$F$3</c:f>
              <c:numCache>
                <c:formatCode>0%</c:formatCode>
                <c:ptCount val="5"/>
                <c:pt idx="0">
                  <c:v>0.64</c:v>
                </c:pt>
                <c:pt idx="1">
                  <c:v>0.94</c:v>
                </c:pt>
                <c:pt idx="2">
                  <c:v>0.93</c:v>
                </c:pt>
                <c:pt idx="3">
                  <c:v>0.84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3-48D9-B399-A544EF1F6BB2}"/>
            </c:ext>
          </c:extLst>
        </c:ser>
        <c:ser>
          <c:idx val="1"/>
          <c:order val="1"/>
          <c:tx>
            <c:strRef>
              <c:f>Comparisons!$A$4</c:f>
              <c:strCache>
                <c:ptCount val="1"/>
                <c:pt idx="0">
                  <c:v>Availability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Comparisons!$B$2:$F$2</c:f>
              <c:strCache>
                <c:ptCount val="5"/>
                <c:pt idx="0">
                  <c:v>Chile</c:v>
                </c:pt>
                <c:pt idx="1">
                  <c:v>Nigeria</c:v>
                </c:pt>
                <c:pt idx="2">
                  <c:v>Philippines</c:v>
                </c:pt>
                <c:pt idx="3">
                  <c:v>Tanzania</c:v>
                </c:pt>
                <c:pt idx="4">
                  <c:v>Zimbabwe</c:v>
                </c:pt>
              </c:strCache>
            </c:strRef>
          </c:cat>
          <c:val>
            <c:numRef>
              <c:f>Comparisons!$B$4:$F$4</c:f>
              <c:numCache>
                <c:formatCode>0%</c:formatCode>
                <c:ptCount val="5"/>
                <c:pt idx="0">
                  <c:v>0.76</c:v>
                </c:pt>
                <c:pt idx="1">
                  <c:v>0.53</c:v>
                </c:pt>
                <c:pt idx="2">
                  <c:v>0.56999999999999995</c:v>
                </c:pt>
                <c:pt idx="3">
                  <c:v>0.43</c:v>
                </c:pt>
                <c:pt idx="4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93-48D9-B399-A544EF1F6BB2}"/>
            </c:ext>
          </c:extLst>
        </c:ser>
        <c:ser>
          <c:idx val="2"/>
          <c:order val="2"/>
          <c:tx>
            <c:strRef>
              <c:f>Comparisons!$A$5</c:f>
              <c:strCache>
                <c:ptCount val="1"/>
                <c:pt idx="0">
                  <c:v>Accessibility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0"/>
                  <c:y val="-6.89102593087633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693-48D9-B399-A544EF1F6B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Comparisons!$B$2:$F$2</c:f>
              <c:strCache>
                <c:ptCount val="5"/>
                <c:pt idx="0">
                  <c:v>Chile</c:v>
                </c:pt>
                <c:pt idx="1">
                  <c:v>Nigeria</c:v>
                </c:pt>
                <c:pt idx="2">
                  <c:v>Philippines</c:v>
                </c:pt>
                <c:pt idx="3">
                  <c:v>Tanzania</c:v>
                </c:pt>
                <c:pt idx="4">
                  <c:v>Zimbabwe</c:v>
                </c:pt>
              </c:strCache>
            </c:strRef>
          </c:cat>
          <c:val>
            <c:numRef>
              <c:f>Comparisons!$B$5:$F$5</c:f>
              <c:numCache>
                <c:formatCode>0%</c:formatCode>
                <c:ptCount val="5"/>
                <c:pt idx="0">
                  <c:v>0.88</c:v>
                </c:pt>
                <c:pt idx="1">
                  <c:v>0.78</c:v>
                </c:pt>
                <c:pt idx="2">
                  <c:v>0.94</c:v>
                </c:pt>
                <c:pt idx="3">
                  <c:v>0.8</c:v>
                </c:pt>
                <c:pt idx="4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93-48D9-B399-A544EF1F6BB2}"/>
            </c:ext>
          </c:extLst>
        </c:ser>
        <c:ser>
          <c:idx val="3"/>
          <c:order val="3"/>
          <c:tx>
            <c:strRef>
              <c:f>Comparisons!$A$6</c:f>
              <c:strCache>
                <c:ptCount val="1"/>
                <c:pt idx="0">
                  <c:v>Acceptability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1.83760691490035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693-48D9-B399-A544EF1F6BB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693-48D9-B399-A544EF1F6B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Comparisons!$B$2:$F$2</c:f>
              <c:strCache>
                <c:ptCount val="5"/>
                <c:pt idx="0">
                  <c:v>Chile</c:v>
                </c:pt>
                <c:pt idx="1">
                  <c:v>Nigeria</c:v>
                </c:pt>
                <c:pt idx="2">
                  <c:v>Philippines</c:v>
                </c:pt>
                <c:pt idx="3">
                  <c:v>Tanzania</c:v>
                </c:pt>
                <c:pt idx="4">
                  <c:v>Zimbabwe</c:v>
                </c:pt>
              </c:strCache>
            </c:strRef>
          </c:cat>
          <c:val>
            <c:numRef>
              <c:f>Comparisons!$B$6:$F$6</c:f>
              <c:numCache>
                <c:formatCode>0%</c:formatCode>
                <c:ptCount val="5"/>
                <c:pt idx="0">
                  <c:v>0.81</c:v>
                </c:pt>
                <c:pt idx="1">
                  <c:v>0.75</c:v>
                </c:pt>
                <c:pt idx="2">
                  <c:v>0.88</c:v>
                </c:pt>
                <c:pt idx="3">
                  <c:v>0.71</c:v>
                </c:pt>
                <c:pt idx="4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93-48D9-B399-A544EF1F6BB2}"/>
            </c:ext>
          </c:extLst>
        </c:ser>
        <c:ser>
          <c:idx val="4"/>
          <c:order val="4"/>
          <c:tx>
            <c:strRef>
              <c:f>Comparisons!$A$7</c:f>
              <c:strCache>
                <c:ptCount val="1"/>
                <c:pt idx="0">
                  <c:v>Adaptability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693-48D9-B399-A544EF1F6BB2}"/>
                </c:ext>
              </c:extLst>
            </c:dLbl>
            <c:dLbl>
              <c:idx val="4"/>
              <c:layout>
                <c:manualLayout>
                  <c:x val="-9.083227846601805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693-48D9-B399-A544EF1F6B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Comparisons!$B$2:$F$2</c:f>
              <c:strCache>
                <c:ptCount val="5"/>
                <c:pt idx="0">
                  <c:v>Chile</c:v>
                </c:pt>
                <c:pt idx="1">
                  <c:v>Nigeria</c:v>
                </c:pt>
                <c:pt idx="2">
                  <c:v>Philippines</c:v>
                </c:pt>
                <c:pt idx="3">
                  <c:v>Tanzania</c:v>
                </c:pt>
                <c:pt idx="4">
                  <c:v>Zimbabwe</c:v>
                </c:pt>
              </c:strCache>
            </c:strRef>
          </c:cat>
          <c:val>
            <c:numRef>
              <c:f>Comparisons!$B$7:$F$7</c:f>
              <c:numCache>
                <c:formatCode>0%</c:formatCode>
                <c:ptCount val="5"/>
                <c:pt idx="0">
                  <c:v>0.55000000000000004</c:v>
                </c:pt>
                <c:pt idx="1">
                  <c:v>0.75</c:v>
                </c:pt>
                <c:pt idx="2">
                  <c:v>0.75</c:v>
                </c:pt>
                <c:pt idx="3">
                  <c:v>0.42</c:v>
                </c:pt>
                <c:pt idx="4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93-48D9-B399-A544EF1F6BB2}"/>
            </c:ext>
          </c:extLst>
        </c:ser>
        <c:ser>
          <c:idx val="5"/>
          <c:order val="5"/>
          <c:tx>
            <c:strRef>
              <c:f>Comparisons!$A$8</c:f>
              <c:strCache>
                <c:ptCount val="1"/>
                <c:pt idx="0">
                  <c:v>ALL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693-48D9-B399-A544EF1F6B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Comparisons!$B$2:$F$2</c:f>
              <c:strCache>
                <c:ptCount val="5"/>
                <c:pt idx="0">
                  <c:v>Chile</c:v>
                </c:pt>
                <c:pt idx="1">
                  <c:v>Nigeria</c:v>
                </c:pt>
                <c:pt idx="2">
                  <c:v>Philippines</c:v>
                </c:pt>
                <c:pt idx="3">
                  <c:v>Tanzania</c:v>
                </c:pt>
                <c:pt idx="4">
                  <c:v>Zimbabwe</c:v>
                </c:pt>
              </c:strCache>
            </c:strRef>
          </c:cat>
          <c:val>
            <c:numRef>
              <c:f>Comparisons!$B$8:$F$8</c:f>
              <c:numCache>
                <c:formatCode>0%</c:formatCode>
                <c:ptCount val="5"/>
                <c:pt idx="0">
                  <c:v>0.73</c:v>
                </c:pt>
                <c:pt idx="1">
                  <c:v>0.75</c:v>
                </c:pt>
                <c:pt idx="2">
                  <c:v>0.81</c:v>
                </c:pt>
                <c:pt idx="3">
                  <c:v>0.64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93-48D9-B399-A544EF1F6B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69761840"/>
        <c:axId val="569764464"/>
      </c:barChart>
      <c:catAx>
        <c:axId val="569761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764464"/>
        <c:crosses val="autoZero"/>
        <c:auto val="1"/>
        <c:lblAlgn val="ctr"/>
        <c:lblOffset val="100"/>
        <c:noMultiLvlLbl val="0"/>
      </c:catAx>
      <c:valAx>
        <c:axId val="56976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76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GDP per capita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0161040686362122E-2"/>
                  <c:y val="-3.2942820681407886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735-4D85-BA99-E6B2787BBF81}"/>
                </c:ext>
              </c:extLst>
            </c:dLbl>
            <c:dLbl>
              <c:idx val="5"/>
              <c:layout>
                <c:manualLayout>
                  <c:x val="-4.4683978636928447E-2"/>
                  <c:y val="-4.5480557294165579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35-4D85-BA99-E6B2787BBF81}"/>
                </c:ext>
              </c:extLst>
            </c:dLbl>
            <c:dLbl>
              <c:idx val="6"/>
              <c:layout>
                <c:manualLayout>
                  <c:x val="-2.8855052528525462E-2"/>
                  <c:y val="-4.1301311756579834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35-4D85-BA99-E6B2787BBF81}"/>
                </c:ext>
              </c:extLst>
            </c:dLbl>
            <c:dLbl>
              <c:idx val="9"/>
              <c:layout>
                <c:manualLayout>
                  <c:x val="-4.3472157602218883E-2"/>
                  <c:y val="-7.6824898826059959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35-4D85-BA99-E6B2787BBF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StateCapacityAdjustments!$A$2:$A$17</c:f>
              <c:strCache>
                <c:ptCount val="16"/>
                <c:pt idx="0">
                  <c:v>Australia</c:v>
                </c:pt>
                <c:pt idx="1">
                  <c:v>Canada</c:v>
                </c:pt>
                <c:pt idx="2">
                  <c:v>Chile</c:v>
                </c:pt>
                <c:pt idx="3">
                  <c:v>DRC</c:v>
                </c:pt>
                <c:pt idx="4">
                  <c:v>Ethiopia</c:v>
                </c:pt>
                <c:pt idx="5">
                  <c:v>Honduras</c:v>
                </c:pt>
                <c:pt idx="6">
                  <c:v>Indoneisa</c:v>
                </c:pt>
                <c:pt idx="7">
                  <c:v>Mean GDP</c:v>
                </c:pt>
                <c:pt idx="8">
                  <c:v>Nigeria</c:v>
                </c:pt>
                <c:pt idx="9">
                  <c:v>Palestine</c:v>
                </c:pt>
                <c:pt idx="10">
                  <c:v>Philippines</c:v>
                </c:pt>
                <c:pt idx="11">
                  <c:v>South Korea</c:v>
                </c:pt>
                <c:pt idx="12">
                  <c:v>Tanzania</c:v>
                </c:pt>
                <c:pt idx="13">
                  <c:v>UK</c:v>
                </c:pt>
                <c:pt idx="14">
                  <c:v>US</c:v>
                </c:pt>
                <c:pt idx="15">
                  <c:v>Zimbabwe</c:v>
                </c:pt>
              </c:strCache>
            </c:strRef>
          </c:xVal>
          <c:yVal>
            <c:numRef>
              <c:f>StateCapacityAdjustments!$B$2:$B$17</c:f>
              <c:numCache>
                <c:formatCode>#,##0.00</c:formatCode>
                <c:ptCount val="16"/>
                <c:pt idx="0">
                  <c:v>56327.7</c:v>
                </c:pt>
                <c:pt idx="1">
                  <c:v>43248.5</c:v>
                </c:pt>
                <c:pt idx="2">
                  <c:v>13383.9</c:v>
                </c:pt>
                <c:pt idx="3" formatCode="General">
                  <c:v>456.1</c:v>
                </c:pt>
                <c:pt idx="4" formatCode="General">
                  <c:v>619.1</c:v>
                </c:pt>
                <c:pt idx="5">
                  <c:v>2495.6</c:v>
                </c:pt>
                <c:pt idx="6">
                  <c:v>3346.5</c:v>
                </c:pt>
                <c:pt idx="7" formatCode="General">
                  <c:v>9995.6</c:v>
                </c:pt>
                <c:pt idx="8">
                  <c:v>2640.3</c:v>
                </c:pt>
                <c:pt idx="9" formatCode="General">
                  <c:v>2866.8</c:v>
                </c:pt>
                <c:pt idx="10">
                  <c:v>2899.4</c:v>
                </c:pt>
                <c:pt idx="11">
                  <c:v>27221.5</c:v>
                </c:pt>
                <c:pt idx="12" formatCode="General">
                  <c:v>864.9</c:v>
                </c:pt>
                <c:pt idx="13" formatCode="General">
                  <c:v>43734</c:v>
                </c:pt>
                <c:pt idx="14" formatCode="General">
                  <c:v>55836.800000000003</c:v>
                </c:pt>
                <c:pt idx="15" formatCode="General">
                  <c:v>890.4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35-4D85-BA99-E6B2787BBF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38227856"/>
        <c:axId val="362316880"/>
      </c:scatterChart>
      <c:valAx>
        <c:axId val="53822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16880"/>
        <c:crosses val="autoZero"/>
        <c:crossBetween val="midCat"/>
      </c:valAx>
      <c:valAx>
        <c:axId val="36231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27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 GDP per capita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4.2802805870328142E-2"/>
                  <c:y val="-3.8164604424447017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B9-4386-994A-EAED2CA10A78}"/>
                </c:ext>
              </c:extLst>
            </c:dLbl>
            <c:dLbl>
              <c:idx val="10"/>
              <c:layout>
                <c:manualLayout>
                  <c:x val="-2.6326833449407418E-2"/>
                  <c:y val="3.9216347956505436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B9-4386-994A-EAED2CA10A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StateCapacityAdjustments!$A$2:$A$17</c:f>
              <c:strCache>
                <c:ptCount val="16"/>
                <c:pt idx="0">
                  <c:v>Australia</c:v>
                </c:pt>
                <c:pt idx="1">
                  <c:v>Canada</c:v>
                </c:pt>
                <c:pt idx="2">
                  <c:v>Chile</c:v>
                </c:pt>
                <c:pt idx="3">
                  <c:v>DRC</c:v>
                </c:pt>
                <c:pt idx="4">
                  <c:v>Ethiopia</c:v>
                </c:pt>
                <c:pt idx="5">
                  <c:v>Honduras</c:v>
                </c:pt>
                <c:pt idx="6">
                  <c:v>Indoneisa</c:v>
                </c:pt>
                <c:pt idx="7">
                  <c:v>Mean GDP</c:v>
                </c:pt>
                <c:pt idx="8">
                  <c:v>Nigeria</c:v>
                </c:pt>
                <c:pt idx="9">
                  <c:v>Palestine</c:v>
                </c:pt>
                <c:pt idx="10">
                  <c:v>Philippines</c:v>
                </c:pt>
                <c:pt idx="11">
                  <c:v>South Korea</c:v>
                </c:pt>
                <c:pt idx="12">
                  <c:v>Tanzania</c:v>
                </c:pt>
                <c:pt idx="13">
                  <c:v>UK</c:v>
                </c:pt>
                <c:pt idx="14">
                  <c:v>US</c:v>
                </c:pt>
                <c:pt idx="15">
                  <c:v>Zimbabwe</c:v>
                </c:pt>
              </c:strCache>
            </c:strRef>
          </c:xVal>
          <c:yVal>
            <c:numRef>
              <c:f>StateCapacityAdjustments!$D$2:$D$17</c:f>
              <c:numCache>
                <c:formatCode>General</c:formatCode>
                <c:ptCount val="16"/>
                <c:pt idx="0">
                  <c:v>4.7507220182742032</c:v>
                </c:pt>
                <c:pt idx="1">
                  <c:v>4.635971049303266</c:v>
                </c:pt>
                <c:pt idx="2">
                  <c:v>4.1265826830641386</c:v>
                </c:pt>
                <c:pt idx="3">
                  <c:v>2.6590600722409383</c:v>
                </c:pt>
                <c:pt idx="4">
                  <c:v>2.7917608040129052</c:v>
                </c:pt>
                <c:pt idx="5">
                  <c:v>3.3971749769583255</c:v>
                </c:pt>
                <c:pt idx="6">
                  <c:v>3.5245908293395192</c:v>
                </c:pt>
                <c:pt idx="7">
                  <c:v>3.9998088683759212</c:v>
                </c:pt>
                <c:pt idx="8">
                  <c:v>3.4216532757116433</c:v>
                </c:pt>
                <c:pt idx="9">
                  <c:v>3.4573973957975026</c:v>
                </c:pt>
                <c:pt idx="10">
                  <c:v>3.4623081345716908</c:v>
                </c:pt>
                <c:pt idx="11">
                  <c:v>4.4349120526738615</c:v>
                </c:pt>
                <c:pt idx="12">
                  <c:v>2.93696589710787</c:v>
                </c:pt>
                <c:pt idx="13">
                  <c:v>4.6408192006122313</c:v>
                </c:pt>
                <c:pt idx="14">
                  <c:v>4.7469205209660306</c:v>
                </c:pt>
                <c:pt idx="15">
                  <c:v>2.949585151326652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B9-4386-994A-EAED2CA10A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40903824"/>
        <c:axId val="540904152"/>
      </c:scatterChart>
      <c:valAx>
        <c:axId val="54090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904152"/>
        <c:crosses val="autoZero"/>
        <c:crossBetween val="midCat"/>
      </c:valAx>
      <c:valAx>
        <c:axId val="54090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90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B74A-BA45-4019-80D4-1ED51B6EC74C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7BD-7D71-4791-A7A9-0EBB34E0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2016 RTEI Analysis Schemas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6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005"/>
            <a:ext cx="10515600" cy="1325563"/>
          </a:xfrm>
        </p:spPr>
        <p:txBody>
          <a:bodyPr/>
          <a:lstStyle/>
          <a:p>
            <a:r>
              <a:rPr lang="en-US" dirty="0"/>
              <a:t>2015 Global report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564437"/>
              </p:ext>
            </p:extLst>
          </p:nvPr>
        </p:nvGraphicFramePr>
        <p:xfrm>
          <a:off x="276447" y="1105787"/>
          <a:ext cx="11568223" cy="552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35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28316"/>
              </p:ext>
            </p:extLst>
          </p:nvPr>
        </p:nvGraphicFramePr>
        <p:xfrm>
          <a:off x="838200" y="1825626"/>
          <a:ext cx="10515600" cy="209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7796564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991395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32970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887495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203980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39412260"/>
                    </a:ext>
                  </a:extLst>
                </a:gridCol>
              </a:tblGrid>
              <a:tr h="235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Phillipines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Tanzania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Zimbabwe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15518"/>
                  </a:ext>
                </a:extLst>
              </a:tr>
              <a:tr h="235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04714"/>
                  </a:ext>
                </a:extLst>
              </a:tr>
              <a:tr h="235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14904"/>
                  </a:ext>
                </a:extLst>
              </a:tr>
              <a:tr h="9989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1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06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Progressively realized rights:</a:t>
            </a:r>
          </a:p>
          <a:p>
            <a:pPr marL="457200" lvl="1" indent="0">
              <a:buNone/>
            </a:pPr>
            <a:r>
              <a:rPr lang="en-US" i="1" dirty="0"/>
              <a:t>Step A</a:t>
            </a:r>
            <a:r>
              <a:rPr lang="en-US" dirty="0"/>
              <a:t>: 1 – Coded Response Score = X</a:t>
            </a:r>
          </a:p>
          <a:p>
            <a:pPr marL="457200" lvl="1" indent="0">
              <a:buNone/>
            </a:pPr>
            <a:r>
              <a:rPr lang="en-US" i="1" dirty="0"/>
              <a:t>Step B</a:t>
            </a:r>
            <a:r>
              <a:rPr lang="en-US" dirty="0"/>
              <a:t>: X [1-(((1-(GDP per </a:t>
            </a:r>
            <a:r>
              <a:rPr lang="en-US" dirty="0" err="1"/>
              <a:t>Capita</a:t>
            </a:r>
            <a:r>
              <a:rPr lang="en-US" baseline="-25000" dirty="0" err="1"/>
              <a:t>country</a:t>
            </a:r>
            <a:r>
              <a:rPr lang="en-US" dirty="0"/>
              <a:t>/Mean GDP per </a:t>
            </a:r>
            <a:r>
              <a:rPr lang="en-US" dirty="0" err="1"/>
              <a:t>Capita</a:t>
            </a:r>
            <a:r>
              <a:rPr lang="en-US" baseline="-25000" dirty="0" err="1"/>
              <a:t>world</a:t>
            </a:r>
            <a:r>
              <a:rPr lang="en-US" dirty="0"/>
              <a:t>))/Compression Factor)))] = Y</a:t>
            </a:r>
          </a:p>
          <a:p>
            <a:pPr marL="457200" lvl="1" indent="0">
              <a:buNone/>
            </a:pPr>
            <a:r>
              <a:rPr lang="en-US" i="1" dirty="0"/>
              <a:t>Step C</a:t>
            </a:r>
            <a:r>
              <a:rPr lang="en-US" dirty="0"/>
              <a:t>: 1 – Y = Adjusted Score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560369"/>
              </p:ext>
            </p:extLst>
          </p:nvPr>
        </p:nvGraphicFramePr>
        <p:xfrm>
          <a:off x="574158" y="280618"/>
          <a:ext cx="11056088" cy="607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482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111884"/>
              </p:ext>
            </p:extLst>
          </p:nvPr>
        </p:nvGraphicFramePr>
        <p:xfrm>
          <a:off x="340241" y="191386"/>
          <a:ext cx="11525693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05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9312FC7F948F4E899D09FB3B1B7749" ma:contentTypeVersion="2" ma:contentTypeDescription="Create a new document." ma:contentTypeScope="" ma:versionID="4fcd2dbdc528970c60dbd683d59c5f3d">
  <xsd:schema xmlns:xsd="http://www.w3.org/2001/XMLSchema" xmlns:xs="http://www.w3.org/2001/XMLSchema" xmlns:p="http://schemas.microsoft.com/office/2006/metadata/properties" xmlns:ns2="876372d7-2542-4065-ad3b-22612840f7b4" targetNamespace="http://schemas.microsoft.com/office/2006/metadata/properties" ma:root="true" ma:fieldsID="742574de0608ffb1029152a731b033a2" ns2:_="">
    <xsd:import namespace="876372d7-2542-4065-ad3b-22612840f7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372d7-2542-4065-ad3b-22612840f7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7DD6D6-9720-47C4-8437-BD52B64CE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372d7-2542-4065-ad3b-22612840f7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B28102-6F56-40FB-9070-503C4E2175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DD5F2-3CD5-414B-9CA3-0F496900AA63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876372d7-2542-4065-ad3b-22612840f7b4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2016 RTEI Analysis Schemas</vt:lpstr>
      <vt:lpstr>2015 Global report</vt:lpstr>
      <vt:lpstr>PowerPoint Presentation</vt:lpstr>
      <vt:lpstr>Handover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RTEI Analysis Schemas</dc:title>
  <dc:creator>Allyson Krupar</dc:creator>
  <cp:lastModifiedBy>Allyson Krupar</cp:lastModifiedBy>
  <cp:revision>4</cp:revision>
  <dcterms:created xsi:type="dcterms:W3CDTF">2016-08-16T20:30:09Z</dcterms:created>
  <dcterms:modified xsi:type="dcterms:W3CDTF">2016-08-16T22:04:19Z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0x010100979312FC7F948F4E899D09FB3B1B7749</vt:lpwstr>
  </property>
</Properties>
</file>