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5" r:id="rId6"/>
    <p:sldId id="307" r:id="rId7"/>
    <p:sldId id="295" r:id="rId8"/>
    <p:sldId id="290" r:id="rId9"/>
    <p:sldId id="294" r:id="rId10"/>
    <p:sldId id="292" r:id="rId11"/>
    <p:sldId id="297" r:id="rId12"/>
    <p:sldId id="291" r:id="rId13"/>
    <p:sldId id="296" r:id="rId14"/>
    <p:sldId id="298" r:id="rId15"/>
    <p:sldId id="300" r:id="rId16"/>
    <p:sldId id="301" r:id="rId17"/>
    <p:sldId id="302" r:id="rId18"/>
    <p:sldId id="299" r:id="rId19"/>
    <p:sldId id="303" r:id="rId20"/>
    <p:sldId id="305" r:id="rId21"/>
    <p:sldId id="306" r:id="rId22"/>
    <p:sldId id="317" r:id="rId23"/>
    <p:sldId id="318" r:id="rId24"/>
    <p:sldId id="322" r:id="rId25"/>
    <p:sldId id="316" r:id="rId26"/>
    <p:sldId id="321" r:id="rId27"/>
    <p:sldId id="310" r:id="rId28"/>
    <p:sldId id="311" r:id="rId29"/>
    <p:sldId id="312" r:id="rId30"/>
    <p:sldId id="324" r:id="rId31"/>
    <p:sldId id="309" r:id="rId32"/>
    <p:sldId id="313" r:id="rId33"/>
    <p:sldId id="30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D2392-49F1-EAC1-B535-9AC1D8F60FD8}" v="361" dt="2022-04-22T13:47:14.417"/>
    <p1510:client id="{6632F1C1-91F9-FB3A-F26A-43F0EFD81F66}" v="146" dt="2022-04-22T15:00:13.387"/>
    <p1510:client id="{765C474C-334F-BBC5-F0CA-1F91616989F9}" v="74" dt="2022-04-22T12:17:46.192"/>
    <p1510:client id="{9D415EB4-53A1-BE51-5C32-3C7485EE20CE}" v="24" dt="2022-04-22T13:32:41.521"/>
    <p1510:client id="{A46B16D7-3CF1-48DB-9D8E-600100E715B0}" v="70" dt="2022-04-22T10:45:57.366"/>
    <p1510:client id="{C111A271-43AB-46CC-8410-1BD57E5D1D79}" v="442" dt="2022-04-22T09:05:30.612"/>
    <p1510:client id="{CA06D082-0830-47B7-810C-56A3DB9EC186}" v="9" dt="2022-04-22T07:01:0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38" autoAdjust="0"/>
  </p:normalViewPr>
  <p:slideViewPr>
    <p:cSldViewPr snapToGrid="0">
      <p:cViewPr varScale="1">
        <p:scale>
          <a:sx n="77" d="100"/>
          <a:sy n="77" d="100"/>
        </p:scale>
        <p:origin x="1878" y="54"/>
      </p:cViewPr>
      <p:guideLst>
        <p:guide pos="4128"/>
        <p:guide orient="horz" pos="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Returns distribution (</a:t>
            </a:r>
            <a:r>
              <a:rPr lang="en-GB" dirty="0" err="1"/>
              <a:t>Histographs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Daily returns boxplot with outliers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2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Daily returns boxplot without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Comparison of daily volatilities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0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Correlation Matrix of Crypto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5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7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0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1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0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82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2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3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8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1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5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2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7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</a:pPr>
            <a:br>
              <a:rPr lang="en-GB"/>
            </a:b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0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4/23/2022</a:t>
            </a:fld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4/23/2022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4/23/2022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4/23/2022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4/23/2022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4/23/2022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4/23/2022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4/23/2022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4/23/2022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4/23/2022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7860371" cy="2242441"/>
          </a:xfrm>
        </p:spPr>
        <p:txBody>
          <a:bodyPr>
            <a:normAutofit/>
          </a:bodyPr>
          <a:lstStyle/>
          <a:p>
            <a:r>
              <a:rPr lang="en-US"/>
              <a:t>Cryptocurrency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07849"/>
            <a:ext cx="3222058" cy="13142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Kway Yi Shen</a:t>
            </a:r>
            <a:endParaRPr lang="en-US" sz="1600">
              <a:cs typeface="Biome Light"/>
            </a:endParaRPr>
          </a:p>
          <a:p>
            <a:r>
              <a:rPr lang="en-US" sz="1600"/>
              <a:t>Tan Wei Chuan</a:t>
            </a:r>
            <a:endParaRPr lang="en-US" sz="1600">
              <a:cs typeface="Biome Light"/>
            </a:endParaRPr>
          </a:p>
          <a:p>
            <a:r>
              <a:rPr lang="en-US" sz="1600" err="1"/>
              <a:t>Charjan</a:t>
            </a:r>
            <a:r>
              <a:rPr lang="en-US" sz="1600"/>
              <a:t> Avdhesh Shrikant</a:t>
            </a:r>
            <a:endParaRPr lang="en-US" sz="1600">
              <a:cs typeface="Biome Light"/>
            </a:endParaRPr>
          </a:p>
        </p:txBody>
      </p:sp>
      <p:pic>
        <p:nvPicPr>
          <p:cNvPr id="1030" name="Picture 6" descr="Bitcoin price today, BTC to USD live, marketcap and chart | CoinMarketCap">
            <a:extLst>
              <a:ext uri="{FF2B5EF4-FFF2-40B4-BE49-F238E27FC236}">
                <a16:creationId xmlns:a16="http://schemas.microsoft.com/office/drawing/2014/main" id="{419492A3-8E58-46DE-A741-BDD6A0FA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591" y="2863056"/>
            <a:ext cx="2908709" cy="2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7C5063-6BB0-8CBF-5429-DB6BE6C0D648}"/>
              </a:ext>
            </a:extLst>
          </p:cNvPr>
          <p:cNvSpPr txBox="1"/>
          <p:nvPr/>
        </p:nvSpPr>
        <p:spPr>
          <a:xfrm>
            <a:off x="1031631" y="451338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SC13 Group 5</a:t>
            </a:r>
            <a:endParaRPr lang="en-US" sz="2000">
              <a:solidFill>
                <a:schemeClr val="accent2">
                  <a:lumMod val="50000"/>
                </a:schemeClr>
              </a:solidFill>
              <a:cs typeface="Biom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13CCA2B-F307-41C5-B04F-F7BC8C05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"/>
            <a:ext cx="12192000" cy="559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6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E28A017-06DD-733E-AA74-D63A96A2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8" y="636877"/>
            <a:ext cx="10147538" cy="62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3A50EE9-63A3-49B8-9BDB-2E988F5E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0"/>
            <a:ext cx="8739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9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0DC5278D-2904-40F7-B59A-81A8E0E1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275"/>
            <a:ext cx="121920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146CAF5-4B34-422A-A661-91FC34D5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975"/>
            <a:ext cx="12192000" cy="49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36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DA0C08-632C-4581-92D5-F52AE45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43" y="0"/>
            <a:ext cx="8799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1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2" descr="A picture containing colorful, checker&#10;&#10;Description automatically generated">
            <a:extLst>
              <a:ext uri="{FF2B5EF4-FFF2-40B4-BE49-F238E27FC236}">
                <a16:creationId xmlns:a16="http://schemas.microsoft.com/office/drawing/2014/main" id="{BA5F1708-907C-87B1-6FC9-1941C5F3B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53" y="945025"/>
            <a:ext cx="7401464" cy="56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3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165" y="2758692"/>
            <a:ext cx="3973316" cy="1340615"/>
          </a:xfrm>
        </p:spPr>
        <p:txBody>
          <a:bodyPr/>
          <a:lstStyle/>
          <a:p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Core Analysis</a:t>
            </a:r>
          </a:p>
          <a:p>
            <a:endParaRPr lang="en-US"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7" y="2787629"/>
            <a:ext cx="3449361" cy="1822893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TensorFlow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LSTM</a:t>
            </a:r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6419" y="6486982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67A6973-37A8-9DFA-7D99-C36F3B62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94" y="1961704"/>
            <a:ext cx="4540368" cy="292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080F3-F33A-AA53-8213-E25378EF2DC2}"/>
              </a:ext>
            </a:extLst>
          </p:cNvPr>
          <p:cNvSpPr txBox="1"/>
          <p:nvPr/>
        </p:nvSpPr>
        <p:spPr>
          <a:xfrm>
            <a:off x="1489494" y="36806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Biome Light"/>
              </a:rPr>
              <a:t>Using data till 1 year ago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5A6DD2-6887-3A36-0F52-BAB219A6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1" y="1137064"/>
            <a:ext cx="10061274" cy="53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 Motivations</a:t>
            </a:r>
          </a:p>
          <a:p>
            <a:r>
              <a:rPr lang="en-US"/>
              <a:t>02 Prep Work</a:t>
            </a:r>
          </a:p>
          <a:p>
            <a:r>
              <a:rPr lang="en-US"/>
              <a:t>03 Core Analysis</a:t>
            </a:r>
          </a:p>
          <a:p>
            <a:r>
              <a:rPr lang="en-US"/>
              <a:t>04 Findings</a:t>
            </a:r>
          </a:p>
          <a:p>
            <a:r>
              <a:rPr lang="en-US"/>
              <a:t>05 Closing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8A2E4-9A21-265F-FCE7-BEA26705EC15}"/>
              </a:ext>
            </a:extLst>
          </p:cNvPr>
          <p:cNvSpPr txBox="1"/>
          <p:nvPr/>
        </p:nvSpPr>
        <p:spPr>
          <a:xfrm>
            <a:off x="1489494" y="36806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Biome Light"/>
              </a:rPr>
              <a:t>Using data till 6 months ago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A23B673-B6B7-BBD9-FEAE-A2B28E01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5" y="1137065"/>
            <a:ext cx="9773727" cy="53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FE80A6-07C8-E16C-71E5-4AD9D160418E}"/>
              </a:ext>
            </a:extLst>
          </p:cNvPr>
          <p:cNvSpPr txBox="1"/>
          <p:nvPr/>
        </p:nvSpPr>
        <p:spPr>
          <a:xfrm>
            <a:off x="1489494" y="36806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Biome Light"/>
              </a:rPr>
              <a:t>Using full data</a:t>
            </a:r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35DBA6B2-E1AB-EB92-8B1C-096BC23E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16" y="1180197"/>
            <a:ext cx="9888746" cy="53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62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87" y="2787629"/>
            <a:ext cx="2960532" cy="1822893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Facebook Prophet</a:t>
            </a:r>
            <a:endParaRPr lang="en-US"/>
          </a:p>
          <a:p>
            <a:endParaRPr lang="en-US"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3AEA1E7-F847-1C89-0763-AE9119085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6" y="2795163"/>
            <a:ext cx="4469754" cy="12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1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0" y="465137"/>
            <a:ext cx="5422435" cy="1340615"/>
          </a:xfrm>
        </p:spPr>
        <p:txBody>
          <a:bodyPr/>
          <a:lstStyle/>
          <a:p>
            <a:r>
              <a:rPr lang="en-US">
                <a:cs typeface="Biome Light"/>
              </a:rPr>
              <a:t>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730" y="1971675"/>
            <a:ext cx="10304586" cy="4172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Prophet is a method for forecasting time series data that uses an additive model to accommodate non-linear trends with annual, weekly, and daily seasonality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Works well with time series that have substantial seasonal impacts and historical data from several seasons. </a:t>
            </a:r>
          </a:p>
          <a:p>
            <a:pPr marL="342900" indent="-342900">
              <a:buChar char="•"/>
            </a:pPr>
            <a:endParaRPr lang="en-US" sz="2000" dirty="0">
              <a:ea typeface="+mn-lt"/>
              <a:cs typeface="+mn-l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73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0D61330-5F3D-8711-7FBC-D978332FB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118" y="1293494"/>
            <a:ext cx="6961030" cy="428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55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3F1288-6BFD-1777-5FB3-95EAB607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83" y="1293495"/>
            <a:ext cx="6928833" cy="42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9F931-D4AB-4BCC-8D39-AD75CFE32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6525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23F1288-6BFD-1777-5FB3-95EAB607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583" y="1293495"/>
            <a:ext cx="6928833" cy="4281743"/>
          </a:xfrm>
          <a:prstGeom prst="rect">
            <a:avLst/>
          </a:prstGeom>
        </p:spPr>
      </p:pic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28F38B39-415C-74CE-54C1-B6225CDDB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046" y="1290898"/>
            <a:ext cx="6971070" cy="42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4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 Light"/>
              </a:rPr>
              <a:t>03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0" y="465137"/>
            <a:ext cx="5422435" cy="1340615"/>
          </a:xfrm>
        </p:spPr>
        <p:txBody>
          <a:bodyPr/>
          <a:lstStyle/>
          <a:p>
            <a:r>
              <a:rPr lang="en-US" dirty="0">
                <a:cs typeface="Biome Ligh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730" y="1971675"/>
            <a:ext cx="10304586" cy="4172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Better than TensorFlow model</a:t>
            </a: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Prophet is resistant to missing data and trend alterations and handles outliers well</a:t>
            </a:r>
          </a:p>
          <a:p>
            <a:pPr marL="342900" indent="-342900">
              <a:buChar char="•"/>
            </a:pPr>
            <a:r>
              <a:rPr lang="en-US" sz="2000" dirty="0">
                <a:ea typeface="+mn-lt"/>
                <a:cs typeface="+mn-lt"/>
              </a:rPr>
              <a:t>Possibility for further adjustments</a:t>
            </a:r>
            <a:endParaRPr lang="en-US" sz="2000" dirty="0"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04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347" y="2758692"/>
            <a:ext cx="3701304" cy="1340615"/>
          </a:xfrm>
        </p:spPr>
        <p:txBody>
          <a:bodyPr/>
          <a:lstStyle/>
          <a:p>
            <a:r>
              <a:rPr lang="en-US"/>
              <a:t>Our Findings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3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04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4" y="497273"/>
            <a:ext cx="11665432" cy="1340615"/>
          </a:xfrm>
        </p:spPr>
        <p:txBody>
          <a:bodyPr/>
          <a:lstStyle/>
          <a:p>
            <a:r>
              <a:rPr lang="en-US" sz="3200">
                <a:ea typeface="+mn-lt"/>
                <a:cs typeface="+mn-lt"/>
              </a:rPr>
              <a:t>How can we find a way to predict future prices of cryptocurrencies based on past trends and prices?</a:t>
            </a:r>
          </a:p>
          <a:p>
            <a:endParaRPr lang="en-US" sz="3200"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03F35-5D0B-35F8-256B-C00254D307A1}"/>
              </a:ext>
            </a:extLst>
          </p:cNvPr>
          <p:cNvSpPr txBox="1"/>
          <p:nvPr/>
        </p:nvSpPr>
        <p:spPr>
          <a:xfrm>
            <a:off x="693174" y="1983657"/>
            <a:ext cx="10559845" cy="2275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cs typeface="Biome Light"/>
              </a:rPr>
              <a:t>Plotted the predictions for each of the various cryptocurrencies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cs typeface="Biome Light"/>
              </a:rPr>
              <a:t>More accurate with more recent data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en-US" sz="2000">
                <a:solidFill>
                  <a:schemeClr val="accent2">
                    <a:lumMod val="50000"/>
                  </a:schemeClr>
                </a:solidFill>
                <a:cs typeface="Biome Light"/>
              </a:rPr>
              <a:t>Unpredictability of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5226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0" y="465137"/>
            <a:ext cx="5422435" cy="1340615"/>
          </a:xfrm>
        </p:spPr>
        <p:txBody>
          <a:bodyPr/>
          <a:lstStyle/>
          <a:p>
            <a:r>
              <a:rPr lang="en-US"/>
              <a:t>Our Motivations</a:t>
            </a:r>
            <a:endParaRPr lang="en-US">
              <a:cs typeface="Biome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730" y="1971675"/>
            <a:ext cx="10644555" cy="304046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Char char="•"/>
            </a:pPr>
            <a:r>
              <a:rPr lang="en-US" sz="2400"/>
              <a:t>Popularity of cryptocurrency</a:t>
            </a:r>
            <a:endParaRPr lang="en-US" sz="2400">
              <a:cs typeface="Biome Light"/>
            </a:endParaRPr>
          </a:p>
          <a:p>
            <a:pPr marL="800100" lvl="1" indent="-342900">
              <a:buChar char="•"/>
            </a:pPr>
            <a:r>
              <a:rPr lang="en-US" sz="2400">
                <a:solidFill>
                  <a:srgbClr val="5B6A5E"/>
                </a:solidFill>
                <a:cs typeface="Biome Light"/>
              </a:rPr>
              <a:t>Cryptocurrency gained traction in the past decade to the point where it is now widely used</a:t>
            </a:r>
            <a:endParaRPr lang="en-US" sz="2800">
              <a:solidFill>
                <a:srgbClr val="5B6A5E"/>
              </a:solidFill>
              <a:cs typeface="Biome Light"/>
            </a:endParaRPr>
          </a:p>
          <a:p>
            <a:pPr marL="342900" indent="-342900">
              <a:buChar char="•"/>
            </a:pPr>
            <a:r>
              <a:rPr lang="en-US" sz="2400">
                <a:cs typeface="Biome Light"/>
              </a:rPr>
              <a:t>Volatility of cryptocurrency</a:t>
            </a:r>
            <a:endParaRPr lang="en-US" sz="2400">
              <a:ea typeface="+mn-lt"/>
              <a:cs typeface="+mn-lt"/>
            </a:endParaRPr>
          </a:p>
          <a:p>
            <a:pPr marL="800100" lvl="1" indent="-342900">
              <a:buChar char="•"/>
            </a:pPr>
            <a:r>
              <a:rPr lang="en-US" sz="240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Cryptocurrency is known to be volatile, hence we are trying to see if it truly is unpredictable</a:t>
            </a:r>
            <a:endParaRPr lang="en-US" sz="2400">
              <a:solidFill>
                <a:schemeClr val="accent2">
                  <a:lumMod val="50000"/>
                </a:schemeClr>
              </a:solidFill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05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780" y="2957985"/>
            <a:ext cx="4833485" cy="942031"/>
          </a:xfrm>
        </p:spPr>
        <p:txBody>
          <a:bodyPr/>
          <a:lstStyle/>
          <a:p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Final Thoughts</a:t>
            </a:r>
            <a:endParaRPr lang="en-US"/>
          </a:p>
          <a:p>
            <a:endParaRPr lang="en-US">
              <a:cs typeface="Biome Light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6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0" y="465137"/>
            <a:ext cx="5422435" cy="1340615"/>
          </a:xfrm>
        </p:spPr>
        <p:txBody>
          <a:bodyPr/>
          <a:lstStyle/>
          <a:p>
            <a:r>
              <a:rPr lang="en-US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3560" y="2546106"/>
            <a:ext cx="10304586" cy="1340615"/>
          </a:xfrm>
        </p:spPr>
        <p:txBody>
          <a:bodyPr>
            <a:normAutofit/>
          </a:bodyPr>
          <a:lstStyle/>
          <a:p>
            <a:r>
              <a:rPr lang="en-US" sz="2400"/>
              <a:t>How can we find a way to predict future prices of cryptocurrencies based on past trends and prices?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317" y="2758692"/>
            <a:ext cx="4407366" cy="1340615"/>
          </a:xfrm>
        </p:spPr>
        <p:txBody>
          <a:bodyPr/>
          <a:lstStyle/>
          <a:p>
            <a:r>
              <a:rPr lang="en-US"/>
              <a:t>Our Datasets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 descr="Aave price today, AAVE to USD live, marketcap and chart | CoinMarketCap">
            <a:extLst>
              <a:ext uri="{FF2B5EF4-FFF2-40B4-BE49-F238E27FC236}">
                <a16:creationId xmlns:a16="http://schemas.microsoft.com/office/drawing/2014/main" id="{E8D5AF17-583D-4384-A25D-E1E35829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01" y="236591"/>
            <a:ext cx="1823359" cy="1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itcoin logo and symbol, meaning, history, PNG">
            <a:extLst>
              <a:ext uri="{FF2B5EF4-FFF2-40B4-BE49-F238E27FC236}">
                <a16:creationId xmlns:a16="http://schemas.microsoft.com/office/drawing/2014/main" id="{C2F7AD34-169F-4D0C-8E39-5357D5B3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423" y="182943"/>
            <a:ext cx="33866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174E516B-1B5F-4F4A-9094-DF78E411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59" y="2476499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ADA Logo and symbol, meaning, history, PNG, brand">
            <a:extLst>
              <a:ext uri="{FF2B5EF4-FFF2-40B4-BE49-F238E27FC236}">
                <a16:creationId xmlns:a16="http://schemas.microsoft.com/office/drawing/2014/main" id="{0357D61E-4C31-4D24-8D99-C7E494B8D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6500"/>
            <a:ext cx="338666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Ethereum brand assets | ethereum.org">
            <a:extLst>
              <a:ext uri="{FF2B5EF4-FFF2-40B4-BE49-F238E27FC236}">
                <a16:creationId xmlns:a16="http://schemas.microsoft.com/office/drawing/2014/main" id="{30AF4D02-8842-4C1A-8F65-80A84AEE6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864" y="2476499"/>
            <a:ext cx="116989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D3F15131-8347-4A43-B37C-C26C795C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00" y="4663623"/>
            <a:ext cx="1823359" cy="1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Tether price today, USDT to USD live, marketcap and chart | CoinMarketCap">
            <a:extLst>
              <a:ext uri="{FF2B5EF4-FFF2-40B4-BE49-F238E27FC236}">
                <a16:creationId xmlns:a16="http://schemas.microsoft.com/office/drawing/2014/main" id="{FC10714A-7081-4721-8BDE-B21718CD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160" y="4734872"/>
            <a:ext cx="1823360" cy="18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E37E41F4-AE7C-4353-A175-501A6603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070" y="4770055"/>
            <a:ext cx="1864181" cy="18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D91C1F34-F1FE-15D9-B607-058EC3F737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5940" y="181707"/>
            <a:ext cx="2016369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71" y="2758692"/>
            <a:ext cx="4407366" cy="1340615"/>
          </a:xfrm>
        </p:spPr>
        <p:txBody>
          <a:bodyPr/>
          <a:lstStyle/>
          <a:p>
            <a:r>
              <a:rPr lang="en-US"/>
              <a:t>Pandas Data-Reader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 descr="Yahoo! Finance - Wikipedia">
            <a:extLst>
              <a:ext uri="{FF2B5EF4-FFF2-40B4-BE49-F238E27FC236}">
                <a16:creationId xmlns:a16="http://schemas.microsoft.com/office/drawing/2014/main" id="{61481DD3-7E24-4763-96E6-6933DD0E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64" y="2621844"/>
            <a:ext cx="4407366" cy="161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927" y="5224732"/>
            <a:ext cx="2956560" cy="1333500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85" y="2758692"/>
            <a:ext cx="3255829" cy="1340615"/>
          </a:xfrm>
        </p:spPr>
        <p:txBody>
          <a:bodyPr/>
          <a:lstStyle/>
          <a:p>
            <a:r>
              <a:rPr lang="en-US"/>
              <a:t>Prep Work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C2BEF1-7A30-4728-8C50-ADF54F43B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D1886F-36E8-4243-AD15-EC0265C88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9325"/>
            <a:ext cx="121920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7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3dea9d1-1710-4ae9-a11b-66887a2c08a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8D02614098234686C10698606853AF" ma:contentTypeVersion="4" ma:contentTypeDescription="Create a new document." ma:contentTypeScope="" ma:versionID="abcb27e6405c4c1549af13c242741687">
  <xsd:schema xmlns:xsd="http://www.w3.org/2001/XMLSchema" xmlns:xs="http://www.w3.org/2001/XMLSchema" xmlns:p="http://schemas.microsoft.com/office/2006/metadata/properties" xmlns:ns3="83dea9d1-1710-4ae9-a11b-66887a2c08a9" targetNamespace="http://schemas.microsoft.com/office/2006/metadata/properties" ma:root="true" ma:fieldsID="462724897daa6c9c887a2622510b3997" ns3:_="">
    <xsd:import namespace="83dea9d1-1710-4ae9-a11b-66887a2c08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ea9d1-1710-4ae9-a11b-66887a2c08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83dea9d1-1710-4ae9-a11b-66887a2c08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991441-D32A-4812-AF92-3D2BDE5FEB24}">
  <ds:schemaRefs>
    <ds:schemaRef ds:uri="83dea9d1-1710-4ae9-a11b-66887a2c08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{3E4E9734-314E-4406-9FB9-9A8A944B166D}tf16411245_win32</Template>
  <TotalTime>1</TotalTime>
  <Words>318</Words>
  <Application>Microsoft Office PowerPoint</Application>
  <PresentationFormat>Widescreen</PresentationFormat>
  <Paragraphs>115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Biome Light</vt:lpstr>
      <vt:lpstr>Calibri</vt:lpstr>
      <vt:lpstr>Office Theme</vt:lpstr>
      <vt:lpstr>Cryptocurrency</vt:lpstr>
      <vt:lpstr>Agenda</vt:lpstr>
      <vt:lpstr>Our Motivations</vt:lpstr>
      <vt:lpstr>Problem Definition</vt:lpstr>
      <vt:lpstr>Our Datasets</vt:lpstr>
      <vt:lpstr>PowerPoint Presentation</vt:lpstr>
      <vt:lpstr>Pandas Data-Reader</vt:lpstr>
      <vt:lpstr>Prep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Core Analysis </vt:lpstr>
      <vt:lpstr>TensorFlow LSTM</vt:lpstr>
      <vt:lpstr>PowerPoint Presentation</vt:lpstr>
      <vt:lpstr>PowerPoint Presentation</vt:lpstr>
      <vt:lpstr>PowerPoint Presentation</vt:lpstr>
      <vt:lpstr>Facebook Prophet </vt:lpstr>
      <vt:lpstr>Prophet</vt:lpstr>
      <vt:lpstr>PowerPoint Presentation</vt:lpstr>
      <vt:lpstr>PowerPoint Presentation</vt:lpstr>
      <vt:lpstr>PowerPoint Presentation</vt:lpstr>
      <vt:lpstr>Results</vt:lpstr>
      <vt:lpstr>Our Findings</vt:lpstr>
      <vt:lpstr>How can we find a way to predict future prices of cryptocurrencies based on past trends and prices? </vt:lpstr>
      <vt:lpstr> Final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</dc:title>
  <dc:creator>#TAN WEI CHUAN#</dc:creator>
  <cp:lastModifiedBy>#TAN WEI CHUAN#</cp:lastModifiedBy>
  <cp:revision>50</cp:revision>
  <dcterms:created xsi:type="dcterms:W3CDTF">2022-04-17T03:51:57Z</dcterms:created>
  <dcterms:modified xsi:type="dcterms:W3CDTF">2022-04-23T07:54:23Z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0x010100AC8D02614098234686C10698606853AF</vt:lpwstr>
  </property>
</Properties>
</file>