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6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NoSQL-Distilled-Emerging-Persistence-ebook/dp/B0090J3SY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dapt.com/" TargetMode="External"/><Relationship Id="rId2" Type="http://schemas.openxmlformats.org/officeDocument/2006/relationships/hyperlink" Target="http://www.drawntoscalehq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258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NoSQL</a:t>
            </a:r>
            <a:r>
              <a:rPr lang="ru-RU" dirty="0"/>
              <a:t> и распределенные хранилища данных. Распределенные реляционные </a:t>
            </a:r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08" y="495186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Подготовил: студент ИВТ-363</a:t>
            </a:r>
          </a:p>
          <a:p>
            <a:pPr algn="r"/>
            <a:r>
              <a:rPr lang="ru-RU" dirty="0" smtClean="0"/>
              <a:t>Авдосев Н.Г.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42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сновные </a:t>
            </a:r>
            <a:r>
              <a:rPr lang="ru-RU" dirty="0"/>
              <a:t>свойства распределенных </a:t>
            </a:r>
            <a:r>
              <a:rPr lang="en-US" dirty="0"/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Репликация</a:t>
            </a:r>
            <a:r>
              <a:rPr lang="ru-RU" dirty="0"/>
              <a:t> — копирование данных на другие узлы при обновлении. Позволяет как добиться большей масштабируемости, так и повысить доступность и сохранность данных</a:t>
            </a:r>
            <a:r>
              <a:rPr lang="ru-RU" dirty="0" smtClean="0"/>
              <a:t>.</a:t>
            </a:r>
          </a:p>
          <a:p>
            <a:r>
              <a:rPr lang="ru-RU" b="1" dirty="0" err="1"/>
              <a:t>Шардинг</a:t>
            </a:r>
            <a:r>
              <a:rPr lang="ru-RU" dirty="0"/>
              <a:t> — разделение данных по узлам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75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0606"/>
            <a:ext cx="6914147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80" y="2328026"/>
            <a:ext cx="5472320" cy="3346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0042" y="1690688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master-slave: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59579" y="1690688"/>
            <a:ext cx="14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peer-to-peer:</a:t>
            </a:r>
          </a:p>
        </p:txBody>
      </p:sp>
    </p:spTree>
    <p:extLst>
      <p:ext uri="{BB962C8B-B14F-4D97-AF65-F5344CB8AC3E}">
        <p14:creationId xmlns:p14="http://schemas.microsoft.com/office/powerpoint/2010/main" val="276369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Шардинг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66" y="2050423"/>
            <a:ext cx="7277100" cy="393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2694" y="1027906"/>
            <a:ext cx="4764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Шардинг</a:t>
            </a:r>
            <a:r>
              <a:rPr lang="ru-RU" dirty="0"/>
              <a:t> часто использовался как “костыль” к реляционным базам данных в целях увеличения скорости и пропускной способности: пользовательское приложение </a:t>
            </a:r>
            <a:r>
              <a:rPr lang="ru-RU" dirty="0" err="1"/>
              <a:t>партицировало</a:t>
            </a:r>
            <a:r>
              <a:rPr lang="ru-RU" dirty="0"/>
              <a:t> данные по нескольким независимым базам данных и при запросе соответствующих данных пользователем обращалось к конкретной базе. В </a:t>
            </a:r>
            <a:r>
              <a:rPr lang="ru-RU" dirty="0" err="1"/>
              <a:t>NoSQL</a:t>
            </a:r>
            <a:r>
              <a:rPr lang="ru-RU" dirty="0"/>
              <a:t> базах данных </a:t>
            </a:r>
            <a:r>
              <a:rPr lang="ru-RU" dirty="0" err="1"/>
              <a:t>шардинг</a:t>
            </a:r>
            <a:r>
              <a:rPr lang="ru-RU" dirty="0"/>
              <a:t>, как и репликация, производятся автоматически самой базой и пользовательское приложение обособленно от этих сложных механизмов.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2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NoSQL</a:t>
            </a:r>
            <a:r>
              <a:rPr lang="ru-RU" dirty="0"/>
              <a:t> движение набирает популярность гигантскими темпами. Однако это не означает, что реляционные базы данных становятся рудиментом или чем-то архаичным. Скорее всего они будут использоваться и использоваться по-прежнему активно, но все больше в симбиозе с ними будут выступать </a:t>
            </a:r>
            <a:r>
              <a:rPr lang="ru-RU" dirty="0" err="1"/>
              <a:t>NoSQL</a:t>
            </a:r>
            <a:r>
              <a:rPr lang="ru-RU" dirty="0"/>
              <a:t> базы. Мы вступаем в эру </a:t>
            </a:r>
            <a:r>
              <a:rPr lang="ru-RU" dirty="0" err="1"/>
              <a:t>polyglot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— эру, когда для различных потребностей используются разные хранилища данных. Теперь нет монополизма реляционных баз данных, как безальтернативного источника данных. Все чаще архитекторы выбирают хранилище исходя из природы самих данных и того, как мы ими хотим манипулировать, какие объемы информации ожидаются. И поэтому все становится только интереснее.</a:t>
            </a:r>
          </a:p>
        </p:txBody>
      </p:sp>
    </p:spTree>
    <p:extLst>
      <p:ext uri="{BB962C8B-B14F-4D97-AF65-F5344CB8AC3E}">
        <p14:creationId xmlns:p14="http://schemas.microsoft.com/office/powerpoint/2010/main" val="148950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6747" y="2691231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9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Самое интересное в термине, что при том, что впервые он стал использоваться в конце 90-х, реальный смысл в том виде, как он используется сейчас, приобрел только в середине 2009. Изначально так называлась </a:t>
            </a:r>
            <a:r>
              <a:rPr lang="ru-RU" dirty="0" err="1"/>
              <a:t>опенсорсная</a:t>
            </a:r>
            <a:r>
              <a:rPr lang="ru-RU" dirty="0"/>
              <a:t> база данных, созданная Карло </a:t>
            </a:r>
            <a:r>
              <a:rPr lang="ru-RU" dirty="0" err="1"/>
              <a:t>Строззи</a:t>
            </a:r>
            <a:r>
              <a:rPr lang="ru-RU" dirty="0"/>
              <a:t>, которая хранила все данные как ASCII файлы и использовала </a:t>
            </a:r>
            <a:r>
              <a:rPr lang="ru-RU" dirty="0" err="1"/>
              <a:t>шелловские</a:t>
            </a:r>
            <a:r>
              <a:rPr lang="ru-RU" dirty="0"/>
              <a:t> скрипты вместо SQL для доступа к данным. С “</a:t>
            </a:r>
            <a:r>
              <a:rPr lang="ru-RU" dirty="0" err="1"/>
              <a:t>NoSQL</a:t>
            </a:r>
            <a:r>
              <a:rPr lang="ru-RU" dirty="0"/>
              <a:t>” в его нынешнем виде она ничего общего не имела.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июне 2009 в Сан-Франциско Йоханом </a:t>
            </a:r>
            <a:r>
              <a:rPr lang="ru-RU" dirty="0" err="1"/>
              <a:t>Оскарссоном</a:t>
            </a:r>
            <a:r>
              <a:rPr lang="ru-RU" dirty="0"/>
              <a:t> была организована встреча, на которой планировалось обсудить новые веяния на ИТ рынке хранения и обработки данных. Главным стимулом для встречи стали новые </a:t>
            </a:r>
            <a:r>
              <a:rPr lang="ru-RU" dirty="0" err="1"/>
              <a:t>опенсорсные</a:t>
            </a:r>
            <a:r>
              <a:rPr lang="ru-RU" dirty="0"/>
              <a:t> продукты наподобие </a:t>
            </a:r>
            <a:r>
              <a:rPr lang="ru-RU" dirty="0" err="1"/>
              <a:t>BigTable</a:t>
            </a:r>
            <a:r>
              <a:rPr lang="ru-RU" dirty="0"/>
              <a:t> и </a:t>
            </a:r>
            <a:r>
              <a:rPr lang="ru-RU" dirty="0" err="1"/>
              <a:t>Dynamo</a:t>
            </a:r>
            <a:r>
              <a:rPr lang="ru-RU" dirty="0"/>
              <a:t>. Для яркой вывески для встречи требовалось найти емкий и лаконичный термин, который отлично укладывался бы в </a:t>
            </a:r>
            <a:r>
              <a:rPr lang="ru-RU" dirty="0" err="1"/>
              <a:t>Твиттеровский</a:t>
            </a:r>
            <a:r>
              <a:rPr lang="ru-RU" dirty="0"/>
              <a:t> </a:t>
            </a:r>
            <a:r>
              <a:rPr lang="ru-RU" dirty="0" err="1"/>
              <a:t>хэштег</a:t>
            </a:r>
            <a:r>
              <a:rPr lang="ru-RU" dirty="0"/>
              <a:t>. Один из таких терминов предложил Эрик Эванс из </a:t>
            </a:r>
            <a:r>
              <a:rPr lang="ru-RU" dirty="0" err="1"/>
              <a:t>RackSpace</a:t>
            </a:r>
            <a:r>
              <a:rPr lang="ru-RU" dirty="0"/>
              <a:t> — «</a:t>
            </a:r>
            <a:r>
              <a:rPr lang="ru-RU" dirty="0" err="1"/>
              <a:t>NoSQL</a:t>
            </a:r>
            <a:r>
              <a:rPr lang="ru-RU" dirty="0"/>
              <a:t>». Термин планировался лишь на одну встречу и не имел под собой глубокой смысловой нагрузки, но так получилось, что он распространился по мировой сети наподобие вирусной рекламы и стал де-факто названием целого направления в ИТ-индустрии. На конференции, к слову, выступали </a:t>
            </a:r>
            <a:r>
              <a:rPr lang="ru-RU" dirty="0" err="1"/>
              <a:t>Voldemort</a:t>
            </a:r>
            <a:r>
              <a:rPr lang="ru-RU" dirty="0"/>
              <a:t> (клон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Dynamo</a:t>
            </a:r>
            <a:r>
              <a:rPr lang="ru-RU" dirty="0"/>
              <a:t>), </a:t>
            </a:r>
            <a:r>
              <a:rPr lang="ru-RU" dirty="0" err="1"/>
              <a:t>Cassandra</a:t>
            </a:r>
            <a:r>
              <a:rPr lang="ru-RU" dirty="0"/>
              <a:t>, </a:t>
            </a:r>
            <a:r>
              <a:rPr lang="ru-RU" dirty="0" err="1"/>
              <a:t>Hbase</a:t>
            </a:r>
            <a:r>
              <a:rPr lang="ru-RU" dirty="0"/>
              <a:t> (аналоги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BigTable</a:t>
            </a:r>
            <a:r>
              <a:rPr lang="ru-RU" dirty="0"/>
              <a:t>), </a:t>
            </a:r>
            <a:r>
              <a:rPr lang="ru-RU" dirty="0" err="1"/>
              <a:t>Hypertable</a:t>
            </a:r>
            <a:r>
              <a:rPr lang="ru-RU" dirty="0"/>
              <a:t>, </a:t>
            </a:r>
            <a:r>
              <a:rPr lang="ru-RU" dirty="0" err="1"/>
              <a:t>CouchDB</a:t>
            </a:r>
            <a:r>
              <a:rPr lang="ru-RU" dirty="0"/>
              <a:t>, </a:t>
            </a:r>
            <a:r>
              <a:rPr lang="ru-RU" dirty="0" err="1"/>
              <a:t>MongoDB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Стоит </a:t>
            </a:r>
            <a:r>
              <a:rPr lang="ru-RU" dirty="0"/>
              <a:t>еще раз подчеркнуть, что термин “</a:t>
            </a:r>
            <a:r>
              <a:rPr lang="ru-RU" dirty="0" err="1"/>
              <a:t>NoSQL</a:t>
            </a:r>
            <a:r>
              <a:rPr lang="ru-RU" dirty="0"/>
              <a:t>” имеет абсолютно стихийное происхождение и не имеет общепризнанного определения или научного учреждения за спиной. Это название скорее характеризует вектор развития ИТ в сторону от реляционных баз данных. Расшифровывается как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SQL, хотя есть сторонники и прямого определения </a:t>
            </a:r>
            <a:r>
              <a:rPr lang="ru-RU" dirty="0" err="1"/>
              <a:t>No</a:t>
            </a:r>
            <a:r>
              <a:rPr lang="ru-RU" dirty="0"/>
              <a:t> SQL. Сгруппировать и систематизировать знания о </a:t>
            </a:r>
            <a:r>
              <a:rPr lang="ru-RU" dirty="0" err="1"/>
              <a:t>NoSQL</a:t>
            </a:r>
            <a:r>
              <a:rPr lang="ru-RU" dirty="0"/>
              <a:t> мире попытались сделать </a:t>
            </a:r>
            <a:r>
              <a:rPr lang="ru-RU" dirty="0" err="1"/>
              <a:t>Прамод</a:t>
            </a:r>
            <a:r>
              <a:rPr lang="ru-RU" dirty="0"/>
              <a:t> </a:t>
            </a:r>
            <a:r>
              <a:rPr lang="ru-RU" dirty="0" err="1"/>
              <a:t>Садаладж</a:t>
            </a:r>
            <a:r>
              <a:rPr lang="ru-RU" dirty="0"/>
              <a:t> и Мартин </a:t>
            </a:r>
            <a:r>
              <a:rPr lang="ru-RU" dirty="0" err="1"/>
              <a:t>Фаулер</a:t>
            </a:r>
            <a:r>
              <a:rPr lang="ru-RU" dirty="0"/>
              <a:t> в своей недавней книге </a:t>
            </a:r>
            <a:r>
              <a:rPr lang="ru-RU" dirty="0">
                <a:hlinkClick r:id="rId2"/>
              </a:rPr>
              <a:t>“</a:t>
            </a:r>
            <a:r>
              <a:rPr lang="ru-RU" dirty="0" err="1">
                <a:hlinkClick r:id="rId2"/>
              </a:rPr>
              <a:t>NoSQL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Distilled</a:t>
            </a:r>
            <a:r>
              <a:rPr lang="ru-RU" dirty="0">
                <a:hlinkClick r:id="rId2"/>
              </a:rPr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Общих характеристик для всех </a:t>
            </a:r>
            <a:r>
              <a:rPr lang="ru-RU" dirty="0" err="1"/>
              <a:t>NoSQL</a:t>
            </a:r>
            <a:r>
              <a:rPr lang="ru-RU" dirty="0"/>
              <a:t> немного, так как под </a:t>
            </a:r>
            <a:r>
              <a:rPr lang="ru-RU" dirty="0" err="1"/>
              <a:t>лэйблом</a:t>
            </a:r>
            <a:r>
              <a:rPr lang="ru-RU" dirty="0"/>
              <a:t> </a:t>
            </a:r>
            <a:r>
              <a:rPr lang="ru-RU" dirty="0" err="1"/>
              <a:t>NoSQL</a:t>
            </a:r>
            <a:r>
              <a:rPr lang="ru-RU" dirty="0"/>
              <a:t> сейчас скрывается множество разнородных систем (самый полный, пожалуй, список можно найти на сайте </a:t>
            </a:r>
            <a:r>
              <a:rPr lang="ru-RU" dirty="0">
                <a:hlinkClick r:id="rId2"/>
              </a:rPr>
              <a:t>http://nosql-database.org/</a:t>
            </a:r>
            <a:r>
              <a:rPr lang="ru-RU" dirty="0"/>
              <a:t>). Многие характеристики свойственны только определенным </a:t>
            </a:r>
            <a:r>
              <a:rPr lang="ru-RU" dirty="0" err="1"/>
              <a:t>NoSQL</a:t>
            </a:r>
            <a:r>
              <a:rPr lang="ru-RU" dirty="0"/>
              <a:t> базам, это я обязательно упомяну при перечислении.</a:t>
            </a:r>
          </a:p>
        </p:txBody>
      </p:sp>
    </p:spTree>
    <p:extLst>
      <p:ext uri="{BB962C8B-B14F-4D97-AF65-F5344CB8AC3E}">
        <p14:creationId xmlns:p14="http://schemas.microsoft.com/office/powerpoint/2010/main" val="1292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en-US" dirty="0"/>
              <a:t>NoSQL </a:t>
            </a:r>
            <a:r>
              <a:rPr lang="ru-RU" dirty="0"/>
              <a:t>баз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 </a:t>
            </a:r>
            <a:r>
              <a:rPr lang="ru-RU" b="1" dirty="0"/>
              <a:t>Не используется SQL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Имеется в виду ANSI SQL DML, так как многие базы пытаются использовать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languages</a:t>
            </a:r>
            <a:r>
              <a:rPr lang="ru-RU" dirty="0"/>
              <a:t> похожие на общеизвестный любимый синтаксис, но полностью его реализовать не удалось никому и вряд ли удастся. Хотя по слухам есть </a:t>
            </a:r>
            <a:r>
              <a:rPr lang="ru-RU" dirty="0" err="1"/>
              <a:t>стартапы</a:t>
            </a:r>
            <a:r>
              <a:rPr lang="ru-RU" dirty="0"/>
              <a:t>, которые пытаются реализовать SQL, например, в </a:t>
            </a:r>
            <a:r>
              <a:rPr lang="ru-RU" dirty="0" err="1"/>
              <a:t>хадупе</a:t>
            </a:r>
            <a:r>
              <a:rPr lang="ru-RU" dirty="0"/>
              <a:t> (</a:t>
            </a:r>
            <a:r>
              <a:rPr lang="ru-RU" dirty="0">
                <a:hlinkClick r:id="rId2"/>
              </a:rPr>
              <a:t>http://www.drawntoscalehq.com/</a:t>
            </a:r>
            <a:r>
              <a:rPr lang="ru-RU" dirty="0"/>
              <a:t> и </a:t>
            </a:r>
            <a:r>
              <a:rPr lang="ru-RU" dirty="0">
                <a:hlinkClick r:id="rId3"/>
              </a:rPr>
              <a:t>http://www.hadapt.com/</a:t>
            </a:r>
            <a:r>
              <a:rPr lang="ru-RU" dirty="0"/>
              <a:t> 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Неструктурированные (</a:t>
            </a:r>
            <a:r>
              <a:rPr lang="ru-RU" b="1" dirty="0" err="1" smtClean="0"/>
              <a:t>schemaless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Смысл </a:t>
            </a:r>
            <a:r>
              <a:rPr lang="ru-RU" dirty="0"/>
              <a:t>таков, что в </a:t>
            </a:r>
            <a:r>
              <a:rPr lang="ru-RU" dirty="0" err="1"/>
              <a:t>NoSQL</a:t>
            </a:r>
            <a:r>
              <a:rPr lang="ru-RU" dirty="0"/>
              <a:t> базах в отличие от реляционных структура данных не регламентирована (или слабо </a:t>
            </a:r>
            <a:r>
              <a:rPr lang="ru-RU" dirty="0" err="1"/>
              <a:t>типизированна</a:t>
            </a:r>
            <a:r>
              <a:rPr lang="ru-RU" dirty="0"/>
              <a:t>, если проводить аналогии с языками </a:t>
            </a:r>
            <a:r>
              <a:rPr lang="ru-RU" dirty="0" err="1"/>
              <a:t>прогаммирования</a:t>
            </a:r>
            <a:r>
              <a:rPr lang="ru-RU" dirty="0"/>
              <a:t>) — в отдельной строке или документе можно добавить произвольное поле без предварительного декларативного изменения структуры всей таблицы. Таким образом, если появляется необходимость поменять модель данных, то единственное достаточное действие — отразить изменение в коде приложения. </a:t>
            </a:r>
          </a:p>
        </p:txBody>
      </p:sp>
    </p:spTree>
    <p:extLst>
      <p:ext uri="{BB962C8B-B14F-4D97-AF65-F5344CB8AC3E}">
        <p14:creationId xmlns:p14="http://schemas.microsoft.com/office/powerpoint/2010/main" val="14205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Представление </a:t>
            </a:r>
            <a:r>
              <a:rPr lang="ru-RU" b="1" dirty="0"/>
              <a:t>данных в виде агрегатов (</a:t>
            </a:r>
            <a:r>
              <a:rPr lang="ru-RU" b="1" dirty="0" err="1"/>
              <a:t>aggregates</a:t>
            </a:r>
            <a:r>
              <a:rPr lang="ru-RU" b="1" dirty="0"/>
              <a:t>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4591696" cy="421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отличие от реляционной модели, которая сохраняет логическую бизнес-сущность приложения в различные физические таблицы в целях нормализации, </a:t>
            </a:r>
            <a:r>
              <a:rPr lang="ru-RU" dirty="0" err="1"/>
              <a:t>NoSQL</a:t>
            </a:r>
            <a:r>
              <a:rPr lang="ru-RU" dirty="0"/>
              <a:t> хранилища оперируют с этими сущностями как с целостными объектами: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83" y="1027906"/>
            <a:ext cx="5923904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Этим демонстрируется главное правило проектирования структуры данных в </a:t>
            </a:r>
            <a:r>
              <a:rPr lang="ru-RU" dirty="0" err="1"/>
              <a:t>NoSQL</a:t>
            </a:r>
            <a:r>
              <a:rPr lang="ru-RU" dirty="0"/>
              <a:t> базах — она должна подчиняться требованиям приложения и быть максимально оптимизированной под наиболее частые запросы. Если платежи регулярно извлекаются вместе с заказом — имеет смысл их включать в общий объект, если же многие запросы работают только с платежами — значит, лучше их вынести в отдельную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3501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/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337" y="1825625"/>
            <a:ext cx="5390147" cy="44949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Многие возразят, заметив, что работа с большими, часто </a:t>
            </a:r>
            <a:r>
              <a:rPr lang="ru-RU" dirty="0" err="1"/>
              <a:t>денормализованными</a:t>
            </a:r>
            <a:r>
              <a:rPr lang="ru-RU" dirty="0"/>
              <a:t>, объектами чревата многочисленными проблемами при попытках произвольных запросов к данным, когда запросы не укладываются в структуру агрегатов. Что, если мы используем заказы вместе с позициями и платежами по заказу (так работает приложение), но бизнес просит нас посчитать, сколько единиц определенного продукта было </a:t>
            </a:r>
            <a:r>
              <a:rPr lang="ru-RU" dirty="0" err="1"/>
              <a:t>проданно</a:t>
            </a:r>
            <a:r>
              <a:rPr lang="ru-RU" dirty="0"/>
              <a:t> в прошлом месяце? В этом случае вместо сканирования таблицы </a:t>
            </a:r>
            <a:r>
              <a:rPr lang="ru-RU" dirty="0" err="1"/>
              <a:t>OrderItem</a:t>
            </a:r>
            <a:r>
              <a:rPr lang="ru-RU" dirty="0"/>
              <a:t> (в случае реляционной модели) нам придется извлекать заказы целиком в </a:t>
            </a:r>
            <a:r>
              <a:rPr lang="ru-RU" dirty="0" err="1"/>
              <a:t>NoSQL</a:t>
            </a:r>
            <a:r>
              <a:rPr lang="ru-RU" dirty="0"/>
              <a:t> хранилище, хотя большая часть этой информации нам будет не нужна. К сожалению, это компромисс, на который приходится идти в распределенной системе: мы не можем проводить нормализацию данных как в обычной </a:t>
            </a:r>
            <a:r>
              <a:rPr lang="ru-RU" dirty="0" err="1"/>
              <a:t>односерверной</a:t>
            </a:r>
            <a:r>
              <a:rPr lang="ru-RU" dirty="0"/>
              <a:t> системе, так как это создаст необходимость объединения данных с разных узлов и может привести к значительному замедлению работы базы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4" y="1690688"/>
            <a:ext cx="6673516" cy="3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Распределенные системы, без </a:t>
            </a:r>
            <a:r>
              <a:rPr lang="ru-RU" b="1" dirty="0" smtClean="0"/>
              <a:t>совместно</a:t>
            </a:r>
            <a:r>
              <a:rPr lang="en-US" b="1" dirty="0" smtClean="0"/>
              <a:t> </a:t>
            </a:r>
            <a:r>
              <a:rPr lang="ru-RU" b="1" dirty="0" smtClean="0"/>
              <a:t>используемых ресурсов.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Это, возможно, главный лейтмотив развития </a:t>
            </a:r>
            <a:r>
              <a:rPr lang="ru-RU" dirty="0" err="1"/>
              <a:t>NoSQL</a:t>
            </a:r>
            <a:r>
              <a:rPr lang="ru-RU" dirty="0"/>
              <a:t> баз. С лавинообразным ростом информации в мире и необходимости ее обрабатывать за разумное время встала проблема вертикальной масштабируемости — рост скорости процессора остановился на 3.5 </a:t>
            </a:r>
            <a:r>
              <a:rPr lang="ru-RU" dirty="0" err="1"/>
              <a:t>Ггц</a:t>
            </a:r>
            <a:r>
              <a:rPr lang="ru-RU" dirty="0"/>
              <a:t>, скорость чтения с диска также растет тихими темпами, плюс цена мощного сервера всегда больше суммарной цены нескольких простых серверов. В этой ситуации обычные реляционные базы, даже </a:t>
            </a:r>
            <a:r>
              <a:rPr lang="ru-RU" dirty="0" err="1"/>
              <a:t>кластеризованные</a:t>
            </a:r>
            <a:r>
              <a:rPr lang="ru-RU" dirty="0"/>
              <a:t> на массиве дисков, не способны решить проблему скорости, масштабируемости и пропускной способности. Единственный выход из ситуации — горизонтальное масштабирование, когда несколько независимых серверов соединяются быстрой сетью и каждый владеет/обрабатывает только часть данных и/или только часть запросов на чтение-обновление. В такой архитектуре для повышения мощности хранилища (емкости, времени отклика, пропускной способности) необходимо лишь добавить новый сервер в кластер — и все. Процедурами </a:t>
            </a:r>
            <a:r>
              <a:rPr lang="ru-RU" dirty="0" err="1"/>
              <a:t>шардинга</a:t>
            </a:r>
            <a:r>
              <a:rPr lang="ru-RU" dirty="0"/>
              <a:t>, репликации, обеспечением отказоустойчивости (результат будет получен даже если одна или несколько серверов перестали отвечать), перераспределения данных в случае добавления </a:t>
            </a:r>
            <a:r>
              <a:rPr lang="ru-RU" dirty="0" err="1"/>
              <a:t>ноды</a:t>
            </a:r>
            <a:r>
              <a:rPr lang="ru-RU" dirty="0"/>
              <a:t> занимается сама </a:t>
            </a:r>
            <a:r>
              <a:rPr lang="ru-RU" dirty="0" err="1"/>
              <a:t>NoSQL</a:t>
            </a:r>
            <a:r>
              <a:rPr lang="ru-RU" dirty="0"/>
              <a:t> база.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7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802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NoSQL и распределенные хранилища данных. Распределенные реляционные БД</vt:lpstr>
      <vt:lpstr>История.</vt:lpstr>
      <vt:lpstr>Презентация PowerPoint</vt:lpstr>
      <vt:lpstr>Характеристики NoSQL баз данных</vt:lpstr>
      <vt:lpstr>Неструктурированные (schemaless)</vt:lpstr>
      <vt:lpstr>Представление данных в виде агрегатов (aggregates).</vt:lpstr>
      <vt:lpstr>Презентация PowerPoint</vt:lpstr>
      <vt:lpstr>Преимущества / недостатки</vt:lpstr>
      <vt:lpstr>Распределенные системы, без совместно используемых ресурсов.</vt:lpstr>
      <vt:lpstr>Основные свойства распределенных NoSQL</vt:lpstr>
      <vt:lpstr>Репликация</vt:lpstr>
      <vt:lpstr>Шардинг</vt:lpstr>
      <vt:lpstr>Резюме.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и распределенные хранилища данных. Распределенные реляционные БД</dc:title>
  <dc:creator>Пользователь Windows</dc:creator>
  <cp:lastModifiedBy>Пользователь Windows</cp:lastModifiedBy>
  <cp:revision>4</cp:revision>
  <dcterms:created xsi:type="dcterms:W3CDTF">2019-10-17T14:28:40Z</dcterms:created>
  <dcterms:modified xsi:type="dcterms:W3CDTF">2019-10-17T14:58:52Z</dcterms:modified>
</cp:coreProperties>
</file>