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7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3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3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07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6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5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97A6-AF08-43F2-B3F3-7297659B764A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7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Модель сущность-связь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Подготовил: студент группы ИВТ-363</a:t>
            </a:r>
          </a:p>
          <a:p>
            <a:pPr algn="r"/>
            <a:r>
              <a:rPr lang="ru-RU" dirty="0" smtClean="0"/>
              <a:t>Авдосев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18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Модель «сущность-связь» (или </a:t>
            </a:r>
            <a:r>
              <a:rPr lang="en-US" dirty="0" smtClean="0"/>
              <a:t>ER-</a:t>
            </a:r>
            <a:r>
              <a:rPr lang="ru-RU" dirty="0" smtClean="0"/>
              <a:t>модель, от англ. </a:t>
            </a:r>
            <a:r>
              <a:rPr lang="en-US" i="1" dirty="0" smtClean="0"/>
              <a:t>entity-relationship model</a:t>
            </a:r>
            <a:r>
              <a:rPr lang="ru-RU" dirty="0" smtClean="0"/>
              <a:t>) — модель данных, позволяющая описывать концептуальные схемы предметной области, т.е. выделять ключевые сущности и обозначать связи между ними.</a:t>
            </a:r>
          </a:p>
          <a:p>
            <a:pPr marL="0" indent="0">
              <a:buNone/>
            </a:pPr>
            <a:r>
              <a:rPr lang="ru-RU" dirty="0" smtClean="0"/>
              <a:t>Используется при концептуальном проектировании баз данных. На последующих этапах проектирования </a:t>
            </a:r>
            <a:r>
              <a:rPr lang="ru-RU" dirty="0" smtClean="0"/>
              <a:t>модель преобразуется </a:t>
            </a:r>
            <a:r>
              <a:rPr lang="ru-RU" dirty="0" smtClean="0"/>
              <a:t>в конкретную схему базы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7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160" y="125085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ER-модель представляет собой схему, составными элементами которой являются:</a:t>
            </a:r>
          </a:p>
          <a:p>
            <a:r>
              <a:rPr lang="ru-RU" dirty="0"/>
              <a:t>Сущность — это реальный, либо воображаемый объект, информацию о котором необходимо хранить в базе данных. На диаграмме ER-модели сущность изображается в виде прямоугольника, содержащего имя сущности.</a:t>
            </a:r>
          </a:p>
          <a:p>
            <a:r>
              <a:rPr lang="ru-RU" dirty="0"/>
              <a:t>Связь — отображаемая графически на диаграмме ассоциация между двумя (чаще всего) сущностями, или между одной и той же сущностью (рекурсивная связь). Связь изображается ромбом, на котором выделяются два конца, по одному на каждую сущность. Для каждой стороны этой связи </a:t>
            </a:r>
            <a:r>
              <a:rPr lang="ru-RU" dirty="0" smtClean="0"/>
              <a:t>устанавливаются: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* Степень </a:t>
            </a:r>
            <a:r>
              <a:rPr lang="ru-RU" dirty="0"/>
              <a:t>связи — сколько экземпляров данной сущности </a:t>
            </a:r>
            <a:r>
              <a:rPr lang="ru-RU" dirty="0" smtClean="0"/>
              <a:t>связывается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* Обязательность </a:t>
            </a:r>
            <a:r>
              <a:rPr lang="ru-RU" dirty="0"/>
              <a:t>связи — обязательно ли данная сущность должна участвовать в связи.</a:t>
            </a:r>
          </a:p>
        </p:txBody>
      </p:sp>
    </p:spTree>
    <p:extLst>
      <p:ext uri="{BB962C8B-B14F-4D97-AF65-F5344CB8AC3E}">
        <p14:creationId xmlns:p14="http://schemas.microsoft.com/office/powerpoint/2010/main" val="150069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8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Пусть необходимо хранить информацию о клиентах и их заказах. Построим </a:t>
            </a:r>
            <a:r>
              <a:rPr lang="ru-RU" dirty="0" smtClean="0"/>
              <a:t>диаграмму: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95452" y="3078433"/>
            <a:ext cx="1724297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89669" y="3078433"/>
            <a:ext cx="1976846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</a:t>
            </a:r>
            <a:endParaRPr lang="ru-RU" dirty="0"/>
          </a:p>
        </p:txBody>
      </p:sp>
      <p:sp>
        <p:nvSpPr>
          <p:cNvPr id="9" name="Блок-схема: решение 8"/>
          <p:cNvSpPr/>
          <p:nvPr/>
        </p:nvSpPr>
        <p:spPr>
          <a:xfrm>
            <a:off x="5259978" y="2956514"/>
            <a:ext cx="1689462" cy="7489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сделал</a:t>
            </a:r>
            <a:endParaRPr lang="ru-RU" sz="1200" dirty="0"/>
          </a:p>
        </p:txBody>
      </p:sp>
      <p:cxnSp>
        <p:nvCxnSpPr>
          <p:cNvPr id="13" name="Прямая со стрелкой 12"/>
          <p:cNvCxnSpPr>
            <a:stCxn id="9" idx="3"/>
            <a:endCxn id="8" idx="1"/>
          </p:cNvCxnSpPr>
          <p:nvPr/>
        </p:nvCxnSpPr>
        <p:spPr>
          <a:xfrm flipV="1">
            <a:off x="6949440" y="3330982"/>
            <a:ext cx="740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506789" y="3235187"/>
            <a:ext cx="182880" cy="19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38200" y="3957998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Заметим, что со стороны сущности «ЗАКАЗ» связь обозначена дополнительным прямоугольником — это обозначение того, что каждому экземпляру сущности «ЗАКАЗ» соответствует экземпляр сущности «КЛИЕНТ» (для клиента же наличие заказа не обязательно). </a:t>
            </a:r>
            <a:r>
              <a:rPr lang="ru-RU" dirty="0" smtClean="0"/>
              <a:t>Также степени «М» означает, </a:t>
            </a:r>
            <a:r>
              <a:rPr lang="ru-RU" dirty="0"/>
              <a:t>что для каждого экземпляра сущности «КЛИЕНТ» могут существовать несколько экземпляров сущности «ЗАКАЗ» (но не наоборот, поскольку для каждого заказа всегда только один заказчик — ставим степень «1»)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28775" y="2956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128636" y="295037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>
            <a:stCxn id="7" idx="3"/>
            <a:endCxn id="9" idx="1"/>
          </p:cNvCxnSpPr>
          <p:nvPr/>
        </p:nvCxnSpPr>
        <p:spPr>
          <a:xfrm>
            <a:off x="4519749" y="3330982"/>
            <a:ext cx="7402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2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«сущность-связь»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ER-</a:t>
            </a:r>
            <a:r>
              <a:rPr lang="ru-RU" dirty="0"/>
              <a:t>модель </a:t>
            </a:r>
            <a:r>
              <a:rPr lang="ru-RU" dirty="0" smtClean="0"/>
              <a:t>можно </a:t>
            </a:r>
            <a:r>
              <a:rPr lang="ru-RU" dirty="0"/>
              <a:t>описывать текстом, но чаще её визуализируют. </a:t>
            </a:r>
            <a:r>
              <a:rPr lang="ru-RU" dirty="0" smtClean="0"/>
              <a:t>Стандартным средством </a:t>
            </a:r>
            <a:r>
              <a:rPr lang="ru-RU" dirty="0"/>
              <a:t>графического представления </a:t>
            </a:r>
            <a:r>
              <a:rPr lang="ru-RU" dirty="0" smtClean="0"/>
              <a:t>модели «сущность-связь» являются диаграммы «сущность-связь» (или </a:t>
            </a:r>
            <a:r>
              <a:rPr lang="en-US" dirty="0" smtClean="0"/>
              <a:t>ER-</a:t>
            </a:r>
            <a:r>
              <a:rPr lang="ru-RU" dirty="0" smtClean="0"/>
              <a:t>диаграммы).</a:t>
            </a:r>
          </a:p>
          <a:p>
            <a:pPr marL="0" indent="0">
              <a:buNone/>
            </a:pPr>
            <a:r>
              <a:rPr lang="ru-RU" dirty="0" smtClean="0"/>
              <a:t>Существуют различные нотации таких диаграмм, например, </a:t>
            </a:r>
            <a:r>
              <a:rPr lang="ru-RU" dirty="0" smtClean="0"/>
              <a:t>Питера </a:t>
            </a:r>
            <a:r>
              <a:rPr lang="ru-RU" dirty="0" err="1" smtClean="0"/>
              <a:t>Чена</a:t>
            </a:r>
            <a:r>
              <a:rPr lang="ru-RU" dirty="0" smtClean="0"/>
              <a:t> </a:t>
            </a:r>
            <a:r>
              <a:rPr lang="ru-RU" dirty="0" smtClean="0"/>
              <a:t>или </a:t>
            </a:r>
            <a:r>
              <a:rPr lang="en-US" dirty="0"/>
              <a:t>Crow’s Foot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45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03" y="2116184"/>
            <a:ext cx="7400794" cy="3802056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 Питера </a:t>
            </a:r>
            <a:r>
              <a:rPr lang="ru-RU" dirty="0" err="1" smtClean="0"/>
              <a:t>Чена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4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 </a:t>
            </a:r>
            <a:r>
              <a:rPr lang="en-US" dirty="0"/>
              <a:t>Crow`s Foot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261507"/>
            <a:ext cx="7000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7714"/>
            <a:ext cx="10515600" cy="1002711"/>
          </a:xfrm>
        </p:spPr>
        <p:txBody>
          <a:bodyPr>
            <a:noAutofit/>
          </a:bodyPr>
          <a:lstStyle/>
          <a:p>
            <a:r>
              <a:rPr lang="ru-RU" sz="4000" dirty="0" smtClean="0"/>
              <a:t>Нотаци</a:t>
            </a:r>
            <a:r>
              <a:rPr lang="ru-RU" sz="4000" dirty="0"/>
              <a:t>я</a:t>
            </a:r>
            <a:r>
              <a:rPr lang="ru-RU" sz="4000" dirty="0" smtClean="0"/>
              <a:t> </a:t>
            </a:r>
            <a:r>
              <a:rPr lang="en-US" sz="4000" dirty="0" smtClean="0"/>
              <a:t>Crow`s Foot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0425"/>
            <a:ext cx="6912429" cy="3483126"/>
          </a:xfrm>
        </p:spPr>
        <p:txBody>
          <a:bodyPr>
            <a:noAutofit/>
          </a:bodyPr>
          <a:lstStyle/>
          <a:p>
            <a:r>
              <a:rPr lang="ru-RU" sz="1400" dirty="0" smtClean="0"/>
              <a:t>Сущность </a:t>
            </a:r>
            <a:r>
              <a:rPr lang="ru-RU" sz="1400" dirty="0"/>
              <a:t>изображается в виде прямоугольника, содержащего её имя, выражаемое </a:t>
            </a:r>
            <a:r>
              <a:rPr lang="ru-RU" sz="1400" dirty="0" smtClean="0"/>
              <a:t>существительным. </a:t>
            </a:r>
            <a:r>
              <a:rPr lang="ru-RU" sz="1400" dirty="0"/>
              <a:t>Имя сущности должно быть уникальным в рамках одной модели. При этом, имя сущности — это имя типа, а не конкретного экземпляра данного типа. Экземпляром сущности называется конкретный представитель данной сущности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Связь изображается линией, которая связывает две сущности, участвующие в отношении. </a:t>
            </a:r>
            <a:endParaRPr lang="ru-RU" sz="1400" dirty="0" smtClean="0"/>
          </a:p>
          <a:p>
            <a:r>
              <a:rPr lang="ru-RU" sz="1400" dirty="0" smtClean="0"/>
              <a:t>Именование </a:t>
            </a:r>
            <a:r>
              <a:rPr lang="ru-RU" sz="1400" dirty="0"/>
              <a:t>обычно выражается одним </a:t>
            </a:r>
            <a:r>
              <a:rPr lang="ru-RU" sz="1400" dirty="0" smtClean="0"/>
              <a:t>глаголом </a:t>
            </a:r>
            <a:r>
              <a:rPr lang="ru-RU" sz="1400" dirty="0"/>
              <a:t>в изъявительном наклонении настоящего времени: «имеет», «принадлежит» и т. д.; или глаголом с поясняющими словами: «включает в себя», и т. п. Наименование может быть одно для всей связи или два для каждого из концов связи. Во втором случае, название левого конца связи указывается над линией связи, а правого — под линией. Каждое из названий располагаются рядом с сущностью, к которой оно относится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Атрибуты сущности записываются внутри прямоугольника, изображающего сущность, и выражаются существительным в единственном числе (возможно, с уточняющими </a:t>
            </a:r>
            <a:r>
              <a:rPr lang="ru-RU" sz="1400" dirty="0" smtClean="0"/>
              <a:t>словами.</a:t>
            </a:r>
            <a:endParaRPr lang="ru-RU" sz="1400" dirty="0"/>
          </a:p>
        </p:txBody>
      </p:sp>
      <p:pic>
        <p:nvPicPr>
          <p:cNvPr id="2050" name="Picture 2" descr="https://upload.wikimedia.org/wikipedia/commons/thumb/9/91/ERD-artist-performs-song.svg/1920px-ERD-artist-performs-son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84" y="5210188"/>
            <a:ext cx="5603467" cy="14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29" y="1344371"/>
            <a:ext cx="4186773" cy="32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50473" y="2620644"/>
            <a:ext cx="5475515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519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484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Модель сущность-связь</vt:lpstr>
      <vt:lpstr>Определение</vt:lpstr>
      <vt:lpstr>Презентация PowerPoint</vt:lpstr>
      <vt:lpstr>Пример</vt:lpstr>
      <vt:lpstr>Диаграмма «сущность-связь»</vt:lpstr>
      <vt:lpstr>Нотация Питера Чена</vt:lpstr>
      <vt:lpstr>Нотация Crow`s Foot</vt:lpstr>
      <vt:lpstr>Нотация Crow`s Foot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сущность-связь</dc:title>
  <dc:creator>User</dc:creator>
  <cp:lastModifiedBy>Пользователь Windows</cp:lastModifiedBy>
  <cp:revision>15</cp:revision>
  <dcterms:created xsi:type="dcterms:W3CDTF">2019-09-25T15:00:02Z</dcterms:created>
  <dcterms:modified xsi:type="dcterms:W3CDTF">2019-10-11T14:58:06Z</dcterms:modified>
</cp:coreProperties>
</file>