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70" r:id="rId8"/>
    <p:sldId id="262" r:id="rId9"/>
    <p:sldId id="263" r:id="rId10"/>
    <p:sldId id="264" r:id="rId11"/>
    <p:sldId id="272" r:id="rId12"/>
    <p:sldId id="265" r:id="rId13"/>
    <p:sldId id="267" r:id="rId14"/>
    <p:sldId id="268" r:id="rId15"/>
    <p:sldId id="269" r:id="rId16"/>
    <p:sldId id="27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706C2B4-AD7A-48A0-8130-C373C9A918B8}" type="datetimeFigureOut">
              <a:rPr lang="ru-RU" smtClean="0"/>
              <a:t>04.10.2019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2C4804-038F-42B5-94C3-629BEEBAF539}" type="slidenum">
              <a:rPr lang="ru-RU" smtClean="0"/>
              <a:t>‹#›</a:t>
            </a:fld>
            <a:endParaRPr lang="ru-RU"/>
          </a:p>
        </p:txBody>
      </p:sp>
    </p:spTree>
    <p:extLst>
      <p:ext uri="{BB962C8B-B14F-4D97-AF65-F5344CB8AC3E}">
        <p14:creationId xmlns:p14="http://schemas.microsoft.com/office/powerpoint/2010/main" val="158591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706C2B4-AD7A-48A0-8130-C373C9A918B8}" type="datetimeFigureOut">
              <a:rPr lang="ru-RU" smtClean="0"/>
              <a:t>04.10.2019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2C4804-038F-42B5-94C3-629BEEBAF539}" type="slidenum">
              <a:rPr lang="ru-RU" smtClean="0"/>
              <a:t>‹#›</a:t>
            </a:fld>
            <a:endParaRPr lang="ru-RU"/>
          </a:p>
        </p:txBody>
      </p:sp>
    </p:spTree>
    <p:extLst>
      <p:ext uri="{BB962C8B-B14F-4D97-AF65-F5344CB8AC3E}">
        <p14:creationId xmlns:p14="http://schemas.microsoft.com/office/powerpoint/2010/main" val="321901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706C2B4-AD7A-48A0-8130-C373C9A918B8}" type="datetimeFigureOut">
              <a:rPr lang="ru-RU" smtClean="0"/>
              <a:t>04.10.2019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2C4804-038F-42B5-94C3-629BEEBAF539}" type="slidenum">
              <a:rPr lang="ru-RU" smtClean="0"/>
              <a:t>‹#›</a:t>
            </a:fld>
            <a:endParaRPr lang="ru-RU"/>
          </a:p>
        </p:txBody>
      </p:sp>
    </p:spTree>
    <p:extLst>
      <p:ext uri="{BB962C8B-B14F-4D97-AF65-F5344CB8AC3E}">
        <p14:creationId xmlns:p14="http://schemas.microsoft.com/office/powerpoint/2010/main" val="1289441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706C2B4-AD7A-48A0-8130-C373C9A918B8}" type="datetimeFigureOut">
              <a:rPr lang="ru-RU" smtClean="0"/>
              <a:t>04.10.2019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2C4804-038F-42B5-94C3-629BEEBAF539}" type="slidenum">
              <a:rPr lang="ru-RU" smtClean="0"/>
              <a:t>‹#›</a:t>
            </a:fld>
            <a:endParaRPr lang="ru-RU"/>
          </a:p>
        </p:txBody>
      </p:sp>
    </p:spTree>
    <p:extLst>
      <p:ext uri="{BB962C8B-B14F-4D97-AF65-F5344CB8AC3E}">
        <p14:creationId xmlns:p14="http://schemas.microsoft.com/office/powerpoint/2010/main" val="268931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706C2B4-AD7A-48A0-8130-C373C9A918B8}" type="datetimeFigureOut">
              <a:rPr lang="ru-RU" smtClean="0"/>
              <a:t>04.10.2019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2C4804-038F-42B5-94C3-629BEEBAF539}" type="slidenum">
              <a:rPr lang="ru-RU" smtClean="0"/>
              <a:t>‹#›</a:t>
            </a:fld>
            <a:endParaRPr lang="ru-RU"/>
          </a:p>
        </p:txBody>
      </p:sp>
    </p:spTree>
    <p:extLst>
      <p:ext uri="{BB962C8B-B14F-4D97-AF65-F5344CB8AC3E}">
        <p14:creationId xmlns:p14="http://schemas.microsoft.com/office/powerpoint/2010/main" val="372510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706C2B4-AD7A-48A0-8130-C373C9A918B8}" type="datetimeFigureOut">
              <a:rPr lang="ru-RU" smtClean="0"/>
              <a:t>04.10.2019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82C4804-038F-42B5-94C3-629BEEBAF539}" type="slidenum">
              <a:rPr lang="ru-RU" smtClean="0"/>
              <a:t>‹#›</a:t>
            </a:fld>
            <a:endParaRPr lang="ru-RU"/>
          </a:p>
        </p:txBody>
      </p:sp>
    </p:spTree>
    <p:extLst>
      <p:ext uri="{BB962C8B-B14F-4D97-AF65-F5344CB8AC3E}">
        <p14:creationId xmlns:p14="http://schemas.microsoft.com/office/powerpoint/2010/main" val="17249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706C2B4-AD7A-48A0-8130-C373C9A918B8}" type="datetimeFigureOut">
              <a:rPr lang="ru-RU" smtClean="0"/>
              <a:t>04.10.2019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82C4804-038F-42B5-94C3-629BEEBAF539}" type="slidenum">
              <a:rPr lang="ru-RU" smtClean="0"/>
              <a:t>‹#›</a:t>
            </a:fld>
            <a:endParaRPr lang="ru-RU"/>
          </a:p>
        </p:txBody>
      </p:sp>
    </p:spTree>
    <p:extLst>
      <p:ext uri="{BB962C8B-B14F-4D97-AF65-F5344CB8AC3E}">
        <p14:creationId xmlns:p14="http://schemas.microsoft.com/office/powerpoint/2010/main" val="94116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706C2B4-AD7A-48A0-8130-C373C9A918B8}" type="datetimeFigureOut">
              <a:rPr lang="ru-RU" smtClean="0"/>
              <a:t>04.10.2019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82C4804-038F-42B5-94C3-629BEEBAF539}" type="slidenum">
              <a:rPr lang="ru-RU" smtClean="0"/>
              <a:t>‹#›</a:t>
            </a:fld>
            <a:endParaRPr lang="ru-RU"/>
          </a:p>
        </p:txBody>
      </p:sp>
    </p:spTree>
    <p:extLst>
      <p:ext uri="{BB962C8B-B14F-4D97-AF65-F5344CB8AC3E}">
        <p14:creationId xmlns:p14="http://schemas.microsoft.com/office/powerpoint/2010/main" val="142776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706C2B4-AD7A-48A0-8130-C373C9A918B8}" type="datetimeFigureOut">
              <a:rPr lang="ru-RU" smtClean="0"/>
              <a:t>04.10.2019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82C4804-038F-42B5-94C3-629BEEBAF539}" type="slidenum">
              <a:rPr lang="ru-RU" smtClean="0"/>
              <a:t>‹#›</a:t>
            </a:fld>
            <a:endParaRPr lang="ru-RU"/>
          </a:p>
        </p:txBody>
      </p:sp>
    </p:spTree>
    <p:extLst>
      <p:ext uri="{BB962C8B-B14F-4D97-AF65-F5344CB8AC3E}">
        <p14:creationId xmlns:p14="http://schemas.microsoft.com/office/powerpoint/2010/main" val="212089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706C2B4-AD7A-48A0-8130-C373C9A918B8}" type="datetimeFigureOut">
              <a:rPr lang="ru-RU" smtClean="0"/>
              <a:t>04.10.2019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82C4804-038F-42B5-94C3-629BEEBAF539}" type="slidenum">
              <a:rPr lang="ru-RU" smtClean="0"/>
              <a:t>‹#›</a:t>
            </a:fld>
            <a:endParaRPr lang="ru-RU"/>
          </a:p>
        </p:txBody>
      </p:sp>
    </p:spTree>
    <p:extLst>
      <p:ext uri="{BB962C8B-B14F-4D97-AF65-F5344CB8AC3E}">
        <p14:creationId xmlns:p14="http://schemas.microsoft.com/office/powerpoint/2010/main" val="267511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706C2B4-AD7A-48A0-8130-C373C9A918B8}" type="datetimeFigureOut">
              <a:rPr lang="ru-RU" smtClean="0"/>
              <a:t>04.10.2019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82C4804-038F-42B5-94C3-629BEEBAF539}" type="slidenum">
              <a:rPr lang="ru-RU" smtClean="0"/>
              <a:t>‹#›</a:t>
            </a:fld>
            <a:endParaRPr lang="ru-RU"/>
          </a:p>
        </p:txBody>
      </p:sp>
    </p:spTree>
    <p:extLst>
      <p:ext uri="{BB962C8B-B14F-4D97-AF65-F5344CB8AC3E}">
        <p14:creationId xmlns:p14="http://schemas.microsoft.com/office/powerpoint/2010/main" val="301145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6C2B4-AD7A-48A0-8130-C373C9A918B8}" type="datetimeFigureOut">
              <a:rPr lang="ru-RU" smtClean="0"/>
              <a:t>04.10.2019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2C4804-038F-42B5-94C3-629BEEBAF539}" type="slidenum">
              <a:rPr lang="ru-RU" smtClean="0"/>
              <a:t>‹#›</a:t>
            </a:fld>
            <a:endParaRPr lang="ru-RU"/>
          </a:p>
        </p:txBody>
      </p:sp>
    </p:spTree>
    <p:extLst>
      <p:ext uri="{BB962C8B-B14F-4D97-AF65-F5344CB8AC3E}">
        <p14:creationId xmlns:p14="http://schemas.microsoft.com/office/powerpoint/2010/main" val="2443307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ru.wikipedia.org/wiki/%D0%9A%D0%BE%D0%B4%D0%B4,_%D0%AD%D0%B4%D0%B3%D0%B0%D1%8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р</a:t>
            </a:r>
            <a:r>
              <a:rPr lang="ru-RU" dirty="0" smtClean="0"/>
              <a:t>еляционная алгебра</a:t>
            </a:r>
            <a:endParaRPr lang="ru-RU" dirty="0"/>
          </a:p>
        </p:txBody>
      </p:sp>
      <p:sp>
        <p:nvSpPr>
          <p:cNvPr id="4" name="Подзаголовок 2"/>
          <p:cNvSpPr txBox="1">
            <a:spLocks/>
          </p:cNvSpPr>
          <p:nvPr/>
        </p:nvSpPr>
        <p:spPr>
          <a:xfrm>
            <a:off x="7620000" y="5556068"/>
            <a:ext cx="4171406" cy="9557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ru-RU" dirty="0"/>
          </a:p>
        </p:txBody>
      </p:sp>
      <p:sp>
        <p:nvSpPr>
          <p:cNvPr id="5" name="Подзаголовок 4"/>
          <p:cNvSpPr>
            <a:spLocks noGrp="1"/>
          </p:cNvSpPr>
          <p:nvPr>
            <p:ph type="subTitle" idx="1"/>
          </p:nvPr>
        </p:nvSpPr>
        <p:spPr>
          <a:xfrm>
            <a:off x="7811587" y="5588986"/>
            <a:ext cx="4197531" cy="889930"/>
          </a:xfrm>
        </p:spPr>
        <p:txBody>
          <a:bodyPr/>
          <a:lstStyle/>
          <a:p>
            <a:pPr algn="r"/>
            <a:r>
              <a:rPr lang="ru-RU" dirty="0" smtClean="0"/>
              <a:t>Подготовил:</a:t>
            </a:r>
          </a:p>
          <a:p>
            <a:pPr algn="r"/>
            <a:r>
              <a:rPr lang="ru-RU" dirty="0" smtClean="0"/>
              <a:t>студент ИВТ-363 Авдосев Н.Г.</a:t>
            </a:r>
          </a:p>
          <a:p>
            <a:endParaRPr lang="ru-RU" dirty="0"/>
          </a:p>
        </p:txBody>
      </p:sp>
    </p:spTree>
    <p:extLst>
      <p:ext uri="{BB962C8B-B14F-4D97-AF65-F5344CB8AC3E}">
        <p14:creationId xmlns:p14="http://schemas.microsoft.com/office/powerpoint/2010/main" val="3675857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Умножение</a:t>
            </a:r>
            <a:endParaRPr lang="ru-RU" dirty="0"/>
          </a:p>
        </p:txBody>
      </p:sp>
      <p:sp>
        <p:nvSpPr>
          <p:cNvPr id="3" name="Объект 2"/>
          <p:cNvSpPr>
            <a:spLocks noGrp="1"/>
          </p:cNvSpPr>
          <p:nvPr>
            <p:ph idx="1"/>
          </p:nvPr>
        </p:nvSpPr>
        <p:spPr/>
        <p:txBody>
          <a:bodyPr/>
          <a:lstStyle/>
          <a:p>
            <a:pPr marL="0" indent="0">
              <a:buNone/>
            </a:pPr>
            <a:r>
              <a:rPr lang="ru-RU" dirty="0"/>
              <a:t>Умножение или декартово произведение является операцией, производимой над двумя отношениями, в результате которой мы получаем отношение со всеми доменами из двух начальных отношений. Кортежи в этих доменах будут представлять из себя все возможные сочетания кортежей из начальных отношений. </a:t>
            </a:r>
            <a:endParaRPr lang="ru-RU" dirty="0" smtClean="0"/>
          </a:p>
          <a:p>
            <a:pPr marL="0" indent="0">
              <a:buNone/>
            </a:pPr>
            <a:r>
              <a:rPr lang="ru-RU" dirty="0" smtClean="0"/>
              <a:t>На </a:t>
            </a:r>
            <a:r>
              <a:rPr lang="ru-RU" dirty="0"/>
              <a:t>примере будет понятнее</a:t>
            </a:r>
            <a:r>
              <a:rPr lang="ru-RU" dirty="0" smtClean="0"/>
              <a:t>.</a:t>
            </a:r>
          </a:p>
        </p:txBody>
      </p:sp>
    </p:spTree>
    <p:extLst>
      <p:ext uri="{BB962C8B-B14F-4D97-AF65-F5344CB8AC3E}">
        <p14:creationId xmlns:p14="http://schemas.microsoft.com/office/powerpoint/2010/main" val="341286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Создаем новую таблицу</a:t>
            </a:r>
            <a:endParaRPr lang="ru-RU" dirty="0"/>
          </a:p>
        </p:txBody>
      </p:sp>
      <p:pic>
        <p:nvPicPr>
          <p:cNvPr id="4" name="Объект 3"/>
          <p:cNvPicPr>
            <a:picLocks noGrp="1" noChangeAspect="1"/>
          </p:cNvPicPr>
          <p:nvPr>
            <p:ph idx="1"/>
          </p:nvPr>
        </p:nvPicPr>
        <p:blipFill>
          <a:blip r:embed="rId2"/>
          <a:stretch>
            <a:fillRect/>
          </a:stretch>
        </p:blipFill>
        <p:spPr>
          <a:xfrm>
            <a:off x="2068103" y="2181726"/>
            <a:ext cx="8055794" cy="3532814"/>
          </a:xfrm>
          <a:prstGeom prst="rect">
            <a:avLst/>
          </a:prstGeom>
        </p:spPr>
      </p:pic>
    </p:spTree>
    <p:extLst>
      <p:ext uri="{BB962C8B-B14F-4D97-AF65-F5344CB8AC3E}">
        <p14:creationId xmlns:p14="http://schemas.microsoft.com/office/powerpoint/2010/main" val="246507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36884"/>
            <a:ext cx="10515600" cy="2646948"/>
          </a:xfrm>
        </p:spPr>
        <p:txBody>
          <a:bodyPr>
            <a:normAutofit fontScale="92500" lnSpcReduction="20000"/>
          </a:bodyPr>
          <a:lstStyle/>
          <a:p>
            <a:pPr marL="0" indent="0">
              <a:buNone/>
            </a:pPr>
            <a:r>
              <a:rPr lang="ru-RU" dirty="0"/>
              <a:t>Получим декартово произведения таблиц PRODUCTS и SELLERS.</a:t>
            </a:r>
            <a:r>
              <a:rPr lang="ru-RU" dirty="0"/>
              <a:t/>
            </a:r>
            <a:br>
              <a:rPr lang="ru-RU" dirty="0"/>
            </a:br>
            <a:endParaRPr lang="ru-RU" dirty="0" smtClean="0"/>
          </a:p>
          <a:p>
            <a:pPr marL="0" indent="0">
              <a:buNone/>
            </a:pPr>
            <a:r>
              <a:rPr lang="ru-RU" dirty="0"/>
              <a:t>Можно заметить, что у двух этих таблиц есть одинаковый домен ID. В подобной ситуации домены с одинаковыми названиями получают префикс в виде названия соответствующего отношения, как показано ниже.</a:t>
            </a:r>
            <a:r>
              <a:rPr lang="ru-RU" dirty="0"/>
              <a:t/>
            </a:r>
            <a:br>
              <a:rPr lang="ru-RU" dirty="0"/>
            </a:br>
            <a:r>
              <a:rPr lang="ru-RU" dirty="0"/>
              <a:t/>
            </a:r>
            <a:br>
              <a:rPr lang="ru-RU" dirty="0"/>
            </a:br>
            <a:endParaRPr lang="ru-RU" dirty="0"/>
          </a:p>
        </p:txBody>
      </p:sp>
      <p:pic>
        <p:nvPicPr>
          <p:cNvPr id="4" name="Рисунок 3"/>
          <p:cNvPicPr>
            <a:picLocks noChangeAspect="1"/>
          </p:cNvPicPr>
          <p:nvPr/>
        </p:nvPicPr>
        <p:blipFill>
          <a:blip r:embed="rId2"/>
          <a:stretch>
            <a:fillRect/>
          </a:stretch>
        </p:blipFill>
        <p:spPr>
          <a:xfrm>
            <a:off x="3971925" y="2267199"/>
            <a:ext cx="7381875" cy="4063417"/>
          </a:xfrm>
          <a:prstGeom prst="rect">
            <a:avLst/>
          </a:prstGeom>
        </p:spPr>
      </p:pic>
      <p:sp>
        <p:nvSpPr>
          <p:cNvPr id="5" name="TextBox 4"/>
          <p:cNvSpPr txBox="1"/>
          <p:nvPr/>
        </p:nvSpPr>
        <p:spPr>
          <a:xfrm>
            <a:off x="336885" y="5133474"/>
            <a:ext cx="3384884" cy="923330"/>
          </a:xfrm>
          <a:prstGeom prst="rect">
            <a:avLst/>
          </a:prstGeom>
          <a:noFill/>
        </p:spPr>
        <p:txBody>
          <a:bodyPr wrap="square" rtlCol="0">
            <a:spAutoFit/>
          </a:bodyPr>
          <a:lstStyle/>
          <a:p>
            <a:r>
              <a:rPr lang="ru-RU" dirty="0"/>
              <a:t>Для краткости перемножим не полные отношения, а выборки с условием ID&lt;235</a:t>
            </a:r>
          </a:p>
        </p:txBody>
      </p:sp>
    </p:spTree>
    <p:extLst>
      <p:ext uri="{BB962C8B-B14F-4D97-AF65-F5344CB8AC3E}">
        <p14:creationId xmlns:p14="http://schemas.microsoft.com/office/powerpoint/2010/main" val="1195071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Соединение и естественное </a:t>
            </a:r>
            <a:r>
              <a:rPr lang="ru-RU" dirty="0" smtClean="0"/>
              <a:t>соединение</a:t>
            </a:r>
            <a:endParaRPr lang="ru-RU" dirty="0"/>
          </a:p>
        </p:txBody>
      </p:sp>
      <p:sp>
        <p:nvSpPr>
          <p:cNvPr id="3" name="Объект 2"/>
          <p:cNvSpPr>
            <a:spLocks noGrp="1"/>
          </p:cNvSpPr>
          <p:nvPr>
            <p:ph idx="1"/>
          </p:nvPr>
        </p:nvSpPr>
        <p:spPr>
          <a:xfrm>
            <a:off x="272716" y="1825625"/>
            <a:ext cx="5101389" cy="4351338"/>
          </a:xfrm>
        </p:spPr>
        <p:txBody>
          <a:bodyPr>
            <a:normAutofit fontScale="70000" lnSpcReduction="20000"/>
          </a:bodyPr>
          <a:lstStyle/>
          <a:p>
            <a:pPr marL="0" indent="0">
              <a:buNone/>
            </a:pPr>
            <a:r>
              <a:rPr lang="ru-RU" dirty="0"/>
              <a:t>Операция соединения обратна операции проекции и создает новое отношение из двух уже существующих. Новое отношение получается конкатенацией кортежей первого и второго отношений, при этом конкатенации подвергаются отношения, в которых совпадают значения заданных атрибутов. В частности, если соединить отношения PRODUCTS и SELLERS, этими атрибутами будут атрибуты доменов ID.</a:t>
            </a:r>
            <a:r>
              <a:rPr lang="ru-RU" dirty="0"/>
              <a:t/>
            </a:r>
            <a:br>
              <a:rPr lang="ru-RU" dirty="0"/>
            </a:br>
            <a:r>
              <a:rPr lang="ru-RU" dirty="0"/>
              <a:t/>
            </a:r>
            <a:br>
              <a:rPr lang="ru-RU" dirty="0"/>
            </a:br>
            <a:r>
              <a:rPr lang="ru-RU" dirty="0"/>
              <a:t>Также для понятности можно представить </a:t>
            </a:r>
            <a:r>
              <a:rPr lang="ru-RU" dirty="0" smtClean="0"/>
              <a:t>соединение </a:t>
            </a:r>
            <a:r>
              <a:rPr lang="ru-RU" dirty="0"/>
              <a:t>как результат двух операций. Сначала берется произведение исходных таблиц, а потом из полученного отношения мы делаем выборку с условием равенства атрибутов из одинаковых доменов. В данном случае условием </a:t>
            </a:r>
            <a:r>
              <a:rPr lang="ru-RU" dirty="0" smtClean="0"/>
              <a:t>является </a:t>
            </a:r>
            <a:r>
              <a:rPr lang="ru-RU" dirty="0"/>
              <a:t>равенство PRODUCTS.ID и SELLERS.ID.</a:t>
            </a:r>
            <a:endParaRPr lang="ru-RU" dirty="0"/>
          </a:p>
        </p:txBody>
      </p:sp>
      <p:pic>
        <p:nvPicPr>
          <p:cNvPr id="4" name="Рисунок 3"/>
          <p:cNvPicPr>
            <a:picLocks noChangeAspect="1"/>
          </p:cNvPicPr>
          <p:nvPr/>
        </p:nvPicPr>
        <p:blipFill>
          <a:blip r:embed="rId2"/>
          <a:stretch>
            <a:fillRect/>
          </a:stretch>
        </p:blipFill>
        <p:spPr>
          <a:xfrm>
            <a:off x="5526004" y="2092283"/>
            <a:ext cx="6305550" cy="3248025"/>
          </a:xfrm>
          <a:prstGeom prst="rect">
            <a:avLst/>
          </a:prstGeom>
        </p:spPr>
      </p:pic>
    </p:spTree>
    <p:extLst>
      <p:ext uri="{BB962C8B-B14F-4D97-AF65-F5344CB8AC3E}">
        <p14:creationId xmlns:p14="http://schemas.microsoft.com/office/powerpoint/2010/main" val="297579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25643"/>
            <a:ext cx="10515600" cy="2534652"/>
          </a:xfrm>
        </p:spPr>
        <p:txBody>
          <a:bodyPr/>
          <a:lstStyle/>
          <a:p>
            <a:pPr marL="0" indent="0">
              <a:buNone/>
            </a:pPr>
            <a:r>
              <a:rPr lang="ru-RU" dirty="0"/>
              <a:t>Натуральное соединение получает схожее отношение, но в случае, если у нас корректно настроена схема в базе ( в данном случае первичный ключ таблицы PRODUCTS ID связан с внешним </a:t>
            </a:r>
            <a:r>
              <a:rPr lang="ru-RU" dirty="0" err="1"/>
              <a:t>ключем</a:t>
            </a:r>
            <a:r>
              <a:rPr lang="ru-RU" dirty="0"/>
              <a:t> таблицы SELLERS ID), то в результирующем отношении остается один домен ID.</a:t>
            </a:r>
            <a:endParaRPr lang="ru-RU" dirty="0"/>
          </a:p>
        </p:txBody>
      </p:sp>
      <p:pic>
        <p:nvPicPr>
          <p:cNvPr id="4" name="Рисунок 3"/>
          <p:cNvPicPr>
            <a:picLocks noChangeAspect="1"/>
          </p:cNvPicPr>
          <p:nvPr/>
        </p:nvPicPr>
        <p:blipFill>
          <a:blip r:embed="rId2"/>
          <a:stretch>
            <a:fillRect/>
          </a:stretch>
        </p:blipFill>
        <p:spPr>
          <a:xfrm>
            <a:off x="2660183" y="3160295"/>
            <a:ext cx="6871633" cy="3018088"/>
          </a:xfrm>
          <a:prstGeom prst="rect">
            <a:avLst/>
          </a:prstGeom>
        </p:spPr>
      </p:pic>
    </p:spTree>
    <p:extLst>
      <p:ext uri="{BB962C8B-B14F-4D97-AF65-F5344CB8AC3E}">
        <p14:creationId xmlns:p14="http://schemas.microsoft.com/office/powerpoint/2010/main" val="185907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Пересечение и вычитание</a:t>
            </a:r>
            <a:r>
              <a:rPr lang="ru-RU" dirty="0" smtClean="0"/>
              <a:t>.</a:t>
            </a:r>
            <a:endParaRPr lang="ru-RU" dirty="0"/>
          </a:p>
        </p:txBody>
      </p:sp>
      <p:sp>
        <p:nvSpPr>
          <p:cNvPr id="3" name="Объект 2"/>
          <p:cNvSpPr>
            <a:spLocks noGrp="1"/>
          </p:cNvSpPr>
          <p:nvPr>
            <p:ph idx="1"/>
          </p:nvPr>
        </p:nvSpPr>
        <p:spPr/>
        <p:txBody>
          <a:bodyPr/>
          <a:lstStyle/>
          <a:p>
            <a:pPr marL="0" indent="0">
              <a:buNone/>
            </a:pPr>
            <a:r>
              <a:rPr lang="ru-RU" dirty="0"/>
              <a:t>Результатом операции пересечения будет отношение, состоящее из кортежей, полностью входящих в состав обоих отношений. </a:t>
            </a:r>
            <a:endParaRPr lang="ru-RU" dirty="0" smtClean="0"/>
          </a:p>
          <a:p>
            <a:pPr marL="0" indent="0">
              <a:buNone/>
            </a:pPr>
            <a:r>
              <a:rPr lang="ru-RU" dirty="0"/>
              <a:t/>
            </a:r>
            <a:br>
              <a:rPr lang="ru-RU" dirty="0"/>
            </a:br>
            <a:r>
              <a:rPr lang="ru-RU" dirty="0"/>
              <a:t>Результатом вычитания будет отношение, состоящее из кортежей, которые являются кортежами первого отношения и не являются кортежами второго отношения.</a:t>
            </a:r>
            <a:r>
              <a:rPr lang="ru-RU" dirty="0"/>
              <a:t/>
            </a:r>
            <a:br>
              <a:rPr lang="ru-RU" dirty="0"/>
            </a:br>
            <a:endParaRPr lang="ru-RU" dirty="0" smtClean="0"/>
          </a:p>
          <a:p>
            <a:pPr marL="0" indent="0">
              <a:buNone/>
            </a:pPr>
            <a:r>
              <a:rPr lang="ru-RU" dirty="0" smtClean="0"/>
              <a:t>Данные </a:t>
            </a:r>
            <a:r>
              <a:rPr lang="ru-RU" dirty="0"/>
              <a:t>операции аналогичны таким же операциям над множествам, так что, я думаю, нет необходимости подробно их расписывать.</a:t>
            </a:r>
            <a:endParaRPr lang="ru-RU" dirty="0"/>
          </a:p>
        </p:txBody>
      </p:sp>
    </p:spTree>
    <p:extLst>
      <p:ext uri="{BB962C8B-B14F-4D97-AF65-F5344CB8AC3E}">
        <p14:creationId xmlns:p14="http://schemas.microsoft.com/office/powerpoint/2010/main" val="1194450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0285" y="2562894"/>
            <a:ext cx="10515600" cy="1325563"/>
          </a:xfrm>
        </p:spPr>
        <p:txBody>
          <a:bodyPr/>
          <a:lstStyle/>
          <a:p>
            <a:pPr algn="ctr"/>
            <a:r>
              <a:rPr lang="ru-RU" dirty="0" smtClean="0"/>
              <a:t>Спасибо за внимание</a:t>
            </a:r>
            <a:endParaRPr lang="ru-RU" dirty="0"/>
          </a:p>
        </p:txBody>
      </p:sp>
    </p:spTree>
    <p:extLst>
      <p:ext uri="{BB962C8B-B14F-4D97-AF65-F5344CB8AC3E}">
        <p14:creationId xmlns:p14="http://schemas.microsoft.com/office/powerpoint/2010/main" val="3426155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Реляционная база </a:t>
            </a:r>
            <a:r>
              <a:rPr lang="ru-RU" dirty="0" smtClean="0"/>
              <a:t>данных</a:t>
            </a:r>
            <a:endParaRPr lang="ru-RU" dirty="0"/>
          </a:p>
        </p:txBody>
      </p:sp>
      <p:sp>
        <p:nvSpPr>
          <p:cNvPr id="3" name="Объект 2"/>
          <p:cNvSpPr>
            <a:spLocks noGrp="1"/>
          </p:cNvSpPr>
          <p:nvPr>
            <p:ph idx="1"/>
          </p:nvPr>
        </p:nvSpPr>
        <p:spPr>
          <a:xfrm>
            <a:off x="838200" y="1825625"/>
            <a:ext cx="10515600" cy="2120733"/>
          </a:xfrm>
        </p:spPr>
        <p:txBody>
          <a:bodyPr/>
          <a:lstStyle/>
          <a:p>
            <a:pPr marL="0" indent="0">
              <a:buNone/>
            </a:pPr>
            <a:r>
              <a:rPr lang="ru-RU" dirty="0"/>
              <a:t>Реляционной базой данных называется совокупность отношений, содержащих всю информацию, которая должна хранится в базе. В данном определении нам интересен термин отношение, но пока оставим его без строго определения.</a:t>
            </a:r>
            <a:r>
              <a:rPr lang="ru-RU" dirty="0" smtClean="0"/>
              <a:t/>
            </a:r>
            <a:br>
              <a:rPr lang="ru-RU" dirty="0" smtClean="0"/>
            </a:br>
            <a:r>
              <a:rPr lang="ru-RU" dirty="0"/>
              <a:t>Лучше представим себе таблицу продуктов.</a:t>
            </a:r>
          </a:p>
        </p:txBody>
      </p:sp>
      <p:pic>
        <p:nvPicPr>
          <p:cNvPr id="4" name="Рисунок 3"/>
          <p:cNvPicPr>
            <a:picLocks noChangeAspect="1"/>
          </p:cNvPicPr>
          <p:nvPr/>
        </p:nvPicPr>
        <p:blipFill>
          <a:blip r:embed="rId2"/>
          <a:stretch>
            <a:fillRect/>
          </a:stretch>
        </p:blipFill>
        <p:spPr>
          <a:xfrm>
            <a:off x="2943225" y="3946357"/>
            <a:ext cx="6616998" cy="2598821"/>
          </a:xfrm>
          <a:prstGeom prst="rect">
            <a:avLst/>
          </a:prstGeom>
        </p:spPr>
      </p:pic>
    </p:spTree>
    <p:extLst>
      <p:ext uri="{BB962C8B-B14F-4D97-AF65-F5344CB8AC3E}">
        <p14:creationId xmlns:p14="http://schemas.microsoft.com/office/powerpoint/2010/main" val="1961174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же мы видим на таблице</a:t>
            </a:r>
            <a:endParaRPr lang="ru-RU" dirty="0"/>
          </a:p>
        </p:txBody>
      </p:sp>
      <p:sp>
        <p:nvSpPr>
          <p:cNvPr id="3" name="Объект 2"/>
          <p:cNvSpPr>
            <a:spLocks noGrp="1"/>
          </p:cNvSpPr>
          <p:nvPr>
            <p:ph idx="1"/>
          </p:nvPr>
        </p:nvSpPr>
        <p:spPr/>
        <p:txBody>
          <a:bodyPr>
            <a:normAutofit/>
          </a:bodyPr>
          <a:lstStyle/>
          <a:p>
            <a:pPr marL="0" indent="0">
              <a:buNone/>
            </a:pPr>
            <a:r>
              <a:rPr lang="ru-RU" sz="2200" dirty="0"/>
              <a:t>Таблица состоит из 4х строк, строка в таблице является кортежем в реляционной теории. Множество упорядоченных кортежей называется отношением.</a:t>
            </a:r>
            <a:r>
              <a:rPr lang="ru-RU" sz="2200" dirty="0" smtClean="0"/>
              <a:t/>
            </a:r>
            <a:br>
              <a:rPr lang="ru-RU" sz="2200" dirty="0" smtClean="0"/>
            </a:br>
            <a:r>
              <a:rPr lang="ru-RU" sz="2200" dirty="0"/>
              <a:t>Перед тем как дать определение отношения, введем еще один термин — домен. </a:t>
            </a:r>
            <a:r>
              <a:rPr lang="ru-RU" sz="2200" dirty="0" smtClean="0"/>
              <a:t>Домены применительно к таблице это столбцы.</a:t>
            </a:r>
            <a:br>
              <a:rPr lang="ru-RU" sz="2200" dirty="0" smtClean="0"/>
            </a:br>
            <a:r>
              <a:rPr lang="ru-RU" sz="2200" dirty="0" smtClean="0"/>
              <a:t/>
            </a:r>
            <a:br>
              <a:rPr lang="ru-RU" sz="2200" dirty="0" smtClean="0"/>
            </a:br>
            <a:r>
              <a:rPr lang="ru-RU" sz="2200" dirty="0"/>
              <a:t>Для ясности, теперь введем строгое определение отношения.</a:t>
            </a:r>
            <a:r>
              <a:rPr lang="ru-RU" sz="2200" dirty="0" smtClean="0"/>
              <a:t/>
            </a:r>
            <a:br>
              <a:rPr lang="ru-RU" sz="2200" dirty="0" smtClean="0"/>
            </a:br>
            <a:r>
              <a:rPr lang="ru-RU" sz="2200" dirty="0" smtClean="0"/>
              <a:t/>
            </a:r>
            <a:br>
              <a:rPr lang="ru-RU" sz="2200" dirty="0" smtClean="0"/>
            </a:br>
            <a:r>
              <a:rPr lang="ru-RU" sz="2200" dirty="0"/>
              <a:t>Пусть даны N множеств D1,D2, …. </a:t>
            </a:r>
            <a:r>
              <a:rPr lang="ru-RU" sz="2200" dirty="0" err="1"/>
              <a:t>Dn</a:t>
            </a:r>
            <a:r>
              <a:rPr lang="ru-RU" sz="2200" dirty="0"/>
              <a:t> (домены), отношением R над этими множествами называется множество упорядоченных N-кортежей вида &lt;d1,d1,...</a:t>
            </a:r>
            <a:r>
              <a:rPr lang="ru-RU" sz="2200" dirty="0" err="1"/>
              <a:t>dn</a:t>
            </a:r>
            <a:r>
              <a:rPr lang="ru-RU" sz="2200" dirty="0"/>
              <a:t>&gt;, где d1 принадлежит D1 и </a:t>
            </a:r>
            <a:r>
              <a:rPr lang="ru-RU" sz="2200" dirty="0" err="1"/>
              <a:t>тд</a:t>
            </a:r>
            <a:r>
              <a:rPr lang="ru-RU" sz="2200" dirty="0"/>
              <a:t>. Множества D1,D2,..Dn называются доменами отношения R.</a:t>
            </a:r>
            <a:r>
              <a:rPr lang="ru-RU" sz="2200" dirty="0" smtClean="0"/>
              <a:t/>
            </a:r>
            <a:br>
              <a:rPr lang="ru-RU" sz="2200" dirty="0" smtClean="0"/>
            </a:br>
            <a:r>
              <a:rPr lang="ru-RU" sz="2200" dirty="0"/>
              <a:t>Каждый элемент кортежа представляет собой значение одного из атрибутов, соответствующего одному из доменов.</a:t>
            </a:r>
          </a:p>
        </p:txBody>
      </p:sp>
    </p:spTree>
    <p:extLst>
      <p:ext uri="{BB962C8B-B14F-4D97-AF65-F5344CB8AC3E}">
        <p14:creationId xmlns:p14="http://schemas.microsoft.com/office/powerpoint/2010/main" val="2636515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Ключи в отношениях</a:t>
            </a:r>
          </a:p>
        </p:txBody>
      </p:sp>
      <p:sp>
        <p:nvSpPr>
          <p:cNvPr id="3" name="Объект 2"/>
          <p:cNvSpPr>
            <a:spLocks noGrp="1"/>
          </p:cNvSpPr>
          <p:nvPr>
            <p:ph idx="1"/>
          </p:nvPr>
        </p:nvSpPr>
        <p:spPr/>
        <p:txBody>
          <a:bodyPr>
            <a:normAutofit/>
          </a:bodyPr>
          <a:lstStyle/>
          <a:p>
            <a:pPr marL="0" indent="0">
              <a:buNone/>
            </a:pPr>
            <a:r>
              <a:rPr lang="ru-RU" sz="2000" dirty="0"/>
              <a:t>В отношении требованием является то, что все кортежи должны различаться. Для однозначной идентификации кортежа существует первичный ключ. Первичный ключ это атрибут или набор из минимального числа атрибутов, который однозначно идентифицирует конкретный кортеж и не содержит дополнительных атрибутов.</a:t>
            </a:r>
            <a:br>
              <a:rPr lang="ru-RU" sz="2000" dirty="0"/>
            </a:br>
            <a:r>
              <a:rPr lang="ru-RU" sz="2000" dirty="0"/>
              <a:t>Подразумевается, что все атрибуты в первичном ключе должны быть необходимыми и достаточными для идентификации конкретного кортежа, и исключение любого из атрибутов в ключе сделает его недостаточным для идентификации.  </a:t>
            </a:r>
          </a:p>
        </p:txBody>
      </p:sp>
    </p:spTree>
    <p:extLst>
      <p:ext uri="{BB962C8B-B14F-4D97-AF65-F5344CB8AC3E}">
        <p14:creationId xmlns:p14="http://schemas.microsoft.com/office/powerpoint/2010/main" val="1899359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pic>
        <p:nvPicPr>
          <p:cNvPr id="6" name="Объект 3"/>
          <p:cNvPicPr>
            <a:picLocks noChangeAspect="1"/>
          </p:cNvPicPr>
          <p:nvPr/>
        </p:nvPicPr>
        <p:blipFill>
          <a:blip r:embed="rId2"/>
          <a:stretch>
            <a:fillRect/>
          </a:stretch>
        </p:blipFill>
        <p:spPr>
          <a:xfrm>
            <a:off x="453190" y="2486547"/>
            <a:ext cx="6276975" cy="2714625"/>
          </a:xfrm>
          <a:prstGeom prst="rect">
            <a:avLst/>
          </a:prstGeom>
        </p:spPr>
      </p:pic>
      <p:sp>
        <p:nvSpPr>
          <p:cNvPr id="3" name="Объект 2"/>
          <p:cNvSpPr>
            <a:spLocks noGrp="1"/>
          </p:cNvSpPr>
          <p:nvPr>
            <p:ph idx="1"/>
          </p:nvPr>
        </p:nvSpPr>
        <p:spPr>
          <a:xfrm>
            <a:off x="5390146" y="1645694"/>
            <a:ext cx="6448927" cy="4351338"/>
          </a:xfrm>
          <a:solidFill>
            <a:schemeClr val="bg1"/>
          </a:solidFill>
        </p:spPr>
        <p:txBody>
          <a:bodyPr>
            <a:normAutofit fontScale="77500" lnSpcReduction="20000"/>
          </a:bodyPr>
          <a:lstStyle/>
          <a:p>
            <a:pPr marL="0" indent="0">
              <a:buNone/>
            </a:pPr>
            <a:r>
              <a:rPr lang="ru-RU" dirty="0"/>
              <a:t>Например, в такой таблице ключом будет сочетание атрибутов из первого и второго столбца. </a:t>
            </a:r>
            <a:endParaRPr lang="ru-RU" dirty="0" smtClean="0"/>
          </a:p>
          <a:p>
            <a:pPr marL="0" indent="0">
              <a:buNone/>
            </a:pPr>
            <a:r>
              <a:rPr lang="ru-RU" dirty="0" smtClean="0"/>
              <a:t>Видно</a:t>
            </a:r>
            <a:r>
              <a:rPr lang="ru-RU" dirty="0"/>
              <a:t>, что в организации может быть несколько водителей, и чтобы однозначно идентифицировать водителя необходимо и значение из столбца “Название организации” и из “Имя водителя”. Такой ключ называется составным.</a:t>
            </a:r>
            <a:br>
              <a:rPr lang="ru-RU" dirty="0"/>
            </a:br>
            <a:r>
              <a:rPr lang="ru-RU" dirty="0"/>
              <a:t/>
            </a:r>
            <a:br>
              <a:rPr lang="ru-RU" dirty="0"/>
            </a:br>
            <a:r>
              <a:rPr lang="ru-RU" dirty="0"/>
              <a:t>В реляционной БД таблицы взаимосвязаны и соотносятся друг с другом как главные и подчиненные. Связь главной и </a:t>
            </a:r>
            <a:r>
              <a:rPr lang="ru-RU" dirty="0" smtClean="0"/>
              <a:t>подчинённой </a:t>
            </a:r>
            <a:r>
              <a:rPr lang="ru-RU" dirty="0"/>
              <a:t>таблицы осуществляется через первичный ключ (</a:t>
            </a:r>
            <a:r>
              <a:rPr lang="ru-RU" dirty="0" err="1"/>
              <a:t>primary</a:t>
            </a:r>
            <a:r>
              <a:rPr lang="ru-RU" dirty="0"/>
              <a:t> </a:t>
            </a:r>
            <a:r>
              <a:rPr lang="ru-RU" dirty="0" err="1"/>
              <a:t>key</a:t>
            </a:r>
            <a:r>
              <a:rPr lang="ru-RU" dirty="0"/>
              <a:t>) главной таблицы и внешний </a:t>
            </a:r>
            <a:r>
              <a:rPr lang="ru-RU" dirty="0" smtClean="0"/>
              <a:t>ключ (</a:t>
            </a:r>
            <a:r>
              <a:rPr lang="ru-RU" dirty="0" err="1" smtClean="0"/>
              <a:t>foreign</a:t>
            </a:r>
            <a:r>
              <a:rPr lang="ru-RU" dirty="0" smtClean="0"/>
              <a:t> </a:t>
            </a:r>
            <a:r>
              <a:rPr lang="ru-RU" dirty="0" err="1" smtClean="0"/>
              <a:t>key</a:t>
            </a:r>
            <a:r>
              <a:rPr lang="ru-RU" dirty="0" smtClean="0"/>
              <a:t>) </a:t>
            </a:r>
            <a:r>
              <a:rPr lang="ru-RU" dirty="0"/>
              <a:t>подчиненной таблицы.</a:t>
            </a:r>
            <a:br>
              <a:rPr lang="ru-RU" dirty="0"/>
            </a:br>
            <a:r>
              <a:rPr lang="ru-RU" dirty="0"/>
              <a:t>Внешний ключ это атрибут или набор атрибутов, который в главной таблице является первичным </a:t>
            </a:r>
            <a:r>
              <a:rPr lang="ru-RU" dirty="0" err="1"/>
              <a:t>ключем</a:t>
            </a:r>
            <a:r>
              <a:rPr lang="ru-RU" dirty="0"/>
              <a:t>.</a:t>
            </a:r>
          </a:p>
        </p:txBody>
      </p:sp>
    </p:spTree>
    <p:extLst>
      <p:ext uri="{BB962C8B-B14F-4D97-AF65-F5344CB8AC3E}">
        <p14:creationId xmlns:p14="http://schemas.microsoft.com/office/powerpoint/2010/main" val="4201897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Операции реляционной </a:t>
            </a:r>
            <a:r>
              <a:rPr lang="ru-RU" dirty="0" smtClean="0"/>
              <a:t>алгебры</a:t>
            </a:r>
            <a:endParaRPr lang="ru-RU" dirty="0"/>
          </a:p>
        </p:txBody>
      </p:sp>
      <p:sp>
        <p:nvSpPr>
          <p:cNvPr id="3" name="Объект 2"/>
          <p:cNvSpPr>
            <a:spLocks noGrp="1"/>
          </p:cNvSpPr>
          <p:nvPr>
            <p:ph idx="1"/>
          </p:nvPr>
        </p:nvSpPr>
        <p:spPr/>
        <p:txBody>
          <a:bodyPr>
            <a:normAutofit fontScale="92500" lnSpcReduction="10000"/>
          </a:bodyPr>
          <a:lstStyle/>
          <a:p>
            <a:pPr marL="0" indent="0">
              <a:buNone/>
            </a:pPr>
            <a:r>
              <a:rPr lang="ru-RU" dirty="0"/>
              <a:t>Основные восемь операций реляционной алгебры были предложены </a:t>
            </a:r>
            <a:r>
              <a:rPr lang="ru-RU" dirty="0" err="1" smtClean="0">
                <a:hlinkClick r:id="rId2"/>
              </a:rPr>
              <a:t>Э.Коддом</a:t>
            </a:r>
            <a:endParaRPr lang="ru-RU" dirty="0" smtClean="0"/>
          </a:p>
          <a:p>
            <a:r>
              <a:rPr lang="ru-RU" dirty="0"/>
              <a:t>Объединение</a:t>
            </a:r>
          </a:p>
          <a:p>
            <a:r>
              <a:rPr lang="ru-RU" dirty="0"/>
              <a:t>Пересечение</a:t>
            </a:r>
          </a:p>
          <a:p>
            <a:r>
              <a:rPr lang="ru-RU" dirty="0"/>
              <a:t>Вычитание</a:t>
            </a:r>
          </a:p>
          <a:p>
            <a:r>
              <a:rPr lang="ru-RU" dirty="0"/>
              <a:t>Декартово произведение</a:t>
            </a:r>
          </a:p>
          <a:p>
            <a:r>
              <a:rPr lang="ru-RU" dirty="0"/>
              <a:t>Выборка</a:t>
            </a:r>
          </a:p>
          <a:p>
            <a:r>
              <a:rPr lang="ru-RU" dirty="0"/>
              <a:t>Проекция</a:t>
            </a:r>
          </a:p>
          <a:p>
            <a:r>
              <a:rPr lang="ru-RU" dirty="0"/>
              <a:t>Соединение</a:t>
            </a:r>
          </a:p>
          <a:p>
            <a:r>
              <a:rPr lang="ru-RU" dirty="0" smtClean="0"/>
              <a:t>Деление</a:t>
            </a:r>
            <a:endParaRPr lang="ru-RU" dirty="0"/>
          </a:p>
        </p:txBody>
      </p:sp>
    </p:spTree>
    <p:extLst>
      <p:ext uri="{BB962C8B-B14F-4D97-AF65-F5344CB8AC3E}">
        <p14:creationId xmlns:p14="http://schemas.microsoft.com/office/powerpoint/2010/main" val="818603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Вспоминаем недавнюю таблицу</a:t>
            </a:r>
            <a:endParaRPr lang="ru-RU" dirty="0"/>
          </a:p>
        </p:txBody>
      </p:sp>
      <p:pic>
        <p:nvPicPr>
          <p:cNvPr id="4" name="Объект 3"/>
          <p:cNvPicPr>
            <a:picLocks noGrp="1" noChangeAspect="1"/>
          </p:cNvPicPr>
          <p:nvPr>
            <p:ph idx="1"/>
          </p:nvPr>
        </p:nvPicPr>
        <p:blipFill>
          <a:blip r:embed="rId2"/>
          <a:stretch>
            <a:fillRect/>
          </a:stretch>
        </p:blipFill>
        <p:spPr>
          <a:xfrm>
            <a:off x="1120806" y="1995487"/>
            <a:ext cx="9950387" cy="3908007"/>
          </a:xfrm>
          <a:prstGeom prst="rect">
            <a:avLst/>
          </a:prstGeom>
        </p:spPr>
      </p:pic>
    </p:spTree>
    <p:extLst>
      <p:ext uri="{BB962C8B-B14F-4D97-AF65-F5344CB8AC3E}">
        <p14:creationId xmlns:p14="http://schemas.microsoft.com/office/powerpoint/2010/main" val="238610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Проекция</a:t>
            </a:r>
            <a:endParaRPr lang="ru-RU" dirty="0"/>
          </a:p>
        </p:txBody>
      </p:sp>
      <p:sp>
        <p:nvSpPr>
          <p:cNvPr id="3" name="Объект 2"/>
          <p:cNvSpPr>
            <a:spLocks noGrp="1"/>
          </p:cNvSpPr>
          <p:nvPr>
            <p:ph idx="1"/>
          </p:nvPr>
        </p:nvSpPr>
        <p:spPr>
          <a:xfrm>
            <a:off x="838200" y="1411705"/>
            <a:ext cx="10515600" cy="2452270"/>
          </a:xfrm>
        </p:spPr>
        <p:txBody>
          <a:bodyPr>
            <a:normAutofit fontScale="85000" lnSpcReduction="20000"/>
          </a:bodyPr>
          <a:lstStyle/>
          <a:p>
            <a:pPr marL="0" indent="0">
              <a:buNone/>
            </a:pPr>
            <a:r>
              <a:rPr lang="ru-RU" dirty="0"/>
              <a:t>Проекция является операцией, при которой из отношения выделяются атрибуты только из указанных доменов, то есть из таблицы выбираются только нужные столбцы, при этом, если получится несколько одинаковых кортежей, то в результирующем отношении остается только по одному экземпляру подобного кортежа</a:t>
            </a:r>
            <a:r>
              <a:rPr lang="ru-RU" dirty="0" smtClean="0"/>
              <a:t>.</a:t>
            </a:r>
          </a:p>
          <a:p>
            <a:pPr marL="0" indent="0">
              <a:buNone/>
            </a:pPr>
            <a:r>
              <a:rPr lang="ru-RU" dirty="0"/>
              <a:t/>
            </a:r>
            <a:br>
              <a:rPr lang="ru-RU" dirty="0"/>
            </a:br>
            <a:r>
              <a:rPr lang="ru-RU" dirty="0"/>
              <a:t>Для примера сделаем проекцию на таблице PRODUCTS выбрав из нее ID и PRICE.</a:t>
            </a:r>
            <a:endParaRPr lang="ru-RU" dirty="0"/>
          </a:p>
        </p:txBody>
      </p:sp>
      <p:pic>
        <p:nvPicPr>
          <p:cNvPr id="4" name="Рисунок 3"/>
          <p:cNvPicPr>
            <a:picLocks noChangeAspect="1"/>
          </p:cNvPicPr>
          <p:nvPr/>
        </p:nvPicPr>
        <p:blipFill>
          <a:blip r:embed="rId2"/>
          <a:stretch>
            <a:fillRect/>
          </a:stretch>
        </p:blipFill>
        <p:spPr>
          <a:xfrm>
            <a:off x="2952750" y="3863975"/>
            <a:ext cx="6286500" cy="2447925"/>
          </a:xfrm>
          <a:prstGeom prst="rect">
            <a:avLst/>
          </a:prstGeom>
        </p:spPr>
      </p:pic>
    </p:spTree>
    <p:extLst>
      <p:ext uri="{BB962C8B-B14F-4D97-AF65-F5344CB8AC3E}">
        <p14:creationId xmlns:p14="http://schemas.microsoft.com/office/powerpoint/2010/main" val="286373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Выборка</a:t>
            </a:r>
            <a:endParaRPr lang="ru-RU" dirty="0"/>
          </a:p>
        </p:txBody>
      </p:sp>
      <p:sp>
        <p:nvSpPr>
          <p:cNvPr id="3" name="Объект 2"/>
          <p:cNvSpPr>
            <a:spLocks noGrp="1"/>
          </p:cNvSpPr>
          <p:nvPr>
            <p:ph idx="1"/>
          </p:nvPr>
        </p:nvSpPr>
        <p:spPr>
          <a:xfrm>
            <a:off x="838200" y="1825625"/>
            <a:ext cx="10515600" cy="1651794"/>
          </a:xfrm>
        </p:spPr>
        <p:txBody>
          <a:bodyPr/>
          <a:lstStyle/>
          <a:p>
            <a:pPr marL="0" indent="0">
              <a:buNone/>
            </a:pPr>
            <a:r>
              <a:rPr lang="ru-RU" dirty="0"/>
              <a:t>Выборка — это операция, которая выделяет множество строк в таблице, удовлетворяющих заданным условиям. Условием может быть любое логическое выражение. </a:t>
            </a:r>
            <a:endParaRPr lang="ru-RU" dirty="0"/>
          </a:p>
        </p:txBody>
      </p:sp>
      <p:pic>
        <p:nvPicPr>
          <p:cNvPr id="4" name="Рисунок 3"/>
          <p:cNvPicPr>
            <a:picLocks noChangeAspect="1"/>
          </p:cNvPicPr>
          <p:nvPr/>
        </p:nvPicPr>
        <p:blipFill>
          <a:blip r:embed="rId2"/>
          <a:stretch>
            <a:fillRect/>
          </a:stretch>
        </p:blipFill>
        <p:spPr>
          <a:xfrm>
            <a:off x="426369" y="3477419"/>
            <a:ext cx="6412831" cy="1676400"/>
          </a:xfrm>
          <a:prstGeom prst="rect">
            <a:avLst/>
          </a:prstGeom>
        </p:spPr>
      </p:pic>
      <p:pic>
        <p:nvPicPr>
          <p:cNvPr id="5" name="Рисунок 4"/>
          <p:cNvPicPr>
            <a:picLocks noChangeAspect="1"/>
          </p:cNvPicPr>
          <p:nvPr/>
        </p:nvPicPr>
        <p:blipFill>
          <a:blip r:embed="rId3"/>
          <a:stretch>
            <a:fillRect/>
          </a:stretch>
        </p:blipFill>
        <p:spPr>
          <a:xfrm>
            <a:off x="5678906" y="5153819"/>
            <a:ext cx="6229350" cy="1362075"/>
          </a:xfrm>
          <a:prstGeom prst="rect">
            <a:avLst/>
          </a:prstGeom>
        </p:spPr>
      </p:pic>
      <p:sp>
        <p:nvSpPr>
          <p:cNvPr id="6" name="TextBox 5"/>
          <p:cNvSpPr txBox="1"/>
          <p:nvPr/>
        </p:nvSpPr>
        <p:spPr>
          <a:xfrm>
            <a:off x="6839200" y="3612356"/>
            <a:ext cx="4518359" cy="923330"/>
          </a:xfrm>
          <a:prstGeom prst="rect">
            <a:avLst/>
          </a:prstGeom>
          <a:noFill/>
        </p:spPr>
        <p:txBody>
          <a:bodyPr wrap="square" rtlCol="0">
            <a:spAutoFit/>
          </a:bodyPr>
          <a:lstStyle/>
          <a:p>
            <a:r>
              <a:rPr lang="ru-RU" dirty="0"/>
              <a:t>Для примера сделаем выборку из таблицы с ценой больше 90.</a:t>
            </a:r>
          </a:p>
          <a:p>
            <a:endParaRPr lang="ru-RU" dirty="0"/>
          </a:p>
        </p:txBody>
      </p:sp>
      <p:sp>
        <p:nvSpPr>
          <p:cNvPr id="7" name="TextBox 6"/>
          <p:cNvSpPr txBox="1"/>
          <p:nvPr/>
        </p:nvSpPr>
        <p:spPr>
          <a:xfrm>
            <a:off x="389021" y="5315565"/>
            <a:ext cx="5289885" cy="1200329"/>
          </a:xfrm>
          <a:prstGeom prst="rect">
            <a:avLst/>
          </a:prstGeom>
          <a:noFill/>
        </p:spPr>
        <p:txBody>
          <a:bodyPr wrap="square" rtlCol="0">
            <a:spAutoFit/>
          </a:bodyPr>
          <a:lstStyle/>
          <a:p>
            <a:r>
              <a:rPr lang="ru-RU" dirty="0"/>
              <a:t>В условии выборки мы можем использовать любое логическое выражение. Сделаем еще одну выборку с ценой больше 90 и ID товара меньше 300:</a:t>
            </a:r>
            <a:r>
              <a:rPr lang="ru-RU" dirty="0"/>
              <a:t/>
            </a:r>
            <a:br>
              <a:rPr lang="ru-RU" dirty="0"/>
            </a:br>
            <a:endParaRPr lang="ru-RU" dirty="0"/>
          </a:p>
        </p:txBody>
      </p:sp>
    </p:spTree>
    <p:extLst>
      <p:ext uri="{BB962C8B-B14F-4D97-AF65-F5344CB8AC3E}">
        <p14:creationId xmlns:p14="http://schemas.microsoft.com/office/powerpoint/2010/main" val="81007420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483</Words>
  <Application>Microsoft Office PowerPoint</Application>
  <PresentationFormat>Широкоэкранный</PresentationFormat>
  <Paragraphs>45</Paragraphs>
  <Slides>16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Arial</vt:lpstr>
      <vt:lpstr>Calibri</vt:lpstr>
      <vt:lpstr>Calibri Light</vt:lpstr>
      <vt:lpstr>Тема Office</vt:lpstr>
      <vt:lpstr>реляционная алгебра</vt:lpstr>
      <vt:lpstr>Реляционная база данных</vt:lpstr>
      <vt:lpstr>Что же мы видим на таблице</vt:lpstr>
      <vt:lpstr>Ключи в отношениях</vt:lpstr>
      <vt:lpstr>Пример</vt:lpstr>
      <vt:lpstr>Операции реляционной алгебры</vt:lpstr>
      <vt:lpstr>Вспоминаем недавнюю таблицу</vt:lpstr>
      <vt:lpstr>Проекция</vt:lpstr>
      <vt:lpstr>Выборка</vt:lpstr>
      <vt:lpstr>Умножение</vt:lpstr>
      <vt:lpstr>Создаем новую таблицу</vt:lpstr>
      <vt:lpstr>Презентация PowerPoint</vt:lpstr>
      <vt:lpstr>Соединение и естественное соединение</vt:lpstr>
      <vt:lpstr>Презентация PowerPoint</vt:lpstr>
      <vt:lpstr>Пересечение и вычитание.</vt:lpstr>
      <vt:lpstr>Спасибо за внимание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Реляционная Алгебра</dc:title>
  <dc:creator>Пользователь Windows</dc:creator>
  <cp:lastModifiedBy>Пользователь Windows</cp:lastModifiedBy>
  <cp:revision>8</cp:revision>
  <dcterms:created xsi:type="dcterms:W3CDTF">2019-10-04T14:35:14Z</dcterms:created>
  <dcterms:modified xsi:type="dcterms:W3CDTF">2019-10-04T16:22:19Z</dcterms:modified>
</cp:coreProperties>
</file>