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F53D-E3CA-4F48-AFF2-9AC81BC4E121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7626-1849-4654-97DB-6C02302DA2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F53D-E3CA-4F48-AFF2-9AC81BC4E121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7626-1849-4654-97DB-6C02302DA2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242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F53D-E3CA-4F48-AFF2-9AC81BC4E121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7626-1849-4654-97DB-6C02302DA2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36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F53D-E3CA-4F48-AFF2-9AC81BC4E121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7626-1849-4654-97DB-6C02302DA2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8904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F53D-E3CA-4F48-AFF2-9AC81BC4E121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7626-1849-4654-97DB-6C02302DA2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99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F53D-E3CA-4F48-AFF2-9AC81BC4E121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7626-1849-4654-97DB-6C02302DA2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450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F53D-E3CA-4F48-AFF2-9AC81BC4E121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7626-1849-4654-97DB-6C02302DA2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98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F53D-E3CA-4F48-AFF2-9AC81BC4E121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7626-1849-4654-97DB-6C02302DA2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95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F53D-E3CA-4F48-AFF2-9AC81BC4E121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7626-1849-4654-97DB-6C02302DA2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2466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F53D-E3CA-4F48-AFF2-9AC81BC4E121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7626-1849-4654-97DB-6C02302DA2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505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F53D-E3CA-4F48-AFF2-9AC81BC4E121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7626-1849-4654-97DB-6C02302DA2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662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0F53D-E3CA-4F48-AFF2-9AC81BC4E121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A7626-1849-4654-97DB-6C02302DA2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99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mazon.com/NoSQL-Distilled-Emerging-Persistence-ebook/dp/B0090J3SY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nosql-database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dapt.com/" TargetMode="External"/><Relationship Id="rId2" Type="http://schemas.openxmlformats.org/officeDocument/2006/relationships/hyperlink" Target="http://www.drawntoscalehq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92586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NoSQL</a:t>
            </a:r>
            <a:r>
              <a:rPr lang="ru-RU" dirty="0"/>
              <a:t> и распределенные хранилища данных. Распределенные реляционные </a:t>
            </a:r>
            <a:r>
              <a:rPr lang="ru-RU" dirty="0" smtClean="0"/>
              <a:t>БД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51908" y="4951866"/>
            <a:ext cx="9144000" cy="1655762"/>
          </a:xfrm>
        </p:spPr>
        <p:txBody>
          <a:bodyPr/>
          <a:lstStyle/>
          <a:p>
            <a:pPr algn="r"/>
            <a:r>
              <a:rPr lang="ru-RU" dirty="0" smtClean="0"/>
              <a:t>Подготовил: студент ИВТ-363</a:t>
            </a:r>
          </a:p>
          <a:p>
            <a:pPr algn="r"/>
            <a:r>
              <a:rPr lang="ru-RU" dirty="0" smtClean="0"/>
              <a:t>Авдосев Н.Г.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0429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6747" y="2691231"/>
            <a:ext cx="10515600" cy="1325563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6993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/>
              <a:t>Самое интересное в термине, что при том, что впервые он стал использоваться в конце 90-х, реальный смысл в том виде, как он используется сейчас, приобрел только в середине 2009. Изначально так называлась </a:t>
            </a:r>
            <a:r>
              <a:rPr lang="ru-RU" dirty="0" err="1"/>
              <a:t>опенсорсная</a:t>
            </a:r>
            <a:r>
              <a:rPr lang="ru-RU" dirty="0"/>
              <a:t> база данных, созданная Карло </a:t>
            </a:r>
            <a:r>
              <a:rPr lang="ru-RU" dirty="0" err="1"/>
              <a:t>Строззи</a:t>
            </a:r>
            <a:r>
              <a:rPr lang="ru-RU" dirty="0"/>
              <a:t>, которая хранила все данные как ASCII файлы и использовала </a:t>
            </a:r>
            <a:r>
              <a:rPr lang="ru-RU" dirty="0" err="1"/>
              <a:t>шелловские</a:t>
            </a:r>
            <a:r>
              <a:rPr lang="ru-RU" dirty="0"/>
              <a:t> скрипты вместо SQL для доступа к данным. С “</a:t>
            </a:r>
            <a:r>
              <a:rPr lang="ru-RU" dirty="0" err="1"/>
              <a:t>NoSQL</a:t>
            </a:r>
            <a:r>
              <a:rPr lang="ru-RU" dirty="0"/>
              <a:t>” в его нынешнем виде она ничего общего не имела.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июне 2009 в Сан-Франциско Йоханом </a:t>
            </a:r>
            <a:r>
              <a:rPr lang="ru-RU" dirty="0" err="1"/>
              <a:t>Оскарссоном</a:t>
            </a:r>
            <a:r>
              <a:rPr lang="ru-RU" dirty="0"/>
              <a:t> была организована встреча, на которой планировалось обсудить новые веяния на ИТ рынке хранения и обработки данных. Главным стимулом для встречи стали новые </a:t>
            </a:r>
            <a:r>
              <a:rPr lang="ru-RU" dirty="0" err="1"/>
              <a:t>опенсорсные</a:t>
            </a:r>
            <a:r>
              <a:rPr lang="ru-RU" dirty="0"/>
              <a:t> продукты наподобие </a:t>
            </a:r>
            <a:r>
              <a:rPr lang="ru-RU" dirty="0" err="1"/>
              <a:t>BigTable</a:t>
            </a:r>
            <a:r>
              <a:rPr lang="ru-RU" dirty="0"/>
              <a:t> и </a:t>
            </a:r>
            <a:r>
              <a:rPr lang="ru-RU" dirty="0" err="1"/>
              <a:t>Dynamo</a:t>
            </a:r>
            <a:r>
              <a:rPr lang="ru-RU" dirty="0"/>
              <a:t>. Для яркой вывески для встречи требовалось найти емкий и лаконичный термин, который отлично укладывался бы в </a:t>
            </a:r>
            <a:r>
              <a:rPr lang="ru-RU" dirty="0" err="1"/>
              <a:t>Твиттеровский</a:t>
            </a:r>
            <a:r>
              <a:rPr lang="ru-RU" dirty="0"/>
              <a:t> </a:t>
            </a:r>
            <a:r>
              <a:rPr lang="ru-RU" dirty="0" err="1"/>
              <a:t>хэштег</a:t>
            </a:r>
            <a:r>
              <a:rPr lang="ru-RU" dirty="0"/>
              <a:t>. Один из таких терминов предложил Эрик Эванс из </a:t>
            </a:r>
            <a:r>
              <a:rPr lang="ru-RU" dirty="0" err="1"/>
              <a:t>RackSpace</a:t>
            </a:r>
            <a:r>
              <a:rPr lang="ru-RU" dirty="0"/>
              <a:t> — «</a:t>
            </a:r>
            <a:r>
              <a:rPr lang="ru-RU" dirty="0" err="1"/>
              <a:t>NoSQL</a:t>
            </a:r>
            <a:r>
              <a:rPr lang="ru-RU" dirty="0"/>
              <a:t>». Термин планировался лишь на одну встречу и не имел под собой глубокой смысловой нагрузки, но так получилось, что он распространился по мировой сети наподобие вирусной рекламы и стал де-факто названием целого направления в ИТ-индустрии. На конференции, к слову, выступали </a:t>
            </a:r>
            <a:r>
              <a:rPr lang="ru-RU" dirty="0" err="1"/>
              <a:t>Voldemort</a:t>
            </a:r>
            <a:r>
              <a:rPr lang="ru-RU" dirty="0"/>
              <a:t> (клон </a:t>
            </a:r>
            <a:r>
              <a:rPr lang="ru-RU" dirty="0" err="1"/>
              <a:t>Amazon</a:t>
            </a:r>
            <a:r>
              <a:rPr lang="ru-RU" dirty="0"/>
              <a:t> </a:t>
            </a:r>
            <a:r>
              <a:rPr lang="ru-RU" dirty="0" err="1"/>
              <a:t>Dynamo</a:t>
            </a:r>
            <a:r>
              <a:rPr lang="ru-RU" dirty="0"/>
              <a:t>), </a:t>
            </a:r>
            <a:r>
              <a:rPr lang="ru-RU" dirty="0" err="1"/>
              <a:t>Cassandra</a:t>
            </a:r>
            <a:r>
              <a:rPr lang="ru-RU" dirty="0"/>
              <a:t>, </a:t>
            </a:r>
            <a:r>
              <a:rPr lang="ru-RU" dirty="0" err="1"/>
              <a:t>Hbase</a:t>
            </a:r>
            <a:r>
              <a:rPr lang="ru-RU" dirty="0"/>
              <a:t> (аналоги </a:t>
            </a:r>
            <a:r>
              <a:rPr lang="ru-RU" dirty="0" err="1"/>
              <a:t>Google</a:t>
            </a:r>
            <a:r>
              <a:rPr lang="ru-RU" dirty="0"/>
              <a:t> </a:t>
            </a:r>
            <a:r>
              <a:rPr lang="ru-RU" dirty="0" err="1"/>
              <a:t>BigTable</a:t>
            </a:r>
            <a:r>
              <a:rPr lang="ru-RU" dirty="0"/>
              <a:t>), </a:t>
            </a:r>
            <a:r>
              <a:rPr lang="ru-RU" dirty="0" err="1"/>
              <a:t>Hypertable</a:t>
            </a:r>
            <a:r>
              <a:rPr lang="ru-RU" dirty="0"/>
              <a:t>, </a:t>
            </a:r>
            <a:r>
              <a:rPr lang="ru-RU" dirty="0" err="1"/>
              <a:t>CouchDB</a:t>
            </a:r>
            <a:r>
              <a:rPr lang="ru-RU" dirty="0"/>
              <a:t>, </a:t>
            </a:r>
            <a:r>
              <a:rPr lang="ru-RU" dirty="0" err="1"/>
              <a:t>MongoDB</a:t>
            </a:r>
            <a:r>
              <a:rPr lang="ru-RU" dirty="0"/>
              <a:t>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r>
              <a:rPr lang="ru-RU" dirty="0" smtClean="0"/>
              <a:t>Стоит </a:t>
            </a:r>
            <a:r>
              <a:rPr lang="ru-RU" dirty="0"/>
              <a:t>еще раз подчеркнуть, что термин “</a:t>
            </a:r>
            <a:r>
              <a:rPr lang="ru-RU" dirty="0" err="1"/>
              <a:t>NoSQL</a:t>
            </a:r>
            <a:r>
              <a:rPr lang="ru-RU" dirty="0"/>
              <a:t>” имеет абсолютно стихийное происхождение и не имеет общепризнанного определения или научного учреждения за спиной. Это название скорее характеризует вектор развития ИТ в сторону от реляционных баз данных. Расшифровывается как </a:t>
            </a:r>
            <a:r>
              <a:rPr lang="ru-RU" dirty="0" err="1"/>
              <a:t>Not</a:t>
            </a:r>
            <a:r>
              <a:rPr lang="ru-RU" dirty="0"/>
              <a:t> </a:t>
            </a:r>
            <a:r>
              <a:rPr lang="ru-RU" dirty="0" err="1"/>
              <a:t>Only</a:t>
            </a:r>
            <a:r>
              <a:rPr lang="ru-RU" dirty="0"/>
              <a:t> SQL, хотя есть сторонники и прямого определения </a:t>
            </a:r>
            <a:r>
              <a:rPr lang="ru-RU" dirty="0" err="1"/>
              <a:t>No</a:t>
            </a:r>
            <a:r>
              <a:rPr lang="ru-RU" dirty="0"/>
              <a:t> SQL. Сгруппировать и систематизировать знания о </a:t>
            </a:r>
            <a:r>
              <a:rPr lang="ru-RU" dirty="0" err="1"/>
              <a:t>NoSQL</a:t>
            </a:r>
            <a:r>
              <a:rPr lang="ru-RU" dirty="0"/>
              <a:t> мире попытались сделать </a:t>
            </a:r>
            <a:r>
              <a:rPr lang="ru-RU" dirty="0" err="1"/>
              <a:t>Прамод</a:t>
            </a:r>
            <a:r>
              <a:rPr lang="ru-RU" dirty="0"/>
              <a:t> </a:t>
            </a:r>
            <a:r>
              <a:rPr lang="ru-RU" dirty="0" err="1"/>
              <a:t>Садаладж</a:t>
            </a:r>
            <a:r>
              <a:rPr lang="ru-RU" dirty="0"/>
              <a:t> и Мартин </a:t>
            </a:r>
            <a:r>
              <a:rPr lang="ru-RU" dirty="0" err="1"/>
              <a:t>Фаулер</a:t>
            </a:r>
            <a:r>
              <a:rPr lang="ru-RU" dirty="0"/>
              <a:t> в своей недавней книге </a:t>
            </a:r>
            <a:r>
              <a:rPr lang="ru-RU" dirty="0">
                <a:hlinkClick r:id="rId2"/>
              </a:rPr>
              <a:t>“</a:t>
            </a:r>
            <a:r>
              <a:rPr lang="ru-RU" dirty="0" err="1">
                <a:hlinkClick r:id="rId2"/>
              </a:rPr>
              <a:t>NoSQL</a:t>
            </a:r>
            <a:r>
              <a:rPr lang="ru-RU" dirty="0">
                <a:hlinkClick r:id="rId2"/>
              </a:rPr>
              <a:t> </a:t>
            </a:r>
            <a:r>
              <a:rPr lang="ru-RU" dirty="0" err="1">
                <a:hlinkClick r:id="rId2"/>
              </a:rPr>
              <a:t>Distilled</a:t>
            </a:r>
            <a:r>
              <a:rPr lang="ru-RU" dirty="0">
                <a:hlinkClick r:id="rId2"/>
              </a:rPr>
              <a:t>”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5780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Общих характеристик для всех </a:t>
            </a:r>
            <a:r>
              <a:rPr lang="ru-RU" dirty="0" err="1"/>
              <a:t>NoSQL</a:t>
            </a:r>
            <a:r>
              <a:rPr lang="ru-RU" dirty="0"/>
              <a:t> немного, так как под </a:t>
            </a:r>
            <a:r>
              <a:rPr lang="ru-RU" dirty="0" err="1"/>
              <a:t>лэйблом</a:t>
            </a:r>
            <a:r>
              <a:rPr lang="ru-RU" dirty="0"/>
              <a:t> </a:t>
            </a:r>
            <a:r>
              <a:rPr lang="ru-RU" dirty="0" err="1"/>
              <a:t>NoSQL</a:t>
            </a:r>
            <a:r>
              <a:rPr lang="ru-RU" dirty="0"/>
              <a:t> сейчас скрывается множество разнородных систем (самый полный, пожалуй, список можно найти на сайте </a:t>
            </a:r>
            <a:r>
              <a:rPr lang="ru-RU" dirty="0">
                <a:hlinkClick r:id="rId2"/>
              </a:rPr>
              <a:t>http://nosql-database.org/</a:t>
            </a:r>
            <a:r>
              <a:rPr lang="ru-RU" dirty="0"/>
              <a:t>). Многие характеристики свойственны только определенным </a:t>
            </a:r>
            <a:r>
              <a:rPr lang="ru-RU" dirty="0" err="1"/>
              <a:t>NoSQL</a:t>
            </a:r>
            <a:r>
              <a:rPr lang="ru-RU" dirty="0"/>
              <a:t> базам, это я обязательно упомяну при перечислении.</a:t>
            </a:r>
          </a:p>
        </p:txBody>
      </p:sp>
    </p:spTree>
    <p:extLst>
      <p:ext uri="{BB962C8B-B14F-4D97-AF65-F5344CB8AC3E}">
        <p14:creationId xmlns:p14="http://schemas.microsoft.com/office/powerpoint/2010/main" val="129274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Характеристики </a:t>
            </a:r>
            <a:r>
              <a:rPr lang="en-US" dirty="0"/>
              <a:t>NoSQL </a:t>
            </a:r>
            <a:r>
              <a:rPr lang="ru-RU" dirty="0"/>
              <a:t>баз </a:t>
            </a:r>
            <a:r>
              <a:rPr lang="ru-RU" dirty="0" smtClean="0"/>
              <a:t>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b="1" dirty="0" smtClean="0"/>
              <a:t> </a:t>
            </a:r>
            <a:r>
              <a:rPr lang="ru-RU" b="1" dirty="0"/>
              <a:t>Не используется SQL</a:t>
            </a:r>
            <a:r>
              <a:rPr lang="ru-RU" dirty="0"/>
              <a:t>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Имеется в виду ANSI SQL DML, так как многие базы пытаются использовать </a:t>
            </a:r>
            <a:r>
              <a:rPr lang="ru-RU" dirty="0" err="1"/>
              <a:t>query</a:t>
            </a:r>
            <a:r>
              <a:rPr lang="ru-RU" dirty="0"/>
              <a:t> </a:t>
            </a:r>
            <a:r>
              <a:rPr lang="ru-RU" dirty="0" err="1"/>
              <a:t>languages</a:t>
            </a:r>
            <a:r>
              <a:rPr lang="ru-RU" dirty="0"/>
              <a:t> похожие на общеизвестный любимый синтаксис, но полностью его реализовать не удалось никому и вряд ли удастся. Хотя по слухам есть </a:t>
            </a:r>
            <a:r>
              <a:rPr lang="ru-RU" dirty="0" err="1"/>
              <a:t>стартапы</a:t>
            </a:r>
            <a:r>
              <a:rPr lang="ru-RU" dirty="0"/>
              <a:t>, которые пытаются реализовать SQL, например, в </a:t>
            </a:r>
            <a:r>
              <a:rPr lang="ru-RU" dirty="0" err="1"/>
              <a:t>хадупе</a:t>
            </a:r>
            <a:r>
              <a:rPr lang="ru-RU" dirty="0"/>
              <a:t> (</a:t>
            </a:r>
            <a:r>
              <a:rPr lang="ru-RU" dirty="0">
                <a:hlinkClick r:id="rId2"/>
              </a:rPr>
              <a:t>http://www.drawntoscalehq.com/</a:t>
            </a:r>
            <a:r>
              <a:rPr lang="ru-RU" dirty="0"/>
              <a:t> и </a:t>
            </a:r>
            <a:r>
              <a:rPr lang="ru-RU" dirty="0">
                <a:hlinkClick r:id="rId3"/>
              </a:rPr>
              <a:t>http://www.hadapt.com/</a:t>
            </a:r>
            <a:r>
              <a:rPr lang="ru-RU" dirty="0"/>
              <a:t> )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3871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Неструктурированные (</a:t>
            </a:r>
            <a:r>
              <a:rPr lang="ru-RU" b="1" dirty="0" err="1" smtClean="0"/>
              <a:t>schemaless</a:t>
            </a:r>
            <a:r>
              <a:rPr lang="ru-RU" b="1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Смысл </a:t>
            </a:r>
            <a:r>
              <a:rPr lang="ru-RU" dirty="0"/>
              <a:t>таков, что в </a:t>
            </a:r>
            <a:r>
              <a:rPr lang="ru-RU" dirty="0" err="1"/>
              <a:t>NoSQL</a:t>
            </a:r>
            <a:r>
              <a:rPr lang="ru-RU" dirty="0"/>
              <a:t> базах в отличие от реляционных структура данных не регламентирована (или слабо </a:t>
            </a:r>
            <a:r>
              <a:rPr lang="ru-RU" dirty="0" err="1"/>
              <a:t>типизированна</a:t>
            </a:r>
            <a:r>
              <a:rPr lang="ru-RU" dirty="0"/>
              <a:t>, если проводить аналогии с языками </a:t>
            </a:r>
            <a:r>
              <a:rPr lang="ru-RU" dirty="0" err="1"/>
              <a:t>прогаммирования</a:t>
            </a:r>
            <a:r>
              <a:rPr lang="ru-RU" dirty="0"/>
              <a:t>) — в отдельной строке или документе можно добавить произвольное поле без предварительного декларативного изменения структуры всей таблицы. Таким образом, если появляется необходимость поменять модель данных, то единственное достаточное действие — отразить изменение в коде приложения. </a:t>
            </a:r>
          </a:p>
        </p:txBody>
      </p:sp>
    </p:spTree>
    <p:extLst>
      <p:ext uri="{BB962C8B-B14F-4D97-AF65-F5344CB8AC3E}">
        <p14:creationId xmlns:p14="http://schemas.microsoft.com/office/powerpoint/2010/main" val="1420541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Представление </a:t>
            </a:r>
            <a:r>
              <a:rPr lang="ru-RU" b="1" dirty="0"/>
              <a:t>данных в виде агрегатов (</a:t>
            </a:r>
            <a:r>
              <a:rPr lang="ru-RU" b="1" dirty="0" err="1"/>
              <a:t>aggregates</a:t>
            </a:r>
            <a:r>
              <a:rPr lang="ru-RU" b="1" dirty="0"/>
              <a:t>).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7"/>
            <a:ext cx="4591696" cy="42128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отличие от реляционной модели, которая сохраняет логическую бизнес-сущность приложения в различные физические таблицы в целях нормализации, </a:t>
            </a:r>
            <a:r>
              <a:rPr lang="ru-RU" dirty="0" err="1"/>
              <a:t>NoSQL</a:t>
            </a:r>
            <a:r>
              <a:rPr lang="ru-RU" dirty="0"/>
              <a:t> хранилища оперируют с этими сущностями как с целостными объектами: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183" y="1027906"/>
            <a:ext cx="5923904" cy="549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530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Этим демонстрируется главное правило проектирования структуры данных в </a:t>
            </a:r>
            <a:r>
              <a:rPr lang="ru-RU" dirty="0" err="1"/>
              <a:t>NoSQL</a:t>
            </a:r>
            <a:r>
              <a:rPr lang="ru-RU" dirty="0"/>
              <a:t> базах — она должна подчиняться требованиям приложения и быть максимально оптимизированной под наиболее частые запросы. Если платежи регулярно извлекаются вместе с заказом — имеет смысл их включать в общий объект, если же многие запросы работают только с платежами — значит, лучше их вынести в отдельную сущность.</a:t>
            </a:r>
          </a:p>
        </p:txBody>
      </p:sp>
    </p:spTree>
    <p:extLst>
      <p:ext uri="{BB962C8B-B14F-4D97-AF65-F5344CB8AC3E}">
        <p14:creationId xmlns:p14="http://schemas.microsoft.com/office/powerpoint/2010/main" val="2350104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/ недостатки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8337" y="1825625"/>
            <a:ext cx="5390147" cy="449496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Многие возразят, заметив, что работа с большими, часто </a:t>
            </a:r>
            <a:r>
              <a:rPr lang="ru-RU" dirty="0" err="1"/>
              <a:t>денормализованными</a:t>
            </a:r>
            <a:r>
              <a:rPr lang="ru-RU" dirty="0"/>
              <a:t>, объектами чревата многочисленными проблемами при попытках произвольных запросов к данным, когда запросы не укладываются в структуру агрегатов. Что, если мы используем заказы вместе с позициями и платежами по заказу (так работает приложение), но бизнес просит нас посчитать, сколько единиц определенного продукта было </a:t>
            </a:r>
            <a:r>
              <a:rPr lang="ru-RU" dirty="0" err="1"/>
              <a:t>проданно</a:t>
            </a:r>
            <a:r>
              <a:rPr lang="ru-RU" dirty="0"/>
              <a:t> в прошлом месяце? В этом случае вместо сканирования таблицы </a:t>
            </a:r>
            <a:r>
              <a:rPr lang="ru-RU" dirty="0" err="1"/>
              <a:t>OrderItem</a:t>
            </a:r>
            <a:r>
              <a:rPr lang="ru-RU" dirty="0"/>
              <a:t> (в случае реляционной модели) нам придется извлекать заказы целиком в </a:t>
            </a:r>
            <a:r>
              <a:rPr lang="ru-RU" dirty="0" err="1"/>
              <a:t>NoSQL</a:t>
            </a:r>
            <a:r>
              <a:rPr lang="ru-RU" dirty="0"/>
              <a:t> хранилище, хотя большая часть этой информации нам будет не нужна. К сожалению, это компромисс, на который приходится идти в распределенной системе: мы не можем проводить нормализацию данных как в обычной </a:t>
            </a:r>
            <a:r>
              <a:rPr lang="ru-RU" dirty="0" err="1"/>
              <a:t>односерверной</a:t>
            </a:r>
            <a:r>
              <a:rPr lang="ru-RU" dirty="0"/>
              <a:t> системе, так как это создаст необходимость объединения данных с разных узлов и может привести к значительному замедлению работы базы 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484" y="1690688"/>
            <a:ext cx="6673516" cy="3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60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err="1"/>
              <a:t>NoSQL</a:t>
            </a:r>
            <a:r>
              <a:rPr lang="ru-RU" dirty="0"/>
              <a:t> движение набирает популярность гигантскими темпами. Однако это не означает, что реляционные базы данных становятся рудиментом или чем-то архаичным. Скорее всего они будут использоваться и использоваться по-прежнему активно, но все больше в симбиозе с ними будут выступать </a:t>
            </a:r>
            <a:r>
              <a:rPr lang="ru-RU" dirty="0" err="1"/>
              <a:t>NoSQL</a:t>
            </a:r>
            <a:r>
              <a:rPr lang="ru-RU" dirty="0"/>
              <a:t> базы. Мы вступаем в эру </a:t>
            </a:r>
            <a:r>
              <a:rPr lang="ru-RU" dirty="0" err="1"/>
              <a:t>polyglot</a:t>
            </a:r>
            <a:r>
              <a:rPr lang="ru-RU" dirty="0"/>
              <a:t> </a:t>
            </a:r>
            <a:r>
              <a:rPr lang="ru-RU" dirty="0" err="1"/>
              <a:t>persistence</a:t>
            </a:r>
            <a:r>
              <a:rPr lang="ru-RU" dirty="0"/>
              <a:t> — эру, когда для различных потребностей используются разные хранилища данных. Теперь нет монополизма реляционных баз данных, как безальтернативного источника данных. Все чаще архитекторы выбирают хранилище исходя из природы самих данных и того, как мы ими хотим манипулировать, какие объемы информации ожидаются. И поэтому все становится только интереснее.</a:t>
            </a:r>
          </a:p>
        </p:txBody>
      </p:sp>
    </p:spTree>
    <p:extLst>
      <p:ext uri="{BB962C8B-B14F-4D97-AF65-F5344CB8AC3E}">
        <p14:creationId xmlns:p14="http://schemas.microsoft.com/office/powerpoint/2010/main" val="14895094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554</Words>
  <Application>Microsoft Office PowerPoint</Application>
  <PresentationFormat>Широкоэкранный</PresentationFormat>
  <Paragraphs>20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NoSQL и распределенные хранилища данных. Распределенные реляционные БД</vt:lpstr>
      <vt:lpstr>История.</vt:lpstr>
      <vt:lpstr>Презентация PowerPoint</vt:lpstr>
      <vt:lpstr>Характеристики NoSQL баз данных</vt:lpstr>
      <vt:lpstr>Неструктурированные (schemaless)</vt:lpstr>
      <vt:lpstr>Представление данных в виде агрегатов (aggregates).</vt:lpstr>
      <vt:lpstr>Презентация PowerPoint</vt:lpstr>
      <vt:lpstr>Преимущества / недостатки</vt:lpstr>
      <vt:lpstr>Резюме.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и распределенные хранилища данных. Распределенные реляционные БД</dc:title>
  <dc:creator>Пользователь Windows</dc:creator>
  <cp:lastModifiedBy>Пользователь Windows</cp:lastModifiedBy>
  <cp:revision>2</cp:revision>
  <dcterms:created xsi:type="dcterms:W3CDTF">2019-10-17T14:28:40Z</dcterms:created>
  <dcterms:modified xsi:type="dcterms:W3CDTF">2019-10-17T14:39:55Z</dcterms:modified>
</cp:coreProperties>
</file>