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8" r:id="rId2"/>
    <p:sldId id="259" r:id="rId3"/>
    <p:sldId id="260" r:id="rId4"/>
    <p:sldId id="261" r:id="rId5"/>
    <p:sldId id="263" r:id="rId6"/>
    <p:sldId id="264" r:id="rId7"/>
    <p:sldId id="268" r:id="rId8"/>
    <p:sldId id="271" r:id="rId9"/>
    <p:sldId id="269" r:id="rId10"/>
    <p:sldId id="265" r:id="rId11"/>
    <p:sldId id="267" r:id="rId12"/>
    <p:sldId id="273" r:id="rId13"/>
    <p:sldId id="272" r:id="rId14"/>
    <p:sldId id="279" r:id="rId15"/>
    <p:sldId id="278" r:id="rId16"/>
    <p:sldId id="276" r:id="rId17"/>
    <p:sldId id="283" r:id="rId18"/>
    <p:sldId id="274" r:id="rId19"/>
    <p:sldId id="282"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94660"/>
  </p:normalViewPr>
  <p:slideViewPr>
    <p:cSldViewPr snapToGrid="0">
      <p:cViewPr varScale="1">
        <p:scale>
          <a:sx n="103" d="100"/>
          <a:sy n="103" d="100"/>
        </p:scale>
        <p:origin x="12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200791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noProof="0" smtClean="0"/>
              <a:t>dd.mm.yyyy</a:t>
            </a:r>
            <a:endParaRPr lang="en-US" noProof="0"/>
          </a:p>
        </p:txBody>
      </p:sp>
      <p:sp>
        <p:nvSpPr>
          <p:cNvPr id="6" name="Footer Placeholder 5"/>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7" name="Slide Number Placeholder 6"/>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228486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1165751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4389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2244952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noProof="0" smtClean="0"/>
              <a:t>dd.mm.yyyy</a:t>
            </a:r>
            <a:endParaRPr lang="en-US" noProof="0"/>
          </a:p>
        </p:txBody>
      </p:sp>
      <p:sp>
        <p:nvSpPr>
          <p:cNvPr id="4"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515571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noProof="0" smtClean="0"/>
              <a:t>dd.mm.yyyy</a:t>
            </a:r>
            <a:endParaRPr lang="en-US" noProof="0"/>
          </a:p>
        </p:txBody>
      </p:sp>
      <p:sp>
        <p:nvSpPr>
          <p:cNvPr id="4"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429457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1511307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3585903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full-page image">
    <p:spTree>
      <p:nvGrpSpPr>
        <p:cNvPr id="1" name=""/>
        <p:cNvGrpSpPr/>
        <p:nvPr/>
      </p:nvGrpSpPr>
      <p:grpSpPr>
        <a:xfrm>
          <a:off x="0" y="0"/>
          <a:ext cx="0" cy="0"/>
          <a:chOff x="0" y="0"/>
          <a:chExt cx="0" cy="0"/>
        </a:xfrm>
      </p:grpSpPr>
      <p:sp>
        <p:nvSpPr>
          <p:cNvPr id="45058" name="Titelplatzhalter 1"/>
          <p:cNvSpPr>
            <a:spLocks noGrp="1"/>
          </p:cNvSpPr>
          <p:nvPr>
            <p:ph type="ctrTitle" hasCustomPrompt="1"/>
          </p:nvPr>
        </p:nvSpPr>
        <p:spPr bwMode="gray">
          <a:xfrm>
            <a:off x="437760" y="3386998"/>
            <a:ext cx="9652419" cy="1507336"/>
          </a:xfrm>
          <a:noFill/>
        </p:spPr>
        <p:txBody>
          <a:bodyPr wrap="square" lIns="143990">
            <a:spAutoFit/>
          </a:bodyPr>
          <a:lstStyle>
            <a:lvl1pPr>
              <a:defRPr sz="3628" smtClean="0">
                <a:solidFill>
                  <a:schemeClr val="bg1"/>
                </a:solidFill>
                <a:latin typeface="TeleGrotesk Headline Ultra" pitchFamily="2" charset="0"/>
              </a:defRPr>
            </a:lvl1pPr>
          </a:lstStyle>
          <a:p>
            <a:r>
              <a:rPr lang="en-US" dirty="0" err="1" smtClean="0"/>
              <a:t>TeleGrotesk</a:t>
            </a:r>
            <a:r>
              <a:rPr lang="en-US" dirty="0" smtClean="0"/>
              <a:t> Headline (Ultra)</a:t>
            </a:r>
            <a:br>
              <a:rPr lang="en-US" dirty="0" smtClean="0"/>
            </a:br>
            <a:r>
              <a:rPr kumimoji="0" lang="en-US" sz="3628" b="0" i="0" u="none" strike="noStrike" kern="1200" cap="none" spc="0" normalizeH="0" baseline="0" noProof="0" dirty="0" smtClean="0">
                <a:ln>
                  <a:noFill/>
                </a:ln>
                <a:solidFill>
                  <a:schemeClr val="bg1"/>
                </a:solidFill>
                <a:effectLst/>
                <a:uLnTx/>
                <a:uFillTx/>
                <a:latin typeface="TeleGrotesk Headline" pitchFamily="2" charset="0"/>
                <a:ea typeface="+mj-ea"/>
                <a:cs typeface="TeleGrotesk Headline Ultra" pitchFamily="2" charset="0"/>
              </a:rPr>
              <a:t>Maximum of 3 lines</a:t>
            </a:r>
            <a:br>
              <a:rPr kumimoji="0" lang="en-US" sz="3628" b="0" i="0" u="none" strike="noStrike" kern="1200" cap="none" spc="0" normalizeH="0" baseline="0" noProof="0" dirty="0" smtClean="0">
                <a:ln>
                  <a:noFill/>
                </a:ln>
                <a:solidFill>
                  <a:schemeClr val="bg1"/>
                </a:solidFill>
                <a:effectLst/>
                <a:uLnTx/>
                <a:uFillTx/>
                <a:latin typeface="TeleGrotesk Headline" pitchFamily="2" charset="0"/>
                <a:ea typeface="+mj-ea"/>
                <a:cs typeface="TeleGrotesk Headline Ultra" pitchFamily="2" charset="0"/>
              </a:rPr>
            </a:br>
            <a:r>
              <a:rPr kumimoji="0" lang="en-US" sz="3628" b="0" i="0" u="none" strike="noStrike" kern="1200" cap="none" spc="0" normalizeH="0" baseline="0" noProof="0" dirty="0" smtClean="0">
                <a:ln>
                  <a:noFill/>
                </a:ln>
                <a:solidFill>
                  <a:schemeClr val="bg1"/>
                </a:solidFill>
                <a:effectLst/>
                <a:uLnTx/>
                <a:uFillTx/>
                <a:latin typeface="TeleGrotesk Headline" pitchFamily="2" charset="0"/>
                <a:ea typeface="+mj-ea"/>
                <a:cs typeface="TeleGrotesk Headline Ultra" pitchFamily="2" charset="0"/>
              </a:rPr>
              <a:t>(40) 48 pt</a:t>
            </a:r>
            <a:endParaRPr lang="en-US" dirty="0" smtClean="0"/>
          </a:p>
        </p:txBody>
      </p:sp>
      <p:sp>
        <p:nvSpPr>
          <p:cNvPr id="45059" name="Textplatzhalter 2"/>
          <p:cNvSpPr>
            <a:spLocks noGrp="1"/>
          </p:cNvSpPr>
          <p:nvPr>
            <p:ph type="subTitle" idx="1" hasCustomPrompt="1"/>
          </p:nvPr>
        </p:nvSpPr>
        <p:spPr bwMode="gray">
          <a:xfrm>
            <a:off x="437760" y="5177782"/>
            <a:ext cx="9652419" cy="348357"/>
          </a:xfrm>
        </p:spPr>
        <p:txBody>
          <a:bodyPr wrap="square" lIns="143990">
            <a:spAutoFit/>
          </a:bodyPr>
          <a:lstStyle>
            <a:lvl1pPr>
              <a:spcBef>
                <a:spcPts val="0"/>
              </a:spcBef>
              <a:defRPr sz="2177" smtClean="0">
                <a:solidFill>
                  <a:schemeClr val="bg1"/>
                </a:solidFill>
                <a:latin typeface="Tele-GroteskNor" pitchFamily="2" charset="0"/>
              </a:defRPr>
            </a:lvl1pPr>
          </a:lstStyle>
          <a:p>
            <a:r>
              <a:rPr lang="en-US" smtClean="0"/>
              <a:t>Sub-heading: TeleGrotesk Normal, 24 pt</a:t>
            </a:r>
            <a:endParaRPr lang="en-US" dirty="0"/>
          </a:p>
        </p:txBody>
      </p:sp>
    </p:spTree>
    <p:extLst>
      <p:ext uri="{BB962C8B-B14F-4D97-AF65-F5344CB8AC3E}">
        <p14:creationId xmlns:p14="http://schemas.microsoft.com/office/powerpoint/2010/main" val="165285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182168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noProof="0" smtClean="0"/>
              <a:t>dd.mm.yyyy</a:t>
            </a:r>
            <a:endParaRPr lang="en-US" noProof="0"/>
          </a:p>
        </p:txBody>
      </p:sp>
      <p:sp>
        <p:nvSpPr>
          <p:cNvPr id="5" name="Footer Placeholder 4"/>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25405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noProof="0" smtClean="0"/>
              <a:t>dd.mm.yyyy</a:t>
            </a:r>
            <a:endParaRPr lang="en-US" noProof="0"/>
          </a:p>
        </p:txBody>
      </p:sp>
      <p:sp>
        <p:nvSpPr>
          <p:cNvPr id="6" name="Footer Placeholder 5"/>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7" name="Slide Number Placeholder 6"/>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43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noProof="0" smtClean="0"/>
              <a:t>dd.mm.yyyy</a:t>
            </a:r>
            <a:endParaRPr lang="en-US" noProof="0"/>
          </a:p>
        </p:txBody>
      </p:sp>
      <p:sp>
        <p:nvSpPr>
          <p:cNvPr id="8" name="Footer Placeholder 7"/>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9" name="Slide Number Placeholder 8"/>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400632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noProof="0" smtClean="0"/>
              <a:t>dd.mm.yyyy</a:t>
            </a:r>
            <a:endParaRPr lang="en-US" noProof="0"/>
          </a:p>
        </p:txBody>
      </p:sp>
      <p:sp>
        <p:nvSpPr>
          <p:cNvPr id="5" name="Footer Placeholder 3"/>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4"/>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28464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noProof="0" smtClean="0"/>
              <a:t>dd.mm.yyyy</a:t>
            </a:r>
            <a:endParaRPr lang="en-US" noProof="0"/>
          </a:p>
        </p:txBody>
      </p:sp>
      <p:sp>
        <p:nvSpPr>
          <p:cNvPr id="5" name="Footer Placeholder 2"/>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3"/>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39924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r>
              <a:rPr lang="en-US" noProof="0" smtClean="0"/>
              <a:t>dd.mm.yyyy</a:t>
            </a:r>
            <a:endParaRPr lang="en-US" noProof="0"/>
          </a:p>
        </p:txBody>
      </p:sp>
      <p:sp>
        <p:nvSpPr>
          <p:cNvPr id="5" name="Footer Placeholder 5"/>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6" name="Slide Number Placeholder 6"/>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322813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noProof="0" smtClean="0"/>
              <a:t>dd.mm.yyyy</a:t>
            </a:r>
            <a:endParaRPr lang="en-US" noProof="0"/>
          </a:p>
        </p:txBody>
      </p:sp>
      <p:sp>
        <p:nvSpPr>
          <p:cNvPr id="6" name="Footer Placeholder 5"/>
          <p:cNvSpPr>
            <a:spLocks noGrp="1"/>
          </p:cNvSpPr>
          <p:nvPr>
            <p:ph type="ftr" sz="quarter" idx="11"/>
          </p:nvPr>
        </p:nvSpPr>
        <p:spPr/>
        <p:txBody>
          <a:bodyPr/>
          <a:lstStyle/>
          <a:p>
            <a:r>
              <a:rPr lang="en-US" noProof="0" smtClean="0"/>
              <a:t>– Strictly confidential, Confidential, Internal –     Author/Presentation Topic</a:t>
            </a:r>
            <a:endParaRPr lang="en-US" noProof="0" smtClean="0"/>
          </a:p>
        </p:txBody>
      </p:sp>
      <p:sp>
        <p:nvSpPr>
          <p:cNvPr id="7" name="Slide Number Placeholder 6"/>
          <p:cNvSpPr>
            <a:spLocks noGrp="1"/>
          </p:cNvSpPr>
          <p:nvPr>
            <p:ph type="sldNum" sz="quarter" idx="12"/>
          </p:nvPr>
        </p:nvSpPr>
        <p:spPr/>
        <p:txBody>
          <a:bodyPr/>
          <a:lstStyle/>
          <a:p>
            <a:fld id="{C862BF23-D54E-4A76-8FFC-3448DABFB092}" type="slidenum">
              <a:rPr lang="en-US" smtClean="0"/>
              <a:t>‹#›</a:t>
            </a:fld>
            <a:endParaRPr lang="en-US"/>
          </a:p>
        </p:txBody>
      </p:sp>
    </p:spTree>
    <p:extLst>
      <p:ext uri="{BB962C8B-B14F-4D97-AF65-F5344CB8AC3E}">
        <p14:creationId xmlns:p14="http://schemas.microsoft.com/office/powerpoint/2010/main" val="178270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noProof="0" smtClean="0"/>
              <a:t>dd.mm.yyyy</a:t>
            </a:r>
            <a:endParaRPr lang="en-US" noProof="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smtClean="0"/>
              <a:t>– Strictly confidential, Confidential, Internal –     Author/Presentation Topic</a:t>
            </a:r>
            <a:endParaRPr lang="en-US" noProof="0" smtClean="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62BF23-D54E-4A76-8FFC-3448DABFB092}" type="slidenum">
              <a:rPr lang="en-US" smtClean="0"/>
              <a:t>‹#›</a:t>
            </a:fld>
            <a:endParaRPr lang="en-US"/>
          </a:p>
        </p:txBody>
      </p:sp>
    </p:spTree>
    <p:extLst>
      <p:ext uri="{BB962C8B-B14F-4D97-AF65-F5344CB8AC3E}">
        <p14:creationId xmlns:p14="http://schemas.microsoft.com/office/powerpoint/2010/main" val="361384800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zone.com/articles/java-dynamic-proxy" TargetMode="External"/><Relationship Id="rId7" Type="http://schemas.openxmlformats.org/officeDocument/2006/relationships/hyperlink" Target="https://www.jrebel.com/blog/java-code-generation-libraries-comparison" TargetMode="External"/><Relationship Id="rId2" Type="http://schemas.openxmlformats.org/officeDocument/2006/relationships/hyperlink" Target="https://github.com/cglib/cglib/wiki" TargetMode="External"/><Relationship Id="rId1" Type="http://schemas.openxmlformats.org/officeDocument/2006/relationships/slideLayout" Target="../slideLayouts/slideLayout7.xml"/><Relationship Id="rId6" Type="http://schemas.openxmlformats.org/officeDocument/2006/relationships/hyperlink" Target="https://bytebuddy.net/#/" TargetMode="External"/><Relationship Id="rId5" Type="http://schemas.openxmlformats.org/officeDocument/2006/relationships/hyperlink" Target="https://www.javassist.org/" TargetMode="External"/><Relationship Id="rId4" Type="http://schemas.openxmlformats.org/officeDocument/2006/relationships/hyperlink" Target="https://howtodoinjava.com/design-patterns/structural/proxy-design-patter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760" y="3386998"/>
            <a:ext cx="9652419" cy="502445"/>
          </a:xfrm>
        </p:spPr>
        <p:txBody>
          <a:bodyPr/>
          <a:lstStyle/>
          <a:p>
            <a:r>
              <a:rPr lang="en-US" dirty="0" smtClean="0"/>
              <a:t>Proxy design pattern</a:t>
            </a:r>
            <a:endParaRPr lang="en-US" dirty="0"/>
          </a:p>
        </p:txBody>
      </p:sp>
      <p:sp>
        <p:nvSpPr>
          <p:cNvPr id="3" name="Subtitle 2"/>
          <p:cNvSpPr>
            <a:spLocks noGrp="1"/>
          </p:cNvSpPr>
          <p:nvPr>
            <p:ph type="subTitle" idx="1"/>
          </p:nvPr>
        </p:nvSpPr>
        <p:spPr>
          <a:xfrm>
            <a:off x="437760" y="5177782"/>
            <a:ext cx="9652419" cy="320857"/>
          </a:xfrm>
        </p:spPr>
        <p:txBody>
          <a:bodyPr/>
          <a:lstStyle/>
          <a:p>
            <a:r>
              <a:rPr lang="en-US" dirty="0" smtClean="0"/>
              <a:t>Tutorial</a:t>
            </a:r>
            <a:endParaRPr lang="en-US" dirty="0"/>
          </a:p>
        </p:txBody>
      </p:sp>
    </p:spTree>
    <p:extLst>
      <p:ext uri="{BB962C8B-B14F-4D97-AF65-F5344CB8AC3E}">
        <p14:creationId xmlns:p14="http://schemas.microsoft.com/office/powerpoint/2010/main" val="127834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62" y="81696"/>
            <a:ext cx="3094117" cy="578235"/>
          </a:xfrm>
          <a:prstGeom prst="rect">
            <a:avLst/>
          </a:prstGeom>
        </p:spPr>
        <p:txBody>
          <a:bodyPr wrap="none">
            <a:spAutoFit/>
          </a:bodyPr>
          <a:lstStyle/>
          <a:p>
            <a:pPr>
              <a:lnSpc>
                <a:spcPct val="107000"/>
              </a:lnSpc>
              <a:spcAft>
                <a:spcPts val="800"/>
              </a:spcAft>
            </a:pPr>
            <a:r>
              <a:rPr lang="en-US" sz="3200" b="1" dirty="0">
                <a:solidFill>
                  <a:schemeClr val="tx2"/>
                </a:solidFill>
                <a:latin typeface="+mj-lt"/>
                <a:ea typeface="Calibri" panose="020F0502020204030204" pitchFamily="34" charset="0"/>
                <a:cs typeface="Times New Roman" panose="02020603050405020304" pitchFamily="18" charset="0"/>
              </a:rPr>
              <a:t>Consequences </a:t>
            </a:r>
            <a:endParaRPr lang="en-US" sz="3200" dirty="0">
              <a:solidFill>
                <a:schemeClr val="tx2"/>
              </a:solidFill>
              <a:effectLst/>
              <a:latin typeface="+mj-lt"/>
              <a:ea typeface="Calibri" panose="020F0502020204030204" pitchFamily="34" charset="0"/>
              <a:cs typeface="Times New Roman" panose="02020603050405020304" pitchFamily="18" charset="0"/>
            </a:endParaRPr>
          </a:p>
        </p:txBody>
      </p:sp>
      <p:sp>
        <p:nvSpPr>
          <p:cNvPr id="3" name="Rectangle 2"/>
          <p:cNvSpPr/>
          <p:nvPr/>
        </p:nvSpPr>
        <p:spPr>
          <a:xfrm>
            <a:off x="975917" y="1125132"/>
            <a:ext cx="11300059" cy="4539512"/>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Advantages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Simplifies clients</a:t>
            </a:r>
          </a:p>
          <a:p>
            <a:pPr marL="342900" lvl="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proxy hides implementation details from clients, which makes them easier to implement, change, test, and reuse</a:t>
            </a:r>
          </a:p>
          <a:p>
            <a:pPr>
              <a:lnSpc>
                <a:spcPct val="107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Disadvantages</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Proxy is coupled to real subject.</a:t>
            </a:r>
          </a:p>
          <a:p>
            <a:pPr marL="342900" lvl="0" indent="-342900">
              <a:lnSpc>
                <a:spcPct val="107000"/>
              </a:lnSpc>
              <a:spcAft>
                <a:spcPts val="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proxy implements the Subject interface and (usually) has direct access to the concrete </a:t>
            </a:r>
            <a:r>
              <a:rPr lang="en-US" sz="2400" dirty="0" err="1">
                <a:latin typeface="Calibri" panose="020F0502020204030204" pitchFamily="34" charset="0"/>
                <a:ea typeface="Calibri" panose="020F0502020204030204" pitchFamily="34" charset="0"/>
                <a:cs typeface="Times New Roman" panose="02020603050405020304" pitchFamily="18" charset="0"/>
              </a:rPr>
              <a:t>RealSubject</a:t>
            </a:r>
            <a:r>
              <a:rPr lang="en-US" sz="2400" dirty="0">
                <a:latin typeface="Calibri" panose="020F0502020204030204" pitchFamily="34" charset="0"/>
                <a:ea typeface="Calibri" panose="020F0502020204030204" pitchFamily="34" charset="0"/>
                <a:cs typeface="Times New Roman" panose="02020603050405020304" pitchFamily="18" charset="0"/>
              </a:rPr>
              <a:t> class.</a:t>
            </a:r>
          </a:p>
          <a:p>
            <a:pPr marL="342900" lvl="0" indent="-342900">
              <a:lnSpc>
                <a:spcPct val="107000"/>
              </a:lnSpc>
              <a:spcAft>
                <a:spcPts val="800"/>
              </a:spcAft>
              <a:buFont typeface="Calibri" panose="020F050202020403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But if Proxies are going to instantiate </a:t>
            </a:r>
            <a:r>
              <a:rPr lang="en-US" sz="2400" dirty="0" err="1">
                <a:latin typeface="Calibri" panose="020F0502020204030204" pitchFamily="34" charset="0"/>
                <a:ea typeface="Calibri" panose="020F0502020204030204" pitchFamily="34" charset="0"/>
                <a:cs typeface="Times New Roman" panose="02020603050405020304" pitchFamily="18" charset="0"/>
              </a:rPr>
              <a:t>RealSubjects</a:t>
            </a:r>
            <a:r>
              <a:rPr lang="en-US" sz="2400" dirty="0">
                <a:latin typeface="Calibri" panose="020F0502020204030204" pitchFamily="34" charset="0"/>
                <a:ea typeface="Calibri" panose="020F0502020204030204" pitchFamily="34" charset="0"/>
                <a:cs typeface="Times New Roman" panose="02020603050405020304" pitchFamily="18" charset="0"/>
              </a:rPr>
              <a:t> (such as in a virtual proxy), then they have to know the concrete class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45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87" y="65314"/>
            <a:ext cx="3057247" cy="584775"/>
          </a:xfrm>
          <a:prstGeom prst="rect">
            <a:avLst/>
          </a:prstGeom>
        </p:spPr>
        <p:txBody>
          <a:bodyPr wrap="none">
            <a:spAutoFit/>
          </a:bodyPr>
          <a:lstStyle/>
          <a:p>
            <a:r>
              <a:rPr lang="en-US" sz="3200" b="1" dirty="0" smtClean="0">
                <a:solidFill>
                  <a:schemeClr val="tx2"/>
                </a:solidFill>
                <a:latin typeface="+mj-lt"/>
                <a:cs typeface="Calibri" panose="020F0502020204030204" pitchFamily="34" charset="0"/>
              </a:rPr>
              <a:t>DYNAMIC PROXY</a:t>
            </a:r>
            <a:endParaRPr lang="en-US" sz="3200" b="1" dirty="0">
              <a:solidFill>
                <a:schemeClr val="tx2"/>
              </a:solidFill>
              <a:latin typeface="+mj-lt"/>
              <a:cs typeface="Calibri" panose="020F0502020204030204" pitchFamily="34" charset="0"/>
            </a:endParaRPr>
          </a:p>
        </p:txBody>
      </p:sp>
      <p:sp>
        <p:nvSpPr>
          <p:cNvPr id="3" name="Rectangle 2"/>
          <p:cNvSpPr/>
          <p:nvPr/>
        </p:nvSpPr>
        <p:spPr>
          <a:xfrm>
            <a:off x="2138547" y="1477547"/>
            <a:ext cx="6096000" cy="3046988"/>
          </a:xfrm>
          <a:prstGeom prst="rect">
            <a:avLst/>
          </a:prstGeom>
        </p:spPr>
        <p:txBody>
          <a:bodyPr>
            <a:spAutoFit/>
          </a:bodyPr>
          <a:lstStyle/>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JDK proxy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err="1" smtClean="0">
                <a:latin typeface="Calibri" panose="020F0502020204030204" pitchFamily="34" charset="0"/>
                <a:ea typeface="Calibri" panose="020F0502020204030204" pitchFamily="34" charset="0"/>
                <a:cs typeface="Times New Roman" panose="02020603050405020304" pitchFamily="18" charset="0"/>
              </a:rPr>
              <a:t>cglib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err="1" smtClean="0">
                <a:latin typeface="Calibri" panose="020F0502020204030204" pitchFamily="34" charset="0"/>
                <a:ea typeface="Calibri" panose="020F0502020204030204" pitchFamily="34" charset="0"/>
                <a:cs typeface="Times New Roman" panose="02020603050405020304" pitchFamily="18" charset="0"/>
              </a:rPr>
              <a:t>Javassist</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Byte Buddy</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414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22" y="120821"/>
            <a:ext cx="2058577" cy="584775"/>
          </a:xfrm>
          <a:prstGeom prst="rect">
            <a:avLst/>
          </a:prstGeom>
        </p:spPr>
        <p:txBody>
          <a:bodyPr wrap="none">
            <a:spAutoFit/>
          </a:bodyPr>
          <a:lstStyle/>
          <a:p>
            <a:r>
              <a:rPr lang="en-US" sz="3200" dirty="0">
                <a:solidFill>
                  <a:schemeClr val="tx2"/>
                </a:solidFill>
                <a:latin typeface="+mj-lt"/>
                <a:ea typeface="Calibri" panose="020F0502020204030204" pitchFamily="34" charset="0"/>
                <a:cs typeface="Times New Roman" panose="02020603050405020304" pitchFamily="18" charset="0"/>
              </a:rPr>
              <a:t>JDK proxy</a:t>
            </a:r>
          </a:p>
        </p:txBody>
      </p:sp>
      <p:sp>
        <p:nvSpPr>
          <p:cNvPr id="5" name="Rectangle 4"/>
          <p:cNvSpPr/>
          <p:nvPr/>
        </p:nvSpPr>
        <p:spPr>
          <a:xfrm>
            <a:off x="1629746" y="1938839"/>
            <a:ext cx="8857862" cy="2677656"/>
          </a:xfrm>
          <a:prstGeom prst="rect">
            <a:avLst/>
          </a:prstGeom>
        </p:spPr>
        <p:txBody>
          <a:bodyPr wrap="square">
            <a:spAutoFit/>
          </a:bodyPr>
          <a:lstStyle/>
          <a:p>
            <a:pPr marL="342900" indent="-342900">
              <a:buFont typeface="Wingdings" panose="05000000000000000000" pitchFamily="2" charset="2"/>
              <a:buChar char="q"/>
            </a:pPr>
            <a:r>
              <a:rPr lang="en-US" sz="2400" dirty="0" smtClean="0">
                <a:solidFill>
                  <a:schemeClr val="tx2"/>
                </a:solidFill>
                <a:latin typeface="Calibri" panose="020F0502020204030204" pitchFamily="34" charset="0"/>
                <a:ea typeface="Arimo" panose="020B0604020202020204" pitchFamily="34" charset="0"/>
                <a:cs typeface="Calibri" panose="020F0502020204030204" pitchFamily="34" charset="0"/>
              </a:rPr>
              <a:t>JDK</a:t>
            </a:r>
            <a:r>
              <a:rPr lang="en-US" sz="2400" dirty="0" smtClean="0">
                <a:solidFill>
                  <a:srgbClr val="000000"/>
                </a:solidFill>
                <a:latin typeface="Calibri" panose="020F0502020204030204" pitchFamily="34" charset="0"/>
                <a:ea typeface="Arimo" panose="020B0604020202020204" pitchFamily="34" charset="0"/>
                <a:cs typeface="Calibri" panose="020F0502020204030204" pitchFamily="34" charset="0"/>
              </a:rPr>
              <a:t> </a:t>
            </a:r>
            <a:r>
              <a:rPr lang="en-US" sz="2400" dirty="0">
                <a:solidFill>
                  <a:srgbClr val="000000"/>
                </a:solidFill>
                <a:latin typeface="Calibri" panose="020F0502020204030204" pitchFamily="34" charset="0"/>
                <a:ea typeface="Arimo" panose="020B0604020202020204" pitchFamily="34" charset="0"/>
                <a:cs typeface="Calibri" panose="020F0502020204030204" pitchFamily="34" charset="0"/>
              </a:rPr>
              <a:t>dynamic </a:t>
            </a:r>
            <a:r>
              <a:rPr lang="en-US" sz="2400" dirty="0" smtClean="0">
                <a:solidFill>
                  <a:srgbClr val="000000"/>
                </a:solidFill>
                <a:latin typeface="Calibri" panose="020F0502020204030204" pitchFamily="34" charset="0"/>
                <a:ea typeface="Arimo" panose="020B0604020202020204" pitchFamily="34" charset="0"/>
                <a:cs typeface="Calibri" panose="020F0502020204030204" pitchFamily="34" charset="0"/>
              </a:rPr>
              <a:t>proxy is available </a:t>
            </a:r>
            <a:r>
              <a:rPr lang="en-US" sz="2400" dirty="0">
                <a:solidFill>
                  <a:srgbClr val="000000"/>
                </a:solidFill>
                <a:latin typeface="Calibri" panose="020F0502020204030204" pitchFamily="34" charset="0"/>
                <a:ea typeface="Arimo" panose="020B0604020202020204" pitchFamily="34" charset="0"/>
                <a:cs typeface="Calibri" panose="020F0502020204030204" pitchFamily="34" charset="0"/>
              </a:rPr>
              <a:t>since JDK </a:t>
            </a:r>
            <a:r>
              <a:rPr lang="en-US" sz="2400" dirty="0" smtClean="0">
                <a:solidFill>
                  <a:srgbClr val="000000"/>
                </a:solidFill>
                <a:latin typeface="Calibri" panose="020F0502020204030204" pitchFamily="34" charset="0"/>
                <a:ea typeface="Arimo" panose="020B0604020202020204" pitchFamily="34" charset="0"/>
                <a:cs typeface="Calibri" panose="020F0502020204030204" pitchFamily="34" charset="0"/>
              </a:rPr>
              <a:t>1.3</a:t>
            </a:r>
          </a:p>
          <a:p>
            <a:endParaRPr lang="en-US" sz="2400" dirty="0" smtClean="0">
              <a:solidFill>
                <a:srgbClr val="000000"/>
              </a:solidFill>
              <a:latin typeface="Calibri" panose="020F0502020204030204" pitchFamily="34" charset="0"/>
              <a:ea typeface="Arimo" panose="020B0604020202020204" pitchFamily="34" charset="0"/>
              <a:cs typeface="Calibri" panose="020F0502020204030204" pitchFamily="34" charset="0"/>
            </a:endParaRPr>
          </a:p>
          <a:p>
            <a:pPr marL="342900" indent="-342900">
              <a:buFont typeface="Wingdings" panose="05000000000000000000" pitchFamily="2" charset="2"/>
              <a:buChar char="q"/>
            </a:pPr>
            <a:r>
              <a:rPr lang="de-AT" sz="2400" dirty="0" smtClean="0">
                <a:solidFill>
                  <a:srgbClr val="000000"/>
                </a:solidFill>
                <a:latin typeface="Calibri" panose="020F0502020204030204" pitchFamily="34" charset="0"/>
                <a:ea typeface="Arimo" panose="020B0604020202020204" pitchFamily="34" charset="0"/>
                <a:cs typeface="Calibri" panose="020F0502020204030204" pitchFamily="34" charset="0"/>
              </a:rPr>
              <a:t>J</a:t>
            </a:r>
            <a:r>
              <a:rPr lang="en-US" sz="2400" dirty="0">
                <a:solidFill>
                  <a:srgbClr val="000000"/>
                </a:solidFill>
                <a:latin typeface="Calibri" panose="020F0502020204030204" pitchFamily="34" charset="0"/>
                <a:ea typeface="Arimo" panose="020B0604020202020204" pitchFamily="34" charset="0"/>
                <a:cs typeface="Calibri" panose="020F0502020204030204" pitchFamily="34" charset="0"/>
              </a:rPr>
              <a:t>DK dynamic proxy approach requires the target objects implement one or more </a:t>
            </a:r>
            <a:r>
              <a:rPr lang="en-US" sz="2400" dirty="0" smtClean="0">
                <a:solidFill>
                  <a:schemeClr val="tx2"/>
                </a:solidFill>
                <a:latin typeface="Calibri" panose="020F0502020204030204" pitchFamily="34" charset="0"/>
                <a:ea typeface="Arimo" panose="020B0604020202020204" pitchFamily="34" charset="0"/>
                <a:cs typeface="Calibri" panose="020F0502020204030204" pitchFamily="34" charset="0"/>
              </a:rPr>
              <a:t>interfaces</a:t>
            </a:r>
          </a:p>
          <a:p>
            <a:endParaRPr lang="en-US" sz="2400" dirty="0" smtClean="0">
              <a:solidFill>
                <a:srgbClr val="000000"/>
              </a:solidFill>
              <a:latin typeface="Calibri" panose="020F0502020204030204" pitchFamily="34" charset="0"/>
              <a:ea typeface="Arimo" panose="020B060402020202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chemeClr val="tx2"/>
                </a:solidFill>
                <a:latin typeface="Calibri" panose="020F0502020204030204" pitchFamily="34" charset="0"/>
                <a:ea typeface="Arimo" panose="020B0604020202020204" pitchFamily="34" charset="0"/>
                <a:cs typeface="Calibri" panose="020F0502020204030204" pitchFamily="34" charset="0"/>
              </a:rPr>
              <a:t>JDK</a:t>
            </a:r>
            <a:r>
              <a:rPr lang="en-US" sz="2400" dirty="0">
                <a:latin typeface="Calibri" panose="020F0502020204030204" pitchFamily="34" charset="0"/>
                <a:ea typeface="Arimo" panose="020B0604020202020204" pitchFamily="34" charset="0"/>
                <a:cs typeface="Calibri" panose="020F0502020204030204" pitchFamily="34" charset="0"/>
              </a:rPr>
              <a:t> proxies are implemented </a:t>
            </a:r>
            <a:r>
              <a:rPr lang="en-US" sz="2400" dirty="0" smtClean="0">
                <a:latin typeface="Calibri" panose="020F0502020204030204" pitchFamily="34" charset="0"/>
                <a:ea typeface="Arimo" panose="020B0604020202020204" pitchFamily="34" charset="0"/>
                <a:cs typeface="Calibri" panose="020F0502020204030204" pitchFamily="34" charset="0"/>
              </a:rPr>
              <a:t>naively </a:t>
            </a:r>
            <a:r>
              <a:rPr lang="en-US" sz="2400" dirty="0">
                <a:latin typeface="Calibri" panose="020F0502020204030204" pitchFamily="34" charset="0"/>
                <a:ea typeface="Arimo" panose="020B0604020202020204" pitchFamily="34" charset="0"/>
                <a:cs typeface="Calibri" panose="020F0502020204030204" pitchFamily="34" charset="0"/>
              </a:rPr>
              <a:t>with only one interception </a:t>
            </a:r>
            <a:r>
              <a:rPr lang="en-US" sz="2400" dirty="0" smtClean="0">
                <a:latin typeface="Calibri" panose="020F0502020204030204" pitchFamily="34" charset="0"/>
                <a:ea typeface="Arimo" panose="020B0604020202020204" pitchFamily="34" charset="0"/>
                <a:cs typeface="Calibri" panose="020F0502020204030204" pitchFamily="34" charset="0"/>
              </a:rPr>
              <a:t>dispatcher</a:t>
            </a:r>
            <a:endParaRPr lang="en-US" sz="2400" dirty="0">
              <a:solidFill>
                <a:srgbClr val="000000"/>
              </a:solidFill>
              <a:latin typeface="Calibri" panose="020F0502020204030204" pitchFamily="34" charset="0"/>
              <a:ea typeface="Arimo" panose="020B0604020202020204" pitchFamily="34" charset="0"/>
              <a:cs typeface="Calibri" panose="020F0502020204030204" pitchFamily="34" charset="0"/>
            </a:endParaRPr>
          </a:p>
        </p:txBody>
      </p:sp>
    </p:spTree>
    <p:extLst>
      <p:ext uri="{BB962C8B-B14F-4D97-AF65-F5344CB8AC3E}">
        <p14:creationId xmlns:p14="http://schemas.microsoft.com/office/powerpoint/2010/main" val="285215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06" y="175018"/>
            <a:ext cx="1925901" cy="584775"/>
          </a:xfrm>
          <a:prstGeom prst="rect">
            <a:avLst/>
          </a:prstGeom>
        </p:spPr>
        <p:txBody>
          <a:bodyPr wrap="square">
            <a:spAutoFit/>
          </a:bodyPr>
          <a:lstStyle/>
          <a:p>
            <a:r>
              <a:rPr lang="en-US" sz="3200" dirty="0">
                <a:solidFill>
                  <a:schemeClr val="tx2"/>
                </a:solidFill>
                <a:latin typeface="+mj-lt"/>
              </a:rPr>
              <a:t>CGLIB</a:t>
            </a:r>
          </a:p>
        </p:txBody>
      </p:sp>
      <p:sp>
        <p:nvSpPr>
          <p:cNvPr id="3" name="Rectangle 2"/>
          <p:cNvSpPr/>
          <p:nvPr/>
        </p:nvSpPr>
        <p:spPr>
          <a:xfrm>
            <a:off x="1279265" y="1526576"/>
            <a:ext cx="9796171" cy="3416320"/>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CGLIB </a:t>
            </a:r>
            <a:r>
              <a:rPr lang="en-US" sz="2400" dirty="0">
                <a:latin typeface="Calibri" panose="020F0502020204030204" pitchFamily="34" charset="0"/>
                <a:cs typeface="Calibri" panose="020F0502020204030204" pitchFamily="34" charset="0"/>
              </a:rPr>
              <a:t>- Byte Code Generation Library, is built on top of </a:t>
            </a:r>
            <a:r>
              <a:rPr lang="en-US" sz="2400" dirty="0" smtClean="0">
                <a:solidFill>
                  <a:schemeClr val="tx2"/>
                </a:solidFill>
                <a:latin typeface="Calibri" panose="020F0502020204030204" pitchFamily="34" charset="0"/>
                <a:cs typeface="Calibri" panose="020F0502020204030204" pitchFamily="34" charset="0"/>
              </a:rPr>
              <a:t>ASM</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ASM is a Java bytecode manipulation </a:t>
            </a:r>
            <a:r>
              <a:rPr lang="en-US" sz="2400" dirty="0" smtClean="0">
                <a:latin typeface="Calibri" panose="020F0502020204030204" pitchFamily="34" charset="0"/>
                <a:cs typeface="Calibri" panose="020F0502020204030204" pitchFamily="34" charset="0"/>
              </a:rPr>
              <a:t>framework)</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ru-RU" sz="2400" dirty="0" err="1">
                <a:latin typeface="Calibri" panose="020F0502020204030204" pitchFamily="34" charset="0"/>
                <a:cs typeface="Calibri" panose="020F0502020204030204" pitchFamily="34" charset="0"/>
              </a:rPr>
              <a:t>In</a:t>
            </a:r>
            <a:r>
              <a:rPr lang="ru-RU" sz="2400" dirty="0">
                <a:latin typeface="Calibri" panose="020F0502020204030204" pitchFamily="34" charset="0"/>
                <a:cs typeface="Calibri" panose="020F0502020204030204" pitchFamily="34" charset="0"/>
              </a:rPr>
              <a:t> </a:t>
            </a:r>
            <a:r>
              <a:rPr lang="ru-RU" sz="2400" dirty="0">
                <a:solidFill>
                  <a:schemeClr val="tx2"/>
                </a:solidFill>
                <a:latin typeface="Calibri" panose="020F0502020204030204" pitchFamily="34" charset="0"/>
                <a:cs typeface="Calibri" panose="020F0502020204030204" pitchFamily="34" charset="0"/>
              </a:rPr>
              <a:t>2002</a:t>
            </a:r>
            <a:r>
              <a:rPr lang="ru-RU" sz="2400" dirty="0">
                <a:latin typeface="Calibri" panose="020F0502020204030204" pitchFamily="34" charset="0"/>
                <a:cs typeface="Calibri" panose="020F0502020204030204" pitchFamily="34" charset="0"/>
              </a:rPr>
              <a:t> CGLIB </a:t>
            </a:r>
            <a:r>
              <a:rPr lang="ru-RU" sz="2400" dirty="0" err="1">
                <a:latin typeface="Calibri" panose="020F0502020204030204" pitchFamily="34" charset="0"/>
                <a:cs typeface="Calibri" panose="020F0502020204030204" pitchFamily="34" charset="0"/>
              </a:rPr>
              <a:t>defined</a:t>
            </a:r>
            <a:r>
              <a:rPr lang="ru-RU" sz="2400" dirty="0">
                <a:latin typeface="Calibri" panose="020F0502020204030204" pitchFamily="34" charset="0"/>
                <a:cs typeface="Calibri" panose="020F0502020204030204" pitchFamily="34" charset="0"/>
              </a:rPr>
              <a:t> a </a:t>
            </a:r>
            <a:r>
              <a:rPr lang="ru-RU" sz="2400" dirty="0" err="1">
                <a:latin typeface="Calibri" panose="020F0502020204030204" pitchFamily="34" charset="0"/>
                <a:cs typeface="Calibri" panose="020F0502020204030204" pitchFamily="34" charset="0"/>
              </a:rPr>
              <a:t>new</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standard</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to</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manipulate</a:t>
            </a:r>
            <a:r>
              <a:rPr lang="ru-RU" sz="2400" dirty="0">
                <a:latin typeface="Calibri" panose="020F0502020204030204" pitchFamily="34" charset="0"/>
                <a:cs typeface="Calibri" panose="020F0502020204030204" pitchFamily="34" charset="0"/>
              </a:rPr>
              <a:t> </a:t>
            </a:r>
            <a:r>
              <a:rPr lang="ru-RU" sz="2400" dirty="0" err="1">
                <a:latin typeface="Calibri" panose="020F0502020204030204" pitchFamily="34" charset="0"/>
                <a:cs typeface="Calibri" panose="020F0502020204030204" pitchFamily="34" charset="0"/>
              </a:rPr>
              <a:t>bytecode</a:t>
            </a:r>
            <a:r>
              <a:rPr lang="ru-RU"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err="1">
                <a:latin typeface="Calibri" panose="020F0502020204030204" pitchFamily="34" charset="0"/>
                <a:cs typeface="Calibri" panose="020F0502020204030204" pitchFamily="34" charset="0"/>
              </a:rPr>
              <a:t>cglib</a:t>
            </a:r>
            <a:r>
              <a:rPr lang="en-US" sz="2400" dirty="0">
                <a:latin typeface="Calibri" panose="020F0502020204030204" pitchFamily="34" charset="0"/>
                <a:cs typeface="Calibri" panose="020F0502020204030204" pitchFamily="34" charset="0"/>
              </a:rPr>
              <a:t> is no longer under active development</a:t>
            </a:r>
            <a:r>
              <a:rPr lang="en-US" sz="2400" dirty="0" smtClean="0">
                <a:latin typeface="Calibri" panose="020F0502020204030204" pitchFamily="34" charset="0"/>
                <a:cs typeface="Calibri" panose="020F0502020204030204" pitchFamily="34" charset="0"/>
              </a:rPr>
              <a:t>.</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chemeClr val="tx2"/>
                </a:solidFill>
                <a:latin typeface="Calibri" panose="020F0502020204030204" pitchFamily="34" charset="0"/>
                <a:cs typeface="Calibri" panose="020F0502020204030204" pitchFamily="34" charset="0"/>
              </a:rPr>
              <a:t>mockito</a:t>
            </a:r>
            <a:r>
              <a:rPr lang="en-US" sz="2400" dirty="0">
                <a:latin typeface="Calibri" panose="020F0502020204030204" pitchFamily="34" charset="0"/>
                <a:cs typeface="Calibri" panose="020F0502020204030204" pitchFamily="34" charset="0"/>
              </a:rPr>
              <a:t> has replaced CGLIB by </a:t>
            </a:r>
            <a:r>
              <a:rPr lang="en-US" sz="2400" dirty="0">
                <a:solidFill>
                  <a:schemeClr val="tx2"/>
                </a:solidFill>
                <a:latin typeface="Calibri" panose="020F0502020204030204" pitchFamily="34" charset="0"/>
                <a:cs typeface="Calibri" panose="020F0502020204030204" pitchFamily="34" charset="0"/>
              </a:rPr>
              <a:t>Byte Buddy</a:t>
            </a:r>
            <a:r>
              <a:rPr lang="en-US" sz="2400" dirty="0">
                <a:latin typeface="Calibri" panose="020F0502020204030204" pitchFamily="34" charset="0"/>
                <a:cs typeface="Calibri" panose="020F0502020204030204" pitchFamily="34" charset="0"/>
              </a:rPr>
              <a:t> in version 2.1.0.</a:t>
            </a: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01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GLIB and A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1654068"/>
            <a:ext cx="5496903" cy="34080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831" y="277655"/>
            <a:ext cx="1925901" cy="584775"/>
          </a:xfrm>
          <a:prstGeom prst="rect">
            <a:avLst/>
          </a:prstGeom>
        </p:spPr>
        <p:txBody>
          <a:bodyPr wrap="square">
            <a:spAutoFit/>
          </a:bodyPr>
          <a:lstStyle/>
          <a:p>
            <a:r>
              <a:rPr lang="en-US" sz="3200" dirty="0">
                <a:solidFill>
                  <a:schemeClr val="tx2"/>
                </a:solidFill>
                <a:latin typeface="+mj-lt"/>
              </a:rPr>
              <a:t>CGLIB</a:t>
            </a:r>
          </a:p>
        </p:txBody>
      </p:sp>
    </p:spTree>
    <p:extLst>
      <p:ext uri="{BB962C8B-B14F-4D97-AF65-F5344CB8AC3E}">
        <p14:creationId xmlns:p14="http://schemas.microsoft.com/office/powerpoint/2010/main" val="329033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391" y="324339"/>
            <a:ext cx="1960793" cy="584775"/>
          </a:xfrm>
          <a:prstGeom prst="rect">
            <a:avLst/>
          </a:prstGeom>
        </p:spPr>
        <p:txBody>
          <a:bodyPr wrap="none">
            <a:spAutoFit/>
          </a:bodyPr>
          <a:lstStyle/>
          <a:p>
            <a:r>
              <a:rPr lang="en-US" sz="3200" dirty="0" smtClean="0">
                <a:solidFill>
                  <a:schemeClr val="tx2"/>
                </a:solidFill>
                <a:latin typeface="+mj-lt"/>
                <a:cs typeface="Calibri" panose="020F0502020204030204" pitchFamily="34" charset="0"/>
              </a:rPr>
              <a:t>JAVASSIST</a:t>
            </a:r>
            <a:endParaRPr lang="en-US" sz="3600" dirty="0">
              <a:solidFill>
                <a:schemeClr val="tx2"/>
              </a:solidFill>
              <a:latin typeface="+mj-lt"/>
              <a:ea typeface="Calibri" panose="020F0502020204030204" pitchFamily="34" charset="0"/>
              <a:cs typeface="Calibri" panose="020F0502020204030204" pitchFamily="34" charset="0"/>
            </a:endParaRPr>
          </a:p>
        </p:txBody>
      </p:sp>
      <p:sp>
        <p:nvSpPr>
          <p:cNvPr id="4" name="Rectangle 3"/>
          <p:cNvSpPr/>
          <p:nvPr/>
        </p:nvSpPr>
        <p:spPr>
          <a:xfrm>
            <a:off x="1080655" y="1367612"/>
            <a:ext cx="10741891" cy="2927297"/>
          </a:xfrm>
          <a:prstGeom prst="rect">
            <a:avLst/>
          </a:prstGeom>
        </p:spPr>
        <p:txBody>
          <a:bodyPr wrap="square">
            <a:spAutoFit/>
          </a:bodyPr>
          <a:lstStyle/>
          <a:p>
            <a:pPr marL="342900" indent="-342900">
              <a:buFont typeface="Wingdings" panose="05000000000000000000" pitchFamily="2" charset="2"/>
              <a:buChar char="q"/>
            </a:pPr>
            <a:r>
              <a:rPr lang="en-US" sz="2000" dirty="0" err="1" smtClean="0">
                <a:solidFill>
                  <a:schemeClr val="tx2"/>
                </a:solidFill>
                <a:latin typeface="Calibri" panose="020F0502020204030204" pitchFamily="34" charset="0"/>
                <a:cs typeface="Calibri" panose="020F0502020204030204" pitchFamily="34" charset="0"/>
              </a:rPr>
              <a:t>Javassist</a:t>
            </a:r>
            <a:r>
              <a:rPr lang="en-US" sz="2000" dirty="0">
                <a:latin typeface="Calibri" panose="020F0502020204030204" pitchFamily="34" charset="0"/>
                <a:cs typeface="Calibri" panose="020F0502020204030204" pitchFamily="34" charset="0"/>
              </a:rPr>
              <a:t> (Java programming </a:t>
            </a:r>
            <a:r>
              <a:rPr lang="en-US" sz="2000" dirty="0" smtClean="0">
                <a:latin typeface="Calibri" panose="020F0502020204030204" pitchFamily="34" charset="0"/>
                <a:cs typeface="Calibri" panose="020F0502020204030204" pitchFamily="34" charset="0"/>
              </a:rPr>
              <a:t>assistant)</a:t>
            </a:r>
          </a:p>
          <a:p>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err="1" smtClean="0">
                <a:latin typeface="Calibri" panose="020F0502020204030204" pitchFamily="34" charset="0"/>
                <a:cs typeface="Calibri" panose="020F0502020204030204" pitchFamily="34" charset="0"/>
              </a:rPr>
              <a:t>Javassist</a:t>
            </a:r>
            <a:r>
              <a:rPr lang="en-US"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provides two levels of API: source level and bytecode </a:t>
            </a:r>
            <a:r>
              <a:rPr lang="en-US" sz="2000" dirty="0" smtClean="0">
                <a:latin typeface="Calibri" panose="020F0502020204030204" pitchFamily="34" charset="0"/>
                <a:cs typeface="Calibri" panose="020F0502020204030204" pitchFamily="34" charset="0"/>
              </a:rPr>
              <a:t>level.</a:t>
            </a:r>
          </a:p>
          <a:p>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Using </a:t>
            </a:r>
            <a:r>
              <a:rPr lang="en-US" sz="2000" dirty="0">
                <a:latin typeface="Calibri" panose="020F0502020204030204" pitchFamily="34" charset="0"/>
                <a:cs typeface="Calibri" panose="020F0502020204030204" pitchFamily="34" charset="0"/>
              </a:rPr>
              <a:t>the source-level API, programmers can edit a class file without knowledge of the </a:t>
            </a:r>
            <a:r>
              <a:rPr lang="en-US" sz="2000" dirty="0" smtClean="0">
                <a:latin typeface="Calibri" panose="020F0502020204030204" pitchFamily="34" charset="0"/>
                <a:cs typeface="Calibri" panose="020F0502020204030204" pitchFamily="34" charset="0"/>
              </a:rPr>
              <a:t>      	specifications </a:t>
            </a:r>
            <a:r>
              <a:rPr lang="en-US" sz="2000" dirty="0">
                <a:latin typeface="Calibri" panose="020F0502020204030204" pitchFamily="34" charset="0"/>
                <a:cs typeface="Calibri" panose="020F0502020204030204" pitchFamily="34" charset="0"/>
              </a:rPr>
              <a:t>of the Java bytecode</a:t>
            </a:r>
          </a:p>
          <a:p>
            <a:r>
              <a:rPr lang="en-US" sz="2000" dirty="0">
                <a:latin typeface="Calibri" panose="020F0502020204030204" pitchFamily="34" charset="0"/>
                <a:cs typeface="Calibri" panose="020F0502020204030204" pitchFamily="34" charset="0"/>
              </a:rPr>
              <a:t>            Using the bytecode-level API allows the users to directly edit a class file as other editors.</a:t>
            </a:r>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err="1" smtClean="0">
                <a:solidFill>
                  <a:schemeClr val="tx2"/>
                </a:solidFill>
                <a:latin typeface="Calibri" panose="020F0502020204030204" pitchFamily="34" charset="0"/>
                <a:ea typeface="Calibri" panose="020F0502020204030204" pitchFamily="34" charset="0"/>
                <a:cs typeface="Calibri" panose="020F0502020204030204" pitchFamily="34" charset="0"/>
              </a:rPr>
              <a:t>Javassist</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is recognized to be slower than </a:t>
            </a:r>
            <a:r>
              <a:rPr lang="en-US" sz="2000" dirty="0" err="1">
                <a:latin typeface="Calibri" panose="020F0502020204030204" pitchFamily="34" charset="0"/>
                <a:ea typeface="Calibri" panose="020F0502020204030204" pitchFamily="34" charset="0"/>
                <a:cs typeface="Calibri" panose="020F0502020204030204" pitchFamily="34" charset="0"/>
              </a:rPr>
              <a:t>Cglib</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909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840" y="916378"/>
            <a:ext cx="10068654" cy="1200329"/>
          </a:xfrm>
          <a:prstGeom prst="rect">
            <a:avLst/>
          </a:prstGeom>
        </p:spPr>
        <p:txBody>
          <a:bodyPr wrap="square">
            <a:spAutoFit/>
          </a:bodyPr>
          <a:lstStyle/>
          <a:p>
            <a:r>
              <a:rPr lang="en-US" sz="2400" dirty="0">
                <a:solidFill>
                  <a:schemeClr val="tx2"/>
                </a:solidFill>
                <a:latin typeface="Calibri" panose="020F0502020204030204" pitchFamily="34" charset="0"/>
                <a:cs typeface="Calibri" panose="020F0502020204030204" pitchFamily="34" charset="0"/>
              </a:rPr>
              <a:t>Byte Buddy </a:t>
            </a:r>
            <a:r>
              <a:rPr lang="en-US" sz="2400" dirty="0">
                <a:solidFill>
                  <a:srgbClr val="333333"/>
                </a:solidFill>
                <a:latin typeface="Calibri" panose="020F0502020204030204" pitchFamily="34" charset="0"/>
                <a:cs typeface="Calibri" panose="020F0502020204030204" pitchFamily="34" charset="0"/>
              </a:rPr>
              <a:t>is a code generation and manipulation library for creating and modifying Java </a:t>
            </a:r>
            <a:r>
              <a:rPr lang="en-US" sz="2400" dirty="0" smtClean="0">
                <a:solidFill>
                  <a:srgbClr val="333333"/>
                </a:solidFill>
                <a:latin typeface="Calibri" panose="020F0502020204030204" pitchFamily="34" charset="0"/>
                <a:cs typeface="Calibri" panose="020F0502020204030204" pitchFamily="34" charset="0"/>
              </a:rPr>
              <a:t>classes</a:t>
            </a:r>
          </a:p>
          <a:p>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465606" y="175018"/>
            <a:ext cx="2769963" cy="584775"/>
          </a:xfrm>
          <a:prstGeom prst="rect">
            <a:avLst/>
          </a:prstGeom>
        </p:spPr>
        <p:txBody>
          <a:bodyPr wrap="square">
            <a:spAutoFit/>
          </a:bodyPr>
          <a:lstStyle/>
          <a:p>
            <a:r>
              <a:rPr lang="en-US" sz="3200" dirty="0" smtClean="0">
                <a:solidFill>
                  <a:schemeClr val="tx2"/>
                </a:solidFill>
                <a:latin typeface="+mj-lt"/>
                <a:cs typeface="Calibri" panose="020F0502020204030204" pitchFamily="34" charset="0"/>
              </a:rPr>
              <a:t>Byte Buddy</a:t>
            </a:r>
            <a:endParaRPr lang="en-US" sz="3600" dirty="0">
              <a:solidFill>
                <a:schemeClr val="tx2"/>
              </a:solidFill>
              <a:latin typeface="+mj-lt"/>
              <a:ea typeface="Calibri" panose="020F0502020204030204" pitchFamily="34" charset="0"/>
              <a:cs typeface="Calibri" panose="020F0502020204030204" pitchFamily="34" charset="0"/>
            </a:endParaRPr>
          </a:p>
        </p:txBody>
      </p:sp>
      <p:sp>
        <p:nvSpPr>
          <p:cNvPr id="4" name="Rectangle 3"/>
          <p:cNvSpPr/>
          <p:nvPr/>
        </p:nvSpPr>
        <p:spPr>
          <a:xfrm>
            <a:off x="1662762" y="1732602"/>
            <a:ext cx="6096000" cy="4154984"/>
          </a:xfrm>
          <a:prstGeom prst="rect">
            <a:avLst/>
          </a:prstGeom>
        </p:spPr>
        <p:txBody>
          <a:bodyPr>
            <a:spAutoFit/>
          </a:body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Highly configurable</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Quite </a:t>
            </a:r>
            <a:r>
              <a:rPr lang="en-US" sz="2400" dirty="0">
                <a:solidFill>
                  <a:schemeClr val="tx2"/>
                </a:solidFill>
                <a:latin typeface="Calibri" panose="020F0502020204030204" pitchFamily="34" charset="0"/>
                <a:cs typeface="Calibri" panose="020F0502020204030204" pitchFamily="34" charset="0"/>
              </a:rPr>
              <a:t>fast</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Very </a:t>
            </a:r>
            <a:r>
              <a:rPr lang="en-US" sz="2400" dirty="0">
                <a:latin typeface="Calibri" panose="020F0502020204030204" pitchFamily="34" charset="0"/>
                <a:cs typeface="Calibri" panose="020F0502020204030204" pitchFamily="34" charset="0"/>
              </a:rPr>
              <a:t>well </a:t>
            </a:r>
            <a:r>
              <a:rPr lang="en-US" sz="2400" dirty="0" smtClean="0">
                <a:latin typeface="Calibri" panose="020F0502020204030204" pitchFamily="34" charset="0"/>
                <a:cs typeface="Calibri" panose="020F0502020204030204" pitchFamily="34" charset="0"/>
              </a:rPr>
              <a:t>documented</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Lots </a:t>
            </a:r>
            <a:r>
              <a:rPr lang="en-US" sz="2400" dirty="0">
                <a:latin typeface="Calibri" panose="020F0502020204030204" pitchFamily="34" charset="0"/>
                <a:cs typeface="Calibri" panose="020F0502020204030204" pitchFamily="34" charset="0"/>
              </a:rPr>
              <a:t>of </a:t>
            </a:r>
            <a:r>
              <a:rPr lang="en-US" sz="2400" dirty="0" smtClean="0">
                <a:latin typeface="Calibri" panose="020F0502020204030204" pitchFamily="34" charset="0"/>
                <a:cs typeface="Calibri" panose="020F0502020204030204" pitchFamily="34" charset="0"/>
              </a:rPr>
              <a:t>example</a:t>
            </a:r>
          </a:p>
          <a:p>
            <a:endParaRPr lang="en-US"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solidFill>
                  <a:schemeClr val="tx2"/>
                </a:solidFill>
                <a:latin typeface="Calibri" panose="020F0502020204030204" pitchFamily="34" charset="0"/>
                <a:cs typeface="Calibri" panose="020F0502020204030204" pitchFamily="34" charset="0"/>
              </a:rPr>
              <a:t>Clean </a:t>
            </a:r>
            <a:r>
              <a:rPr lang="en-US" sz="2400" dirty="0">
                <a:solidFill>
                  <a:schemeClr val="tx2"/>
                </a:solidFill>
                <a:latin typeface="Calibri" panose="020F0502020204030204" pitchFamily="34" charset="0"/>
                <a:cs typeface="Calibri" panose="020F0502020204030204" pitchFamily="34" charset="0"/>
              </a:rPr>
              <a:t>code</a:t>
            </a:r>
            <a:r>
              <a:rPr lang="en-US" sz="2400" dirty="0">
                <a:latin typeface="Calibri" panose="020F0502020204030204" pitchFamily="34" charset="0"/>
                <a:cs typeface="Calibri" panose="020F0502020204030204" pitchFamily="34" charset="0"/>
              </a:rPr>
              <a:t>, ~94% test coverage</a:t>
            </a: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116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981" y="70600"/>
            <a:ext cx="7356087" cy="707886"/>
          </a:xfrm>
          <a:prstGeom prst="rect">
            <a:avLst/>
          </a:prstGeom>
        </p:spPr>
        <p:txBody>
          <a:bodyPr wrap="square">
            <a:spAutoFit/>
          </a:bodyPr>
          <a:lstStyle/>
          <a:p>
            <a:r>
              <a:rPr lang="en-US" sz="2000" b="1" dirty="0">
                <a:solidFill>
                  <a:schemeClr val="tx2"/>
                </a:solidFill>
                <a:latin typeface="+mj-lt"/>
              </a:rPr>
              <a:t>Performance Comparison of JDK Proxy, </a:t>
            </a:r>
            <a:r>
              <a:rPr lang="en-US" sz="2000" b="1" dirty="0" err="1">
                <a:solidFill>
                  <a:schemeClr val="tx2"/>
                </a:solidFill>
                <a:latin typeface="+mj-lt"/>
              </a:rPr>
              <a:t>cglib</a:t>
            </a:r>
            <a:r>
              <a:rPr lang="en-US" sz="2000" b="1" dirty="0">
                <a:solidFill>
                  <a:schemeClr val="tx2"/>
                </a:solidFill>
                <a:latin typeface="+mj-lt"/>
              </a:rPr>
              <a:t>, </a:t>
            </a:r>
            <a:r>
              <a:rPr lang="en-US" sz="2000" b="1" dirty="0" err="1">
                <a:solidFill>
                  <a:schemeClr val="tx2"/>
                </a:solidFill>
                <a:latin typeface="+mj-lt"/>
              </a:rPr>
              <a:t>Javassist</a:t>
            </a:r>
            <a:r>
              <a:rPr lang="en-US" sz="2000" b="1" dirty="0">
                <a:solidFill>
                  <a:schemeClr val="tx2"/>
                </a:solidFill>
                <a:latin typeface="+mj-lt"/>
              </a:rPr>
              <a:t> and Byte Buddy</a:t>
            </a:r>
          </a:p>
        </p:txBody>
      </p:sp>
      <p:pic>
        <p:nvPicPr>
          <p:cNvPr id="6" name="Picture 5"/>
          <p:cNvPicPr>
            <a:picLocks noChangeAspect="1"/>
          </p:cNvPicPr>
          <p:nvPr/>
        </p:nvPicPr>
        <p:blipFill>
          <a:blip r:embed="rId2"/>
          <a:stretch>
            <a:fillRect/>
          </a:stretch>
        </p:blipFill>
        <p:spPr>
          <a:xfrm>
            <a:off x="1268120" y="1294468"/>
            <a:ext cx="9736365" cy="3971147"/>
          </a:xfrm>
          <a:prstGeom prst="rect">
            <a:avLst/>
          </a:prstGeom>
        </p:spPr>
      </p:pic>
    </p:spTree>
    <p:extLst>
      <p:ext uri="{BB962C8B-B14F-4D97-AF65-F5344CB8AC3E}">
        <p14:creationId xmlns:p14="http://schemas.microsoft.com/office/powerpoint/2010/main" val="97579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5922" y="1088047"/>
            <a:ext cx="9866126" cy="3046988"/>
          </a:xfrm>
          <a:prstGeom prst="rect">
            <a:avLst/>
          </a:prstGeom>
        </p:spPr>
        <p:txBody>
          <a:bodyPr wrap="square">
            <a:spAutoFit/>
          </a:bodyPr>
          <a:lstStyle/>
          <a:p>
            <a:endParaRPr lang="ru-RU" sz="2400" dirty="0">
              <a:hlinkClick r:id="rId2"/>
            </a:endParaRPr>
          </a:p>
          <a:p>
            <a:pPr marL="342900" indent="-342900">
              <a:buFont typeface="Wingdings" panose="05000000000000000000" pitchFamily="2" charset="2"/>
              <a:buChar char="q"/>
            </a:pPr>
            <a:r>
              <a:rPr lang="en-US" sz="2400" dirty="0">
                <a:hlinkClick r:id="rId3"/>
              </a:rPr>
              <a:t>https://</a:t>
            </a:r>
            <a:r>
              <a:rPr lang="en-US" sz="2400" dirty="0" smtClean="0">
                <a:hlinkClick r:id="rId3"/>
              </a:rPr>
              <a:t>dzone.com/articles/java-dynamic-proxy</a:t>
            </a:r>
            <a:endParaRPr lang="ru-RU" sz="2400" dirty="0" smtClean="0"/>
          </a:p>
          <a:p>
            <a:pPr marL="342900" indent="-342900">
              <a:buFont typeface="Wingdings" panose="05000000000000000000" pitchFamily="2" charset="2"/>
              <a:buChar char="q"/>
            </a:pPr>
            <a:r>
              <a:rPr lang="en-US" sz="2400" dirty="0">
                <a:hlinkClick r:id="rId4"/>
              </a:rPr>
              <a:t>https://howtodoinjava.com/design-patterns/structural/proxy-design-pattern/</a:t>
            </a:r>
            <a:endParaRPr lang="ru-RU" sz="2400" dirty="0"/>
          </a:p>
          <a:p>
            <a:pPr marL="342900" indent="-342900">
              <a:buFont typeface="Wingdings" panose="05000000000000000000" pitchFamily="2" charset="2"/>
              <a:buChar char="q"/>
            </a:pPr>
            <a:r>
              <a:rPr lang="en-US" sz="2400" dirty="0" smtClean="0">
                <a:hlinkClick r:id="rId2"/>
              </a:rPr>
              <a:t>https</a:t>
            </a:r>
            <a:r>
              <a:rPr lang="en-US" sz="2400" dirty="0">
                <a:hlinkClick r:id="rId2"/>
              </a:rPr>
              <a:t>://</a:t>
            </a:r>
            <a:r>
              <a:rPr lang="en-US" sz="2400" dirty="0" smtClean="0">
                <a:hlinkClick r:id="rId2"/>
              </a:rPr>
              <a:t>github.com/cglib/cglib/wiki</a:t>
            </a:r>
            <a:endParaRPr lang="en-US" sz="2400" dirty="0" smtClean="0"/>
          </a:p>
          <a:p>
            <a:pPr marL="342900" indent="-342900">
              <a:buFont typeface="Wingdings" panose="05000000000000000000" pitchFamily="2" charset="2"/>
              <a:buChar char="q"/>
            </a:pPr>
            <a:r>
              <a:rPr lang="en-US" sz="2400" dirty="0">
                <a:hlinkClick r:id="rId5"/>
              </a:rPr>
              <a:t>https://www.javassist.org/</a:t>
            </a:r>
            <a:endParaRPr lang="en-US" sz="2400" dirty="0" smtClean="0"/>
          </a:p>
          <a:p>
            <a:pPr marL="342900" indent="-342900">
              <a:buFont typeface="Wingdings" panose="05000000000000000000" pitchFamily="2" charset="2"/>
              <a:buChar char="q"/>
            </a:pPr>
            <a:r>
              <a:rPr lang="en-US" sz="2400" dirty="0">
                <a:hlinkClick r:id="rId6"/>
              </a:rPr>
              <a:t>https://bytebuddy.net/#/</a:t>
            </a:r>
            <a:endParaRPr lang="en-US"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hlinkClick r:id="rId3"/>
              </a:rPr>
              <a:t>https://</a:t>
            </a:r>
            <a:r>
              <a:rPr lang="en-US" sz="2400" dirty="0" smtClean="0">
                <a:hlinkClick r:id="rId3"/>
              </a:rPr>
              <a:t>dzone.com/articles/java-dynamic-proxy</a:t>
            </a:r>
            <a:endParaRPr lang="en-US" sz="2400" dirty="0" smtClean="0"/>
          </a:p>
          <a:p>
            <a:pPr marL="342900" indent="-342900">
              <a:buFont typeface="Wingdings" panose="05000000000000000000" pitchFamily="2" charset="2"/>
              <a:buChar char="q"/>
            </a:pPr>
            <a:r>
              <a:rPr lang="en-US" sz="2400" dirty="0">
                <a:hlinkClick r:id="rId7"/>
              </a:rPr>
              <a:t>https://www.jrebel.com/blog/java-code-generation-libraries-comparison</a:t>
            </a:r>
            <a:endParaRPr lang="en-US" sz="2400" dirty="0"/>
          </a:p>
        </p:txBody>
      </p:sp>
      <p:sp>
        <p:nvSpPr>
          <p:cNvPr id="2" name="Rectangle 1"/>
          <p:cNvSpPr/>
          <p:nvPr/>
        </p:nvSpPr>
        <p:spPr>
          <a:xfrm>
            <a:off x="713912" y="369356"/>
            <a:ext cx="2451312" cy="584775"/>
          </a:xfrm>
          <a:prstGeom prst="rect">
            <a:avLst/>
          </a:prstGeom>
        </p:spPr>
        <p:txBody>
          <a:bodyPr wrap="none">
            <a:spAutoFit/>
          </a:bodyPr>
          <a:lstStyle/>
          <a:p>
            <a:r>
              <a:rPr lang="en-US" sz="3200" dirty="0">
                <a:solidFill>
                  <a:schemeClr val="tx2"/>
                </a:solidFill>
                <a:latin typeface="+mj-lt"/>
              </a:rPr>
              <a:t>References</a:t>
            </a:r>
          </a:p>
        </p:txBody>
      </p:sp>
    </p:spTree>
    <p:extLst>
      <p:ext uri="{BB962C8B-B14F-4D97-AF65-F5344CB8AC3E}">
        <p14:creationId xmlns:p14="http://schemas.microsoft.com/office/powerpoint/2010/main" val="396062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69148" y="840432"/>
            <a:ext cx="11322852" cy="878883"/>
          </a:xfrm>
        </p:spPr>
        <p:txBody>
          <a:bodyPr/>
          <a:lstStyle/>
          <a:p>
            <a:r>
              <a:rPr lang="en-US" sz="4000" dirty="0" smtClean="0"/>
              <a:t>Questions</a:t>
            </a:r>
            <a:endParaRPr lang="en-GB" sz="4000" dirty="0"/>
          </a:p>
        </p:txBody>
      </p:sp>
      <p:sp>
        <p:nvSpPr>
          <p:cNvPr id="7" name="Subtitle 6"/>
          <p:cNvSpPr>
            <a:spLocks noGrp="1"/>
          </p:cNvSpPr>
          <p:nvPr>
            <p:ph type="subTitle" idx="1"/>
          </p:nvPr>
        </p:nvSpPr>
        <p:spPr/>
        <p:txBody>
          <a:bodyPr/>
          <a:lstStyle/>
          <a:p>
            <a:endParaRPr lang="en-GB" dirty="0"/>
          </a:p>
        </p:txBody>
      </p:sp>
      <p:sp>
        <p:nvSpPr>
          <p:cNvPr id="5" name="Slide Number Placeholder 4"/>
          <p:cNvSpPr>
            <a:spLocks noGrp="1"/>
          </p:cNvSpPr>
          <p:nvPr>
            <p:ph type="sldNum" sz="quarter" idx="12"/>
          </p:nvPr>
        </p:nvSpPr>
        <p:spPr>
          <a:xfrm>
            <a:off x="11802851" y="6427658"/>
            <a:ext cx="386165" cy="146071"/>
          </a:xfrm>
        </p:spPr>
        <p:txBody>
          <a:bodyPr/>
          <a:lstStyle/>
          <a:p>
            <a:pPr defTabSz="483521" fontAlgn="base">
              <a:spcAft>
                <a:spcPct val="0"/>
              </a:spcAft>
            </a:pPr>
            <a:fld id="{EF856C3B-4879-44CB-8ACD-F9C43CE31EF6}" type="slidenum">
              <a:rPr lang="de-DE">
                <a:solidFill>
                  <a:srgbClr val="000000"/>
                </a:solidFill>
              </a:rPr>
              <a:pPr defTabSz="483521" fontAlgn="base">
                <a:spcAft>
                  <a:spcPct val="0"/>
                </a:spcAft>
              </a:pPr>
              <a:t>19</a:t>
            </a:fld>
            <a:endParaRPr lang="de-DE">
              <a:solidFill>
                <a:srgbClr val="000000"/>
              </a:solidFill>
            </a:endParaRPr>
          </a:p>
        </p:txBody>
      </p:sp>
    </p:spTree>
    <p:extLst>
      <p:ext uri="{BB962C8B-B14F-4D97-AF65-F5344CB8AC3E}">
        <p14:creationId xmlns:p14="http://schemas.microsoft.com/office/powerpoint/2010/main" val="348838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8729" y="90617"/>
            <a:ext cx="1978427" cy="584775"/>
          </a:xfrm>
          <a:prstGeom prst="rect">
            <a:avLst/>
          </a:prstGeom>
        </p:spPr>
        <p:txBody>
          <a:bodyPr wrap="none">
            <a:spAutoFit/>
          </a:bodyPr>
          <a:lstStyle/>
          <a:p>
            <a:r>
              <a:rPr lang="en-US" sz="3200" b="1" dirty="0" smtClean="0">
                <a:solidFill>
                  <a:schemeClr val="tx2"/>
                </a:solidFill>
                <a:latin typeface="+mj-lt"/>
              </a:rPr>
              <a:t>OVERVIEW</a:t>
            </a:r>
            <a:endParaRPr lang="en-US" sz="3200" b="1" dirty="0">
              <a:solidFill>
                <a:schemeClr val="tx2"/>
              </a:solidFill>
              <a:latin typeface="+mj-lt"/>
            </a:endParaRPr>
          </a:p>
        </p:txBody>
      </p:sp>
      <p:sp>
        <p:nvSpPr>
          <p:cNvPr id="3" name="Rectangle 2"/>
          <p:cNvSpPr/>
          <p:nvPr/>
        </p:nvSpPr>
        <p:spPr>
          <a:xfrm>
            <a:off x="1987943" y="1255761"/>
            <a:ext cx="6096000" cy="3616375"/>
          </a:xfrm>
          <a:prstGeom prst="rect">
            <a:avLst/>
          </a:prstGeom>
        </p:spPr>
        <p:txBody>
          <a:bodyPr>
            <a:spAutoFit/>
          </a:bodyPr>
          <a:lstStyle/>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Intent of the Proxy design pattern</a:t>
            </a:r>
            <a:r>
              <a:rPr lang="ru-RU" sz="20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 </a:t>
            </a:r>
          </a:p>
          <a:p>
            <a:endParaRPr lang="en-US" sz="20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Proxy types</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smtClean="0">
                <a:latin typeface="Calibri" panose="020F0502020204030204" pitchFamily="34" charset="0"/>
                <a:cs typeface="Calibri" panose="020F0502020204030204" pitchFamily="34" charset="0"/>
              </a:rPr>
              <a:t>Participants</a:t>
            </a: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Consequences</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Dynamic </a:t>
            </a:r>
            <a:r>
              <a:rPr lang="en-US" sz="2000" dirty="0" smtClean="0">
                <a:latin typeface="Calibri" panose="020F0502020204030204" pitchFamily="34" charset="0"/>
                <a:cs typeface="Calibri" panose="020F0502020204030204" pitchFamily="34" charset="0"/>
              </a:rPr>
              <a:t>Proxy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675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3" descr="D:\Daten\Eigene Bilder\01_Medienarchiv_Powerpoint Formate\Office_World\02_Meeting_PPT-Format\TSY_Meeting_1028_PPT.jpg"/>
          <p:cNvPicPr>
            <a:picLocks noChangeAspect="1" noChangeArrowheads="1"/>
          </p:cNvPicPr>
          <p:nvPr/>
        </p:nvPicPr>
        <p:blipFill>
          <a:blip r:embed="rId2" cstate="email"/>
          <a:srcRect/>
          <a:stretch>
            <a:fillRect/>
          </a:stretch>
        </p:blipFill>
        <p:spPr bwMode="gray">
          <a:xfrm>
            <a:off x="97480" y="315009"/>
            <a:ext cx="11724405" cy="5962789"/>
          </a:xfrm>
          <a:prstGeom prst="rect">
            <a:avLst/>
          </a:prstGeom>
          <a:noFill/>
        </p:spPr>
      </p:pic>
      <p:sp>
        <p:nvSpPr>
          <p:cNvPr id="3" name="Rectangle 8"/>
          <p:cNvSpPr>
            <a:spLocks noChangeArrowheads="1"/>
          </p:cNvSpPr>
          <p:nvPr/>
        </p:nvSpPr>
        <p:spPr bwMode="gray">
          <a:xfrm flipH="1">
            <a:off x="636629" y="4567625"/>
            <a:ext cx="5442315" cy="1020027"/>
          </a:xfrm>
          <a:prstGeom prst="rect">
            <a:avLst/>
          </a:prstGeom>
          <a:solidFill>
            <a:schemeClr val="tx2">
              <a:alpha val="50000"/>
            </a:schemeClr>
          </a:solidFill>
          <a:ln w="9525">
            <a:noFill/>
            <a:miter lim="800000"/>
            <a:headEnd/>
            <a:tailEnd/>
          </a:ln>
          <a:effectLst/>
        </p:spPr>
        <p:txBody>
          <a:bodyPr wrap="none" lIns="107947" tIns="71965" rIns="107947" bIns="71965" anchor="ctr"/>
          <a:lstStyle/>
          <a:p>
            <a:pPr defTabSz="994865" eaLnBrk="0" fontAlgn="base" hangingPunct="0">
              <a:lnSpc>
                <a:spcPct val="80000"/>
              </a:lnSpc>
              <a:spcBef>
                <a:spcPct val="25000"/>
              </a:spcBef>
              <a:spcAft>
                <a:spcPct val="0"/>
              </a:spcAft>
            </a:pPr>
            <a:endParaRPr lang="en-US" sz="1599" dirty="0">
              <a:solidFill>
                <a:srgbClr val="FFFFFF"/>
              </a:solidFill>
              <a:latin typeface="TeleGrotesk Headline Ultra" pitchFamily="2" charset="0"/>
            </a:endParaRPr>
          </a:p>
        </p:txBody>
      </p:sp>
      <p:sp>
        <p:nvSpPr>
          <p:cNvPr id="4" name="Rectangle 9"/>
          <p:cNvSpPr>
            <a:spLocks noChangeArrowheads="1"/>
          </p:cNvSpPr>
          <p:nvPr/>
        </p:nvSpPr>
        <p:spPr bwMode="gray">
          <a:xfrm flipH="1">
            <a:off x="636626" y="3954107"/>
            <a:ext cx="5124412" cy="1633545"/>
          </a:xfrm>
          <a:prstGeom prst="rect">
            <a:avLst/>
          </a:prstGeom>
          <a:solidFill>
            <a:schemeClr val="tx2">
              <a:alpha val="50000"/>
            </a:schemeClr>
          </a:solidFill>
          <a:ln w="9525">
            <a:noFill/>
            <a:miter lim="800000"/>
            <a:headEnd/>
            <a:tailEnd/>
          </a:ln>
          <a:effectLst/>
        </p:spPr>
        <p:txBody>
          <a:bodyPr wrap="none" lIns="107947" tIns="71965" rIns="107947" bIns="71965" anchor="ctr"/>
          <a:lstStyle/>
          <a:p>
            <a:pPr defTabSz="994865" eaLnBrk="0" fontAlgn="base" hangingPunct="0">
              <a:lnSpc>
                <a:spcPct val="80000"/>
              </a:lnSpc>
              <a:spcBef>
                <a:spcPct val="25000"/>
              </a:spcBef>
              <a:spcAft>
                <a:spcPct val="0"/>
              </a:spcAft>
            </a:pPr>
            <a:endParaRPr lang="en-US" sz="1599" dirty="0">
              <a:solidFill>
                <a:srgbClr val="FFFFFF"/>
              </a:solidFill>
              <a:latin typeface="TeleGrotesk Headline Ultra" pitchFamily="2" charset="0"/>
            </a:endParaRPr>
          </a:p>
        </p:txBody>
      </p:sp>
      <p:sp>
        <p:nvSpPr>
          <p:cNvPr id="5" name="Rectangle 10"/>
          <p:cNvSpPr>
            <a:spLocks noChangeArrowheads="1"/>
          </p:cNvSpPr>
          <p:nvPr/>
        </p:nvSpPr>
        <p:spPr bwMode="gray">
          <a:xfrm flipH="1">
            <a:off x="636626" y="4260116"/>
            <a:ext cx="4852496" cy="1327537"/>
          </a:xfrm>
          <a:prstGeom prst="rect">
            <a:avLst/>
          </a:prstGeom>
          <a:solidFill>
            <a:schemeClr val="tx2"/>
          </a:solidFill>
          <a:ln w="9525">
            <a:noFill/>
            <a:miter lim="800000"/>
            <a:headEnd/>
            <a:tailEnd/>
          </a:ln>
          <a:effectLst/>
        </p:spPr>
        <p:txBody>
          <a:bodyPr wrap="none" lIns="107947" tIns="71965" rIns="107947" bIns="71965" anchor="ctr"/>
          <a:lstStyle/>
          <a:p>
            <a:pPr defTabSz="994865" eaLnBrk="0" hangingPunct="0">
              <a:lnSpc>
                <a:spcPct val="90000"/>
              </a:lnSpc>
            </a:pPr>
            <a:r>
              <a:rPr lang="en-US" sz="4398">
                <a:solidFill>
                  <a:srgbClr val="FFFFFF"/>
                </a:solidFill>
                <a:latin typeface="TeleGrotesk Headline Ultra" pitchFamily="2" charset="0"/>
              </a:rPr>
              <a:t>Thank you!</a:t>
            </a:r>
            <a:endParaRPr lang="en-US" sz="4398" dirty="0">
              <a:solidFill>
                <a:srgbClr val="FFFFFF"/>
              </a:solidFill>
              <a:latin typeface="TeleGrotesk Headline Ultra" pitchFamily="2" charset="0"/>
            </a:endParaRPr>
          </a:p>
        </p:txBody>
      </p:sp>
    </p:spTree>
    <p:extLst>
      <p:ext uri="{BB962C8B-B14F-4D97-AF65-F5344CB8AC3E}">
        <p14:creationId xmlns:p14="http://schemas.microsoft.com/office/powerpoint/2010/main" val="27848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585" y="1859452"/>
            <a:ext cx="6249742" cy="1200329"/>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Provide a surrogate or placeholder for another object to control access to it.</a:t>
            </a:r>
          </a:p>
          <a:p>
            <a:endParaRPr lang="ru-RU" sz="2400" dirty="0">
              <a:latin typeface="Calibri" panose="020F0502020204030204" pitchFamily="34" charset="0"/>
              <a:cs typeface="Calibri" panose="020F0502020204030204" pitchFamily="34" charset="0"/>
            </a:endParaRPr>
          </a:p>
        </p:txBody>
      </p:sp>
      <p:sp>
        <p:nvSpPr>
          <p:cNvPr id="4" name="Rectangle 3"/>
          <p:cNvSpPr/>
          <p:nvPr/>
        </p:nvSpPr>
        <p:spPr>
          <a:xfrm>
            <a:off x="652292" y="137335"/>
            <a:ext cx="7090403" cy="584775"/>
          </a:xfrm>
          <a:prstGeom prst="rect">
            <a:avLst/>
          </a:prstGeom>
        </p:spPr>
        <p:txBody>
          <a:bodyPr wrap="none">
            <a:spAutoFit/>
          </a:bodyPr>
          <a:lstStyle/>
          <a:p>
            <a:r>
              <a:rPr lang="en-US" sz="3200" b="1" dirty="0">
                <a:solidFill>
                  <a:schemeClr val="tx2"/>
                </a:solidFill>
                <a:latin typeface="+mj-lt"/>
              </a:rPr>
              <a:t>Intent of the Proxy </a:t>
            </a:r>
            <a:r>
              <a:rPr lang="en-US" sz="3200" b="1" dirty="0" smtClean="0">
                <a:solidFill>
                  <a:schemeClr val="tx2"/>
                </a:solidFill>
                <a:latin typeface="+mj-lt"/>
              </a:rPr>
              <a:t>design pattern </a:t>
            </a:r>
            <a:endParaRPr lang="en-US" sz="3200" b="1" dirty="0">
              <a:solidFill>
                <a:schemeClr val="tx2"/>
              </a:solidFill>
              <a:latin typeface="+mj-lt"/>
            </a:endParaRPr>
          </a:p>
        </p:txBody>
      </p:sp>
    </p:spTree>
    <p:extLst>
      <p:ext uri="{BB962C8B-B14F-4D97-AF65-F5344CB8AC3E}">
        <p14:creationId xmlns:p14="http://schemas.microsoft.com/office/powerpoint/2010/main" val="180841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9411" y="166211"/>
            <a:ext cx="10804561" cy="578235"/>
          </a:xfrm>
          <a:prstGeom prst="rect">
            <a:avLst/>
          </a:prstGeom>
        </p:spPr>
        <p:txBody>
          <a:bodyPr wrap="none">
            <a:spAutoFit/>
          </a:bodyPr>
          <a:lstStyle/>
          <a:p>
            <a:pPr>
              <a:lnSpc>
                <a:spcPct val="107000"/>
              </a:lnSpc>
              <a:spcAft>
                <a:spcPts val="800"/>
              </a:spcAft>
            </a:pPr>
            <a:r>
              <a:rPr lang="en-US" sz="3200" b="1" dirty="0">
                <a:solidFill>
                  <a:schemeClr val="tx2"/>
                </a:solidFill>
                <a:latin typeface="+mj-lt"/>
                <a:ea typeface="Calibri" panose="020F0502020204030204" pitchFamily="34" charset="0"/>
                <a:cs typeface="Times New Roman" panose="02020603050405020304" pitchFamily="18" charset="0"/>
              </a:rPr>
              <a:t>Proxy pattern describes how to solve such problems:</a:t>
            </a:r>
            <a:endParaRPr lang="en-US" sz="3200" dirty="0">
              <a:solidFill>
                <a:schemeClr val="tx2"/>
              </a:solidFill>
              <a:latin typeface="+mj-lt"/>
              <a:ea typeface="Calibri" panose="020F0502020204030204" pitchFamily="34" charset="0"/>
              <a:cs typeface="Times New Roman" panose="02020603050405020304" pitchFamily="18" charset="0"/>
            </a:endParaRPr>
          </a:p>
        </p:txBody>
      </p:sp>
      <p:sp>
        <p:nvSpPr>
          <p:cNvPr id="5" name="Rectangle 4"/>
          <p:cNvSpPr/>
          <p:nvPr/>
        </p:nvSpPr>
        <p:spPr>
          <a:xfrm>
            <a:off x="1145407" y="1948217"/>
            <a:ext cx="10501162" cy="1200329"/>
          </a:xfrm>
          <a:prstGeom prst="rect">
            <a:avLst/>
          </a:prstGeom>
        </p:spPr>
        <p:txBody>
          <a:bodyPr wrap="square">
            <a:spAutoFit/>
          </a:bodyPr>
          <a:lstStyle/>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How </a:t>
            </a:r>
            <a:r>
              <a:rPr lang="en-US" sz="2400" dirty="0">
                <a:latin typeface="Calibri" panose="020F0502020204030204" pitchFamily="34" charset="0"/>
                <a:ea typeface="Calibri" panose="020F0502020204030204" pitchFamily="34" charset="0"/>
                <a:cs typeface="Times New Roman" panose="02020603050405020304" pitchFamily="18" charset="0"/>
              </a:rPr>
              <a:t>can the access to an object be </a:t>
            </a:r>
            <a:r>
              <a:rPr lang="en-US" sz="2400" dirty="0" smtClean="0">
                <a:latin typeface="Calibri" panose="020F0502020204030204" pitchFamily="34" charset="0"/>
                <a:ea typeface="Calibri" panose="020F0502020204030204" pitchFamily="34" charset="0"/>
                <a:cs typeface="Times New Roman" panose="02020603050405020304" pitchFamily="18" charset="0"/>
              </a:rPr>
              <a:t>controlled?</a:t>
            </a:r>
          </a:p>
          <a:p>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How </a:t>
            </a:r>
            <a:r>
              <a:rPr lang="en-US" sz="2400" dirty="0">
                <a:latin typeface="Calibri" panose="020F0502020204030204" pitchFamily="34" charset="0"/>
                <a:ea typeface="Calibri" panose="020F0502020204030204" pitchFamily="34" charset="0"/>
                <a:cs typeface="Times New Roman" panose="02020603050405020304" pitchFamily="18" charset="0"/>
              </a:rPr>
              <a:t>can </a:t>
            </a:r>
            <a:r>
              <a:rPr lang="en-US" sz="2400" dirty="0" smtClean="0">
                <a:latin typeface="Calibri" panose="020F0502020204030204" pitchFamily="34" charset="0"/>
                <a:ea typeface="Calibri" panose="020F0502020204030204" pitchFamily="34" charset="0"/>
                <a:cs typeface="Times New Roman" panose="02020603050405020304" pitchFamily="18" charset="0"/>
              </a:rPr>
              <a:t>additional </a:t>
            </a:r>
            <a:r>
              <a:rPr lang="en-US" sz="2400" dirty="0">
                <a:latin typeface="Calibri" panose="020F0502020204030204" pitchFamily="34" charset="0"/>
                <a:ea typeface="Calibri" panose="020F0502020204030204" pitchFamily="34" charset="0"/>
                <a:cs typeface="Times New Roman" panose="02020603050405020304" pitchFamily="18" charset="0"/>
              </a:rPr>
              <a:t>functionality be provided when accessing an object</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342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5504" y="1228909"/>
            <a:ext cx="6096000" cy="3046988"/>
          </a:xfrm>
          <a:prstGeom prst="rect">
            <a:avLst/>
          </a:prstGeom>
        </p:spPr>
        <p:txBody>
          <a:bodyPr>
            <a:spAutoFit/>
          </a:bodyPr>
          <a:lstStyle/>
          <a:p>
            <a:pPr marL="342900" indent="-342900">
              <a:buFont typeface="Wingdings" panose="05000000000000000000" pitchFamily="2" charset="2"/>
              <a:buChar char="q"/>
            </a:pP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Times New Roman" panose="02020603050405020304" pitchFamily="18" charset="0"/>
              </a:rPr>
              <a:t>Remote </a:t>
            </a:r>
            <a:r>
              <a:rPr lang="en-US" sz="2400" dirty="0" smtClean="0">
                <a:latin typeface="Calibri" panose="020F0502020204030204" pitchFamily="34" charset="0"/>
                <a:ea typeface="Calibri" panose="020F0502020204030204" pitchFamily="34" charset="0"/>
                <a:cs typeface="Times New Roman" panose="02020603050405020304" pitchFamily="18" charset="0"/>
              </a:rPr>
              <a:t>proxy</a:t>
            </a: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Virtual proxy</a:t>
            </a: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Protection  proxy</a:t>
            </a: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a:latin typeface="Calibri" panose="020F0502020204030204" pitchFamily="34" charset="0"/>
                <a:cs typeface="Calibri" panose="020F0502020204030204" pitchFamily="34" charset="0"/>
              </a:rPr>
              <a:t>Smart Proxy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954752" y="123261"/>
            <a:ext cx="2569454" cy="584775"/>
          </a:xfrm>
          <a:prstGeom prst="rect">
            <a:avLst/>
          </a:prstGeom>
        </p:spPr>
        <p:txBody>
          <a:bodyPr wrap="square">
            <a:spAutoFit/>
          </a:bodyPr>
          <a:lstStyle/>
          <a:p>
            <a:r>
              <a:rPr lang="en-US" sz="3200" b="1" dirty="0">
                <a:solidFill>
                  <a:schemeClr val="tx2"/>
                </a:solidFill>
                <a:latin typeface="+mj-lt"/>
              </a:rPr>
              <a:t>Proxy types</a:t>
            </a:r>
          </a:p>
        </p:txBody>
      </p:sp>
    </p:spTree>
    <p:extLst>
      <p:ext uri="{BB962C8B-B14F-4D97-AF65-F5344CB8AC3E}">
        <p14:creationId xmlns:p14="http://schemas.microsoft.com/office/powerpoint/2010/main" val="325257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029" y="195779"/>
            <a:ext cx="7013458" cy="578235"/>
          </a:xfrm>
          <a:prstGeom prst="rect">
            <a:avLst/>
          </a:prstGeom>
        </p:spPr>
        <p:txBody>
          <a:bodyPr wrap="none">
            <a:spAutoFit/>
          </a:bodyPr>
          <a:lstStyle/>
          <a:p>
            <a:pPr>
              <a:lnSpc>
                <a:spcPct val="107000"/>
              </a:lnSpc>
              <a:spcAft>
                <a:spcPts val="800"/>
              </a:spcAft>
            </a:pPr>
            <a:r>
              <a:rPr lang="en-US" sz="3200" b="1" dirty="0">
                <a:solidFill>
                  <a:schemeClr val="tx2"/>
                </a:solidFill>
                <a:latin typeface="+mj-lt"/>
                <a:ea typeface="Calibri" panose="020F0502020204030204" pitchFamily="34" charset="0"/>
                <a:cs typeface="Times New Roman" panose="02020603050405020304" pitchFamily="18" charset="0"/>
              </a:rPr>
              <a:t>Participants of the Proxy pattern:</a:t>
            </a:r>
            <a:endParaRPr lang="en-US" sz="3200" dirty="0">
              <a:solidFill>
                <a:schemeClr val="tx2"/>
              </a:solidFill>
              <a:effectLst/>
              <a:latin typeface="+mj-lt"/>
              <a:ea typeface="Calibri" panose="020F0502020204030204" pitchFamily="34" charset="0"/>
              <a:cs typeface="Times New Roman" panose="02020603050405020304" pitchFamily="18" charset="0"/>
            </a:endParaRPr>
          </a:p>
        </p:txBody>
      </p:sp>
      <p:sp>
        <p:nvSpPr>
          <p:cNvPr id="3" name="Rectangle 2"/>
          <p:cNvSpPr/>
          <p:nvPr/>
        </p:nvSpPr>
        <p:spPr>
          <a:xfrm>
            <a:off x="2220227" y="1814495"/>
            <a:ext cx="6096000" cy="2677656"/>
          </a:xfrm>
          <a:prstGeom prst="rect">
            <a:avLst/>
          </a:prstGeom>
        </p:spPr>
        <p:txBody>
          <a:bodyPr>
            <a:spAutoFit/>
          </a:bodyPr>
          <a:lstStyle/>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Client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Subject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err="1" smtClean="0">
                <a:latin typeface="Calibri" panose="020F0502020204030204" pitchFamily="34" charset="0"/>
                <a:ea typeface="Calibri" panose="020F0502020204030204" pitchFamily="34" charset="0"/>
                <a:cs typeface="Times New Roman" panose="02020603050405020304" pitchFamily="18" charset="0"/>
              </a:rPr>
              <a:t>RealSubject</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ea typeface="Calibri" panose="020F0502020204030204" pitchFamily="34" charset="0"/>
                <a:cs typeface="Times New Roman" panose="02020603050405020304" pitchFamily="18" charset="0"/>
              </a:rPr>
              <a:t>Proxy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95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6/6e/W3sDesign_Proxy_Design_Pattern_U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428" y="926709"/>
            <a:ext cx="10965982" cy="42448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3" y="201404"/>
            <a:ext cx="4968027" cy="461665"/>
          </a:xfrm>
          <a:prstGeom prst="rect">
            <a:avLst/>
          </a:prstGeom>
        </p:spPr>
        <p:txBody>
          <a:bodyPr wrap="none">
            <a:spAutoFit/>
          </a:bodyPr>
          <a:lstStyle/>
          <a:p>
            <a:r>
              <a:rPr lang="en-US" sz="2400" b="1" dirty="0">
                <a:solidFill>
                  <a:schemeClr val="tx2"/>
                </a:solidFill>
                <a:latin typeface="+mj-lt"/>
              </a:rPr>
              <a:t>UML class and sequence diagram</a:t>
            </a:r>
            <a:endParaRPr lang="en-US" sz="2400" b="1" i="0" dirty="0">
              <a:solidFill>
                <a:schemeClr val="tx2"/>
              </a:solidFill>
              <a:effectLst/>
              <a:latin typeface="+mj-lt"/>
            </a:endParaRPr>
          </a:p>
        </p:txBody>
      </p:sp>
    </p:spTree>
    <p:extLst>
      <p:ext uri="{BB962C8B-B14F-4D97-AF65-F5344CB8AC3E}">
        <p14:creationId xmlns:p14="http://schemas.microsoft.com/office/powerpoint/2010/main" val="337631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9395" y="1784985"/>
            <a:ext cx="7964213" cy="2677656"/>
          </a:xfrm>
          <a:prstGeom prst="rect">
            <a:avLst/>
          </a:prstGeom>
        </p:spPr>
        <p:txBody>
          <a:bodyPr wrap="square">
            <a:spAutoFit/>
          </a:bodyPr>
          <a:lstStyle/>
          <a:p>
            <a:pPr marL="342900" indent="-342900">
              <a:buFont typeface="Wingdings" panose="05000000000000000000" pitchFamily="2" charset="2"/>
              <a:buChar char="q"/>
            </a:pPr>
            <a:r>
              <a:rPr lang="en-US" sz="2400" dirty="0">
                <a:solidFill>
                  <a:srgbClr val="222635"/>
                </a:solidFill>
                <a:latin typeface="Calibri" panose="020F0502020204030204" pitchFamily="34" charset="0"/>
                <a:cs typeface="Calibri" panose="020F0502020204030204" pitchFamily="34" charset="0"/>
              </a:rPr>
              <a:t>logging when a method starts and stops</a:t>
            </a:r>
            <a:endParaRPr lang="ru-RU" sz="2400" dirty="0">
              <a:solidFill>
                <a:srgbClr val="222635"/>
              </a:solidFill>
              <a:latin typeface="Calibri" panose="020F0502020204030204" pitchFamily="34" charset="0"/>
              <a:cs typeface="Calibri" panose="020F0502020204030204" pitchFamily="34" charset="0"/>
            </a:endParaRPr>
          </a:p>
          <a:p>
            <a:endParaRPr lang="ru-RU" sz="2400" dirty="0">
              <a:solidFill>
                <a:srgbClr val="222635"/>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rgbClr val="222635"/>
                </a:solidFill>
                <a:latin typeface="Calibri" panose="020F0502020204030204" pitchFamily="34" charset="0"/>
                <a:cs typeface="Calibri" panose="020F0502020204030204" pitchFamily="34" charset="0"/>
              </a:rPr>
              <a:t>perform extra checks on arguments</a:t>
            </a:r>
            <a:endParaRPr lang="ru-RU" sz="2400" dirty="0">
              <a:solidFill>
                <a:srgbClr val="222635"/>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ru-RU" sz="2400" dirty="0">
              <a:solidFill>
                <a:srgbClr val="222635"/>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rgbClr val="222635"/>
                </a:solidFill>
                <a:latin typeface="Calibri" panose="020F0502020204030204" pitchFamily="34" charset="0"/>
                <a:cs typeface="Calibri" panose="020F0502020204030204" pitchFamily="34" charset="0"/>
              </a:rPr>
              <a:t>mocking the behavior of the original class</a:t>
            </a:r>
            <a:endParaRPr lang="ru-RU" sz="2400" dirty="0">
              <a:solidFill>
                <a:srgbClr val="222635"/>
              </a:solidFill>
              <a:latin typeface="Calibri" panose="020F0502020204030204" pitchFamily="34" charset="0"/>
              <a:cs typeface="Calibri" panose="020F0502020204030204" pitchFamily="34" charset="0"/>
            </a:endParaRPr>
          </a:p>
          <a:p>
            <a:endParaRPr lang="ru-RU" sz="2400" dirty="0">
              <a:solidFill>
                <a:srgbClr val="222635"/>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rgbClr val="222635"/>
                </a:solidFill>
                <a:latin typeface="Calibri" panose="020F0502020204030204" pitchFamily="34" charset="0"/>
                <a:cs typeface="Calibri" panose="020F0502020204030204" pitchFamily="34" charset="0"/>
              </a:rPr>
              <a:t>implement lazy access to costly </a:t>
            </a:r>
            <a:r>
              <a:rPr lang="en-US" sz="2400" dirty="0" smtClean="0">
                <a:solidFill>
                  <a:srgbClr val="222635"/>
                </a:solidFill>
                <a:latin typeface="Calibri" panose="020F0502020204030204" pitchFamily="34" charset="0"/>
                <a:cs typeface="Calibri" panose="020F0502020204030204" pitchFamily="34" charset="0"/>
              </a:rPr>
              <a:t>resources</a:t>
            </a:r>
            <a:endParaRPr lang="en-US" sz="2400" dirty="0">
              <a:solidFill>
                <a:srgbClr val="222635"/>
              </a:solidFill>
              <a:latin typeface="Calibri" panose="020F0502020204030204" pitchFamily="34" charset="0"/>
              <a:cs typeface="Calibri" panose="020F0502020204030204" pitchFamily="34" charset="0"/>
            </a:endParaRPr>
          </a:p>
        </p:txBody>
      </p:sp>
      <p:sp>
        <p:nvSpPr>
          <p:cNvPr id="3" name="Rectangle 2"/>
          <p:cNvSpPr/>
          <p:nvPr/>
        </p:nvSpPr>
        <p:spPr>
          <a:xfrm>
            <a:off x="547120" y="65554"/>
            <a:ext cx="8430513" cy="584775"/>
          </a:xfrm>
          <a:prstGeom prst="rect">
            <a:avLst/>
          </a:prstGeom>
        </p:spPr>
        <p:txBody>
          <a:bodyPr wrap="none">
            <a:spAutoFit/>
          </a:bodyPr>
          <a:lstStyle/>
          <a:p>
            <a:r>
              <a:rPr lang="en-US" sz="3200" dirty="0" smtClean="0">
                <a:solidFill>
                  <a:schemeClr val="tx2"/>
                </a:solidFill>
                <a:latin typeface="+mj-lt"/>
                <a:cs typeface="Calibri" panose="020F0502020204030204" pitchFamily="34" charset="0"/>
              </a:rPr>
              <a:t>Proxy </a:t>
            </a:r>
            <a:r>
              <a:rPr lang="en-US" sz="3200" dirty="0">
                <a:solidFill>
                  <a:schemeClr val="tx2"/>
                </a:solidFill>
                <a:latin typeface="+mj-lt"/>
                <a:cs typeface="Calibri" panose="020F0502020204030204" pitchFamily="34" charset="0"/>
              </a:rPr>
              <a:t>classes can implement many things </a:t>
            </a:r>
            <a:endParaRPr lang="en-US" sz="3200" dirty="0">
              <a:solidFill>
                <a:schemeClr val="tx2"/>
              </a:solidFill>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13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210" y="1066865"/>
            <a:ext cx="11455762" cy="3785652"/>
          </a:xfrm>
          <a:prstGeom prst="rect">
            <a:avLst/>
          </a:prstGeom>
        </p:spPr>
        <p:txBody>
          <a:bodyPr wrap="square">
            <a:spAutoFit/>
          </a:bodyPr>
          <a:lstStyle/>
          <a:p>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In </a:t>
            </a:r>
            <a:r>
              <a:rPr lang="en-US" sz="2400" dirty="0">
                <a:latin typeface="Calibri" panose="020F0502020204030204" pitchFamily="34" charset="0"/>
                <a:cs typeface="Calibri" panose="020F0502020204030204" pitchFamily="34" charset="0"/>
              </a:rPr>
              <a:t>aspect oriented programming (AOP), an object created by the AOP framework in order to implement the aspect contracts (advise method executions and so on</a:t>
            </a:r>
            <a:r>
              <a:rPr lang="en-US" sz="2400" dirty="0" smtClean="0">
                <a:latin typeface="Calibri" panose="020F0502020204030204" pitchFamily="34" charset="0"/>
                <a:cs typeface="Calibri" panose="020F0502020204030204" pitchFamily="34" charset="0"/>
              </a:rPr>
              <a:t>).</a:t>
            </a:r>
            <a:endParaRPr lang="ru-RU"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ru-RU" sz="2400" dirty="0" smtClean="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smtClean="0">
                <a:latin typeface="Calibri" panose="020F0502020204030204" pitchFamily="34" charset="0"/>
                <a:cs typeface="Calibri" panose="020F0502020204030204" pitchFamily="34" charset="0"/>
              </a:rPr>
              <a:t>In</a:t>
            </a:r>
            <a:r>
              <a:rPr lang="en-US" sz="2400" dirty="0">
                <a:latin typeface="Calibri" panose="020F0502020204030204" pitchFamily="34" charset="0"/>
                <a:cs typeface="Calibri" panose="020F0502020204030204" pitchFamily="34" charset="0"/>
              </a:rPr>
              <a:t> hibernate, we write the code to fetch entities from the database. Hibernate returns an object which a proxy (by dynamically constructed by Hibernate by extending the domain class) to the underlying entity class. The client code is able to read the data whatever it needs to read with the proxy</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ru-RU"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497235" y="0"/>
            <a:ext cx="7587333" cy="584775"/>
          </a:xfrm>
          <a:prstGeom prst="rect">
            <a:avLst/>
          </a:prstGeom>
        </p:spPr>
        <p:txBody>
          <a:bodyPr wrap="none">
            <a:spAutoFit/>
          </a:bodyPr>
          <a:lstStyle/>
          <a:p>
            <a:r>
              <a:rPr lang="en-US" sz="3200" b="1" dirty="0">
                <a:solidFill>
                  <a:schemeClr val="tx2"/>
                </a:solidFill>
                <a:latin typeface="+mj-lt"/>
              </a:rPr>
              <a:t>Real world example of proxy pattern</a:t>
            </a:r>
          </a:p>
        </p:txBody>
      </p:sp>
    </p:spTree>
    <p:extLst>
      <p:ext uri="{BB962C8B-B14F-4D97-AF65-F5344CB8AC3E}">
        <p14:creationId xmlns:p14="http://schemas.microsoft.com/office/powerpoint/2010/main" val="133954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5384</TotalTime>
  <Words>544</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Arimo</vt:lpstr>
      <vt:lpstr>Calibri</vt:lpstr>
      <vt:lpstr>Century Gothic</vt:lpstr>
      <vt:lpstr>TeleGrotesk Headline</vt:lpstr>
      <vt:lpstr>TeleGrotesk Headline Ultra</vt:lpstr>
      <vt:lpstr>Tele-GroteskNor</vt:lpstr>
      <vt:lpstr>Times New Roman</vt:lpstr>
      <vt:lpstr>Wingdings</vt:lpstr>
      <vt:lpstr>Wingdings 3</vt:lpstr>
      <vt:lpstr>Ion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Company>T-Systems RUS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Averkin Evgeniy</dc:creator>
  <cp:lastModifiedBy>Averkin Evgeniy</cp:lastModifiedBy>
  <cp:revision>51</cp:revision>
  <dcterms:created xsi:type="dcterms:W3CDTF">2019-12-16T12:28:28Z</dcterms:created>
  <dcterms:modified xsi:type="dcterms:W3CDTF">2021-03-16T13:34:01Z</dcterms:modified>
</cp:coreProperties>
</file>