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8" r:id="rId4"/>
    <p:sldId id="270" r:id="rId5"/>
    <p:sldId id="271" r:id="rId6"/>
    <p:sldId id="273" r:id="rId7"/>
    <p:sldId id="260" r:id="rId8"/>
    <p:sldId id="259"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Tian" initials="TT" lastIdx="1" clrIdx="0">
    <p:extLst>
      <p:ext uri="{19B8F6BF-5375-455C-9EA6-DF929625EA0E}">
        <p15:presenceInfo xmlns:p15="http://schemas.microsoft.com/office/powerpoint/2012/main" userId="Tian, 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6" d="100"/>
          <a:sy n="86" d="100"/>
        </p:scale>
        <p:origin x="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Loan Amounts by Sector</a:t>
            </a:r>
          </a:p>
        </c:rich>
      </c:tx>
      <c:layout>
        <c:manualLayout>
          <c:xMode val="edge"/>
          <c:yMode val="edge"/>
          <c:x val="0.32798095874092714"/>
          <c:y val="2.1848021492489385E-2"/>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Loan Amount</c:v>
                </c:pt>
              </c:strCache>
            </c:strRef>
          </c:tx>
          <c:spPr>
            <a:solidFill>
              <a:schemeClr val="accent3"/>
            </a:solidFill>
            <a:ln>
              <a:noFill/>
            </a:ln>
            <a:effectLst/>
          </c:spPr>
          <c:invertIfNegative val="0"/>
          <c:cat>
            <c:strRef>
              <c:f>Sheet1!$A$2:$A$11</c:f>
              <c:strCache>
                <c:ptCount val="10"/>
                <c:pt idx="0">
                  <c:v>Agriculture</c:v>
                </c:pt>
                <c:pt idx="1">
                  <c:v>Food</c:v>
                </c:pt>
                <c:pt idx="2">
                  <c:v>Retail</c:v>
                </c:pt>
                <c:pt idx="3">
                  <c:v>Services</c:v>
                </c:pt>
                <c:pt idx="4">
                  <c:v>Clothing</c:v>
                </c:pt>
                <c:pt idx="5">
                  <c:v>Education</c:v>
                </c:pt>
                <c:pt idx="6">
                  <c:v>Housing</c:v>
                </c:pt>
                <c:pt idx="7">
                  <c:v>Personal Use</c:v>
                </c:pt>
                <c:pt idx="8">
                  <c:v>Arts</c:v>
                </c:pt>
                <c:pt idx="9">
                  <c:v>Transportation</c:v>
                </c:pt>
              </c:strCache>
            </c:strRef>
          </c:cat>
          <c:val>
            <c:numRef>
              <c:f>Sheet1!$B$2:$B$11</c:f>
              <c:numCache>
                <c:formatCode>General</c:formatCode>
                <c:ptCount val="10"/>
                <c:pt idx="0">
                  <c:v>135218550</c:v>
                </c:pt>
                <c:pt idx="1">
                  <c:v>111001250</c:v>
                </c:pt>
                <c:pt idx="2">
                  <c:v>90433950</c:v>
                </c:pt>
                <c:pt idx="3">
                  <c:v>41789525</c:v>
                </c:pt>
                <c:pt idx="4">
                  <c:v>34679025</c:v>
                </c:pt>
                <c:pt idx="5">
                  <c:v>29457100</c:v>
                </c:pt>
                <c:pt idx="6">
                  <c:v>20837950</c:v>
                </c:pt>
                <c:pt idx="7">
                  <c:v>14805550</c:v>
                </c:pt>
                <c:pt idx="8">
                  <c:v>11420725</c:v>
                </c:pt>
                <c:pt idx="9">
                  <c:v>10588700</c:v>
                </c:pt>
              </c:numCache>
            </c:numRef>
          </c:val>
          <c:extLst>
            <c:ext xmlns:c16="http://schemas.microsoft.com/office/drawing/2014/chart" uri="{C3380CC4-5D6E-409C-BE32-E72D297353CC}">
              <c16:uniqueId val="{00000000-DB79-4438-BEAA-DE7F595C9F38}"/>
            </c:ext>
          </c:extLst>
        </c:ser>
        <c:dLbls>
          <c:showLegendKey val="0"/>
          <c:showVal val="0"/>
          <c:showCatName val="0"/>
          <c:showSerName val="0"/>
          <c:showPercent val="0"/>
          <c:showBubbleSize val="0"/>
        </c:dLbls>
        <c:gapWidth val="219"/>
        <c:overlap val="-27"/>
        <c:axId val="696755288"/>
        <c:axId val="696762176"/>
      </c:barChart>
      <c:catAx>
        <c:axId val="69675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6762176"/>
        <c:crosses val="autoZero"/>
        <c:auto val="1"/>
        <c:lblAlgn val="ctr"/>
        <c:lblOffset val="100"/>
        <c:noMultiLvlLbl val="0"/>
      </c:catAx>
      <c:valAx>
        <c:axId val="696762176"/>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rgbClr val="D9D9D9"/>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6755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Agricultural</a:t>
            </a:r>
            <a:r>
              <a:rPr lang="en-US" sz="1400" baseline="0" dirty="0"/>
              <a:t> </a:t>
            </a:r>
            <a:r>
              <a:rPr lang="en-US" sz="1400" dirty="0"/>
              <a:t>Loan Activities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Count of Loans</c:v>
                </c:pt>
              </c:strCache>
            </c:strRef>
          </c:tx>
          <c:spPr>
            <a:solidFill>
              <a:schemeClr val="accent1"/>
            </a:solidFill>
            <a:ln>
              <a:noFill/>
            </a:ln>
            <a:effectLst/>
          </c:spPr>
          <c:invertIfNegative val="0"/>
          <c:cat>
            <c:strRef>
              <c:f>Sheet1!$A$2:$A$15</c:f>
              <c:strCache>
                <c:ptCount val="14"/>
                <c:pt idx="0">
                  <c:v>Farming</c:v>
                </c:pt>
                <c:pt idx="1">
                  <c:v>Pigs</c:v>
                </c:pt>
                <c:pt idx="2">
                  <c:v>Agriculture</c:v>
                </c:pt>
                <c:pt idx="3">
                  <c:v>Livestock</c:v>
                </c:pt>
                <c:pt idx="4">
                  <c:v>Poultry</c:v>
                </c:pt>
                <c:pt idx="5">
                  <c:v>Animal Sales</c:v>
                </c:pt>
                <c:pt idx="6">
                  <c:v>Dairy</c:v>
                </c:pt>
                <c:pt idx="7">
                  <c:v>Cattle</c:v>
                </c:pt>
                <c:pt idx="8">
                  <c:v>Farm Supplies</c:v>
                </c:pt>
                <c:pt idx="9">
                  <c:v>Flowers</c:v>
                </c:pt>
                <c:pt idx="10">
                  <c:v>Land Rental</c:v>
                </c:pt>
                <c:pt idx="11">
                  <c:v>Veterinary Sales</c:v>
                </c:pt>
                <c:pt idx="12">
                  <c:v>Aquaculture</c:v>
                </c:pt>
                <c:pt idx="13">
                  <c:v>Beekeeping</c:v>
                </c:pt>
              </c:strCache>
            </c:strRef>
          </c:cat>
          <c:val>
            <c:numRef>
              <c:f>Sheet1!$B$2:$B$15</c:f>
              <c:numCache>
                <c:formatCode>General</c:formatCode>
                <c:ptCount val="14"/>
                <c:pt idx="0">
                  <c:v>70969</c:v>
                </c:pt>
                <c:pt idx="1">
                  <c:v>26374</c:v>
                </c:pt>
                <c:pt idx="2">
                  <c:v>22968</c:v>
                </c:pt>
                <c:pt idx="3">
                  <c:v>12681</c:v>
                </c:pt>
                <c:pt idx="4">
                  <c:v>9401</c:v>
                </c:pt>
                <c:pt idx="5">
                  <c:v>9101</c:v>
                </c:pt>
                <c:pt idx="6">
                  <c:v>7747</c:v>
                </c:pt>
                <c:pt idx="7">
                  <c:v>7656</c:v>
                </c:pt>
                <c:pt idx="8">
                  <c:v>4000</c:v>
                </c:pt>
                <c:pt idx="9">
                  <c:v>797</c:v>
                </c:pt>
                <c:pt idx="10">
                  <c:v>270</c:v>
                </c:pt>
                <c:pt idx="11">
                  <c:v>194</c:v>
                </c:pt>
                <c:pt idx="12">
                  <c:v>108</c:v>
                </c:pt>
                <c:pt idx="13">
                  <c:v>50</c:v>
                </c:pt>
              </c:numCache>
            </c:numRef>
          </c:val>
          <c:extLst>
            <c:ext xmlns:c16="http://schemas.microsoft.com/office/drawing/2014/chart" uri="{C3380CC4-5D6E-409C-BE32-E72D297353CC}">
              <c16:uniqueId val="{00000000-4971-4A76-8C98-F9EA699C3639}"/>
            </c:ext>
          </c:extLst>
        </c:ser>
        <c:dLbls>
          <c:showLegendKey val="0"/>
          <c:showVal val="0"/>
          <c:showCatName val="0"/>
          <c:showSerName val="0"/>
          <c:showPercent val="0"/>
          <c:showBubbleSize val="0"/>
        </c:dLbls>
        <c:gapWidth val="182"/>
        <c:axId val="696747088"/>
        <c:axId val="696747416"/>
      </c:barChart>
      <c:catAx>
        <c:axId val="6967470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96747416"/>
        <c:crosses val="autoZero"/>
        <c:auto val="1"/>
        <c:lblAlgn val="ctr"/>
        <c:lblOffset val="100"/>
        <c:noMultiLvlLbl val="0"/>
      </c:catAx>
      <c:valAx>
        <c:axId val="696747416"/>
        <c:scaling>
          <c:orientation val="minMax"/>
        </c:scaling>
        <c:delete val="1"/>
        <c:axPos val="t"/>
        <c:numFmt formatCode="General" sourceLinked="1"/>
        <c:majorTickMark val="none"/>
        <c:minorTickMark val="none"/>
        <c:tickLblPos val="nextTo"/>
        <c:crossAx val="696747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Food</a:t>
            </a:r>
            <a:r>
              <a:rPr lang="en-US" sz="1400" baseline="0" dirty="0"/>
              <a:t> </a:t>
            </a:r>
            <a:r>
              <a:rPr lang="en-US" sz="1400" dirty="0"/>
              <a:t>Loan Activities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Count of Loans</c:v>
                </c:pt>
              </c:strCache>
            </c:strRef>
          </c:tx>
          <c:spPr>
            <a:solidFill>
              <a:schemeClr val="accent5"/>
            </a:solidFill>
            <a:ln>
              <a:noFill/>
            </a:ln>
            <a:effectLst/>
          </c:spPr>
          <c:invertIfNegative val="0"/>
          <c:cat>
            <c:strRef>
              <c:f>Sheet1!$A$2:$A$21</c:f>
              <c:strCache>
                <c:ptCount val="20"/>
                <c:pt idx="0">
                  <c:v>Food Production/Sales</c:v>
                </c:pt>
                <c:pt idx="1">
                  <c:v>Fruits &amp; Vegetables</c:v>
                </c:pt>
                <c:pt idx="2">
                  <c:v>Grocery Store</c:v>
                </c:pt>
                <c:pt idx="3">
                  <c:v>Fish Selling</c:v>
                </c:pt>
                <c:pt idx="4">
                  <c:v>Fishing</c:v>
                </c:pt>
                <c:pt idx="5">
                  <c:v>Food</c:v>
                </c:pt>
                <c:pt idx="6">
                  <c:v>Food Stall</c:v>
                </c:pt>
                <c:pt idx="7">
                  <c:v>Cereals</c:v>
                </c:pt>
                <c:pt idx="8">
                  <c:v>Food Market</c:v>
                </c:pt>
                <c:pt idx="9">
                  <c:v>Restaurant</c:v>
                </c:pt>
                <c:pt idx="10">
                  <c:v>Bakery</c:v>
                </c:pt>
                <c:pt idx="11">
                  <c:v>Beverages</c:v>
                </c:pt>
                <c:pt idx="12">
                  <c:v>Butcher Shop</c:v>
                </c:pt>
                <c:pt idx="13">
                  <c:v>Milk Sales</c:v>
                </c:pt>
                <c:pt idx="14">
                  <c:v>Liquor Store / Off-License</c:v>
                </c:pt>
                <c:pt idx="15">
                  <c:v>Cafe</c:v>
                </c:pt>
                <c:pt idx="16">
                  <c:v>Pub</c:v>
                </c:pt>
                <c:pt idx="17">
                  <c:v>Catering</c:v>
                </c:pt>
                <c:pt idx="18">
                  <c:v>Cheese Making</c:v>
                </c:pt>
                <c:pt idx="19">
                  <c:v>Balut-Making</c:v>
                </c:pt>
              </c:strCache>
            </c:strRef>
          </c:cat>
          <c:val>
            <c:numRef>
              <c:f>Sheet1!$B$2:$B$21</c:f>
              <c:numCache>
                <c:formatCode>General</c:formatCode>
                <c:ptCount val="20"/>
                <c:pt idx="0">
                  <c:v>25439</c:v>
                </c:pt>
                <c:pt idx="1">
                  <c:v>15844</c:v>
                </c:pt>
                <c:pt idx="2">
                  <c:v>13251</c:v>
                </c:pt>
                <c:pt idx="3">
                  <c:v>12807</c:v>
                </c:pt>
                <c:pt idx="4">
                  <c:v>9950</c:v>
                </c:pt>
                <c:pt idx="5">
                  <c:v>9742</c:v>
                </c:pt>
                <c:pt idx="6">
                  <c:v>8560</c:v>
                </c:pt>
                <c:pt idx="7">
                  <c:v>7789</c:v>
                </c:pt>
                <c:pt idx="8">
                  <c:v>6462</c:v>
                </c:pt>
                <c:pt idx="9">
                  <c:v>4687</c:v>
                </c:pt>
                <c:pt idx="10">
                  <c:v>3357</c:v>
                </c:pt>
                <c:pt idx="11">
                  <c:v>2217</c:v>
                </c:pt>
                <c:pt idx="12">
                  <c:v>1864</c:v>
                </c:pt>
                <c:pt idx="13">
                  <c:v>1748</c:v>
                </c:pt>
                <c:pt idx="14">
                  <c:v>1527</c:v>
                </c:pt>
                <c:pt idx="15">
                  <c:v>1337</c:v>
                </c:pt>
                <c:pt idx="16">
                  <c:v>849</c:v>
                </c:pt>
                <c:pt idx="17">
                  <c:v>637</c:v>
                </c:pt>
                <c:pt idx="18">
                  <c:v>320</c:v>
                </c:pt>
                <c:pt idx="19">
                  <c:v>61</c:v>
                </c:pt>
              </c:numCache>
            </c:numRef>
          </c:val>
          <c:extLst>
            <c:ext xmlns:c16="http://schemas.microsoft.com/office/drawing/2014/chart" uri="{C3380CC4-5D6E-409C-BE32-E72D297353CC}">
              <c16:uniqueId val="{00000000-44F1-49D0-ADC3-066DD028E387}"/>
            </c:ext>
          </c:extLst>
        </c:ser>
        <c:dLbls>
          <c:showLegendKey val="0"/>
          <c:showVal val="0"/>
          <c:showCatName val="0"/>
          <c:showSerName val="0"/>
          <c:showPercent val="0"/>
          <c:showBubbleSize val="0"/>
        </c:dLbls>
        <c:gapWidth val="182"/>
        <c:axId val="696747088"/>
        <c:axId val="696747416"/>
      </c:barChart>
      <c:catAx>
        <c:axId val="6967470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747416"/>
        <c:crosses val="autoZero"/>
        <c:auto val="1"/>
        <c:lblAlgn val="ctr"/>
        <c:lblOffset val="100"/>
        <c:noMultiLvlLbl val="0"/>
      </c:catAx>
      <c:valAx>
        <c:axId val="696747416"/>
        <c:scaling>
          <c:orientation val="minMax"/>
        </c:scaling>
        <c:delete val="1"/>
        <c:axPos val="t"/>
        <c:numFmt formatCode="General" sourceLinked="1"/>
        <c:majorTickMark val="none"/>
        <c:minorTickMark val="none"/>
        <c:tickLblPos val="nextTo"/>
        <c:crossAx val="696747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Loan Amount by Month</a:t>
            </a:r>
          </a:p>
        </c:rich>
      </c:tx>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147811096817412E-2"/>
          <c:y val="3.3559080052900182E-2"/>
          <c:w val="0.91797245387524051"/>
          <c:h val="0.62190860460104447"/>
        </c:manualLayout>
      </c:layout>
      <c:lineChart>
        <c:grouping val="standard"/>
        <c:varyColors val="0"/>
        <c:ser>
          <c:idx val="0"/>
          <c:order val="0"/>
          <c:tx>
            <c:strRef>
              <c:f>Sheet1!$B$1</c:f>
              <c:strCache>
                <c:ptCount val="1"/>
                <c:pt idx="0">
                  <c:v>Burundi</c:v>
                </c:pt>
              </c:strCache>
            </c:strRef>
          </c:tx>
          <c:spPr>
            <a:ln w="28575" cap="rnd">
              <a:solidFill>
                <a:schemeClr val="accent1"/>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3221.35</c:v>
                </c:pt>
                <c:pt idx="1">
                  <c:v>2875.32</c:v>
                </c:pt>
                <c:pt idx="2">
                  <c:v>2849.04</c:v>
                </c:pt>
                <c:pt idx="3">
                  <c:v>2914.81</c:v>
                </c:pt>
                <c:pt idx="4">
                  <c:v>2813.27</c:v>
                </c:pt>
                <c:pt idx="5">
                  <c:v>3062.15</c:v>
                </c:pt>
                <c:pt idx="6">
                  <c:v>3314.22</c:v>
                </c:pt>
                <c:pt idx="7">
                  <c:v>2843.75</c:v>
                </c:pt>
                <c:pt idx="8">
                  <c:v>2760.12</c:v>
                </c:pt>
                <c:pt idx="9">
                  <c:v>2938.04</c:v>
                </c:pt>
                <c:pt idx="10">
                  <c:v>3246.15</c:v>
                </c:pt>
                <c:pt idx="11">
                  <c:v>3277.43</c:v>
                </c:pt>
              </c:numCache>
            </c:numRef>
          </c:val>
          <c:smooth val="0"/>
          <c:extLst>
            <c:ext xmlns:c16="http://schemas.microsoft.com/office/drawing/2014/chart" uri="{C3380CC4-5D6E-409C-BE32-E72D297353CC}">
              <c16:uniqueId val="{00000000-722D-4B00-A87B-03E24492C7B0}"/>
            </c:ext>
          </c:extLst>
        </c:ser>
        <c:ser>
          <c:idx val="1"/>
          <c:order val="1"/>
          <c:tx>
            <c:strRef>
              <c:f>Sheet1!$C$1</c:f>
              <c:strCache>
                <c:ptCount val="1"/>
                <c:pt idx="0">
                  <c:v>Congo</c:v>
                </c:pt>
              </c:strCache>
            </c:strRef>
          </c:tx>
          <c:spPr>
            <a:ln w="28575" cap="rnd">
              <a:solidFill>
                <a:schemeClr val="accent2"/>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6617.31</c:v>
                </c:pt>
                <c:pt idx="1">
                  <c:v>6950</c:v>
                </c:pt>
                <c:pt idx="2">
                  <c:v>6305.56</c:v>
                </c:pt>
                <c:pt idx="3">
                  <c:v>6155.36</c:v>
                </c:pt>
                <c:pt idx="4">
                  <c:v>6019.23</c:v>
                </c:pt>
                <c:pt idx="5">
                  <c:v>5480.56</c:v>
                </c:pt>
                <c:pt idx="6">
                  <c:v>5890</c:v>
                </c:pt>
                <c:pt idx="7">
                  <c:v>5421.88</c:v>
                </c:pt>
                <c:pt idx="8">
                  <c:v>7296.43</c:v>
                </c:pt>
                <c:pt idx="9">
                  <c:v>5887.5</c:v>
                </c:pt>
                <c:pt idx="10">
                  <c:v>5147.5</c:v>
                </c:pt>
                <c:pt idx="11">
                  <c:v>6443.75</c:v>
                </c:pt>
              </c:numCache>
            </c:numRef>
          </c:val>
          <c:smooth val="0"/>
          <c:extLst>
            <c:ext xmlns:c16="http://schemas.microsoft.com/office/drawing/2014/chart" uri="{C3380CC4-5D6E-409C-BE32-E72D297353CC}">
              <c16:uniqueId val="{00000001-722D-4B00-A87B-03E24492C7B0}"/>
            </c:ext>
          </c:extLst>
        </c:ser>
        <c:ser>
          <c:idx val="2"/>
          <c:order val="2"/>
          <c:tx>
            <c:strRef>
              <c:f>Sheet1!$D$1</c:f>
              <c:strCache>
                <c:ptCount val="1"/>
                <c:pt idx="0">
                  <c:v>Dominican Republic</c:v>
                </c:pt>
              </c:strCache>
            </c:strRef>
          </c:tx>
          <c:spPr>
            <a:ln w="28575" cap="rnd">
              <a:solidFill>
                <a:schemeClr val="accent3"/>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4594.7</c:v>
                </c:pt>
                <c:pt idx="1">
                  <c:v>4001.98</c:v>
                </c:pt>
                <c:pt idx="2">
                  <c:v>5772.22</c:v>
                </c:pt>
                <c:pt idx="3">
                  <c:v>4743.09</c:v>
                </c:pt>
                <c:pt idx="4">
                  <c:v>5154.76</c:v>
                </c:pt>
                <c:pt idx="5">
                  <c:v>3054.33</c:v>
                </c:pt>
                <c:pt idx="6">
                  <c:v>4109.4799999999996</c:v>
                </c:pt>
                <c:pt idx="7">
                  <c:v>3707.98</c:v>
                </c:pt>
                <c:pt idx="8">
                  <c:v>3847.41</c:v>
                </c:pt>
                <c:pt idx="9">
                  <c:v>3418.42</c:v>
                </c:pt>
                <c:pt idx="10">
                  <c:v>5663.24</c:v>
                </c:pt>
                <c:pt idx="11">
                  <c:v>4255.5600000000004</c:v>
                </c:pt>
              </c:numCache>
            </c:numRef>
          </c:val>
          <c:smooth val="0"/>
          <c:extLst>
            <c:ext xmlns:c16="http://schemas.microsoft.com/office/drawing/2014/chart" uri="{C3380CC4-5D6E-409C-BE32-E72D297353CC}">
              <c16:uniqueId val="{00000002-722D-4B00-A87B-03E24492C7B0}"/>
            </c:ext>
          </c:extLst>
        </c:ser>
        <c:ser>
          <c:idx val="3"/>
          <c:order val="3"/>
          <c:tx>
            <c:strRef>
              <c:f>Sheet1!$E$1</c:f>
              <c:strCache>
                <c:ptCount val="1"/>
                <c:pt idx="0">
                  <c:v>Israel</c:v>
                </c:pt>
              </c:strCache>
            </c:strRef>
          </c:tx>
          <c:spPr>
            <a:ln w="28575" cap="rnd">
              <a:solidFill>
                <a:schemeClr val="accent4"/>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Sheet1!$E$2:$E$13</c:f>
              <c:numCache>
                <c:formatCode>General</c:formatCode>
                <c:ptCount val="12"/>
                <c:pt idx="0">
                  <c:v>3861.9</c:v>
                </c:pt>
                <c:pt idx="1">
                  <c:v>4665.38</c:v>
                </c:pt>
                <c:pt idx="2">
                  <c:v>3878.41</c:v>
                </c:pt>
                <c:pt idx="3">
                  <c:v>3714.29</c:v>
                </c:pt>
                <c:pt idx="4">
                  <c:v>3482</c:v>
                </c:pt>
                <c:pt idx="5">
                  <c:v>3800</c:v>
                </c:pt>
                <c:pt idx="6">
                  <c:v>3309.38</c:v>
                </c:pt>
                <c:pt idx="7">
                  <c:v>4636.3599999999997</c:v>
                </c:pt>
                <c:pt idx="8">
                  <c:v>3921.43</c:v>
                </c:pt>
                <c:pt idx="9">
                  <c:v>3677.78</c:v>
                </c:pt>
                <c:pt idx="10">
                  <c:v>3762.5</c:v>
                </c:pt>
                <c:pt idx="11">
                  <c:v>3466.07</c:v>
                </c:pt>
              </c:numCache>
            </c:numRef>
          </c:val>
          <c:smooth val="0"/>
          <c:extLst>
            <c:ext xmlns:c16="http://schemas.microsoft.com/office/drawing/2014/chart" uri="{C3380CC4-5D6E-409C-BE32-E72D297353CC}">
              <c16:uniqueId val="{00000003-722D-4B00-A87B-03E24492C7B0}"/>
            </c:ext>
          </c:extLst>
        </c:ser>
        <c:ser>
          <c:idx val="4"/>
          <c:order val="4"/>
          <c:tx>
            <c:strRef>
              <c:f>Sheet1!$F$1</c:f>
              <c:strCache>
                <c:ptCount val="1"/>
                <c:pt idx="0">
                  <c:v>Puerto Rico</c:v>
                </c:pt>
              </c:strCache>
            </c:strRef>
          </c:tx>
          <c:spPr>
            <a:ln w="28575" cap="rnd">
              <a:solidFill>
                <a:schemeClr val="accent5"/>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Sheet1!$F$2:$F$13</c:f>
              <c:numCache>
                <c:formatCode>General</c:formatCode>
                <c:ptCount val="12"/>
                <c:pt idx="0">
                  <c:v>7000</c:v>
                </c:pt>
                <c:pt idx="1">
                  <c:v>5000</c:v>
                </c:pt>
                <c:pt idx="2">
                  <c:v>5428.57</c:v>
                </c:pt>
                <c:pt idx="3">
                  <c:v>5200</c:v>
                </c:pt>
                <c:pt idx="4">
                  <c:v>6250</c:v>
                </c:pt>
                <c:pt idx="5">
                  <c:v>7420.83</c:v>
                </c:pt>
                <c:pt idx="6">
                  <c:v>9891.67</c:v>
                </c:pt>
                <c:pt idx="7">
                  <c:v>6000</c:v>
                </c:pt>
                <c:pt idx="8">
                  <c:v>4680</c:v>
                </c:pt>
                <c:pt idx="9">
                  <c:v>3500</c:v>
                </c:pt>
                <c:pt idx="10">
                  <c:v>5000</c:v>
                </c:pt>
                <c:pt idx="11">
                  <c:v>6166.67</c:v>
                </c:pt>
              </c:numCache>
            </c:numRef>
          </c:val>
          <c:smooth val="0"/>
          <c:extLst>
            <c:ext xmlns:c16="http://schemas.microsoft.com/office/drawing/2014/chart" uri="{C3380CC4-5D6E-409C-BE32-E72D297353CC}">
              <c16:uniqueId val="{00000004-722D-4B00-A87B-03E24492C7B0}"/>
            </c:ext>
          </c:extLst>
        </c:ser>
        <c:ser>
          <c:idx val="5"/>
          <c:order val="5"/>
          <c:tx>
            <c:strRef>
              <c:f>Sheet1!$G$1</c:f>
              <c:strCache>
                <c:ptCount val="1"/>
                <c:pt idx="0">
                  <c:v>Rwanda</c:v>
                </c:pt>
              </c:strCache>
            </c:strRef>
          </c:tx>
          <c:spPr>
            <a:ln w="28575" cap="rnd">
              <a:solidFill>
                <a:schemeClr val="accent6"/>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Sheet1!$G$2:$G$13</c:f>
              <c:numCache>
                <c:formatCode>General</c:formatCode>
                <c:ptCount val="12"/>
                <c:pt idx="0">
                  <c:v>3739.73</c:v>
                </c:pt>
                <c:pt idx="1">
                  <c:v>3987.74</c:v>
                </c:pt>
                <c:pt idx="2">
                  <c:v>3761.81</c:v>
                </c:pt>
                <c:pt idx="3">
                  <c:v>3907.85</c:v>
                </c:pt>
                <c:pt idx="4">
                  <c:v>3750</c:v>
                </c:pt>
                <c:pt idx="5">
                  <c:v>4272.82</c:v>
                </c:pt>
                <c:pt idx="6">
                  <c:v>2912.56</c:v>
                </c:pt>
                <c:pt idx="7">
                  <c:v>1997.64</c:v>
                </c:pt>
                <c:pt idx="8">
                  <c:v>1725.49</c:v>
                </c:pt>
                <c:pt idx="9">
                  <c:v>2255.58</c:v>
                </c:pt>
                <c:pt idx="10">
                  <c:v>4225.16</c:v>
                </c:pt>
                <c:pt idx="11">
                  <c:v>3821.96</c:v>
                </c:pt>
              </c:numCache>
            </c:numRef>
          </c:val>
          <c:smooth val="0"/>
          <c:extLst>
            <c:ext xmlns:c16="http://schemas.microsoft.com/office/drawing/2014/chart" uri="{C3380CC4-5D6E-409C-BE32-E72D297353CC}">
              <c16:uniqueId val="{00000005-722D-4B00-A87B-03E24492C7B0}"/>
            </c:ext>
          </c:extLst>
        </c:ser>
        <c:ser>
          <c:idx val="6"/>
          <c:order val="6"/>
          <c:tx>
            <c:strRef>
              <c:f>Sheet1!$H$1</c:f>
              <c:strCache>
                <c:ptCount val="1"/>
                <c:pt idx="0">
                  <c:v>Saint Vincent and the Grenadines</c:v>
                </c:pt>
              </c:strCache>
            </c:strRef>
          </c:tx>
          <c:spPr>
            <a:ln w="28575" cap="rnd">
              <a:solidFill>
                <a:schemeClr val="accent1">
                  <a:lumMod val="6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Sheet1!$H$2:$H$13</c:f>
              <c:numCache>
                <c:formatCode>General</c:formatCode>
                <c:ptCount val="12"/>
                <c:pt idx="0">
                  <c:v>2616.67</c:v>
                </c:pt>
                <c:pt idx="1">
                  <c:v>3850</c:v>
                </c:pt>
                <c:pt idx="2">
                  <c:v>3320</c:v>
                </c:pt>
                <c:pt idx="3">
                  <c:v>3883.33</c:v>
                </c:pt>
                <c:pt idx="5">
                  <c:v>750</c:v>
                </c:pt>
                <c:pt idx="7">
                  <c:v>1275</c:v>
                </c:pt>
                <c:pt idx="11">
                  <c:v>3625</c:v>
                </c:pt>
              </c:numCache>
            </c:numRef>
          </c:val>
          <c:smooth val="0"/>
          <c:extLst>
            <c:ext xmlns:c16="http://schemas.microsoft.com/office/drawing/2014/chart" uri="{C3380CC4-5D6E-409C-BE32-E72D297353CC}">
              <c16:uniqueId val="{00000006-722D-4B00-A87B-03E24492C7B0}"/>
            </c:ext>
          </c:extLst>
        </c:ser>
        <c:ser>
          <c:idx val="7"/>
          <c:order val="7"/>
          <c:tx>
            <c:strRef>
              <c:f>Sheet1!$I$1</c:f>
              <c:strCache>
                <c:ptCount val="1"/>
                <c:pt idx="0">
                  <c:v>Somalia</c:v>
                </c:pt>
              </c:strCache>
            </c:strRef>
          </c:tx>
          <c:spPr>
            <a:ln w="28575" cap="rnd">
              <a:solidFill>
                <a:schemeClr val="accent2">
                  <a:lumMod val="6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Sheet1!$I$2:$I$13</c:f>
              <c:numCache>
                <c:formatCode>General</c:formatCode>
                <c:ptCount val="12"/>
                <c:pt idx="0">
                  <c:v>1283.82</c:v>
                </c:pt>
                <c:pt idx="1">
                  <c:v>7700</c:v>
                </c:pt>
                <c:pt idx="2">
                  <c:v>8000</c:v>
                </c:pt>
                <c:pt idx="3">
                  <c:v>7500</c:v>
                </c:pt>
                <c:pt idx="4">
                  <c:v>2518.1799999999998</c:v>
                </c:pt>
                <c:pt idx="5">
                  <c:v>3038.1</c:v>
                </c:pt>
                <c:pt idx="6">
                  <c:v>3191.67</c:v>
                </c:pt>
                <c:pt idx="7">
                  <c:v>3615.38</c:v>
                </c:pt>
                <c:pt idx="8">
                  <c:v>5066.67</c:v>
                </c:pt>
              </c:numCache>
            </c:numRef>
          </c:val>
          <c:smooth val="0"/>
          <c:extLst>
            <c:ext xmlns:c16="http://schemas.microsoft.com/office/drawing/2014/chart" uri="{C3380CC4-5D6E-409C-BE32-E72D297353CC}">
              <c16:uniqueId val="{00000007-722D-4B00-A87B-03E24492C7B0}"/>
            </c:ext>
          </c:extLst>
        </c:ser>
        <c:ser>
          <c:idx val="8"/>
          <c:order val="8"/>
          <c:tx>
            <c:strRef>
              <c:f>Sheet1!$J$1</c:f>
              <c:strCache>
                <c:ptCount val="1"/>
                <c:pt idx="0">
                  <c:v>The Democratic Republic of the Congo</c:v>
                </c:pt>
              </c:strCache>
            </c:strRef>
          </c:tx>
          <c:spPr>
            <a:ln w="28575" cap="rnd">
              <a:solidFill>
                <a:schemeClr val="accent3">
                  <a:lumMod val="6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Sheet1!$J$2:$J$13</c:f>
              <c:numCache>
                <c:formatCode>General</c:formatCode>
                <c:ptCount val="12"/>
                <c:pt idx="0">
                  <c:v>3240.09</c:v>
                </c:pt>
                <c:pt idx="1">
                  <c:v>3516.8</c:v>
                </c:pt>
                <c:pt idx="2">
                  <c:v>3281.43</c:v>
                </c:pt>
                <c:pt idx="3">
                  <c:v>3816.67</c:v>
                </c:pt>
                <c:pt idx="4">
                  <c:v>3833.83</c:v>
                </c:pt>
                <c:pt idx="5">
                  <c:v>3735.88</c:v>
                </c:pt>
                <c:pt idx="6">
                  <c:v>3910.15</c:v>
                </c:pt>
                <c:pt idx="7">
                  <c:v>3974.44</c:v>
                </c:pt>
                <c:pt idx="8">
                  <c:v>4251.2700000000004</c:v>
                </c:pt>
                <c:pt idx="9">
                  <c:v>4492.1400000000003</c:v>
                </c:pt>
                <c:pt idx="10">
                  <c:v>3623.79</c:v>
                </c:pt>
                <c:pt idx="11">
                  <c:v>3302.01</c:v>
                </c:pt>
              </c:numCache>
            </c:numRef>
          </c:val>
          <c:smooth val="0"/>
          <c:extLst>
            <c:ext xmlns:c16="http://schemas.microsoft.com/office/drawing/2014/chart" uri="{C3380CC4-5D6E-409C-BE32-E72D297353CC}">
              <c16:uniqueId val="{00000008-722D-4B00-A87B-03E24492C7B0}"/>
            </c:ext>
          </c:extLst>
        </c:ser>
        <c:ser>
          <c:idx val="9"/>
          <c:order val="9"/>
          <c:tx>
            <c:strRef>
              <c:f>Sheet1!$K$1</c:f>
              <c:strCache>
                <c:ptCount val="1"/>
                <c:pt idx="0">
                  <c:v>United States</c:v>
                </c:pt>
              </c:strCache>
            </c:strRef>
          </c:tx>
          <c:spPr>
            <a:ln w="28575" cap="rnd">
              <a:solidFill>
                <a:schemeClr val="accent4">
                  <a:lumMod val="6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Sheet1!$K$2:$K$13</c:f>
              <c:numCache>
                <c:formatCode>General</c:formatCode>
                <c:ptCount val="12"/>
                <c:pt idx="0">
                  <c:v>4932.87</c:v>
                </c:pt>
                <c:pt idx="1">
                  <c:v>5357.35</c:v>
                </c:pt>
                <c:pt idx="2">
                  <c:v>5789.6</c:v>
                </c:pt>
                <c:pt idx="3">
                  <c:v>5366.94</c:v>
                </c:pt>
                <c:pt idx="4">
                  <c:v>4994.1099999999997</c:v>
                </c:pt>
                <c:pt idx="5">
                  <c:v>5283.88</c:v>
                </c:pt>
                <c:pt idx="6">
                  <c:v>5523.23</c:v>
                </c:pt>
                <c:pt idx="7">
                  <c:v>5154.3</c:v>
                </c:pt>
                <c:pt idx="8">
                  <c:v>4893.67</c:v>
                </c:pt>
                <c:pt idx="9">
                  <c:v>4346.8999999999996</c:v>
                </c:pt>
                <c:pt idx="10">
                  <c:v>4377.71</c:v>
                </c:pt>
                <c:pt idx="11">
                  <c:v>5185.5</c:v>
                </c:pt>
              </c:numCache>
            </c:numRef>
          </c:val>
          <c:smooth val="0"/>
          <c:extLst>
            <c:ext xmlns:c16="http://schemas.microsoft.com/office/drawing/2014/chart" uri="{C3380CC4-5D6E-409C-BE32-E72D297353CC}">
              <c16:uniqueId val="{00000009-722D-4B00-A87B-03E24492C7B0}"/>
            </c:ext>
          </c:extLst>
        </c:ser>
        <c:dLbls>
          <c:showLegendKey val="0"/>
          <c:showVal val="0"/>
          <c:showCatName val="0"/>
          <c:showSerName val="0"/>
          <c:showPercent val="0"/>
          <c:showBubbleSize val="0"/>
        </c:dLbls>
        <c:smooth val="0"/>
        <c:axId val="692998816"/>
        <c:axId val="692999472"/>
      </c:lineChart>
      <c:catAx>
        <c:axId val="69299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999472"/>
        <c:crosses val="autoZero"/>
        <c:auto val="1"/>
        <c:lblAlgn val="ctr"/>
        <c:lblOffset val="100"/>
        <c:noMultiLvlLbl val="0"/>
      </c:catAx>
      <c:valAx>
        <c:axId val="692999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998816"/>
        <c:crosses val="autoZero"/>
        <c:crossBetween val="between"/>
      </c:valAx>
      <c:spPr>
        <a:noFill/>
        <a:ln>
          <a:noFill/>
        </a:ln>
        <a:effectLst/>
      </c:spPr>
    </c:plotArea>
    <c:legend>
      <c:legendPos val="b"/>
      <c:layout>
        <c:manualLayout>
          <c:xMode val="edge"/>
          <c:yMode val="edge"/>
          <c:x val="3.4582850718032895E-2"/>
          <c:y val="0.81235552283201329"/>
          <c:w val="0.94963265084129678"/>
          <c:h val="0.1779978964883914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Average Loan</a:t>
            </a:r>
            <a:r>
              <a:rPr lang="en-US" sz="1400" baseline="0" dirty="0"/>
              <a:t> Amounts</a:t>
            </a:r>
            <a:endParaRPr 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avgloan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Congo</c:v>
                </c:pt>
                <c:pt idx="1">
                  <c:v>Puerto Rico</c:v>
                </c:pt>
                <c:pt idx="2">
                  <c:v>United States</c:v>
                </c:pt>
                <c:pt idx="3">
                  <c:v>Dominican Republic</c:v>
                </c:pt>
                <c:pt idx="4">
                  <c:v>Israel</c:v>
                </c:pt>
                <c:pt idx="5">
                  <c:v>The Democratic Republic of the Congo</c:v>
                </c:pt>
                <c:pt idx="6">
                  <c:v>Rwanda</c:v>
                </c:pt>
                <c:pt idx="7">
                  <c:v>Saint Vincent and the Grenadines</c:v>
                </c:pt>
                <c:pt idx="8">
                  <c:v>Somalia</c:v>
                </c:pt>
                <c:pt idx="9">
                  <c:v>Burundi</c:v>
                </c:pt>
              </c:strCache>
            </c:strRef>
          </c:cat>
          <c:val>
            <c:numRef>
              <c:f>Sheet1!$B$2:$B$11</c:f>
              <c:numCache>
                <c:formatCode>General</c:formatCode>
                <c:ptCount val="10"/>
                <c:pt idx="0">
                  <c:v>6142.58</c:v>
                </c:pt>
                <c:pt idx="1">
                  <c:v>5756.86</c:v>
                </c:pt>
                <c:pt idx="2">
                  <c:v>5146.97</c:v>
                </c:pt>
                <c:pt idx="3">
                  <c:v>4309.21</c:v>
                </c:pt>
                <c:pt idx="4">
                  <c:v>3805.28</c:v>
                </c:pt>
                <c:pt idx="5">
                  <c:v>3666.17</c:v>
                </c:pt>
                <c:pt idx="6">
                  <c:v>3342.95</c:v>
                </c:pt>
                <c:pt idx="7">
                  <c:v>3076.56</c:v>
                </c:pt>
                <c:pt idx="8">
                  <c:v>3011.67</c:v>
                </c:pt>
                <c:pt idx="9">
                  <c:v>3008.12</c:v>
                </c:pt>
              </c:numCache>
            </c:numRef>
          </c:val>
          <c:extLst>
            <c:ext xmlns:c16="http://schemas.microsoft.com/office/drawing/2014/chart" uri="{C3380CC4-5D6E-409C-BE32-E72D297353CC}">
              <c16:uniqueId val="{00000000-A035-4F1B-9D79-966B3109AAB7}"/>
            </c:ext>
          </c:extLst>
        </c:ser>
        <c:dLbls>
          <c:dLblPos val="outEnd"/>
          <c:showLegendKey val="0"/>
          <c:showVal val="1"/>
          <c:showCatName val="0"/>
          <c:showSerName val="0"/>
          <c:showPercent val="0"/>
          <c:showBubbleSize val="0"/>
        </c:dLbls>
        <c:gapWidth val="182"/>
        <c:axId val="696747088"/>
        <c:axId val="696747416"/>
      </c:barChart>
      <c:catAx>
        <c:axId val="6967470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96747416"/>
        <c:crosses val="autoZero"/>
        <c:auto val="1"/>
        <c:lblAlgn val="ctr"/>
        <c:lblOffset val="100"/>
        <c:noMultiLvlLbl val="0"/>
      </c:catAx>
      <c:valAx>
        <c:axId val="696747416"/>
        <c:scaling>
          <c:orientation val="minMax"/>
        </c:scaling>
        <c:delete val="1"/>
        <c:axPos val="t"/>
        <c:numFmt formatCode="General" sourceLinked="1"/>
        <c:majorTickMark val="none"/>
        <c:minorTickMark val="none"/>
        <c:tickLblPos val="nextTo"/>
        <c:crossAx val="696747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a:t>
            </a:r>
            <a:r>
              <a:rPr lang="en-US" baseline="0" dirty="0"/>
              <a:t> Sectors by Gender of Borrowers</a:t>
            </a:r>
            <a:endParaRPr lang="en-US" dirty="0"/>
          </a:p>
        </c:rich>
      </c:tx>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19810805622939"/>
          <c:y val="9.2533225463941562E-2"/>
          <c:w val="0.84809183331121818"/>
          <c:h val="0.60531742414967904"/>
        </c:manualLayout>
      </c:layout>
      <c:barChart>
        <c:barDir val="col"/>
        <c:grouping val="clustered"/>
        <c:varyColors val="0"/>
        <c:ser>
          <c:idx val="0"/>
          <c:order val="0"/>
          <c:tx>
            <c:strRef>
              <c:f>Sheet1!$B$1</c:f>
              <c:strCache>
                <c:ptCount val="1"/>
                <c:pt idx="0">
                  <c:v>Male Borrowers</c:v>
                </c:pt>
              </c:strCache>
            </c:strRef>
          </c:tx>
          <c:spPr>
            <a:solidFill>
              <a:schemeClr val="accent1"/>
            </a:solidFill>
            <a:ln>
              <a:noFill/>
            </a:ln>
            <a:effectLst/>
          </c:spPr>
          <c:invertIfNegative val="0"/>
          <c:cat>
            <c:strRef>
              <c:f>Sheet1!$A$2:$A$13</c:f>
              <c:strCache>
                <c:ptCount val="12"/>
                <c:pt idx="0">
                  <c:v>Food</c:v>
                </c:pt>
                <c:pt idx="1">
                  <c:v>Agriculture</c:v>
                </c:pt>
                <c:pt idx="2">
                  <c:v>Retail</c:v>
                </c:pt>
                <c:pt idx="3">
                  <c:v>Clothing</c:v>
                </c:pt>
                <c:pt idx="4">
                  <c:v>Personal Use</c:v>
                </c:pt>
                <c:pt idx="5">
                  <c:v>Services</c:v>
                </c:pt>
                <c:pt idx="6">
                  <c:v>Housing</c:v>
                </c:pt>
                <c:pt idx="7">
                  <c:v>Education</c:v>
                </c:pt>
                <c:pt idx="8">
                  <c:v>Arts</c:v>
                </c:pt>
                <c:pt idx="9">
                  <c:v>Health</c:v>
                </c:pt>
                <c:pt idx="10">
                  <c:v>Transportation</c:v>
                </c:pt>
                <c:pt idx="11">
                  <c:v>Construction</c:v>
                </c:pt>
              </c:strCache>
            </c:strRef>
          </c:cat>
          <c:val>
            <c:numRef>
              <c:f>Sheet1!$B$2:$B$13</c:f>
              <c:numCache>
                <c:formatCode>General</c:formatCode>
                <c:ptCount val="12"/>
                <c:pt idx="0">
                  <c:v>37273</c:v>
                </c:pt>
                <c:pt idx="1">
                  <c:v>109092</c:v>
                </c:pt>
                <c:pt idx="2">
                  <c:v>24960</c:v>
                </c:pt>
                <c:pt idx="3">
                  <c:v>7611</c:v>
                </c:pt>
                <c:pt idx="4">
                  <c:v>29924</c:v>
                </c:pt>
                <c:pt idx="5">
                  <c:v>12146</c:v>
                </c:pt>
                <c:pt idx="6">
                  <c:v>7558</c:v>
                </c:pt>
                <c:pt idx="7">
                  <c:v>12228</c:v>
                </c:pt>
                <c:pt idx="10">
                  <c:v>7568</c:v>
                </c:pt>
                <c:pt idx="11">
                  <c:v>4097</c:v>
                </c:pt>
              </c:numCache>
            </c:numRef>
          </c:val>
          <c:extLst>
            <c:ext xmlns:c16="http://schemas.microsoft.com/office/drawing/2014/chart" uri="{C3380CC4-5D6E-409C-BE32-E72D297353CC}">
              <c16:uniqueId val="{00000000-C320-426D-AD48-934DCEA861C9}"/>
            </c:ext>
          </c:extLst>
        </c:ser>
        <c:ser>
          <c:idx val="1"/>
          <c:order val="1"/>
          <c:tx>
            <c:strRef>
              <c:f>Sheet1!$C$1</c:f>
              <c:strCache>
                <c:ptCount val="1"/>
                <c:pt idx="0">
                  <c:v>Female Borrowers</c:v>
                </c:pt>
              </c:strCache>
            </c:strRef>
          </c:tx>
          <c:spPr>
            <a:solidFill>
              <a:schemeClr val="accent2"/>
            </a:solidFill>
            <a:ln>
              <a:noFill/>
            </a:ln>
            <a:effectLst/>
          </c:spPr>
          <c:invertIfNegative val="0"/>
          <c:cat>
            <c:strRef>
              <c:f>Sheet1!$A$2:$A$13</c:f>
              <c:strCache>
                <c:ptCount val="12"/>
                <c:pt idx="0">
                  <c:v>Food</c:v>
                </c:pt>
                <c:pt idx="1">
                  <c:v>Agriculture</c:v>
                </c:pt>
                <c:pt idx="2">
                  <c:v>Retail</c:v>
                </c:pt>
                <c:pt idx="3">
                  <c:v>Clothing</c:v>
                </c:pt>
                <c:pt idx="4">
                  <c:v>Personal Use</c:v>
                </c:pt>
                <c:pt idx="5">
                  <c:v>Services</c:v>
                </c:pt>
                <c:pt idx="6">
                  <c:v>Housing</c:v>
                </c:pt>
                <c:pt idx="7">
                  <c:v>Education</c:v>
                </c:pt>
                <c:pt idx="8">
                  <c:v>Arts</c:v>
                </c:pt>
                <c:pt idx="9">
                  <c:v>Health</c:v>
                </c:pt>
                <c:pt idx="10">
                  <c:v>Transportation</c:v>
                </c:pt>
                <c:pt idx="11">
                  <c:v>Construction</c:v>
                </c:pt>
              </c:strCache>
            </c:strRef>
          </c:cat>
          <c:val>
            <c:numRef>
              <c:f>Sheet1!$C$2:$C$13</c:f>
              <c:numCache>
                <c:formatCode>General</c:formatCode>
                <c:ptCount val="12"/>
                <c:pt idx="0">
                  <c:v>264362</c:v>
                </c:pt>
                <c:pt idx="1">
                  <c:v>254348</c:v>
                </c:pt>
                <c:pt idx="2">
                  <c:v>186610</c:v>
                </c:pt>
                <c:pt idx="3">
                  <c:v>76168</c:v>
                </c:pt>
                <c:pt idx="4">
                  <c:v>71268</c:v>
                </c:pt>
                <c:pt idx="5">
                  <c:v>58930</c:v>
                </c:pt>
                <c:pt idx="6">
                  <c:v>27797</c:v>
                </c:pt>
                <c:pt idx="7">
                  <c:v>21710</c:v>
                </c:pt>
                <c:pt idx="8">
                  <c:v>20873</c:v>
                </c:pt>
                <c:pt idx="9">
                  <c:v>10596</c:v>
                </c:pt>
              </c:numCache>
            </c:numRef>
          </c:val>
          <c:extLst>
            <c:ext xmlns:c16="http://schemas.microsoft.com/office/drawing/2014/chart" uri="{C3380CC4-5D6E-409C-BE32-E72D297353CC}">
              <c16:uniqueId val="{00000001-C320-426D-AD48-934DCEA861C9}"/>
            </c:ext>
          </c:extLst>
        </c:ser>
        <c:dLbls>
          <c:showLegendKey val="0"/>
          <c:showVal val="0"/>
          <c:showCatName val="0"/>
          <c:showSerName val="0"/>
          <c:showPercent val="0"/>
          <c:showBubbleSize val="0"/>
        </c:dLbls>
        <c:gapWidth val="219"/>
        <c:overlap val="-27"/>
        <c:axId val="631743672"/>
        <c:axId val="631739408"/>
      </c:barChart>
      <c:catAx>
        <c:axId val="631743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739408"/>
        <c:crosses val="autoZero"/>
        <c:auto val="1"/>
        <c:lblAlgn val="ctr"/>
        <c:lblOffset val="100"/>
        <c:noMultiLvlLbl val="0"/>
      </c:catAx>
      <c:valAx>
        <c:axId val="631739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743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Avg Number of</a:t>
            </a:r>
            <a:r>
              <a:rPr lang="en-US" sz="1400" baseline="0" dirty="0"/>
              <a:t> Borrowers by Gender Mix</a:t>
            </a:r>
            <a:endParaRPr lang="en-US" sz="1400" dirty="0"/>
          </a:p>
        </c:rich>
      </c:tx>
      <c:layout>
        <c:manualLayout>
          <c:xMode val="edge"/>
          <c:yMode val="edge"/>
          <c:x val="0.14787060128159649"/>
          <c:y val="1.966350935735316E-2"/>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631024697145095E-2"/>
          <c:y val="0.12614185909156733"/>
          <c:w val="0.85892916131723662"/>
          <c:h val="0.65843243972831833"/>
        </c:manualLayout>
      </c:layout>
      <c:barChart>
        <c:barDir val="col"/>
        <c:grouping val="clustered"/>
        <c:varyColors val="0"/>
        <c:ser>
          <c:idx val="0"/>
          <c:order val="0"/>
          <c:tx>
            <c:strRef>
              <c:f>Sheet1!$B$1</c:f>
              <c:strCache>
                <c:ptCount val="1"/>
                <c:pt idx="0">
                  <c:v>Avg # of Women</c:v>
                </c:pt>
              </c:strCache>
            </c:strRef>
          </c:tx>
          <c:spPr>
            <a:solidFill>
              <a:schemeClr val="accent4">
                <a:shade val="76000"/>
              </a:schemeClr>
            </a:solidFill>
            <a:ln>
              <a:noFill/>
            </a:ln>
            <a:effectLst/>
          </c:spPr>
          <c:invertIfNegative val="0"/>
          <c:cat>
            <c:strRef>
              <c:f>Sheet1!$A$2:$A$4</c:f>
              <c:strCache>
                <c:ptCount val="3"/>
                <c:pt idx="0">
                  <c:v>Both</c:v>
                </c:pt>
                <c:pt idx="1">
                  <c:v>Male</c:v>
                </c:pt>
                <c:pt idx="2">
                  <c:v>Female</c:v>
                </c:pt>
              </c:strCache>
            </c:strRef>
          </c:cat>
          <c:val>
            <c:numRef>
              <c:f>Sheet1!$B$2:$B$4</c:f>
              <c:numCache>
                <c:formatCode>General</c:formatCode>
                <c:ptCount val="3"/>
                <c:pt idx="0">
                  <c:v>5.66</c:v>
                </c:pt>
                <c:pt idx="1">
                  <c:v>0</c:v>
                </c:pt>
                <c:pt idx="2">
                  <c:v>1.7090000000000001</c:v>
                </c:pt>
              </c:numCache>
            </c:numRef>
          </c:val>
          <c:extLst>
            <c:ext xmlns:c16="http://schemas.microsoft.com/office/drawing/2014/chart" uri="{C3380CC4-5D6E-409C-BE32-E72D297353CC}">
              <c16:uniqueId val="{00000000-7437-4BED-8C9F-1C44B3720D0C}"/>
            </c:ext>
          </c:extLst>
        </c:ser>
        <c:ser>
          <c:idx val="1"/>
          <c:order val="1"/>
          <c:tx>
            <c:strRef>
              <c:f>Sheet1!$C$1</c:f>
              <c:strCache>
                <c:ptCount val="1"/>
                <c:pt idx="0">
                  <c:v>Avg # of Men</c:v>
                </c:pt>
              </c:strCache>
            </c:strRef>
          </c:tx>
          <c:spPr>
            <a:solidFill>
              <a:schemeClr val="accent4">
                <a:tint val="77000"/>
              </a:schemeClr>
            </a:solidFill>
            <a:ln>
              <a:noFill/>
            </a:ln>
            <a:effectLst/>
          </c:spPr>
          <c:invertIfNegative val="0"/>
          <c:cat>
            <c:strRef>
              <c:f>Sheet1!$A$2:$A$4</c:f>
              <c:strCache>
                <c:ptCount val="3"/>
                <c:pt idx="0">
                  <c:v>Both</c:v>
                </c:pt>
                <c:pt idx="1">
                  <c:v>Male</c:v>
                </c:pt>
                <c:pt idx="2">
                  <c:v>Female</c:v>
                </c:pt>
              </c:strCache>
            </c:strRef>
          </c:cat>
          <c:val>
            <c:numRef>
              <c:f>Sheet1!$C$2:$C$4</c:f>
              <c:numCache>
                <c:formatCode>General</c:formatCode>
                <c:ptCount val="3"/>
                <c:pt idx="0">
                  <c:v>3.0259999999999998</c:v>
                </c:pt>
                <c:pt idx="1">
                  <c:v>1.097</c:v>
                </c:pt>
                <c:pt idx="2">
                  <c:v>0</c:v>
                </c:pt>
              </c:numCache>
            </c:numRef>
          </c:val>
          <c:extLst>
            <c:ext xmlns:c16="http://schemas.microsoft.com/office/drawing/2014/chart" uri="{C3380CC4-5D6E-409C-BE32-E72D297353CC}">
              <c16:uniqueId val="{00000001-7437-4BED-8C9F-1C44B3720D0C}"/>
            </c:ext>
          </c:extLst>
        </c:ser>
        <c:dLbls>
          <c:showLegendKey val="0"/>
          <c:showVal val="0"/>
          <c:showCatName val="0"/>
          <c:showSerName val="0"/>
          <c:showPercent val="0"/>
          <c:showBubbleSize val="0"/>
        </c:dLbls>
        <c:gapWidth val="219"/>
        <c:overlap val="-27"/>
        <c:axId val="631743672"/>
        <c:axId val="631739408"/>
      </c:barChart>
      <c:catAx>
        <c:axId val="631743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739408"/>
        <c:crosses val="autoZero"/>
        <c:auto val="1"/>
        <c:lblAlgn val="ctr"/>
        <c:lblOffset val="100"/>
        <c:noMultiLvlLbl val="0"/>
      </c:catAx>
      <c:valAx>
        <c:axId val="631739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743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Avg Repayment Term Lengths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Repayment Term Length</c:v>
                </c:pt>
              </c:strCache>
            </c:strRef>
          </c:tx>
          <c:spPr>
            <a:solidFill>
              <a:schemeClr val="accent5"/>
            </a:solidFill>
            <a:ln>
              <a:noFill/>
            </a:ln>
            <a:effectLst/>
          </c:spPr>
          <c:invertIfNegative val="0"/>
          <c:cat>
            <c:strRef>
              <c:f>Sheet1!$A$2:$A$4</c:f>
              <c:strCache>
                <c:ptCount val="3"/>
                <c:pt idx="0">
                  <c:v>Both</c:v>
                </c:pt>
                <c:pt idx="1">
                  <c:v>Male</c:v>
                </c:pt>
                <c:pt idx="2">
                  <c:v>Female</c:v>
                </c:pt>
              </c:strCache>
            </c:strRef>
          </c:cat>
          <c:val>
            <c:numRef>
              <c:f>Sheet1!$B$2:$B$4</c:f>
              <c:numCache>
                <c:formatCode>General</c:formatCode>
                <c:ptCount val="3"/>
                <c:pt idx="0">
                  <c:v>9.9</c:v>
                </c:pt>
                <c:pt idx="1">
                  <c:v>16.5</c:v>
                </c:pt>
                <c:pt idx="2">
                  <c:v>13.4</c:v>
                </c:pt>
              </c:numCache>
            </c:numRef>
          </c:val>
          <c:extLst>
            <c:ext xmlns:c16="http://schemas.microsoft.com/office/drawing/2014/chart" uri="{C3380CC4-5D6E-409C-BE32-E72D297353CC}">
              <c16:uniqueId val="{00000000-9F5F-47D4-A569-60DB0F62E14A}"/>
            </c:ext>
          </c:extLst>
        </c:ser>
        <c:dLbls>
          <c:showLegendKey val="0"/>
          <c:showVal val="0"/>
          <c:showCatName val="0"/>
          <c:showSerName val="0"/>
          <c:showPercent val="0"/>
          <c:showBubbleSize val="0"/>
        </c:dLbls>
        <c:gapWidth val="219"/>
        <c:overlap val="-27"/>
        <c:axId val="696740856"/>
        <c:axId val="696736920"/>
      </c:barChart>
      <c:catAx>
        <c:axId val="696740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6736920"/>
        <c:crosses val="autoZero"/>
        <c:auto val="1"/>
        <c:lblAlgn val="ctr"/>
        <c:lblOffset val="100"/>
        <c:noMultiLvlLbl val="0"/>
      </c:catAx>
      <c:valAx>
        <c:axId val="696736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6740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11-30T23:41:35.711" idx="1">
    <p:pos x="7680" y="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3376D-317D-484B-BABB-4E2DD0741BDE}"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AEA4-379C-43EF-91F7-8F5C6C0DDC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54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376D-317D-484B-BABB-4E2DD0741BDE}"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234316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376D-317D-484B-BABB-4E2DD0741BDE}"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421384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115203" cy="859291"/>
          </a:xfrm>
        </p:spPr>
        <p:txBody>
          <a:bodyPr/>
          <a:lstStyle/>
          <a:p>
            <a:r>
              <a:rPr lang="en-US" dirty="0"/>
              <a:t>Click to edit Master title style</a:t>
            </a:r>
          </a:p>
        </p:txBody>
      </p:sp>
      <p:sp>
        <p:nvSpPr>
          <p:cNvPr id="3" name="Content Placeholder 2"/>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376D-317D-484B-BABB-4E2DD0741BDE}"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299062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3376D-317D-484B-BABB-4E2DD0741BDE}"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AEA4-379C-43EF-91F7-8F5C6C0DDC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1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3376D-317D-484B-BABB-4E2DD0741BDE}"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87692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3376D-317D-484B-BABB-4E2DD0741BDE}"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212530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3376D-317D-484B-BABB-4E2DD0741BDE}"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15570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33376D-317D-484B-BABB-4E2DD0741BDE}" type="datetimeFigureOut">
              <a:rPr lang="en-US" smtClean="0"/>
              <a:t>12/1/2019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410915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33376D-317D-484B-BABB-4E2DD0741BDE}" type="datetimeFigureOut">
              <a:rPr lang="en-US" smtClean="0"/>
              <a:t>12/1/2019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9BAEA4-379C-43EF-91F7-8F5C6C0DDC77}" type="slidenum">
              <a:rPr lang="en-US" smtClean="0"/>
              <a:t>‹#›</a:t>
            </a:fld>
            <a:endParaRPr lang="en-US"/>
          </a:p>
        </p:txBody>
      </p:sp>
    </p:spTree>
    <p:extLst>
      <p:ext uri="{BB962C8B-B14F-4D97-AF65-F5344CB8AC3E}">
        <p14:creationId xmlns:p14="http://schemas.microsoft.com/office/powerpoint/2010/main" val="42049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3376D-317D-484B-BABB-4E2DD0741BDE}"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BAEA4-379C-43EF-91F7-8F5C6C0DDC77}" type="slidenum">
              <a:rPr lang="en-US" smtClean="0"/>
              <a:t>‹#›</a:t>
            </a:fld>
            <a:endParaRPr lang="en-US"/>
          </a:p>
        </p:txBody>
      </p:sp>
    </p:spTree>
    <p:extLst>
      <p:ext uri="{BB962C8B-B14F-4D97-AF65-F5344CB8AC3E}">
        <p14:creationId xmlns:p14="http://schemas.microsoft.com/office/powerpoint/2010/main" val="217626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33376D-317D-484B-BABB-4E2DD0741BDE}" type="datetimeFigureOut">
              <a:rPr lang="en-US" smtClean="0"/>
              <a:t>12/1/2019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9BAEA4-379C-43EF-91F7-8F5C6C0DDC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08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1746-8CE3-4C96-A572-C2F32CE237CE}"/>
              </a:ext>
            </a:extLst>
          </p:cNvPr>
          <p:cNvSpPr>
            <a:spLocks noGrp="1"/>
          </p:cNvSpPr>
          <p:nvPr>
            <p:ph type="ctrTitle"/>
          </p:nvPr>
        </p:nvSpPr>
        <p:spPr/>
        <p:txBody>
          <a:bodyPr/>
          <a:lstStyle/>
          <a:p>
            <a:r>
              <a:rPr lang="en-US" dirty="0"/>
              <a:t>Kiva Crowdfunding </a:t>
            </a:r>
          </a:p>
        </p:txBody>
      </p:sp>
      <p:sp>
        <p:nvSpPr>
          <p:cNvPr id="3" name="Subtitle 2">
            <a:extLst>
              <a:ext uri="{FF2B5EF4-FFF2-40B4-BE49-F238E27FC236}">
                <a16:creationId xmlns:a16="http://schemas.microsoft.com/office/drawing/2014/main" id="{986AC8CF-660C-46E0-90B5-8264F1168C78}"/>
              </a:ext>
            </a:extLst>
          </p:cNvPr>
          <p:cNvSpPr>
            <a:spLocks noGrp="1"/>
          </p:cNvSpPr>
          <p:nvPr>
            <p:ph type="subTitle" idx="1"/>
          </p:nvPr>
        </p:nvSpPr>
        <p:spPr>
          <a:xfrm>
            <a:off x="1100051" y="4455621"/>
            <a:ext cx="10269356" cy="1143000"/>
          </a:xfrm>
        </p:spPr>
        <p:txBody>
          <a:bodyPr>
            <a:normAutofit/>
          </a:bodyPr>
          <a:lstStyle/>
          <a:p>
            <a:r>
              <a:rPr lang="en-US" sz="2000" dirty="0"/>
              <a:t>Data Management For Analytics: Fall 2019</a:t>
            </a:r>
          </a:p>
          <a:p>
            <a:r>
              <a:rPr lang="en-US" sz="2000" dirty="0"/>
              <a:t>Group 20: Brittany Bishop,  </a:t>
            </a:r>
            <a:r>
              <a:rPr lang="en-US" sz="2000" dirty="0" err="1"/>
              <a:t>Xinshuang</a:t>
            </a:r>
            <a:r>
              <a:rPr lang="en-US" sz="2000" dirty="0"/>
              <a:t> Wang, Sally Zhang, Tian </a:t>
            </a:r>
            <a:r>
              <a:rPr lang="en-US" sz="2000" dirty="0" err="1"/>
              <a:t>Tian</a:t>
            </a:r>
            <a:endParaRPr lang="en-US" sz="2000" dirty="0"/>
          </a:p>
        </p:txBody>
      </p:sp>
    </p:spTree>
    <p:extLst>
      <p:ext uri="{BB962C8B-B14F-4D97-AF65-F5344CB8AC3E}">
        <p14:creationId xmlns:p14="http://schemas.microsoft.com/office/powerpoint/2010/main" val="60129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0C66-C6A9-41C3-BA94-EC6932640163}"/>
              </a:ext>
            </a:extLst>
          </p:cNvPr>
          <p:cNvSpPr>
            <a:spLocks noGrp="1"/>
          </p:cNvSpPr>
          <p:nvPr>
            <p:ph type="title"/>
          </p:nvPr>
        </p:nvSpPr>
        <p:spPr>
          <a:xfrm>
            <a:off x="1097280" y="547446"/>
            <a:ext cx="10058400" cy="725770"/>
          </a:xfrm>
        </p:spPr>
        <p:txBody>
          <a:bodyPr/>
          <a:lstStyle/>
          <a:p>
            <a:r>
              <a:rPr lang="en-US" dirty="0"/>
              <a:t>Data Analysis – Question 3</a:t>
            </a:r>
          </a:p>
        </p:txBody>
      </p:sp>
      <p:sp>
        <p:nvSpPr>
          <p:cNvPr id="4" name="TextBox 3">
            <a:extLst>
              <a:ext uri="{FF2B5EF4-FFF2-40B4-BE49-F238E27FC236}">
                <a16:creationId xmlns:a16="http://schemas.microsoft.com/office/drawing/2014/main" id="{F434F3F2-1741-41E3-995B-BCCE01558A7D}"/>
              </a:ext>
            </a:extLst>
          </p:cNvPr>
          <p:cNvSpPr txBox="1"/>
          <p:nvPr/>
        </p:nvSpPr>
        <p:spPr>
          <a:xfrm>
            <a:off x="1226916" y="1273216"/>
            <a:ext cx="9928764" cy="923330"/>
          </a:xfrm>
          <a:prstGeom prst="rect">
            <a:avLst/>
          </a:prstGeom>
          <a:solidFill>
            <a:schemeClr val="bg1"/>
          </a:solidFill>
        </p:spPr>
        <p:txBody>
          <a:bodyPr wrap="square" rtlCol="0">
            <a:spAutoFit/>
          </a:bodyPr>
          <a:lstStyle/>
          <a:p>
            <a:r>
              <a:rPr lang="en-US" dirty="0"/>
              <a:t>How does the gender of the borrower(s) relate to the various other aspects of the loan? General exploration of the variables.</a:t>
            </a:r>
            <a:br>
              <a:rPr lang="en-US" dirty="0"/>
            </a:br>
            <a:endParaRPr lang="en-US" dirty="0"/>
          </a:p>
        </p:txBody>
      </p:sp>
      <p:cxnSp>
        <p:nvCxnSpPr>
          <p:cNvPr id="13" name="Straight Connector 12">
            <a:extLst>
              <a:ext uri="{FF2B5EF4-FFF2-40B4-BE49-F238E27FC236}">
                <a16:creationId xmlns:a16="http://schemas.microsoft.com/office/drawing/2014/main" id="{14D3425D-8653-4608-B43C-04DFB1227E79}"/>
              </a:ext>
            </a:extLst>
          </p:cNvPr>
          <p:cNvCxnSpPr>
            <a:cxnSpLocks/>
          </p:cNvCxnSpPr>
          <p:nvPr/>
        </p:nvCxnSpPr>
        <p:spPr>
          <a:xfrm>
            <a:off x="1036321" y="1203766"/>
            <a:ext cx="101193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Chart 7">
            <a:extLst>
              <a:ext uri="{FF2B5EF4-FFF2-40B4-BE49-F238E27FC236}">
                <a16:creationId xmlns:a16="http://schemas.microsoft.com/office/drawing/2014/main" id="{71DF0A2B-31C5-470D-BA11-99D5D9631418}"/>
              </a:ext>
            </a:extLst>
          </p:cNvPr>
          <p:cNvGraphicFramePr/>
          <p:nvPr>
            <p:extLst>
              <p:ext uri="{D42A27DB-BD31-4B8C-83A1-F6EECF244321}">
                <p14:modId xmlns:p14="http://schemas.microsoft.com/office/powerpoint/2010/main" val="2866498546"/>
              </p:ext>
            </p:extLst>
          </p:nvPr>
        </p:nvGraphicFramePr>
        <p:xfrm>
          <a:off x="261070" y="1979276"/>
          <a:ext cx="5433671" cy="42965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AD39FD73-5557-4710-8835-8A053DB8433E}"/>
              </a:ext>
            </a:extLst>
          </p:cNvPr>
          <p:cNvGraphicFramePr/>
          <p:nvPr>
            <p:extLst>
              <p:ext uri="{D42A27DB-BD31-4B8C-83A1-F6EECF244321}">
                <p14:modId xmlns:p14="http://schemas.microsoft.com/office/powerpoint/2010/main" val="807307604"/>
              </p:ext>
            </p:extLst>
          </p:nvPr>
        </p:nvGraphicFramePr>
        <p:xfrm>
          <a:off x="5694741" y="2011357"/>
          <a:ext cx="3456712" cy="37586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ED47111C-DE49-4E24-997A-2863D0C2E6F9}"/>
              </a:ext>
            </a:extLst>
          </p:cNvPr>
          <p:cNvGraphicFramePr/>
          <p:nvPr>
            <p:extLst>
              <p:ext uri="{D42A27DB-BD31-4B8C-83A1-F6EECF244321}">
                <p14:modId xmlns:p14="http://schemas.microsoft.com/office/powerpoint/2010/main" val="3067797247"/>
              </p:ext>
            </p:extLst>
          </p:nvPr>
        </p:nvGraphicFramePr>
        <p:xfrm>
          <a:off x="9048957" y="2011358"/>
          <a:ext cx="2690212" cy="33129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243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FCD0C2-A998-4B94-8070-3E0DC3FB8D7B}"/>
              </a:ext>
            </a:extLst>
          </p:cNvPr>
          <p:cNvSpPr>
            <a:spLocks noGrp="1"/>
          </p:cNvSpPr>
          <p:nvPr>
            <p:ph type="title"/>
          </p:nvPr>
        </p:nvSpPr>
        <p:spPr/>
        <p:txBody>
          <a:bodyPr/>
          <a:lstStyle/>
          <a:p>
            <a:pPr algn="ctr"/>
            <a:r>
              <a:rPr lang="en-US" dirty="0"/>
              <a:t>Thank you! Questions?</a:t>
            </a:r>
          </a:p>
        </p:txBody>
      </p:sp>
    </p:spTree>
    <p:extLst>
      <p:ext uri="{BB962C8B-B14F-4D97-AF65-F5344CB8AC3E}">
        <p14:creationId xmlns:p14="http://schemas.microsoft.com/office/powerpoint/2010/main" val="946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136DBE2-D518-4A20-91E0-EECCBB5C8CE4}"/>
              </a:ext>
            </a:extLst>
          </p:cNvPr>
          <p:cNvSpPr/>
          <p:nvPr/>
        </p:nvSpPr>
        <p:spPr>
          <a:xfrm>
            <a:off x="6170763" y="200858"/>
            <a:ext cx="5365629" cy="216633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5EFA00D-F30A-46AE-8844-D03C163551D0}"/>
              </a:ext>
            </a:extLst>
          </p:cNvPr>
          <p:cNvSpPr/>
          <p:nvPr/>
        </p:nvSpPr>
        <p:spPr>
          <a:xfrm>
            <a:off x="6170763" y="2367189"/>
            <a:ext cx="5365629" cy="216633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8C56D1C-6ED4-4C4F-A05F-1402F829038A}"/>
              </a:ext>
            </a:extLst>
          </p:cNvPr>
          <p:cNvSpPr/>
          <p:nvPr/>
        </p:nvSpPr>
        <p:spPr>
          <a:xfrm>
            <a:off x="6170763" y="4533520"/>
            <a:ext cx="5365629" cy="216633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Graphic 1">
            <a:extLst>
              <a:ext uri="{FF2B5EF4-FFF2-40B4-BE49-F238E27FC236}">
                <a16:creationId xmlns:a16="http://schemas.microsoft.com/office/drawing/2014/main" id="{C34AC3B9-C270-4005-9C5E-688AA8398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0549" y="1196387"/>
            <a:ext cx="2000250" cy="866775"/>
          </a:xfrm>
          <a:prstGeom prst="rect">
            <a:avLst/>
          </a:prstGeom>
        </p:spPr>
      </p:pic>
      <p:sp>
        <p:nvSpPr>
          <p:cNvPr id="3" name="TextBox 2">
            <a:extLst>
              <a:ext uri="{FF2B5EF4-FFF2-40B4-BE49-F238E27FC236}">
                <a16:creationId xmlns:a16="http://schemas.microsoft.com/office/drawing/2014/main" id="{38FA747E-B24C-4855-B649-45D15E396E82}"/>
              </a:ext>
            </a:extLst>
          </p:cNvPr>
          <p:cNvSpPr txBox="1"/>
          <p:nvPr/>
        </p:nvSpPr>
        <p:spPr>
          <a:xfrm>
            <a:off x="462951" y="2458235"/>
            <a:ext cx="454899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Kiva.org is a crowdfunding platform which serves to extend financial services to poor and underserved populations across the globe.</a:t>
            </a:r>
          </a:p>
        </p:txBody>
      </p:sp>
      <p:sp>
        <p:nvSpPr>
          <p:cNvPr id="4" name="TextBox 3">
            <a:extLst>
              <a:ext uri="{FF2B5EF4-FFF2-40B4-BE49-F238E27FC236}">
                <a16:creationId xmlns:a16="http://schemas.microsoft.com/office/drawing/2014/main" id="{359A7FEB-1D75-465C-A45E-37B7AB86EC00}"/>
              </a:ext>
            </a:extLst>
          </p:cNvPr>
          <p:cNvSpPr txBox="1"/>
          <p:nvPr/>
        </p:nvSpPr>
        <p:spPr>
          <a:xfrm>
            <a:off x="6770297" y="1022413"/>
            <a:ext cx="397677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How are the loans used? </a:t>
            </a:r>
          </a:p>
        </p:txBody>
      </p:sp>
      <p:sp>
        <p:nvSpPr>
          <p:cNvPr id="5" name="TextBox 4">
            <a:extLst>
              <a:ext uri="{FF2B5EF4-FFF2-40B4-BE49-F238E27FC236}">
                <a16:creationId xmlns:a16="http://schemas.microsoft.com/office/drawing/2014/main" id="{AB3371E9-C316-443C-825B-9536B4630CE0}"/>
              </a:ext>
            </a:extLst>
          </p:cNvPr>
          <p:cNvSpPr txBox="1"/>
          <p:nvPr/>
        </p:nvSpPr>
        <p:spPr>
          <a:xfrm>
            <a:off x="6433870" y="2973300"/>
            <a:ext cx="464963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Where in the world do these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loans end up being dispersed? </a:t>
            </a:r>
          </a:p>
        </p:txBody>
      </p:sp>
      <p:sp>
        <p:nvSpPr>
          <p:cNvPr id="6" name="TextBox 5">
            <a:extLst>
              <a:ext uri="{FF2B5EF4-FFF2-40B4-BE49-F238E27FC236}">
                <a16:creationId xmlns:a16="http://schemas.microsoft.com/office/drawing/2014/main" id="{6D9EAC87-8783-42A4-8027-1A93D8121944}"/>
              </a:ext>
            </a:extLst>
          </p:cNvPr>
          <p:cNvSpPr txBox="1"/>
          <p:nvPr/>
        </p:nvSpPr>
        <p:spPr>
          <a:xfrm>
            <a:off x="6441057" y="4924187"/>
            <a:ext cx="509533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How does the gender of the borrower(s) relate to the various other aspects of the loan?</a:t>
            </a:r>
          </a:p>
        </p:txBody>
      </p:sp>
      <p:cxnSp>
        <p:nvCxnSpPr>
          <p:cNvPr id="12" name="Straight Connector 11">
            <a:extLst>
              <a:ext uri="{FF2B5EF4-FFF2-40B4-BE49-F238E27FC236}">
                <a16:creationId xmlns:a16="http://schemas.microsoft.com/office/drawing/2014/main" id="{243B2B9C-1218-41DA-9DA0-6313E1878AE7}"/>
              </a:ext>
            </a:extLst>
          </p:cNvPr>
          <p:cNvCxnSpPr>
            <a:cxnSpLocks/>
          </p:cNvCxnSpPr>
          <p:nvPr/>
        </p:nvCxnSpPr>
        <p:spPr>
          <a:xfrm>
            <a:off x="6441057" y="2367188"/>
            <a:ext cx="4819290" cy="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F5E13BF-414E-4106-8B44-9739E57AAE9D}"/>
              </a:ext>
            </a:extLst>
          </p:cNvPr>
          <p:cNvCxnSpPr>
            <a:cxnSpLocks/>
          </p:cNvCxnSpPr>
          <p:nvPr/>
        </p:nvCxnSpPr>
        <p:spPr>
          <a:xfrm>
            <a:off x="6461185" y="4514065"/>
            <a:ext cx="4799162" cy="19453"/>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65AD28BA-360F-4E57-8A36-57856B1FCD2B}"/>
              </a:ext>
            </a:extLst>
          </p:cNvPr>
          <p:cNvCxnSpPr/>
          <p:nvPr/>
        </p:nvCxnSpPr>
        <p:spPr>
          <a:xfrm>
            <a:off x="468703" y="2278507"/>
            <a:ext cx="4537494"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861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C9194F-E9CF-4C67-BDB1-9103A7895028}"/>
              </a:ext>
            </a:extLst>
          </p:cNvPr>
          <p:cNvSpPr/>
          <p:nvPr/>
        </p:nvSpPr>
        <p:spPr>
          <a:xfrm>
            <a:off x="0" y="0"/>
            <a:ext cx="12192000" cy="685800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65491F59-3140-48AE-9689-4032EF2EB12C}"/>
              </a:ext>
            </a:extLst>
          </p:cNvPr>
          <p:cNvSpPr/>
          <p:nvPr/>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979327F0-C9F2-46AC-93DF-707436CF687A}"/>
              </a:ext>
            </a:extLst>
          </p:cNvPr>
          <p:cNvGraphicFramePr>
            <a:graphicFrameLocks noGrp="1"/>
          </p:cNvGraphicFramePr>
          <p:nvPr/>
        </p:nvGraphicFramePr>
        <p:xfrm>
          <a:off x="0" y="1392962"/>
          <a:ext cx="12192000" cy="2347646"/>
        </p:xfrm>
        <a:graphic>
          <a:graphicData uri="http://schemas.openxmlformats.org/drawingml/2006/table">
            <a:tbl>
              <a:tblPr>
                <a:noFill/>
              </a:tblPr>
              <a:tblGrid>
                <a:gridCol w="1219200">
                  <a:extLst>
                    <a:ext uri="{9D8B030D-6E8A-4147-A177-3AD203B41FA5}">
                      <a16:colId xmlns:a16="http://schemas.microsoft.com/office/drawing/2014/main" val="1468975081"/>
                    </a:ext>
                  </a:extLst>
                </a:gridCol>
                <a:gridCol w="1219200">
                  <a:extLst>
                    <a:ext uri="{9D8B030D-6E8A-4147-A177-3AD203B41FA5}">
                      <a16:colId xmlns:a16="http://schemas.microsoft.com/office/drawing/2014/main" val="131526374"/>
                    </a:ext>
                  </a:extLst>
                </a:gridCol>
                <a:gridCol w="1219200">
                  <a:extLst>
                    <a:ext uri="{9D8B030D-6E8A-4147-A177-3AD203B41FA5}">
                      <a16:colId xmlns:a16="http://schemas.microsoft.com/office/drawing/2014/main" val="3750775851"/>
                    </a:ext>
                  </a:extLst>
                </a:gridCol>
                <a:gridCol w="1219200">
                  <a:extLst>
                    <a:ext uri="{9D8B030D-6E8A-4147-A177-3AD203B41FA5}">
                      <a16:colId xmlns:a16="http://schemas.microsoft.com/office/drawing/2014/main" val="3832751448"/>
                    </a:ext>
                  </a:extLst>
                </a:gridCol>
                <a:gridCol w="1219200">
                  <a:extLst>
                    <a:ext uri="{9D8B030D-6E8A-4147-A177-3AD203B41FA5}">
                      <a16:colId xmlns:a16="http://schemas.microsoft.com/office/drawing/2014/main" val="1487064958"/>
                    </a:ext>
                  </a:extLst>
                </a:gridCol>
                <a:gridCol w="1219200">
                  <a:extLst>
                    <a:ext uri="{9D8B030D-6E8A-4147-A177-3AD203B41FA5}">
                      <a16:colId xmlns:a16="http://schemas.microsoft.com/office/drawing/2014/main" val="412998779"/>
                    </a:ext>
                  </a:extLst>
                </a:gridCol>
                <a:gridCol w="1219200">
                  <a:extLst>
                    <a:ext uri="{9D8B030D-6E8A-4147-A177-3AD203B41FA5}">
                      <a16:colId xmlns:a16="http://schemas.microsoft.com/office/drawing/2014/main" val="1418159170"/>
                    </a:ext>
                  </a:extLst>
                </a:gridCol>
                <a:gridCol w="1219200">
                  <a:extLst>
                    <a:ext uri="{9D8B030D-6E8A-4147-A177-3AD203B41FA5}">
                      <a16:colId xmlns:a16="http://schemas.microsoft.com/office/drawing/2014/main" val="1446856877"/>
                    </a:ext>
                  </a:extLst>
                </a:gridCol>
                <a:gridCol w="1219200">
                  <a:extLst>
                    <a:ext uri="{9D8B030D-6E8A-4147-A177-3AD203B41FA5}">
                      <a16:colId xmlns:a16="http://schemas.microsoft.com/office/drawing/2014/main" val="107967543"/>
                    </a:ext>
                  </a:extLst>
                </a:gridCol>
                <a:gridCol w="1219200">
                  <a:extLst>
                    <a:ext uri="{9D8B030D-6E8A-4147-A177-3AD203B41FA5}">
                      <a16:colId xmlns:a16="http://schemas.microsoft.com/office/drawing/2014/main" val="1380178663"/>
                    </a:ext>
                  </a:extLst>
                </a:gridCol>
              </a:tblGrid>
              <a:tr h="246611">
                <a:tc>
                  <a:txBody>
                    <a:bodyPr/>
                    <a:lstStyle/>
                    <a:p>
                      <a:pPr algn="ctr" fontAlgn="b"/>
                      <a:r>
                        <a:rPr lang="en-US" sz="1400" b="1" i="0" u="none" strike="noStrike" dirty="0">
                          <a:solidFill>
                            <a:srgbClr val="FFC000"/>
                          </a:solidFill>
                          <a:effectLst/>
                          <a:latin typeface="Calibri" panose="020F0502020204030204" pitchFamily="34" charset="0"/>
                        </a:rPr>
                        <a:t>id</a:t>
                      </a:r>
                    </a:p>
                  </a:txBody>
                  <a:tcPr marL="4763" marR="4763" marT="4763"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funded_amount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loan_amount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activity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sector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use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country_code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country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region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currency</a:t>
                      </a:r>
                    </a:p>
                  </a:txBody>
                  <a:tcPr marL="4763" marR="4763" marT="4763"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66838650"/>
                  </a:ext>
                </a:extLst>
              </a:tr>
              <a:tr h="384454">
                <a:tc>
                  <a:txBody>
                    <a:bodyPr/>
                    <a:lstStyle/>
                    <a:p>
                      <a:pPr algn="ctr" fontAlgn="b"/>
                      <a:r>
                        <a:rPr lang="en-US" sz="1100" b="1" i="0" u="none" strike="noStrike" dirty="0">
                          <a:solidFill>
                            <a:schemeClr val="bg1">
                              <a:lumMod val="95000"/>
                            </a:schemeClr>
                          </a:solidFill>
                          <a:effectLst/>
                          <a:latin typeface="Calibri" panose="020F0502020204030204" pitchFamily="34" charset="0"/>
                        </a:rPr>
                        <a:t>653051</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Fruits &amp; Vegetables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Food</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To buy seasonal, fresh fruits to sell. </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Lahore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36402879"/>
                  </a:ext>
                </a:extLst>
              </a:tr>
              <a:tr h="763523">
                <a:tc>
                  <a:txBody>
                    <a:bodyPr/>
                    <a:lstStyle/>
                    <a:p>
                      <a:pPr algn="ctr" fontAlgn="b"/>
                      <a:r>
                        <a:rPr lang="en-US" sz="1100" b="1" i="0" u="none" strike="noStrike" dirty="0">
                          <a:solidFill>
                            <a:schemeClr val="bg1">
                              <a:lumMod val="95000"/>
                            </a:schemeClr>
                          </a:solidFill>
                          <a:effectLst/>
                          <a:latin typeface="Calibri" panose="020F0502020204030204" pitchFamily="34" charset="0"/>
                        </a:rPr>
                        <a:t>653053</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Rickshaw</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to repair and maintain the auto rickshaw used in their business.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Lahore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66779396"/>
                  </a:ext>
                </a:extLst>
              </a:tr>
              <a:tr h="953058">
                <a:tc>
                  <a:txBody>
                    <a:bodyPr/>
                    <a:lstStyle/>
                    <a:p>
                      <a:pPr algn="ctr" fontAlgn="b"/>
                      <a:r>
                        <a:rPr lang="en-US" sz="1100" b="1" i="0" u="none" strike="noStrike" dirty="0">
                          <a:solidFill>
                            <a:schemeClr val="bg1">
                              <a:lumMod val="95000"/>
                            </a:schemeClr>
                          </a:solidFill>
                          <a:effectLst/>
                          <a:latin typeface="Calibri" panose="020F0502020204030204" pitchFamily="34" charset="0"/>
                        </a:rPr>
                        <a:t>653068</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To repair their old cycle-van and buy another one to rent out as a source of income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India</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err="1">
                          <a:solidFill>
                            <a:schemeClr val="bg1">
                              <a:lumMod val="95000"/>
                            </a:schemeClr>
                          </a:solidFill>
                          <a:effectLst/>
                          <a:latin typeface="Calibri" panose="020F0502020204030204" pitchFamily="34" charset="0"/>
                        </a:rPr>
                        <a:t>Maynaguri</a:t>
                      </a:r>
                      <a:endParaRPr lang="en-US" sz="1100" b="1" i="0" u="none" strike="noStrike" dirty="0">
                        <a:solidFill>
                          <a:schemeClr val="bg1">
                            <a:lumMod val="9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4174248318"/>
                  </a:ext>
                </a:extLst>
              </a:tr>
            </a:tbl>
          </a:graphicData>
        </a:graphic>
      </p:graphicFrame>
      <p:graphicFrame>
        <p:nvGraphicFramePr>
          <p:cNvPr id="3" name="Table 2">
            <a:extLst>
              <a:ext uri="{FF2B5EF4-FFF2-40B4-BE49-F238E27FC236}">
                <a16:creationId xmlns:a16="http://schemas.microsoft.com/office/drawing/2014/main" id="{17D9146F-95ED-4D75-B489-2424CCC18B8D}"/>
              </a:ext>
            </a:extLst>
          </p:cNvPr>
          <p:cNvGraphicFramePr>
            <a:graphicFrameLocks noGrp="1"/>
          </p:cNvGraphicFramePr>
          <p:nvPr/>
        </p:nvGraphicFramePr>
        <p:xfrm>
          <a:off x="0" y="3733783"/>
          <a:ext cx="12192000" cy="2023257"/>
        </p:xfrm>
        <a:graphic>
          <a:graphicData uri="http://schemas.openxmlformats.org/drawingml/2006/table">
            <a:tbl>
              <a:tblPr firstRow="1"/>
              <a:tblGrid>
                <a:gridCol w="1219200">
                  <a:extLst>
                    <a:ext uri="{9D8B030D-6E8A-4147-A177-3AD203B41FA5}">
                      <a16:colId xmlns:a16="http://schemas.microsoft.com/office/drawing/2014/main" val="1384924746"/>
                    </a:ext>
                  </a:extLst>
                </a:gridCol>
                <a:gridCol w="1219200">
                  <a:extLst>
                    <a:ext uri="{9D8B030D-6E8A-4147-A177-3AD203B41FA5}">
                      <a16:colId xmlns:a16="http://schemas.microsoft.com/office/drawing/2014/main" val="2359484271"/>
                    </a:ext>
                  </a:extLst>
                </a:gridCol>
                <a:gridCol w="1219200">
                  <a:extLst>
                    <a:ext uri="{9D8B030D-6E8A-4147-A177-3AD203B41FA5}">
                      <a16:colId xmlns:a16="http://schemas.microsoft.com/office/drawing/2014/main" val="2318994207"/>
                    </a:ext>
                  </a:extLst>
                </a:gridCol>
                <a:gridCol w="1219200">
                  <a:extLst>
                    <a:ext uri="{9D8B030D-6E8A-4147-A177-3AD203B41FA5}">
                      <a16:colId xmlns:a16="http://schemas.microsoft.com/office/drawing/2014/main" val="22568839"/>
                    </a:ext>
                  </a:extLst>
                </a:gridCol>
                <a:gridCol w="1219200">
                  <a:extLst>
                    <a:ext uri="{9D8B030D-6E8A-4147-A177-3AD203B41FA5}">
                      <a16:colId xmlns:a16="http://schemas.microsoft.com/office/drawing/2014/main" val="3108937802"/>
                    </a:ext>
                  </a:extLst>
                </a:gridCol>
                <a:gridCol w="1219200">
                  <a:extLst>
                    <a:ext uri="{9D8B030D-6E8A-4147-A177-3AD203B41FA5}">
                      <a16:colId xmlns:a16="http://schemas.microsoft.com/office/drawing/2014/main" val="1845594125"/>
                    </a:ext>
                  </a:extLst>
                </a:gridCol>
                <a:gridCol w="1219200">
                  <a:extLst>
                    <a:ext uri="{9D8B030D-6E8A-4147-A177-3AD203B41FA5}">
                      <a16:colId xmlns:a16="http://schemas.microsoft.com/office/drawing/2014/main" val="1027399576"/>
                    </a:ext>
                  </a:extLst>
                </a:gridCol>
                <a:gridCol w="1219200">
                  <a:extLst>
                    <a:ext uri="{9D8B030D-6E8A-4147-A177-3AD203B41FA5}">
                      <a16:colId xmlns:a16="http://schemas.microsoft.com/office/drawing/2014/main" val="3880153277"/>
                    </a:ext>
                  </a:extLst>
                </a:gridCol>
                <a:gridCol w="1219200">
                  <a:extLst>
                    <a:ext uri="{9D8B030D-6E8A-4147-A177-3AD203B41FA5}">
                      <a16:colId xmlns:a16="http://schemas.microsoft.com/office/drawing/2014/main" val="1024986275"/>
                    </a:ext>
                  </a:extLst>
                </a:gridCol>
                <a:gridCol w="1219200">
                  <a:extLst>
                    <a:ext uri="{9D8B030D-6E8A-4147-A177-3AD203B41FA5}">
                      <a16:colId xmlns:a16="http://schemas.microsoft.com/office/drawing/2014/main" val="2119868469"/>
                    </a:ext>
                  </a:extLst>
                </a:gridCol>
              </a:tblGrid>
              <a:tr h="601401">
                <a:tc>
                  <a:txBody>
                    <a:bodyPr/>
                    <a:lstStyle/>
                    <a:p>
                      <a:pPr algn="ctr" fontAlgn="b"/>
                      <a:r>
                        <a:rPr lang="en-US" sz="1400" b="1" i="0" u="none" strike="noStrike" dirty="0" err="1">
                          <a:solidFill>
                            <a:srgbClr val="FFC000"/>
                          </a:solidFill>
                          <a:effectLst/>
                          <a:latin typeface="Calibri" panose="020F0502020204030204" pitchFamily="34" charset="0"/>
                        </a:rPr>
                        <a:t>partner_id</a:t>
                      </a:r>
                      <a:endParaRPr lang="en-US" sz="1400" b="1" i="0" u="none" strike="noStrike" dirty="0">
                        <a:solidFill>
                          <a:srgbClr val="FFC000"/>
                        </a:solidFill>
                        <a:effectLst/>
                        <a:latin typeface="Calibri" panose="020F0502020204030204" pitchFamily="34" charset="0"/>
                      </a:endParaRPr>
                    </a:p>
                  </a:txBody>
                  <a:tcPr marL="4763" marR="4763" marT="4763"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posted_time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disbursed_time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funded_time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term_in</a:t>
                      </a:r>
                      <a:r>
                        <a:rPr lang="en-US" sz="1400" b="1" i="0" u="none" strike="noStrike" dirty="0">
                          <a:solidFill>
                            <a:srgbClr val="FFC000"/>
                          </a:solidFill>
                          <a:effectLst/>
                          <a:latin typeface="Calibri" panose="020F0502020204030204" pitchFamily="34" charset="0"/>
                        </a:rPr>
                        <a:t>_</a:t>
                      </a:r>
                    </a:p>
                    <a:p>
                      <a:pPr algn="ctr" fontAlgn="b"/>
                      <a:r>
                        <a:rPr lang="en-US" sz="1400" b="1" i="0" u="none" strike="noStrike" dirty="0">
                          <a:solidFill>
                            <a:srgbClr val="FFC000"/>
                          </a:solidFill>
                          <a:effectLst/>
                          <a:latin typeface="Calibri" panose="020F0502020204030204" pitchFamily="34" charset="0"/>
                        </a:rPr>
                        <a:t>months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lender_count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tags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borrower_</a:t>
                      </a:r>
                    </a:p>
                    <a:p>
                      <a:pPr algn="ctr" fontAlgn="b"/>
                      <a:r>
                        <a:rPr lang="en-US" sz="1400" b="1" i="0" u="none" strike="noStrike" dirty="0">
                          <a:solidFill>
                            <a:srgbClr val="FFC000"/>
                          </a:solidFill>
                          <a:effectLst/>
                          <a:latin typeface="Calibri" panose="020F0502020204030204" pitchFamily="34" charset="0"/>
                        </a:rPr>
                        <a:t>genders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repayment_</a:t>
                      </a:r>
                    </a:p>
                    <a:p>
                      <a:pPr algn="ctr" fontAlgn="b"/>
                      <a:r>
                        <a:rPr lang="en-US" sz="1400" b="1" i="0" u="none" strike="noStrike" dirty="0">
                          <a:solidFill>
                            <a:srgbClr val="FFC000"/>
                          </a:solidFill>
                          <a:effectLst/>
                          <a:latin typeface="Calibri" panose="020F0502020204030204" pitchFamily="34" charset="0"/>
                        </a:rPr>
                        <a:t>interval</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date</a:t>
                      </a:r>
                    </a:p>
                  </a:txBody>
                  <a:tcPr marL="4763" marR="4763" marT="4763"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3496797"/>
                  </a:ext>
                </a:extLst>
              </a:tr>
              <a:tr h="473952">
                <a:tc>
                  <a:txBody>
                    <a:bodyPr/>
                    <a:lstStyle/>
                    <a:p>
                      <a:pPr algn="ctr" fontAlgn="b"/>
                      <a:r>
                        <a:rPr lang="en-US" sz="1100" b="1" i="0" u="none" strike="noStrike" dirty="0">
                          <a:solidFill>
                            <a:schemeClr val="bg1">
                              <a:lumMod val="95000"/>
                            </a:schemeClr>
                          </a:solidFill>
                          <a:effectLst/>
                          <a:latin typeface="Calibri" panose="020F0502020204030204" pitchFamily="34" charset="0"/>
                        </a:rPr>
                        <a:t>247</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06:12:39+00:00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2014-01-02 10:06:32+00:00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endParaRPr lang="en-US" sz="1100" b="1" i="0" u="none" strike="noStrike" dirty="0">
                        <a:solidFill>
                          <a:schemeClr val="bg1">
                            <a:lumMod val="9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32068321"/>
                  </a:ext>
                </a:extLst>
              </a:tr>
              <a:tr h="473952">
                <a:tc>
                  <a:txBody>
                    <a:bodyPr/>
                    <a:lstStyle/>
                    <a:p>
                      <a:pPr algn="ctr" fontAlgn="b"/>
                      <a:r>
                        <a:rPr lang="en-US" sz="1100" b="1" i="0" u="none" strike="noStrike" dirty="0">
                          <a:solidFill>
                            <a:schemeClr val="bg1">
                              <a:lumMod val="95000"/>
                            </a:schemeClr>
                          </a:solidFill>
                          <a:effectLst/>
                          <a:latin typeface="Calibri" panose="020F0502020204030204" pitchFamily="34" charset="0"/>
                        </a:rPr>
                        <a:t>247</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2014-01-01 06:51:08+00:00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2014-01-02 09:17:23+00:00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11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14</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endParaRPr lang="en-US" sz="1100" b="1" i="0" u="none" strike="noStrike" dirty="0">
                        <a:solidFill>
                          <a:schemeClr val="bg1">
                            <a:lumMod val="9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female, 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382922"/>
                  </a:ext>
                </a:extLst>
              </a:tr>
              <a:tr h="473952">
                <a:tc>
                  <a:txBody>
                    <a:bodyPr/>
                    <a:lstStyle/>
                    <a:p>
                      <a:pPr algn="ctr" fontAlgn="b"/>
                      <a:r>
                        <a:rPr lang="en-US" sz="1100" b="1" i="0" u="none" strike="noStrike" dirty="0">
                          <a:solidFill>
                            <a:schemeClr val="bg1">
                              <a:lumMod val="95000"/>
                            </a:schemeClr>
                          </a:solidFill>
                          <a:effectLst/>
                          <a:latin typeface="Calibri" panose="020F0502020204030204" pitchFamily="34" charset="0"/>
                        </a:rPr>
                        <a:t>334</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2014-01-01 09:58:07+00:00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2014-01-01 16:01:36+00:00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43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6</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user_favorite, user_favorite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bullet</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1646274354"/>
                  </a:ext>
                </a:extLst>
              </a:tr>
            </a:tbl>
          </a:graphicData>
        </a:graphic>
      </p:graphicFrame>
      <p:sp>
        <p:nvSpPr>
          <p:cNvPr id="9" name="TextBox 8">
            <a:extLst>
              <a:ext uri="{FF2B5EF4-FFF2-40B4-BE49-F238E27FC236}">
                <a16:creationId xmlns:a16="http://schemas.microsoft.com/office/drawing/2014/main" id="{6E6A9775-20AA-40EF-8005-92F9B9C2130C}"/>
              </a:ext>
            </a:extLst>
          </p:cNvPr>
          <p:cNvSpPr txBox="1"/>
          <p:nvPr/>
        </p:nvSpPr>
        <p:spPr>
          <a:xfrm>
            <a:off x="247287" y="177631"/>
            <a:ext cx="2748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Original Data</a:t>
            </a:r>
          </a:p>
        </p:txBody>
      </p:sp>
      <p:sp>
        <p:nvSpPr>
          <p:cNvPr id="12" name="TextBox 11">
            <a:extLst>
              <a:ext uri="{FF2B5EF4-FFF2-40B4-BE49-F238E27FC236}">
                <a16:creationId xmlns:a16="http://schemas.microsoft.com/office/drawing/2014/main" id="{90D05F75-71CC-4075-9DB7-294B6FC537B0}"/>
              </a:ext>
            </a:extLst>
          </p:cNvPr>
          <p:cNvSpPr txBox="1"/>
          <p:nvPr/>
        </p:nvSpPr>
        <p:spPr>
          <a:xfrm>
            <a:off x="247287" y="5757039"/>
            <a:ext cx="321242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Missing Values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Repetitive Timestamps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Useless description variables</a:t>
            </a:r>
          </a:p>
        </p:txBody>
      </p:sp>
      <p:sp>
        <p:nvSpPr>
          <p:cNvPr id="15" name="TextBox 14">
            <a:extLst>
              <a:ext uri="{FF2B5EF4-FFF2-40B4-BE49-F238E27FC236}">
                <a16:creationId xmlns:a16="http://schemas.microsoft.com/office/drawing/2014/main" id="{FD803419-F9CD-471A-BEF8-1C6949B1C332}"/>
              </a:ext>
            </a:extLst>
          </p:cNvPr>
          <p:cNvSpPr txBox="1"/>
          <p:nvPr/>
        </p:nvSpPr>
        <p:spPr>
          <a:xfrm>
            <a:off x="247288" y="719545"/>
            <a:ext cx="27489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672462 rows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20 columns</a:t>
            </a:r>
          </a:p>
        </p:txBody>
      </p:sp>
      <p:cxnSp>
        <p:nvCxnSpPr>
          <p:cNvPr id="14" name="Straight Connector 13">
            <a:extLst>
              <a:ext uri="{FF2B5EF4-FFF2-40B4-BE49-F238E27FC236}">
                <a16:creationId xmlns:a16="http://schemas.microsoft.com/office/drawing/2014/main" id="{D1D17AEB-9066-4350-AE57-1904290F63AA}"/>
              </a:ext>
            </a:extLst>
          </p:cNvPr>
          <p:cNvCxnSpPr/>
          <p:nvPr/>
        </p:nvCxnSpPr>
        <p:spPr>
          <a:xfrm>
            <a:off x="247287" y="673416"/>
            <a:ext cx="1881764" cy="0"/>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694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EACEEAD-429C-4165-B5D0-9DEEF0CF5F0F}"/>
              </a:ext>
            </a:extLst>
          </p:cNvPr>
          <p:cNvSpPr/>
          <p:nvPr/>
        </p:nvSpPr>
        <p:spPr>
          <a:xfrm>
            <a:off x="0" y="0"/>
            <a:ext cx="12192000" cy="685800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8D96EC7-E103-4A8E-B76E-C2E95FE60B94}"/>
              </a:ext>
            </a:extLst>
          </p:cNvPr>
          <p:cNvSpPr/>
          <p:nvPr/>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979327F0-C9F2-46AC-93DF-707436CF687A}"/>
              </a:ext>
            </a:extLst>
          </p:cNvPr>
          <p:cNvGraphicFramePr>
            <a:graphicFrameLocks noGrp="1"/>
          </p:cNvGraphicFramePr>
          <p:nvPr/>
        </p:nvGraphicFramePr>
        <p:xfrm>
          <a:off x="0" y="1135837"/>
          <a:ext cx="12192000" cy="2494280"/>
        </p:xfrm>
        <a:graphic>
          <a:graphicData uri="http://schemas.openxmlformats.org/drawingml/2006/table">
            <a:tbl>
              <a:tblPr>
                <a:noFill/>
              </a:tblPr>
              <a:tblGrid>
                <a:gridCol w="1219200">
                  <a:extLst>
                    <a:ext uri="{9D8B030D-6E8A-4147-A177-3AD203B41FA5}">
                      <a16:colId xmlns:a16="http://schemas.microsoft.com/office/drawing/2014/main" val="1468975081"/>
                    </a:ext>
                  </a:extLst>
                </a:gridCol>
                <a:gridCol w="1219200">
                  <a:extLst>
                    <a:ext uri="{9D8B030D-6E8A-4147-A177-3AD203B41FA5}">
                      <a16:colId xmlns:a16="http://schemas.microsoft.com/office/drawing/2014/main" val="131526374"/>
                    </a:ext>
                  </a:extLst>
                </a:gridCol>
                <a:gridCol w="1219200">
                  <a:extLst>
                    <a:ext uri="{9D8B030D-6E8A-4147-A177-3AD203B41FA5}">
                      <a16:colId xmlns:a16="http://schemas.microsoft.com/office/drawing/2014/main" val="3750775851"/>
                    </a:ext>
                  </a:extLst>
                </a:gridCol>
                <a:gridCol w="1219200">
                  <a:extLst>
                    <a:ext uri="{9D8B030D-6E8A-4147-A177-3AD203B41FA5}">
                      <a16:colId xmlns:a16="http://schemas.microsoft.com/office/drawing/2014/main" val="3832751448"/>
                    </a:ext>
                  </a:extLst>
                </a:gridCol>
                <a:gridCol w="1219200">
                  <a:extLst>
                    <a:ext uri="{9D8B030D-6E8A-4147-A177-3AD203B41FA5}">
                      <a16:colId xmlns:a16="http://schemas.microsoft.com/office/drawing/2014/main" val="1487064958"/>
                    </a:ext>
                  </a:extLst>
                </a:gridCol>
                <a:gridCol w="1219200">
                  <a:extLst>
                    <a:ext uri="{9D8B030D-6E8A-4147-A177-3AD203B41FA5}">
                      <a16:colId xmlns:a16="http://schemas.microsoft.com/office/drawing/2014/main" val="412998779"/>
                    </a:ext>
                  </a:extLst>
                </a:gridCol>
                <a:gridCol w="1219200">
                  <a:extLst>
                    <a:ext uri="{9D8B030D-6E8A-4147-A177-3AD203B41FA5}">
                      <a16:colId xmlns:a16="http://schemas.microsoft.com/office/drawing/2014/main" val="1418159170"/>
                    </a:ext>
                  </a:extLst>
                </a:gridCol>
                <a:gridCol w="1219200">
                  <a:extLst>
                    <a:ext uri="{9D8B030D-6E8A-4147-A177-3AD203B41FA5}">
                      <a16:colId xmlns:a16="http://schemas.microsoft.com/office/drawing/2014/main" val="1446856877"/>
                    </a:ext>
                  </a:extLst>
                </a:gridCol>
                <a:gridCol w="1219200">
                  <a:extLst>
                    <a:ext uri="{9D8B030D-6E8A-4147-A177-3AD203B41FA5}">
                      <a16:colId xmlns:a16="http://schemas.microsoft.com/office/drawing/2014/main" val="107967543"/>
                    </a:ext>
                  </a:extLst>
                </a:gridCol>
                <a:gridCol w="1219200">
                  <a:extLst>
                    <a:ext uri="{9D8B030D-6E8A-4147-A177-3AD203B41FA5}">
                      <a16:colId xmlns:a16="http://schemas.microsoft.com/office/drawing/2014/main" val="1380178663"/>
                    </a:ext>
                  </a:extLst>
                </a:gridCol>
              </a:tblGrid>
              <a:tr h="254842">
                <a:tc>
                  <a:txBody>
                    <a:bodyPr/>
                    <a:lstStyle/>
                    <a:p>
                      <a:pPr algn="ctr" fontAlgn="b"/>
                      <a:r>
                        <a:rPr lang="en-US" sz="1400" b="1" i="0" u="none" strike="noStrike" dirty="0">
                          <a:solidFill>
                            <a:srgbClr val="FFC000"/>
                          </a:solidFill>
                          <a:effectLst/>
                          <a:latin typeface="Calibri" panose="020F0502020204030204" pitchFamily="34" charset="0"/>
                        </a:rPr>
                        <a:t>id</a:t>
                      </a:r>
                    </a:p>
                  </a:txBody>
                  <a:tcPr marL="4763" marR="4763" marT="4763"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funded_amount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loan_amount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activity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sector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a:solidFill>
                            <a:srgbClr val="FFC000"/>
                          </a:solidFill>
                          <a:effectLst/>
                          <a:latin typeface="Calibri" panose="020F0502020204030204" pitchFamily="34" charset="0"/>
                        </a:rPr>
                        <a:t>use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country_code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country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a:solidFill>
                            <a:srgbClr val="FFC000"/>
                          </a:solidFill>
                          <a:effectLst/>
                          <a:latin typeface="Calibri" panose="020F0502020204030204" pitchFamily="34" charset="0"/>
                        </a:rPr>
                        <a:t>region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currency</a:t>
                      </a:r>
                    </a:p>
                  </a:txBody>
                  <a:tcPr marL="4763" marR="4763" marT="4763"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66838650"/>
                  </a:ext>
                </a:extLst>
              </a:tr>
              <a:tr h="397286">
                <a:tc>
                  <a:txBody>
                    <a:bodyPr/>
                    <a:lstStyle/>
                    <a:p>
                      <a:pPr algn="ctr" fontAlgn="b"/>
                      <a:r>
                        <a:rPr lang="en-US" sz="1100" b="1" i="0" u="none" strike="noStrike" dirty="0">
                          <a:solidFill>
                            <a:schemeClr val="bg1">
                              <a:lumMod val="95000"/>
                            </a:schemeClr>
                          </a:solidFill>
                          <a:effectLst/>
                          <a:latin typeface="Calibri" panose="020F0502020204030204" pitchFamily="34" charset="0"/>
                        </a:rPr>
                        <a:t>653051</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Fruits &amp; Vegetables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Food</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To buy seasonal, fresh fruits to sell. </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Lahore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36402879"/>
                  </a:ext>
                </a:extLst>
              </a:tr>
              <a:tr h="857283">
                <a:tc>
                  <a:txBody>
                    <a:bodyPr/>
                    <a:lstStyle/>
                    <a:p>
                      <a:pPr algn="ctr" fontAlgn="b"/>
                      <a:r>
                        <a:rPr lang="en-US" sz="1100" b="1" i="0" u="none" strike="noStrike" dirty="0">
                          <a:solidFill>
                            <a:schemeClr val="bg1">
                              <a:lumMod val="95000"/>
                            </a:schemeClr>
                          </a:solidFill>
                          <a:effectLst/>
                          <a:latin typeface="Calibri" panose="020F0502020204030204" pitchFamily="34" charset="0"/>
                        </a:rPr>
                        <a:t>653053</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Rickshaw</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to repair and maintain the auto rickshaw used in their business.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Lahore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66779396"/>
                  </a:ext>
                </a:extLst>
              </a:tr>
              <a:tr h="984869">
                <a:tc>
                  <a:txBody>
                    <a:bodyPr/>
                    <a:lstStyle/>
                    <a:p>
                      <a:pPr algn="ctr" fontAlgn="b"/>
                      <a:r>
                        <a:rPr lang="en-US" sz="1100" b="1" i="0" u="none" strike="noStrike" dirty="0">
                          <a:solidFill>
                            <a:schemeClr val="bg1">
                              <a:lumMod val="95000"/>
                            </a:schemeClr>
                          </a:solidFill>
                          <a:effectLst/>
                          <a:latin typeface="Calibri" panose="020F0502020204030204" pitchFamily="34" charset="0"/>
                        </a:rPr>
                        <a:t>653068</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To repair their old cycle-van and buy another one to rent out as a source of income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IN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India</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err="1">
                          <a:solidFill>
                            <a:schemeClr val="bg1">
                              <a:lumMod val="75000"/>
                            </a:schemeClr>
                          </a:solidFill>
                          <a:effectLst/>
                          <a:latin typeface="Calibri" panose="020F0502020204030204" pitchFamily="34" charset="0"/>
                        </a:rPr>
                        <a:t>Maynaguri</a:t>
                      </a:r>
                      <a:endParaRPr lang="en-US" sz="11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INR</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4174248318"/>
                  </a:ext>
                </a:extLst>
              </a:tr>
            </a:tbl>
          </a:graphicData>
        </a:graphic>
      </p:graphicFrame>
      <p:graphicFrame>
        <p:nvGraphicFramePr>
          <p:cNvPr id="3" name="Table 2">
            <a:extLst>
              <a:ext uri="{FF2B5EF4-FFF2-40B4-BE49-F238E27FC236}">
                <a16:creationId xmlns:a16="http://schemas.microsoft.com/office/drawing/2014/main" id="{17D9146F-95ED-4D75-B489-2424CCC18B8D}"/>
              </a:ext>
            </a:extLst>
          </p:cNvPr>
          <p:cNvGraphicFramePr>
            <a:graphicFrameLocks noGrp="1"/>
          </p:cNvGraphicFramePr>
          <p:nvPr/>
        </p:nvGraphicFramePr>
        <p:xfrm>
          <a:off x="0" y="3564038"/>
          <a:ext cx="12192000" cy="1962617"/>
        </p:xfrm>
        <a:graphic>
          <a:graphicData uri="http://schemas.openxmlformats.org/drawingml/2006/table">
            <a:tbl>
              <a:tblPr firstRow="1"/>
              <a:tblGrid>
                <a:gridCol w="1219200">
                  <a:extLst>
                    <a:ext uri="{9D8B030D-6E8A-4147-A177-3AD203B41FA5}">
                      <a16:colId xmlns:a16="http://schemas.microsoft.com/office/drawing/2014/main" val="1384924746"/>
                    </a:ext>
                  </a:extLst>
                </a:gridCol>
                <a:gridCol w="1219200">
                  <a:extLst>
                    <a:ext uri="{9D8B030D-6E8A-4147-A177-3AD203B41FA5}">
                      <a16:colId xmlns:a16="http://schemas.microsoft.com/office/drawing/2014/main" val="2359484271"/>
                    </a:ext>
                  </a:extLst>
                </a:gridCol>
                <a:gridCol w="1219200">
                  <a:extLst>
                    <a:ext uri="{9D8B030D-6E8A-4147-A177-3AD203B41FA5}">
                      <a16:colId xmlns:a16="http://schemas.microsoft.com/office/drawing/2014/main" val="2318994207"/>
                    </a:ext>
                  </a:extLst>
                </a:gridCol>
                <a:gridCol w="1219200">
                  <a:extLst>
                    <a:ext uri="{9D8B030D-6E8A-4147-A177-3AD203B41FA5}">
                      <a16:colId xmlns:a16="http://schemas.microsoft.com/office/drawing/2014/main" val="22568839"/>
                    </a:ext>
                  </a:extLst>
                </a:gridCol>
                <a:gridCol w="1216925">
                  <a:extLst>
                    <a:ext uri="{9D8B030D-6E8A-4147-A177-3AD203B41FA5}">
                      <a16:colId xmlns:a16="http://schemas.microsoft.com/office/drawing/2014/main" val="3108937802"/>
                    </a:ext>
                  </a:extLst>
                </a:gridCol>
                <a:gridCol w="1221475">
                  <a:extLst>
                    <a:ext uri="{9D8B030D-6E8A-4147-A177-3AD203B41FA5}">
                      <a16:colId xmlns:a16="http://schemas.microsoft.com/office/drawing/2014/main" val="1845594125"/>
                    </a:ext>
                  </a:extLst>
                </a:gridCol>
                <a:gridCol w="1219200">
                  <a:extLst>
                    <a:ext uri="{9D8B030D-6E8A-4147-A177-3AD203B41FA5}">
                      <a16:colId xmlns:a16="http://schemas.microsoft.com/office/drawing/2014/main" val="1027399576"/>
                    </a:ext>
                  </a:extLst>
                </a:gridCol>
                <a:gridCol w="1219200">
                  <a:extLst>
                    <a:ext uri="{9D8B030D-6E8A-4147-A177-3AD203B41FA5}">
                      <a16:colId xmlns:a16="http://schemas.microsoft.com/office/drawing/2014/main" val="3880153277"/>
                    </a:ext>
                  </a:extLst>
                </a:gridCol>
                <a:gridCol w="1219200">
                  <a:extLst>
                    <a:ext uri="{9D8B030D-6E8A-4147-A177-3AD203B41FA5}">
                      <a16:colId xmlns:a16="http://schemas.microsoft.com/office/drawing/2014/main" val="1024986275"/>
                    </a:ext>
                  </a:extLst>
                </a:gridCol>
                <a:gridCol w="1219200">
                  <a:extLst>
                    <a:ext uri="{9D8B030D-6E8A-4147-A177-3AD203B41FA5}">
                      <a16:colId xmlns:a16="http://schemas.microsoft.com/office/drawing/2014/main" val="2119868469"/>
                    </a:ext>
                  </a:extLst>
                </a:gridCol>
              </a:tblGrid>
              <a:tr h="583376">
                <a:tc>
                  <a:txBody>
                    <a:bodyPr/>
                    <a:lstStyle/>
                    <a:p>
                      <a:pPr algn="ctr" fontAlgn="b"/>
                      <a:r>
                        <a:rPr lang="en-US" sz="1400" b="0" i="0" u="none" strike="noStrike" dirty="0" err="1">
                          <a:solidFill>
                            <a:schemeClr val="bg1">
                              <a:lumMod val="75000"/>
                            </a:schemeClr>
                          </a:solidFill>
                          <a:effectLst/>
                          <a:latin typeface="Calibri" panose="020F0502020204030204" pitchFamily="34" charset="0"/>
                        </a:rPr>
                        <a:t>partner_id</a:t>
                      </a:r>
                      <a:endParaRPr lang="en-US" sz="1400" b="0" i="0" u="none" strike="noStrike" dirty="0">
                        <a:solidFill>
                          <a:schemeClr val="bg1">
                            <a:lumMod val="75000"/>
                          </a:schemeClr>
                        </a:solidFill>
                        <a:effectLst/>
                        <a:latin typeface="Calibri" panose="020F0502020204030204" pitchFamily="34" charset="0"/>
                      </a:endParaRPr>
                    </a:p>
                  </a:txBody>
                  <a:tcPr marL="4763" marR="4763" marT="4763"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posted_time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err="1">
                          <a:solidFill>
                            <a:schemeClr val="bg1">
                              <a:lumMod val="75000"/>
                            </a:schemeClr>
                          </a:solidFill>
                          <a:effectLst/>
                          <a:latin typeface="Calibri" panose="020F0502020204030204" pitchFamily="34" charset="0"/>
                        </a:rPr>
                        <a:t>disbursed_time</a:t>
                      </a:r>
                      <a:endParaRPr lang="en-US" sz="14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err="1">
                          <a:solidFill>
                            <a:schemeClr val="bg1">
                              <a:lumMod val="75000"/>
                            </a:schemeClr>
                          </a:solidFill>
                          <a:effectLst/>
                          <a:latin typeface="Calibri" panose="020F0502020204030204" pitchFamily="34" charset="0"/>
                        </a:rPr>
                        <a:t>funded_time</a:t>
                      </a:r>
                      <a:endParaRPr lang="en-US" sz="14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term_in</a:t>
                      </a:r>
                      <a:r>
                        <a:rPr lang="en-US" sz="1400" b="1" i="0" u="none" strike="noStrike" dirty="0">
                          <a:solidFill>
                            <a:srgbClr val="FFC000"/>
                          </a:solidFill>
                          <a:effectLst/>
                          <a:latin typeface="Calibri" panose="020F0502020204030204" pitchFamily="34" charset="0"/>
                        </a:rPr>
                        <a:t>_</a:t>
                      </a:r>
                    </a:p>
                    <a:p>
                      <a:pPr algn="ctr" fontAlgn="b"/>
                      <a:r>
                        <a:rPr lang="en-US" sz="1400" b="1" i="0" u="none" strike="noStrike" dirty="0">
                          <a:solidFill>
                            <a:srgbClr val="FFC000"/>
                          </a:solidFill>
                          <a:effectLst/>
                          <a:latin typeface="Calibri" panose="020F0502020204030204" pitchFamily="34" charset="0"/>
                        </a:rPr>
                        <a:t>months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lender_count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a:solidFill>
                            <a:schemeClr val="bg1">
                              <a:lumMod val="75000"/>
                            </a:schemeClr>
                          </a:solidFill>
                          <a:effectLst/>
                          <a:latin typeface="Calibri" panose="020F0502020204030204" pitchFamily="34" charset="0"/>
                        </a:rPr>
                        <a:t>tags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borrower_</a:t>
                      </a:r>
                    </a:p>
                    <a:p>
                      <a:pPr algn="ctr" fontAlgn="b"/>
                      <a:r>
                        <a:rPr lang="en-US" sz="1400" b="1" i="0" u="none" strike="noStrike" dirty="0">
                          <a:solidFill>
                            <a:srgbClr val="FFC000"/>
                          </a:solidFill>
                          <a:effectLst/>
                          <a:latin typeface="Calibri" panose="020F0502020204030204" pitchFamily="34" charset="0"/>
                        </a:rPr>
                        <a:t>genders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repayment_</a:t>
                      </a:r>
                    </a:p>
                    <a:p>
                      <a:pPr algn="ctr" fontAlgn="b"/>
                      <a:r>
                        <a:rPr lang="en-US" sz="1400" b="1" i="0" u="none" strike="noStrike" dirty="0">
                          <a:solidFill>
                            <a:srgbClr val="FFC000"/>
                          </a:solidFill>
                          <a:effectLst/>
                          <a:latin typeface="Calibri" panose="020F0502020204030204" pitchFamily="34" charset="0"/>
                        </a:rPr>
                        <a:t>interval</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a:solidFill>
                            <a:schemeClr val="bg1">
                              <a:lumMod val="75000"/>
                            </a:schemeClr>
                          </a:solidFill>
                          <a:effectLst/>
                          <a:latin typeface="Calibri" panose="020F0502020204030204" pitchFamily="34" charset="0"/>
                        </a:rPr>
                        <a:t>date</a:t>
                      </a:r>
                    </a:p>
                  </a:txBody>
                  <a:tcPr marL="4763" marR="4763" marT="4763"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3496797"/>
                  </a:ext>
                </a:extLst>
              </a:tr>
              <a:tr h="459747">
                <a:tc>
                  <a:txBody>
                    <a:bodyPr/>
                    <a:lstStyle/>
                    <a:p>
                      <a:pPr algn="ctr" fontAlgn="b"/>
                      <a:r>
                        <a:rPr lang="en-US" sz="1100" b="0" i="0" u="none" strike="noStrike" dirty="0">
                          <a:solidFill>
                            <a:schemeClr val="bg1">
                              <a:lumMod val="75000"/>
                            </a:schemeClr>
                          </a:solidFill>
                          <a:effectLst/>
                          <a:latin typeface="Calibri" panose="020F0502020204030204" pitchFamily="34" charset="0"/>
                        </a:rPr>
                        <a:t>247</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06:12:39+00:00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2014-01-02 10:06:32+00:00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32068321"/>
                  </a:ext>
                </a:extLst>
              </a:tr>
              <a:tr h="459747">
                <a:tc>
                  <a:txBody>
                    <a:bodyPr/>
                    <a:lstStyle/>
                    <a:p>
                      <a:pPr algn="ctr" fontAlgn="b"/>
                      <a:r>
                        <a:rPr lang="en-US" sz="1100" b="0" i="0" u="none" strike="noStrike" dirty="0">
                          <a:solidFill>
                            <a:schemeClr val="bg1">
                              <a:lumMod val="75000"/>
                            </a:schemeClr>
                          </a:solidFill>
                          <a:effectLst/>
                          <a:latin typeface="Calibri" panose="020F0502020204030204" pitchFamily="34" charset="0"/>
                        </a:rPr>
                        <a:t>247</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06:51:08+00:00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2014-01-02 09:17:23+00:00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14</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female, 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382922"/>
                  </a:ext>
                </a:extLst>
              </a:tr>
              <a:tr h="459747">
                <a:tc>
                  <a:txBody>
                    <a:bodyPr/>
                    <a:lstStyle/>
                    <a:p>
                      <a:pPr algn="ctr" fontAlgn="b"/>
                      <a:r>
                        <a:rPr lang="en-US" sz="1100" b="0" i="0" u="none" strike="noStrike" dirty="0">
                          <a:solidFill>
                            <a:schemeClr val="bg1">
                              <a:lumMod val="75000"/>
                            </a:schemeClr>
                          </a:solidFill>
                          <a:effectLst/>
                          <a:latin typeface="Calibri" panose="020F0502020204030204" pitchFamily="34" charset="0"/>
                        </a:rPr>
                        <a:t>334</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09:58:07+00:00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2013-12-17 08:00:00+00:00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2014-01-01 16:01:36+00:00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43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6</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err="1">
                          <a:solidFill>
                            <a:schemeClr val="bg1">
                              <a:lumMod val="75000"/>
                            </a:schemeClr>
                          </a:solidFill>
                          <a:effectLst/>
                          <a:latin typeface="Calibri" panose="020F0502020204030204" pitchFamily="34" charset="0"/>
                        </a:rPr>
                        <a:t>user_favorite</a:t>
                      </a:r>
                      <a:r>
                        <a:rPr lang="en-US" sz="1100" b="0" i="0" u="none" strike="noStrike" dirty="0">
                          <a:solidFill>
                            <a:schemeClr val="bg1">
                              <a:lumMod val="75000"/>
                            </a:schemeClr>
                          </a:solidFill>
                          <a:effectLst/>
                          <a:latin typeface="Calibri" panose="020F0502020204030204" pitchFamily="34" charset="0"/>
                        </a:rPr>
                        <a:t>, </a:t>
                      </a:r>
                      <a:r>
                        <a:rPr lang="en-US" sz="1100" b="0" i="0" u="none" strike="noStrike" dirty="0" err="1">
                          <a:solidFill>
                            <a:schemeClr val="bg1">
                              <a:lumMod val="75000"/>
                            </a:schemeClr>
                          </a:solidFill>
                          <a:effectLst/>
                          <a:latin typeface="Calibri" panose="020F0502020204030204" pitchFamily="34" charset="0"/>
                        </a:rPr>
                        <a:t>user_favorite</a:t>
                      </a:r>
                      <a:endParaRPr lang="en-US" sz="1100" b="0" i="0" u="none" strike="noStrike" dirty="0">
                        <a:solidFill>
                          <a:schemeClr val="bg1">
                            <a:lumMod val="75000"/>
                          </a:schemeClr>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bullet</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1/1/2014</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1646274354"/>
                  </a:ext>
                </a:extLst>
              </a:tr>
            </a:tbl>
          </a:graphicData>
        </a:graphic>
      </p:graphicFrame>
      <p:sp>
        <p:nvSpPr>
          <p:cNvPr id="9" name="TextBox 8">
            <a:extLst>
              <a:ext uri="{FF2B5EF4-FFF2-40B4-BE49-F238E27FC236}">
                <a16:creationId xmlns:a16="http://schemas.microsoft.com/office/drawing/2014/main" id="{6E6A9775-20AA-40EF-8005-92F9B9C2130C}"/>
              </a:ext>
            </a:extLst>
          </p:cNvPr>
          <p:cNvSpPr txBox="1"/>
          <p:nvPr/>
        </p:nvSpPr>
        <p:spPr>
          <a:xfrm>
            <a:off x="247287" y="430675"/>
            <a:ext cx="2748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Clean and Wrangle</a:t>
            </a:r>
          </a:p>
        </p:txBody>
      </p:sp>
      <p:sp>
        <p:nvSpPr>
          <p:cNvPr id="12" name="TextBox 11">
            <a:extLst>
              <a:ext uri="{FF2B5EF4-FFF2-40B4-BE49-F238E27FC236}">
                <a16:creationId xmlns:a16="http://schemas.microsoft.com/office/drawing/2014/main" id="{90D05F75-71CC-4075-9DB7-294B6FC537B0}"/>
              </a:ext>
            </a:extLst>
          </p:cNvPr>
          <p:cNvSpPr txBox="1"/>
          <p:nvPr/>
        </p:nvSpPr>
        <p:spPr>
          <a:xfrm>
            <a:off x="247287" y="5895063"/>
            <a:ext cx="321242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Delete useless columns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Delete missing values</a:t>
            </a:r>
          </a:p>
        </p:txBody>
      </p:sp>
      <p:cxnSp>
        <p:nvCxnSpPr>
          <p:cNvPr id="14" name="Straight Connector 13">
            <a:extLst>
              <a:ext uri="{FF2B5EF4-FFF2-40B4-BE49-F238E27FC236}">
                <a16:creationId xmlns:a16="http://schemas.microsoft.com/office/drawing/2014/main" id="{D1D17AEB-9066-4350-AE57-1904290F63AA}"/>
              </a:ext>
            </a:extLst>
          </p:cNvPr>
          <p:cNvCxnSpPr>
            <a:cxnSpLocks/>
          </p:cNvCxnSpPr>
          <p:nvPr/>
        </p:nvCxnSpPr>
        <p:spPr>
          <a:xfrm>
            <a:off x="345054" y="926460"/>
            <a:ext cx="23981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38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2586F6-DB7A-4DEE-BFF5-3C70DEBC3EE1}"/>
              </a:ext>
            </a:extLst>
          </p:cNvPr>
          <p:cNvSpPr/>
          <p:nvPr/>
        </p:nvSpPr>
        <p:spPr>
          <a:xfrm>
            <a:off x="0" y="0"/>
            <a:ext cx="12192000" cy="685800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8D96EC7-E103-4A8E-B76E-C2E95FE60B94}"/>
              </a:ext>
            </a:extLst>
          </p:cNvPr>
          <p:cNvSpPr/>
          <p:nvPr/>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979327F0-C9F2-46AC-93DF-707436CF687A}"/>
              </a:ext>
            </a:extLst>
          </p:cNvPr>
          <p:cNvGraphicFramePr>
            <a:graphicFrameLocks noGrp="1"/>
          </p:cNvGraphicFramePr>
          <p:nvPr/>
        </p:nvGraphicFramePr>
        <p:xfrm>
          <a:off x="-1" y="1190447"/>
          <a:ext cx="12192000" cy="2413218"/>
        </p:xfrm>
        <a:graphic>
          <a:graphicData uri="http://schemas.openxmlformats.org/drawingml/2006/table">
            <a:tbl>
              <a:tblPr>
                <a:noFill/>
              </a:tblPr>
              <a:tblGrid>
                <a:gridCol w="1219200">
                  <a:extLst>
                    <a:ext uri="{9D8B030D-6E8A-4147-A177-3AD203B41FA5}">
                      <a16:colId xmlns:a16="http://schemas.microsoft.com/office/drawing/2014/main" val="1468975081"/>
                    </a:ext>
                  </a:extLst>
                </a:gridCol>
                <a:gridCol w="1219200">
                  <a:extLst>
                    <a:ext uri="{9D8B030D-6E8A-4147-A177-3AD203B41FA5}">
                      <a16:colId xmlns:a16="http://schemas.microsoft.com/office/drawing/2014/main" val="131526374"/>
                    </a:ext>
                  </a:extLst>
                </a:gridCol>
                <a:gridCol w="1219200">
                  <a:extLst>
                    <a:ext uri="{9D8B030D-6E8A-4147-A177-3AD203B41FA5}">
                      <a16:colId xmlns:a16="http://schemas.microsoft.com/office/drawing/2014/main" val="3750775851"/>
                    </a:ext>
                  </a:extLst>
                </a:gridCol>
                <a:gridCol w="1219200">
                  <a:extLst>
                    <a:ext uri="{9D8B030D-6E8A-4147-A177-3AD203B41FA5}">
                      <a16:colId xmlns:a16="http://schemas.microsoft.com/office/drawing/2014/main" val="3832751448"/>
                    </a:ext>
                  </a:extLst>
                </a:gridCol>
                <a:gridCol w="1219200">
                  <a:extLst>
                    <a:ext uri="{9D8B030D-6E8A-4147-A177-3AD203B41FA5}">
                      <a16:colId xmlns:a16="http://schemas.microsoft.com/office/drawing/2014/main" val="1487064958"/>
                    </a:ext>
                  </a:extLst>
                </a:gridCol>
                <a:gridCol w="1219200">
                  <a:extLst>
                    <a:ext uri="{9D8B030D-6E8A-4147-A177-3AD203B41FA5}">
                      <a16:colId xmlns:a16="http://schemas.microsoft.com/office/drawing/2014/main" val="1418159170"/>
                    </a:ext>
                  </a:extLst>
                </a:gridCol>
                <a:gridCol w="1219200">
                  <a:extLst>
                    <a:ext uri="{9D8B030D-6E8A-4147-A177-3AD203B41FA5}">
                      <a16:colId xmlns:a16="http://schemas.microsoft.com/office/drawing/2014/main" val="1446856877"/>
                    </a:ext>
                  </a:extLst>
                </a:gridCol>
                <a:gridCol w="1219200">
                  <a:extLst>
                    <a:ext uri="{9D8B030D-6E8A-4147-A177-3AD203B41FA5}">
                      <a16:colId xmlns:a16="http://schemas.microsoft.com/office/drawing/2014/main" val="1380178663"/>
                    </a:ext>
                  </a:extLst>
                </a:gridCol>
                <a:gridCol w="1219200">
                  <a:extLst>
                    <a:ext uri="{9D8B030D-6E8A-4147-A177-3AD203B41FA5}">
                      <a16:colId xmlns:a16="http://schemas.microsoft.com/office/drawing/2014/main" val="880612263"/>
                    </a:ext>
                  </a:extLst>
                </a:gridCol>
                <a:gridCol w="1219200">
                  <a:extLst>
                    <a:ext uri="{9D8B030D-6E8A-4147-A177-3AD203B41FA5}">
                      <a16:colId xmlns:a16="http://schemas.microsoft.com/office/drawing/2014/main" val="3853071162"/>
                    </a:ext>
                  </a:extLst>
                </a:gridCol>
              </a:tblGrid>
              <a:tr h="458407">
                <a:tc>
                  <a:txBody>
                    <a:bodyPr/>
                    <a:lstStyle/>
                    <a:p>
                      <a:pPr algn="ctr" fontAlgn="b"/>
                      <a:r>
                        <a:rPr lang="en-US" sz="1400" b="1" i="0" u="none" strike="noStrike" dirty="0">
                          <a:solidFill>
                            <a:srgbClr val="FFC000"/>
                          </a:solidFill>
                          <a:effectLst/>
                          <a:latin typeface="Calibri" panose="020F0502020204030204" pitchFamily="34" charset="0"/>
                        </a:rPr>
                        <a:t>id</a:t>
                      </a:r>
                    </a:p>
                  </a:txBody>
                  <a:tcPr marL="4763" marR="4763" marT="4763"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funded_amount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loan_amount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activity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sector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country_code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country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a:solidFill>
                            <a:srgbClr val="FFC000"/>
                          </a:solidFill>
                          <a:effectLst/>
                          <a:latin typeface="Calibri" panose="020F0502020204030204" pitchFamily="34" charset="0"/>
                        </a:rPr>
                        <a:t>currency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posted_time</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1" i="0" u="none" strike="noStrike" dirty="0" err="1">
                          <a:solidFill>
                            <a:srgbClr val="FFC000"/>
                          </a:solidFill>
                          <a:effectLst/>
                          <a:latin typeface="Calibri" panose="020F0502020204030204" pitchFamily="34" charset="0"/>
                        </a:rPr>
                        <a:t>term_in</a:t>
                      </a:r>
                      <a:r>
                        <a:rPr lang="en-US" sz="1400" b="1" i="0" u="none" strike="noStrike" dirty="0">
                          <a:solidFill>
                            <a:srgbClr val="FFC000"/>
                          </a:solidFill>
                          <a:effectLst/>
                          <a:latin typeface="Calibri" panose="020F0502020204030204" pitchFamily="34" charset="0"/>
                        </a:rPr>
                        <a:t>_</a:t>
                      </a:r>
                    </a:p>
                    <a:p>
                      <a:pPr algn="ctr" fontAlgn="b"/>
                      <a:r>
                        <a:rPr lang="en-US" sz="1400" b="1" i="0" u="none" strike="noStrike" dirty="0">
                          <a:solidFill>
                            <a:srgbClr val="FFC000"/>
                          </a:solidFill>
                          <a:effectLst/>
                          <a:latin typeface="Calibri" panose="020F0502020204030204" pitchFamily="34" charset="0"/>
                        </a:rPr>
                        <a:t>months</a:t>
                      </a:r>
                    </a:p>
                  </a:txBody>
                  <a:tcPr marL="4763" marR="4763" marT="4763"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66838650"/>
                  </a:ext>
                </a:extLst>
              </a:tr>
              <a:tr h="361262">
                <a:tc>
                  <a:txBody>
                    <a:bodyPr/>
                    <a:lstStyle/>
                    <a:p>
                      <a:pPr algn="ctr" fontAlgn="b"/>
                      <a:r>
                        <a:rPr lang="en-US" sz="1100" b="1" i="0" u="none" strike="noStrike" dirty="0">
                          <a:solidFill>
                            <a:schemeClr val="bg1">
                              <a:lumMod val="95000"/>
                            </a:schemeClr>
                          </a:solidFill>
                          <a:effectLst/>
                          <a:latin typeface="Calibri" panose="020F0502020204030204" pitchFamily="34" charset="0"/>
                        </a:rPr>
                        <a:t>653051</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Fruits &amp; Vegetables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Food</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06:12:39+00:00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36402879"/>
                  </a:ext>
                </a:extLst>
              </a:tr>
              <a:tr h="708799">
                <a:tc>
                  <a:txBody>
                    <a:bodyPr/>
                    <a:lstStyle/>
                    <a:p>
                      <a:pPr algn="ctr" fontAlgn="b"/>
                      <a:r>
                        <a:rPr lang="en-US" sz="1100" b="1" i="0" u="none" strike="noStrike" dirty="0">
                          <a:solidFill>
                            <a:schemeClr val="bg1">
                              <a:lumMod val="95000"/>
                            </a:schemeClr>
                          </a:solidFill>
                          <a:effectLst/>
                          <a:latin typeface="Calibri" panose="020F0502020204030204" pitchFamily="34" charset="0"/>
                        </a:rPr>
                        <a:t>653053</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Rickshaw</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PKR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a:solidFill>
                            <a:schemeClr val="bg1">
                              <a:lumMod val="95000"/>
                            </a:schemeClr>
                          </a:solidFill>
                          <a:effectLst/>
                          <a:latin typeface="Calibri" panose="020F0502020204030204" pitchFamily="34" charset="0"/>
                        </a:rPr>
                        <a:t>2014-01-01 06:51:08+00:00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11</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66779396"/>
                  </a:ext>
                </a:extLst>
              </a:tr>
              <a:tr h="884750">
                <a:tc>
                  <a:txBody>
                    <a:bodyPr/>
                    <a:lstStyle/>
                    <a:p>
                      <a:pPr algn="ctr" fontAlgn="b"/>
                      <a:r>
                        <a:rPr lang="en-US" sz="1100" b="1" i="0" u="none" strike="noStrike" dirty="0">
                          <a:solidFill>
                            <a:schemeClr val="bg1">
                              <a:lumMod val="95000"/>
                            </a:schemeClr>
                          </a:solidFill>
                          <a:effectLst/>
                          <a:latin typeface="Calibri" panose="020F0502020204030204" pitchFamily="34" charset="0"/>
                        </a:rPr>
                        <a:t>653068</a:t>
                      </a:r>
                    </a:p>
                  </a:txBody>
                  <a:tcPr marL="4763" marR="4763" marT="4763"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India</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INR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2014-01-01 09:58:07+00:00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43</a:t>
                      </a:r>
                    </a:p>
                  </a:txBody>
                  <a:tcPr marL="4763" marR="4763" marT="4763"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4174248318"/>
                  </a:ext>
                </a:extLst>
              </a:tr>
            </a:tbl>
          </a:graphicData>
        </a:graphic>
      </p:graphicFrame>
      <p:graphicFrame>
        <p:nvGraphicFramePr>
          <p:cNvPr id="3" name="Table 2">
            <a:extLst>
              <a:ext uri="{FF2B5EF4-FFF2-40B4-BE49-F238E27FC236}">
                <a16:creationId xmlns:a16="http://schemas.microsoft.com/office/drawing/2014/main" id="{17D9146F-95ED-4D75-B489-2424CCC18B8D}"/>
              </a:ext>
            </a:extLst>
          </p:cNvPr>
          <p:cNvGraphicFramePr>
            <a:graphicFrameLocks noGrp="1"/>
          </p:cNvGraphicFramePr>
          <p:nvPr/>
        </p:nvGraphicFramePr>
        <p:xfrm>
          <a:off x="-13648" y="3601186"/>
          <a:ext cx="7328850" cy="1978221"/>
        </p:xfrm>
        <a:graphic>
          <a:graphicData uri="http://schemas.openxmlformats.org/drawingml/2006/table">
            <a:tbl>
              <a:tblPr firstRow="1"/>
              <a:tblGrid>
                <a:gridCol w="1234740">
                  <a:extLst>
                    <a:ext uri="{9D8B030D-6E8A-4147-A177-3AD203B41FA5}">
                      <a16:colId xmlns:a16="http://schemas.microsoft.com/office/drawing/2014/main" val="1845594125"/>
                    </a:ext>
                  </a:extLst>
                </a:gridCol>
                <a:gridCol w="1218822">
                  <a:extLst>
                    <a:ext uri="{9D8B030D-6E8A-4147-A177-3AD203B41FA5}">
                      <a16:colId xmlns:a16="http://schemas.microsoft.com/office/drawing/2014/main" val="3880153277"/>
                    </a:ext>
                  </a:extLst>
                </a:gridCol>
                <a:gridCol w="1218822">
                  <a:extLst>
                    <a:ext uri="{9D8B030D-6E8A-4147-A177-3AD203B41FA5}">
                      <a16:colId xmlns:a16="http://schemas.microsoft.com/office/drawing/2014/main" val="2339042333"/>
                    </a:ext>
                  </a:extLst>
                </a:gridCol>
                <a:gridCol w="1218822">
                  <a:extLst>
                    <a:ext uri="{9D8B030D-6E8A-4147-A177-3AD203B41FA5}">
                      <a16:colId xmlns:a16="http://schemas.microsoft.com/office/drawing/2014/main" val="3591019498"/>
                    </a:ext>
                  </a:extLst>
                </a:gridCol>
                <a:gridCol w="1218822">
                  <a:extLst>
                    <a:ext uri="{9D8B030D-6E8A-4147-A177-3AD203B41FA5}">
                      <a16:colId xmlns:a16="http://schemas.microsoft.com/office/drawing/2014/main" val="1321405763"/>
                    </a:ext>
                  </a:extLst>
                </a:gridCol>
                <a:gridCol w="1218822">
                  <a:extLst>
                    <a:ext uri="{9D8B030D-6E8A-4147-A177-3AD203B41FA5}">
                      <a16:colId xmlns:a16="http://schemas.microsoft.com/office/drawing/2014/main" val="1024986275"/>
                    </a:ext>
                  </a:extLst>
                </a:gridCol>
              </a:tblGrid>
              <a:tr h="588015">
                <a:tc>
                  <a:txBody>
                    <a:bodyPr/>
                    <a:lstStyle/>
                    <a:p>
                      <a:pPr algn="ctr" fontAlgn="b"/>
                      <a:r>
                        <a:rPr lang="en-US" sz="1400" b="1" i="0" u="none" strike="noStrike" dirty="0" err="1">
                          <a:solidFill>
                            <a:srgbClr val="FFC000"/>
                          </a:solidFill>
                          <a:effectLst/>
                          <a:latin typeface="Calibri" panose="020F0502020204030204" pitchFamily="34" charset="0"/>
                        </a:rPr>
                        <a:t>lender_count</a:t>
                      </a:r>
                      <a:endParaRPr lang="en-US" sz="1400" b="1" i="0" u="none" strike="noStrike" dirty="0">
                        <a:solidFill>
                          <a:srgbClr val="FFC000"/>
                        </a:solidFill>
                        <a:effectLst/>
                        <a:latin typeface="Calibri" panose="020F0502020204030204" pitchFamily="34" charset="0"/>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algn="ctr" fontAlgn="b"/>
                      <a:r>
                        <a:rPr lang="en-US" sz="1400" b="0" i="0" u="none" strike="noStrike" dirty="0">
                          <a:solidFill>
                            <a:schemeClr val="bg1">
                              <a:lumMod val="75000"/>
                            </a:schemeClr>
                          </a:solidFill>
                          <a:effectLst/>
                          <a:latin typeface="Calibri" panose="020F0502020204030204" pitchFamily="34" charset="0"/>
                        </a:rPr>
                        <a:t>borrower_</a:t>
                      </a:r>
                    </a:p>
                    <a:p>
                      <a:pPr algn="ctr" fontAlgn="b"/>
                      <a:r>
                        <a:rPr lang="en-US" sz="1400" b="0" i="0" u="none" strike="noStrike" dirty="0">
                          <a:solidFill>
                            <a:schemeClr val="bg1">
                              <a:lumMod val="75000"/>
                            </a:schemeClr>
                          </a:solidFill>
                          <a:effectLst/>
                          <a:latin typeface="Calibri" panose="020F0502020204030204" pitchFamily="34" charset="0"/>
                        </a:rPr>
                        <a:t>genders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rgbClr val="FFC000"/>
                          </a:solidFill>
                          <a:effectLst/>
                          <a:latin typeface="Calibri" panose="020F0502020204030204" pitchFamily="34" charset="0"/>
                          <a:ea typeface="+mn-ea"/>
                          <a:cs typeface="+mn-cs"/>
                        </a:rPr>
                        <a:t>male_count</a:t>
                      </a:r>
                      <a:endParaRPr lang="en-US" sz="1400" b="1" i="0" u="none" strike="noStrike" kern="1200" dirty="0">
                        <a:solidFill>
                          <a:srgbClr val="FFC000"/>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400" b="1" i="0" u="none" strike="noStrike" kern="1200" dirty="0" err="1">
                          <a:solidFill>
                            <a:srgbClr val="FFC000"/>
                          </a:solidFill>
                          <a:effectLst/>
                          <a:latin typeface="Calibri" panose="020F0502020204030204" pitchFamily="34" charset="0"/>
                          <a:ea typeface="+mn-ea"/>
                          <a:cs typeface="+mn-cs"/>
                        </a:rPr>
                        <a:t>female_count</a:t>
                      </a:r>
                      <a:endParaRPr lang="en-US" sz="1400" b="1" i="0" u="none" strike="noStrike" kern="1200" dirty="0">
                        <a:solidFill>
                          <a:srgbClr val="FFC000"/>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400" b="1" i="0" u="none" strike="noStrike" kern="1200" dirty="0" err="1">
                          <a:solidFill>
                            <a:srgbClr val="FFC000"/>
                          </a:solidFill>
                          <a:effectLst/>
                          <a:latin typeface="Calibri" panose="020F0502020204030204" pitchFamily="34" charset="0"/>
                          <a:ea typeface="+mn-ea"/>
                          <a:cs typeface="+mn-cs"/>
                        </a:rPr>
                        <a:t>gender_mix</a:t>
                      </a:r>
                      <a:endParaRPr lang="en-US" sz="1400" b="1" i="0" u="none" strike="noStrike" kern="1200" dirty="0">
                        <a:solidFill>
                          <a:srgbClr val="FFC000"/>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000000"/>
                    </a:solidFill>
                  </a:tcPr>
                </a:tc>
                <a:tc>
                  <a:txBody>
                    <a:bodyPr/>
                    <a:lstStyle/>
                    <a:p>
                      <a:pPr algn="ctr" fontAlgn="b"/>
                      <a:r>
                        <a:rPr lang="en-US" sz="1400" b="1" i="0" u="none" strike="noStrike" dirty="0">
                          <a:solidFill>
                            <a:srgbClr val="FFC000"/>
                          </a:solidFill>
                          <a:effectLst/>
                          <a:latin typeface="Calibri" panose="020F0502020204030204" pitchFamily="34" charset="0"/>
                        </a:rPr>
                        <a:t>repayment_</a:t>
                      </a:r>
                    </a:p>
                    <a:p>
                      <a:pPr algn="ctr" fontAlgn="b"/>
                      <a:r>
                        <a:rPr lang="en-US" sz="1400" b="1" i="0" u="none" strike="noStrike" dirty="0">
                          <a:solidFill>
                            <a:srgbClr val="FFC000"/>
                          </a:solidFill>
                          <a:effectLst/>
                          <a:latin typeface="Calibri" panose="020F0502020204030204" pitchFamily="34" charset="0"/>
                        </a:rPr>
                        <a:t>interval</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3496797"/>
                  </a:ext>
                </a:extLst>
              </a:tr>
              <a:tr h="463402">
                <a:tc>
                  <a:txBody>
                    <a:bodyPr/>
                    <a:lstStyle/>
                    <a:p>
                      <a:pPr algn="ctr" fontAlgn="b"/>
                      <a:r>
                        <a:rPr lang="en-US" sz="1100" b="1" i="0" u="none" strike="noStrike" dirty="0">
                          <a:solidFill>
                            <a:schemeClr val="bg1">
                              <a:lumMod val="95000"/>
                            </a:schemeClr>
                          </a:solidFill>
                          <a:effectLst/>
                          <a:latin typeface="Calibri" panose="020F0502020204030204" pitchFamily="34" charset="0"/>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32068321"/>
                  </a:ext>
                </a:extLst>
              </a:tr>
              <a:tr h="463402">
                <a:tc>
                  <a:txBody>
                    <a:bodyPr/>
                    <a:lstStyle/>
                    <a:p>
                      <a:pPr algn="ctr" fontAlgn="b"/>
                      <a:r>
                        <a:rPr lang="en-US" sz="1100" b="1" i="0" u="none" strike="noStrike" dirty="0">
                          <a:solidFill>
                            <a:schemeClr val="bg1">
                              <a:lumMod val="95000"/>
                            </a:schemeClr>
                          </a:solidFill>
                          <a:effectLst/>
                          <a:latin typeface="Calibri" panose="020F0502020204030204" pitchFamily="34" charset="0"/>
                        </a:rPr>
                        <a:t>14</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female, 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382922"/>
                  </a:ext>
                </a:extLst>
              </a:tr>
              <a:tr h="463402">
                <a:tc>
                  <a:txBody>
                    <a:bodyPr/>
                    <a:lstStyle/>
                    <a:p>
                      <a:pPr algn="ctr" fontAlgn="b"/>
                      <a:r>
                        <a:rPr lang="en-US" sz="1100" b="1" i="0" u="none" strike="noStrike" dirty="0">
                          <a:solidFill>
                            <a:schemeClr val="bg1">
                              <a:lumMod val="95000"/>
                            </a:schemeClr>
                          </a:solidFill>
                          <a:effectLst/>
                          <a:latin typeface="Calibri" panose="020F0502020204030204" pitchFamily="34" charset="0"/>
                        </a:rPr>
                        <a:t>6</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algn="ctr" fontAlgn="b"/>
                      <a:r>
                        <a:rPr lang="en-US" sz="1100" b="0" i="0" u="none" strike="noStrike" dirty="0">
                          <a:solidFill>
                            <a:schemeClr val="bg1">
                              <a:lumMod val="75000"/>
                            </a:schemeClr>
                          </a:solidFill>
                          <a:effectLst/>
                          <a:latin typeface="Calibri" panose="020F0502020204030204" pitchFamily="34" charset="0"/>
                        </a:rPr>
                        <a:t>female</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000000"/>
                    </a:solidFill>
                  </a:tcPr>
                </a:tc>
                <a:tc>
                  <a:txBody>
                    <a:bodyPr/>
                    <a:lstStyle/>
                    <a:p>
                      <a:pPr marL="0" algn="ctr" defTabSz="914400" rtl="0" eaLnBrk="1" fontAlgn="b" latinLnBrk="0" hangingPunct="1"/>
                      <a:r>
                        <a:rPr lang="en-US" sz="1100" b="1" i="0" u="none" strike="noStrike" kern="1200">
                          <a:solidFill>
                            <a:schemeClr val="bg1">
                              <a:lumMod val="95000"/>
                            </a:schemeClr>
                          </a:solidFill>
                          <a:effectLst/>
                          <a:latin typeface="Calibri" panose="020F0502020204030204" pitchFamily="34" charset="0"/>
                          <a:ea typeface="+mn-ea"/>
                          <a:cs typeface="+mn-cs"/>
                        </a:rPr>
                        <a:t>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000000"/>
                    </a:solidFill>
                  </a:tcPr>
                </a:tc>
                <a:tc>
                  <a:txBody>
                    <a:bodyPr/>
                    <a:lstStyle/>
                    <a:p>
                      <a:pPr marL="0" algn="ctr" defTabSz="914400" rtl="0" eaLnBrk="1" fontAlgn="b" latinLnBrk="0" hangingPunct="1"/>
                      <a:r>
                        <a:rPr lang="en-US" sz="1100" b="1"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000000"/>
                    </a:solidFill>
                  </a:tcPr>
                </a:tc>
                <a:tc>
                  <a:txBody>
                    <a:bodyPr/>
                    <a:lstStyle/>
                    <a:p>
                      <a:pPr algn="ctr" fontAlgn="b"/>
                      <a:r>
                        <a:rPr lang="en-US" sz="1100" b="1" i="0" u="none" strike="noStrike" dirty="0">
                          <a:solidFill>
                            <a:schemeClr val="bg1">
                              <a:lumMod val="95000"/>
                            </a:schemeClr>
                          </a:solidFill>
                          <a:effectLst/>
                          <a:latin typeface="Calibri" panose="020F0502020204030204" pitchFamily="34" charset="0"/>
                        </a:rPr>
                        <a:t>bullet</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1646274354"/>
                  </a:ext>
                </a:extLst>
              </a:tr>
            </a:tbl>
          </a:graphicData>
        </a:graphic>
      </p:graphicFrame>
      <p:sp>
        <p:nvSpPr>
          <p:cNvPr id="12" name="TextBox 11">
            <a:extLst>
              <a:ext uri="{FF2B5EF4-FFF2-40B4-BE49-F238E27FC236}">
                <a16:creationId xmlns:a16="http://schemas.microsoft.com/office/drawing/2014/main" id="{90D05F75-71CC-4075-9DB7-294B6FC537B0}"/>
              </a:ext>
            </a:extLst>
          </p:cNvPr>
          <p:cNvSpPr txBox="1"/>
          <p:nvPr/>
        </p:nvSpPr>
        <p:spPr>
          <a:xfrm>
            <a:off x="247284" y="5716782"/>
            <a:ext cx="9237909"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 each borrower group, count the number of either gender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Check whether the borrower group has only male, only female or both genders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Delete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borrower_genders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column, because all we need is the count number</a:t>
            </a:r>
          </a:p>
        </p:txBody>
      </p:sp>
      <p:sp>
        <p:nvSpPr>
          <p:cNvPr id="10" name="TextBox 9">
            <a:extLst>
              <a:ext uri="{FF2B5EF4-FFF2-40B4-BE49-F238E27FC236}">
                <a16:creationId xmlns:a16="http://schemas.microsoft.com/office/drawing/2014/main" id="{C06BB901-51F0-47FD-98BF-42716DBCA533}"/>
              </a:ext>
            </a:extLst>
          </p:cNvPr>
          <p:cNvSpPr txBox="1"/>
          <p:nvPr/>
        </p:nvSpPr>
        <p:spPr>
          <a:xfrm>
            <a:off x="247287" y="430675"/>
            <a:ext cx="2748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Clean and Wrangle</a:t>
            </a:r>
          </a:p>
        </p:txBody>
      </p:sp>
      <p:cxnSp>
        <p:nvCxnSpPr>
          <p:cNvPr id="13" name="Straight Connector 12">
            <a:extLst>
              <a:ext uri="{FF2B5EF4-FFF2-40B4-BE49-F238E27FC236}">
                <a16:creationId xmlns:a16="http://schemas.microsoft.com/office/drawing/2014/main" id="{7306AB07-BF34-404A-9BAD-9B888D5BE2B5}"/>
              </a:ext>
            </a:extLst>
          </p:cNvPr>
          <p:cNvCxnSpPr>
            <a:cxnSpLocks/>
          </p:cNvCxnSpPr>
          <p:nvPr/>
        </p:nvCxnSpPr>
        <p:spPr>
          <a:xfrm>
            <a:off x="345054" y="926460"/>
            <a:ext cx="23981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88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9AFE44C-D749-4D44-8DAB-A61A0860C893}"/>
              </a:ext>
            </a:extLst>
          </p:cNvPr>
          <p:cNvSpPr/>
          <p:nvPr/>
        </p:nvSpPr>
        <p:spPr>
          <a:xfrm>
            <a:off x="0" y="14748"/>
            <a:ext cx="12192000" cy="685800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8D96EC7-E103-4A8E-B76E-C2E95FE60B94}"/>
              </a:ext>
            </a:extLst>
          </p:cNvPr>
          <p:cNvSpPr/>
          <p:nvPr/>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17D9146F-95ED-4D75-B489-2424CCC18B8D}"/>
              </a:ext>
            </a:extLst>
          </p:cNvPr>
          <p:cNvGraphicFramePr>
            <a:graphicFrameLocks noGrp="1"/>
          </p:cNvGraphicFramePr>
          <p:nvPr/>
        </p:nvGraphicFramePr>
        <p:xfrm>
          <a:off x="-4" y="3590604"/>
          <a:ext cx="12192000" cy="1988803"/>
        </p:xfrm>
        <a:graphic>
          <a:graphicData uri="http://schemas.openxmlformats.org/drawingml/2006/table">
            <a:tbl>
              <a:tblPr firstRow="1"/>
              <a:tblGrid>
                <a:gridCol w="1754640">
                  <a:extLst>
                    <a:ext uri="{9D8B030D-6E8A-4147-A177-3AD203B41FA5}">
                      <a16:colId xmlns:a16="http://schemas.microsoft.com/office/drawing/2014/main" val="4191306964"/>
                    </a:ext>
                  </a:extLst>
                </a:gridCol>
                <a:gridCol w="1754640">
                  <a:extLst>
                    <a:ext uri="{9D8B030D-6E8A-4147-A177-3AD203B41FA5}">
                      <a16:colId xmlns:a16="http://schemas.microsoft.com/office/drawing/2014/main" val="662464719"/>
                    </a:ext>
                  </a:extLst>
                </a:gridCol>
                <a:gridCol w="1754640">
                  <a:extLst>
                    <a:ext uri="{9D8B030D-6E8A-4147-A177-3AD203B41FA5}">
                      <a16:colId xmlns:a16="http://schemas.microsoft.com/office/drawing/2014/main" val="1845594125"/>
                    </a:ext>
                  </a:extLst>
                </a:gridCol>
                <a:gridCol w="1732020">
                  <a:extLst>
                    <a:ext uri="{9D8B030D-6E8A-4147-A177-3AD203B41FA5}">
                      <a16:colId xmlns:a16="http://schemas.microsoft.com/office/drawing/2014/main" val="2339042333"/>
                    </a:ext>
                  </a:extLst>
                </a:gridCol>
                <a:gridCol w="1732020">
                  <a:extLst>
                    <a:ext uri="{9D8B030D-6E8A-4147-A177-3AD203B41FA5}">
                      <a16:colId xmlns:a16="http://schemas.microsoft.com/office/drawing/2014/main" val="3591019498"/>
                    </a:ext>
                  </a:extLst>
                </a:gridCol>
                <a:gridCol w="1732020">
                  <a:extLst>
                    <a:ext uri="{9D8B030D-6E8A-4147-A177-3AD203B41FA5}">
                      <a16:colId xmlns:a16="http://schemas.microsoft.com/office/drawing/2014/main" val="1321405763"/>
                    </a:ext>
                  </a:extLst>
                </a:gridCol>
                <a:gridCol w="1732020">
                  <a:extLst>
                    <a:ext uri="{9D8B030D-6E8A-4147-A177-3AD203B41FA5}">
                      <a16:colId xmlns:a16="http://schemas.microsoft.com/office/drawing/2014/main" val="1024986275"/>
                    </a:ext>
                  </a:extLst>
                </a:gridCol>
              </a:tblGrid>
              <a:tr h="591160">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posted_time</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term_in_months</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lender_count</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male_count</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female_count</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gender_mix</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repayment_interval</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3496797"/>
                  </a:ext>
                </a:extLst>
              </a:tr>
              <a:tr h="465881">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1/1/2014 1:12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32068321"/>
                  </a:ext>
                </a:extLst>
              </a:tr>
              <a:tr h="465881">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1/1/2014 1:51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14</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irregular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382922"/>
                  </a:ext>
                </a:extLst>
              </a:tr>
              <a:tr h="465881">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1/1/2014 4:58</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43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6</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f</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bullet</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1646274354"/>
                  </a:ext>
                </a:extLst>
              </a:tr>
            </a:tbl>
          </a:graphicData>
        </a:graphic>
      </p:graphicFrame>
      <p:sp>
        <p:nvSpPr>
          <p:cNvPr id="9" name="TextBox 8">
            <a:extLst>
              <a:ext uri="{FF2B5EF4-FFF2-40B4-BE49-F238E27FC236}">
                <a16:creationId xmlns:a16="http://schemas.microsoft.com/office/drawing/2014/main" id="{6E6A9775-20AA-40EF-8005-92F9B9C2130C}"/>
              </a:ext>
            </a:extLst>
          </p:cNvPr>
          <p:cNvSpPr txBox="1"/>
          <p:nvPr/>
        </p:nvSpPr>
        <p:spPr>
          <a:xfrm>
            <a:off x="247287" y="177631"/>
            <a:ext cx="2748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Cleaned Data</a:t>
            </a:r>
          </a:p>
        </p:txBody>
      </p:sp>
      <p:sp>
        <p:nvSpPr>
          <p:cNvPr id="12" name="TextBox 11">
            <a:extLst>
              <a:ext uri="{FF2B5EF4-FFF2-40B4-BE49-F238E27FC236}">
                <a16:creationId xmlns:a16="http://schemas.microsoft.com/office/drawing/2014/main" id="{90D05F75-71CC-4075-9DB7-294B6FC537B0}"/>
              </a:ext>
            </a:extLst>
          </p:cNvPr>
          <p:cNvSpPr txBox="1"/>
          <p:nvPr/>
        </p:nvSpPr>
        <p:spPr>
          <a:xfrm>
            <a:off x="247284" y="5757039"/>
            <a:ext cx="9237909"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No missing value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No redundant variables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All data can be aggregated or counted</a:t>
            </a:r>
          </a:p>
        </p:txBody>
      </p:sp>
      <p:sp>
        <p:nvSpPr>
          <p:cNvPr id="15" name="TextBox 14">
            <a:extLst>
              <a:ext uri="{FF2B5EF4-FFF2-40B4-BE49-F238E27FC236}">
                <a16:creationId xmlns:a16="http://schemas.microsoft.com/office/drawing/2014/main" id="{FD803419-F9CD-471A-BEF8-1C6949B1C332}"/>
              </a:ext>
            </a:extLst>
          </p:cNvPr>
          <p:cNvSpPr txBox="1"/>
          <p:nvPr/>
        </p:nvSpPr>
        <p:spPr>
          <a:xfrm>
            <a:off x="247288" y="719545"/>
            <a:ext cx="27489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631558 rows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15 columns</a:t>
            </a:r>
          </a:p>
        </p:txBody>
      </p:sp>
      <p:cxnSp>
        <p:nvCxnSpPr>
          <p:cNvPr id="14" name="Straight Connector 13">
            <a:extLst>
              <a:ext uri="{FF2B5EF4-FFF2-40B4-BE49-F238E27FC236}">
                <a16:creationId xmlns:a16="http://schemas.microsoft.com/office/drawing/2014/main" id="{D1D17AEB-9066-4350-AE57-1904290F63AA}"/>
              </a:ext>
            </a:extLst>
          </p:cNvPr>
          <p:cNvCxnSpPr/>
          <p:nvPr/>
        </p:nvCxnSpPr>
        <p:spPr>
          <a:xfrm>
            <a:off x="247287" y="673416"/>
            <a:ext cx="1881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72253C15-92C7-4E0F-8327-990E494D62B9}"/>
              </a:ext>
            </a:extLst>
          </p:cNvPr>
          <p:cNvGraphicFramePr>
            <a:graphicFrameLocks noGrp="1"/>
          </p:cNvGraphicFramePr>
          <p:nvPr/>
        </p:nvGraphicFramePr>
        <p:xfrm>
          <a:off x="0" y="1446125"/>
          <a:ext cx="12192002" cy="1995099"/>
        </p:xfrm>
        <a:graphic>
          <a:graphicData uri="http://schemas.openxmlformats.org/drawingml/2006/table">
            <a:tbl>
              <a:tblPr firstRow="1"/>
              <a:tblGrid>
                <a:gridCol w="1536379">
                  <a:extLst>
                    <a:ext uri="{9D8B030D-6E8A-4147-A177-3AD203B41FA5}">
                      <a16:colId xmlns:a16="http://schemas.microsoft.com/office/drawing/2014/main" val="4191306964"/>
                    </a:ext>
                  </a:extLst>
                </a:gridCol>
                <a:gridCol w="1536379">
                  <a:extLst>
                    <a:ext uri="{9D8B030D-6E8A-4147-A177-3AD203B41FA5}">
                      <a16:colId xmlns:a16="http://schemas.microsoft.com/office/drawing/2014/main" val="662464719"/>
                    </a:ext>
                  </a:extLst>
                </a:gridCol>
                <a:gridCol w="1536379">
                  <a:extLst>
                    <a:ext uri="{9D8B030D-6E8A-4147-A177-3AD203B41FA5}">
                      <a16:colId xmlns:a16="http://schemas.microsoft.com/office/drawing/2014/main" val="1845594125"/>
                    </a:ext>
                  </a:extLst>
                </a:gridCol>
                <a:gridCol w="1516573">
                  <a:extLst>
                    <a:ext uri="{9D8B030D-6E8A-4147-A177-3AD203B41FA5}">
                      <a16:colId xmlns:a16="http://schemas.microsoft.com/office/drawing/2014/main" val="2339042333"/>
                    </a:ext>
                  </a:extLst>
                </a:gridCol>
                <a:gridCol w="1516573">
                  <a:extLst>
                    <a:ext uri="{9D8B030D-6E8A-4147-A177-3AD203B41FA5}">
                      <a16:colId xmlns:a16="http://schemas.microsoft.com/office/drawing/2014/main" val="3591019498"/>
                    </a:ext>
                  </a:extLst>
                </a:gridCol>
                <a:gridCol w="1516573">
                  <a:extLst>
                    <a:ext uri="{9D8B030D-6E8A-4147-A177-3AD203B41FA5}">
                      <a16:colId xmlns:a16="http://schemas.microsoft.com/office/drawing/2014/main" val="1321405763"/>
                    </a:ext>
                  </a:extLst>
                </a:gridCol>
                <a:gridCol w="1516573">
                  <a:extLst>
                    <a:ext uri="{9D8B030D-6E8A-4147-A177-3AD203B41FA5}">
                      <a16:colId xmlns:a16="http://schemas.microsoft.com/office/drawing/2014/main" val="1024986275"/>
                    </a:ext>
                  </a:extLst>
                </a:gridCol>
                <a:gridCol w="1516573">
                  <a:extLst>
                    <a:ext uri="{9D8B030D-6E8A-4147-A177-3AD203B41FA5}">
                      <a16:colId xmlns:a16="http://schemas.microsoft.com/office/drawing/2014/main" val="3170125362"/>
                    </a:ext>
                  </a:extLst>
                </a:gridCol>
              </a:tblGrid>
              <a:tr h="593031">
                <a:tc>
                  <a:txBody>
                    <a:bodyPr/>
                    <a:lstStyle/>
                    <a:p>
                      <a:pPr marL="0" algn="ctr" defTabSz="914400" rtl="0" eaLnBrk="1" fontAlgn="b" latinLnBrk="0" hangingPunct="1"/>
                      <a:r>
                        <a:rPr lang="en-US" sz="1400" b="1" i="0" u="none" strike="noStrike" kern="1200" dirty="0">
                          <a:solidFill>
                            <a:schemeClr val="accent2">
                              <a:lumMod val="60000"/>
                              <a:lumOff val="40000"/>
                            </a:schemeClr>
                          </a:solidFill>
                          <a:effectLst/>
                          <a:latin typeface="Calibri" panose="020F0502020204030204" pitchFamily="34" charset="0"/>
                          <a:ea typeface="+mn-ea"/>
                          <a:cs typeface="+mn-cs"/>
                        </a:rPr>
                        <a:t>id</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funded_amount</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loan_amount</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a:solidFill>
                            <a:schemeClr val="accent2">
                              <a:lumMod val="60000"/>
                              <a:lumOff val="40000"/>
                            </a:schemeClr>
                          </a:solidFill>
                          <a:effectLst/>
                          <a:latin typeface="Calibri" panose="020F0502020204030204" pitchFamily="34" charset="0"/>
                          <a:ea typeface="+mn-ea"/>
                          <a:cs typeface="+mn-cs"/>
                        </a:rPr>
                        <a:t>activity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a:solidFill>
                            <a:schemeClr val="accent2">
                              <a:lumMod val="60000"/>
                              <a:lumOff val="40000"/>
                            </a:schemeClr>
                          </a:solidFill>
                          <a:effectLst/>
                          <a:latin typeface="Calibri" panose="020F0502020204030204" pitchFamily="34" charset="0"/>
                          <a:ea typeface="+mn-ea"/>
                          <a:cs typeface="+mn-cs"/>
                        </a:rPr>
                        <a:t>sector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err="1">
                          <a:solidFill>
                            <a:schemeClr val="accent2">
                              <a:lumMod val="60000"/>
                              <a:lumOff val="40000"/>
                            </a:schemeClr>
                          </a:solidFill>
                          <a:effectLst/>
                          <a:latin typeface="Calibri" panose="020F0502020204030204" pitchFamily="34" charset="0"/>
                          <a:ea typeface="+mn-ea"/>
                          <a:cs typeface="+mn-cs"/>
                        </a:rPr>
                        <a:t>country_code</a:t>
                      </a:r>
                      <a:endParaRPr lang="en-US" sz="1400" b="1" i="0" u="none" strike="noStrike" kern="1200" dirty="0">
                        <a:solidFill>
                          <a:schemeClr val="accent2">
                            <a:lumMod val="60000"/>
                            <a:lumOff val="40000"/>
                          </a:schemeClr>
                        </a:solidFill>
                        <a:effectLst/>
                        <a:latin typeface="Calibri" panose="020F0502020204030204" pitchFamily="34" charset="0"/>
                        <a:ea typeface="+mn-ea"/>
                        <a:cs typeface="+mn-cs"/>
                      </a:endParaRP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a:solidFill>
                            <a:schemeClr val="accent2">
                              <a:lumMod val="60000"/>
                              <a:lumOff val="40000"/>
                            </a:schemeClr>
                          </a:solidFill>
                          <a:effectLst/>
                          <a:latin typeface="Calibri" panose="020F0502020204030204" pitchFamily="34" charset="0"/>
                          <a:ea typeface="+mn-ea"/>
                          <a:cs typeface="+mn-cs"/>
                        </a:rPr>
                        <a:t>country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400" b="1" i="0" u="none" strike="noStrike" kern="1200" dirty="0">
                          <a:solidFill>
                            <a:schemeClr val="accent2">
                              <a:lumMod val="60000"/>
                              <a:lumOff val="40000"/>
                            </a:schemeClr>
                          </a:solidFill>
                          <a:effectLst/>
                          <a:latin typeface="Calibri" panose="020F0502020204030204" pitchFamily="34" charset="0"/>
                          <a:ea typeface="+mn-ea"/>
                          <a:cs typeface="+mn-cs"/>
                        </a:rPr>
                        <a:t>currency</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3496797"/>
                  </a:ext>
                </a:extLst>
              </a:tr>
              <a:tr h="467356">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653051</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300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Fruits &amp; Vegetables</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a:solidFill>
                            <a:schemeClr val="bg1">
                              <a:lumMod val="95000"/>
                            </a:schemeClr>
                          </a:solidFill>
                          <a:effectLst/>
                          <a:latin typeface="Calibri" panose="020F0502020204030204" pitchFamily="34" charset="0"/>
                          <a:ea typeface="+mn-ea"/>
                          <a:cs typeface="+mn-cs"/>
                        </a:rPr>
                        <a:t>Food</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PKR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32068321"/>
                  </a:ext>
                </a:extLst>
              </a:tr>
              <a:tr h="467356">
                <a:tc>
                  <a:txBody>
                    <a:bodyPr/>
                    <a:lstStyle/>
                    <a:p>
                      <a:pPr marL="0" algn="ctr" defTabSz="914400" rtl="0" eaLnBrk="1" fontAlgn="b" latinLnBrk="0" hangingPunct="1"/>
                      <a:r>
                        <a:rPr lang="en-US" sz="1100" b="0" i="0" u="none" strike="noStrike" kern="1200">
                          <a:solidFill>
                            <a:schemeClr val="bg1">
                              <a:lumMod val="95000"/>
                            </a:schemeClr>
                          </a:solidFill>
                          <a:effectLst/>
                          <a:latin typeface="Calibri" panose="020F0502020204030204" pitchFamily="34" charset="0"/>
                          <a:ea typeface="+mn-ea"/>
                          <a:cs typeface="+mn-cs"/>
                        </a:rPr>
                        <a:t>653053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575</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Rickshaw</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PK</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a:solidFill>
                            <a:schemeClr val="bg1">
                              <a:lumMod val="95000"/>
                            </a:schemeClr>
                          </a:solidFill>
                          <a:effectLst/>
                          <a:latin typeface="Calibri" panose="020F0502020204030204" pitchFamily="34" charset="0"/>
                          <a:ea typeface="+mn-ea"/>
                          <a:cs typeface="+mn-cs"/>
                        </a:rPr>
                        <a:t>Pakistan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PKR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382922"/>
                  </a:ext>
                </a:extLst>
              </a:tr>
              <a:tr h="467356">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653068</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a:solidFill>
                            <a:schemeClr val="bg1">
                              <a:lumMod val="95000"/>
                            </a:schemeClr>
                          </a:solidFill>
                          <a:effectLst/>
                          <a:latin typeface="Calibri" panose="020F0502020204030204" pitchFamily="34" charset="0"/>
                          <a:ea typeface="+mn-ea"/>
                          <a:cs typeface="+mn-cs"/>
                        </a:rPr>
                        <a:t>150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Transportation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IN</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India</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tc>
                  <a:txBody>
                    <a:bodyPr/>
                    <a:lstStyle/>
                    <a:p>
                      <a:pPr marL="0" algn="ctr" defTabSz="914400" rtl="0" eaLnBrk="1" fontAlgn="b" latinLnBrk="0" hangingPunct="1"/>
                      <a:r>
                        <a:rPr lang="en-US" sz="1100" b="0" i="0" u="none" strike="noStrike" kern="1200" dirty="0">
                          <a:solidFill>
                            <a:schemeClr val="bg1">
                              <a:lumMod val="95000"/>
                            </a:schemeClr>
                          </a:solidFill>
                          <a:effectLst/>
                          <a:latin typeface="Calibri" panose="020F0502020204030204" pitchFamily="34" charset="0"/>
                          <a:ea typeface="+mn-ea"/>
                          <a:cs typeface="+mn-cs"/>
                        </a:rPr>
                        <a:t>INR</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noFill/>
                  </a:tcPr>
                </a:tc>
                <a:extLst>
                  <a:ext uri="{0D108BD9-81ED-4DB2-BD59-A6C34878D82A}">
                    <a16:rowId xmlns:a16="http://schemas.microsoft.com/office/drawing/2014/main" val="1646274354"/>
                  </a:ext>
                </a:extLst>
              </a:tr>
            </a:tbl>
          </a:graphicData>
        </a:graphic>
      </p:graphicFrame>
    </p:spTree>
    <p:extLst>
      <p:ext uri="{BB962C8B-B14F-4D97-AF65-F5344CB8AC3E}">
        <p14:creationId xmlns:p14="http://schemas.microsoft.com/office/powerpoint/2010/main" val="130404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7EAC04-53A7-467D-BA31-3E03A9D1FD74}"/>
              </a:ext>
            </a:extLst>
          </p:cNvPr>
          <p:cNvSpPr/>
          <p:nvPr/>
        </p:nvSpPr>
        <p:spPr>
          <a:xfrm>
            <a:off x="-11378" y="0"/>
            <a:ext cx="12203378" cy="6858000"/>
          </a:xfrm>
          <a:prstGeom prst="rect">
            <a:avLst/>
          </a:prstGeom>
          <a:solidFill>
            <a:srgbClr val="64A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199ABA8-1EEF-4062-8EC4-25508E3A7DAB}"/>
              </a:ext>
            </a:extLst>
          </p:cNvPr>
          <p:cNvSpPr/>
          <p:nvPr/>
        </p:nvSpPr>
        <p:spPr>
          <a:xfrm>
            <a:off x="-17068" y="-2"/>
            <a:ext cx="12209067" cy="685800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47346359-2DA3-4248-9F48-2036F4963D7C}"/>
              </a:ext>
            </a:extLst>
          </p:cNvPr>
          <p:cNvSpPr/>
          <p:nvPr/>
        </p:nvSpPr>
        <p:spPr>
          <a:xfrm>
            <a:off x="962165" y="549322"/>
            <a:ext cx="10263120" cy="5759355"/>
          </a:xfrm>
          <a:prstGeom prst="roundRect">
            <a:avLst>
              <a:gd name="adj" fmla="val 24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DAF37CF-707E-4C24-A5D2-AD788342046F}"/>
              </a:ext>
            </a:extLst>
          </p:cNvPr>
          <p:cNvPicPr>
            <a:picLocks noChangeAspect="1"/>
          </p:cNvPicPr>
          <p:nvPr/>
        </p:nvPicPr>
        <p:blipFill>
          <a:blip r:embed="rId2"/>
          <a:stretch>
            <a:fillRect/>
          </a:stretch>
        </p:blipFill>
        <p:spPr>
          <a:xfrm>
            <a:off x="1317360" y="1162050"/>
            <a:ext cx="9534525" cy="4533900"/>
          </a:xfrm>
          <a:prstGeom prst="rect">
            <a:avLst/>
          </a:prstGeom>
        </p:spPr>
      </p:pic>
      <p:sp>
        <p:nvSpPr>
          <p:cNvPr id="6" name="TextBox 5">
            <a:extLst>
              <a:ext uri="{FF2B5EF4-FFF2-40B4-BE49-F238E27FC236}">
                <a16:creationId xmlns:a16="http://schemas.microsoft.com/office/drawing/2014/main" id="{4D1CBDDF-586F-4F49-BAE6-5FB4B240E34B}"/>
              </a:ext>
            </a:extLst>
          </p:cNvPr>
          <p:cNvSpPr txBox="1"/>
          <p:nvPr/>
        </p:nvSpPr>
        <p:spPr>
          <a:xfrm>
            <a:off x="1311671" y="805218"/>
            <a:ext cx="369250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SCHEMA</a:t>
            </a:r>
          </a:p>
        </p:txBody>
      </p:sp>
    </p:spTree>
    <p:extLst>
      <p:ext uri="{BB962C8B-B14F-4D97-AF65-F5344CB8AC3E}">
        <p14:creationId xmlns:p14="http://schemas.microsoft.com/office/powerpoint/2010/main" val="292553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0C66-C6A9-41C3-BA94-EC6932640163}"/>
              </a:ext>
            </a:extLst>
          </p:cNvPr>
          <p:cNvSpPr>
            <a:spLocks noGrp="1"/>
          </p:cNvSpPr>
          <p:nvPr>
            <p:ph type="title"/>
          </p:nvPr>
        </p:nvSpPr>
        <p:spPr>
          <a:xfrm>
            <a:off x="1097280" y="547446"/>
            <a:ext cx="10058400" cy="725770"/>
          </a:xfrm>
        </p:spPr>
        <p:txBody>
          <a:bodyPr/>
          <a:lstStyle/>
          <a:p>
            <a:r>
              <a:rPr lang="en-US" dirty="0"/>
              <a:t>Data Analysis – Question 1</a:t>
            </a:r>
          </a:p>
        </p:txBody>
      </p:sp>
      <p:sp>
        <p:nvSpPr>
          <p:cNvPr id="4" name="TextBox 3">
            <a:extLst>
              <a:ext uri="{FF2B5EF4-FFF2-40B4-BE49-F238E27FC236}">
                <a16:creationId xmlns:a16="http://schemas.microsoft.com/office/drawing/2014/main" id="{F434F3F2-1741-41E3-995B-BCCE01558A7D}"/>
              </a:ext>
            </a:extLst>
          </p:cNvPr>
          <p:cNvSpPr txBox="1"/>
          <p:nvPr/>
        </p:nvSpPr>
        <p:spPr>
          <a:xfrm>
            <a:off x="1226916" y="1273216"/>
            <a:ext cx="9928764" cy="1200329"/>
          </a:xfrm>
          <a:prstGeom prst="rect">
            <a:avLst/>
          </a:prstGeom>
          <a:solidFill>
            <a:schemeClr val="bg1"/>
          </a:solidFill>
        </p:spPr>
        <p:txBody>
          <a:bodyPr wrap="square" rtlCol="0">
            <a:spAutoFit/>
          </a:bodyPr>
          <a:lstStyle/>
          <a:p>
            <a:r>
              <a:rPr lang="en-US" dirty="0"/>
              <a:t>How are these loans used? We found the top 10 sectors with the largest total loan amount and showed the frequency and average loan amount for each activity in these ten sectors.</a:t>
            </a:r>
          </a:p>
          <a:p>
            <a:br>
              <a:rPr lang="en-US" dirty="0"/>
            </a:br>
            <a:endParaRPr lang="en-US" dirty="0"/>
          </a:p>
        </p:txBody>
      </p:sp>
      <p:graphicFrame>
        <p:nvGraphicFramePr>
          <p:cNvPr id="7" name="Chart 6">
            <a:extLst>
              <a:ext uri="{FF2B5EF4-FFF2-40B4-BE49-F238E27FC236}">
                <a16:creationId xmlns:a16="http://schemas.microsoft.com/office/drawing/2014/main" id="{6FB4D7DD-4BF9-479F-93D0-4CAE61EEC595}"/>
              </a:ext>
            </a:extLst>
          </p:cNvPr>
          <p:cNvGraphicFramePr/>
          <p:nvPr>
            <p:extLst>
              <p:ext uri="{D42A27DB-BD31-4B8C-83A1-F6EECF244321}">
                <p14:modId xmlns:p14="http://schemas.microsoft.com/office/powerpoint/2010/main" val="567184882"/>
              </p:ext>
            </p:extLst>
          </p:nvPr>
        </p:nvGraphicFramePr>
        <p:xfrm>
          <a:off x="391738" y="2166503"/>
          <a:ext cx="5799560" cy="3910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4148819-4727-4174-8F34-7C9D40848964}"/>
              </a:ext>
            </a:extLst>
          </p:cNvPr>
          <p:cNvGraphicFramePr/>
          <p:nvPr>
            <p:extLst>
              <p:ext uri="{D42A27DB-BD31-4B8C-83A1-F6EECF244321}">
                <p14:modId xmlns:p14="http://schemas.microsoft.com/office/powerpoint/2010/main" val="3465541153"/>
              </p:ext>
            </p:extLst>
          </p:nvPr>
        </p:nvGraphicFramePr>
        <p:xfrm>
          <a:off x="6320934" y="2064050"/>
          <a:ext cx="2876953" cy="36926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5E0804E-1E17-4CB2-AFDD-8A214D15C048}"/>
              </a:ext>
            </a:extLst>
          </p:cNvPr>
          <p:cNvGraphicFramePr/>
          <p:nvPr>
            <p:extLst>
              <p:ext uri="{D42A27DB-BD31-4B8C-83A1-F6EECF244321}">
                <p14:modId xmlns:p14="http://schemas.microsoft.com/office/powerpoint/2010/main" val="438859823"/>
              </p:ext>
            </p:extLst>
          </p:nvPr>
        </p:nvGraphicFramePr>
        <p:xfrm>
          <a:off x="9113905" y="2064050"/>
          <a:ext cx="2876953" cy="3692637"/>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a:extLst>
              <a:ext uri="{FF2B5EF4-FFF2-40B4-BE49-F238E27FC236}">
                <a16:creationId xmlns:a16="http://schemas.microsoft.com/office/drawing/2014/main" id="{14D3425D-8653-4608-B43C-04DFB1227E79}"/>
              </a:ext>
            </a:extLst>
          </p:cNvPr>
          <p:cNvCxnSpPr>
            <a:cxnSpLocks/>
          </p:cNvCxnSpPr>
          <p:nvPr/>
        </p:nvCxnSpPr>
        <p:spPr>
          <a:xfrm>
            <a:off x="1036321" y="1203766"/>
            <a:ext cx="101193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556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0C66-C6A9-41C3-BA94-EC6932640163}"/>
              </a:ext>
            </a:extLst>
          </p:cNvPr>
          <p:cNvSpPr>
            <a:spLocks noGrp="1"/>
          </p:cNvSpPr>
          <p:nvPr>
            <p:ph type="title"/>
          </p:nvPr>
        </p:nvSpPr>
        <p:spPr>
          <a:xfrm>
            <a:off x="1097280" y="547446"/>
            <a:ext cx="10058400" cy="725770"/>
          </a:xfrm>
        </p:spPr>
        <p:txBody>
          <a:bodyPr/>
          <a:lstStyle/>
          <a:p>
            <a:r>
              <a:rPr lang="en-US" dirty="0"/>
              <a:t>Data Analysis – Question 2</a:t>
            </a:r>
          </a:p>
        </p:txBody>
      </p:sp>
      <p:sp>
        <p:nvSpPr>
          <p:cNvPr id="4" name="TextBox 3">
            <a:extLst>
              <a:ext uri="{FF2B5EF4-FFF2-40B4-BE49-F238E27FC236}">
                <a16:creationId xmlns:a16="http://schemas.microsoft.com/office/drawing/2014/main" id="{F434F3F2-1741-41E3-995B-BCCE01558A7D}"/>
              </a:ext>
            </a:extLst>
          </p:cNvPr>
          <p:cNvSpPr txBox="1"/>
          <p:nvPr/>
        </p:nvSpPr>
        <p:spPr>
          <a:xfrm>
            <a:off x="1226916" y="1273216"/>
            <a:ext cx="9928764" cy="923330"/>
          </a:xfrm>
          <a:prstGeom prst="rect">
            <a:avLst/>
          </a:prstGeom>
          <a:solidFill>
            <a:schemeClr val="bg1"/>
          </a:solidFill>
        </p:spPr>
        <p:txBody>
          <a:bodyPr wrap="square" rtlCol="0">
            <a:spAutoFit/>
          </a:bodyPr>
          <a:lstStyle/>
          <a:p>
            <a:r>
              <a:rPr lang="en-US" dirty="0"/>
              <a:t>Where are these loans going and when is the need highest? Find the 10 counties with the largest average loan amount and specify the month with the largest need.</a:t>
            </a:r>
            <a:br>
              <a:rPr lang="en-US" dirty="0"/>
            </a:br>
            <a:endParaRPr lang="en-US" dirty="0"/>
          </a:p>
        </p:txBody>
      </p:sp>
      <p:cxnSp>
        <p:nvCxnSpPr>
          <p:cNvPr id="13" name="Straight Connector 12">
            <a:extLst>
              <a:ext uri="{FF2B5EF4-FFF2-40B4-BE49-F238E27FC236}">
                <a16:creationId xmlns:a16="http://schemas.microsoft.com/office/drawing/2014/main" id="{14D3425D-8653-4608-B43C-04DFB1227E79}"/>
              </a:ext>
            </a:extLst>
          </p:cNvPr>
          <p:cNvCxnSpPr>
            <a:cxnSpLocks/>
          </p:cNvCxnSpPr>
          <p:nvPr/>
        </p:nvCxnSpPr>
        <p:spPr>
          <a:xfrm>
            <a:off x="1036321" y="1203766"/>
            <a:ext cx="101193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A7EE1E80-E70D-4C75-AFB8-917A2C580D42}"/>
              </a:ext>
            </a:extLst>
          </p:cNvPr>
          <p:cNvGraphicFramePr/>
          <p:nvPr>
            <p:extLst>
              <p:ext uri="{D42A27DB-BD31-4B8C-83A1-F6EECF244321}">
                <p14:modId xmlns:p14="http://schemas.microsoft.com/office/powerpoint/2010/main" val="1098913755"/>
              </p:ext>
            </p:extLst>
          </p:nvPr>
        </p:nvGraphicFramePr>
        <p:xfrm>
          <a:off x="3519737" y="2054608"/>
          <a:ext cx="8310622" cy="3949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C0E3600-8776-49A7-83F7-C483999915EB}"/>
              </a:ext>
            </a:extLst>
          </p:cNvPr>
          <p:cNvGraphicFramePr/>
          <p:nvPr>
            <p:extLst>
              <p:ext uri="{D42A27DB-BD31-4B8C-83A1-F6EECF244321}">
                <p14:modId xmlns:p14="http://schemas.microsoft.com/office/powerpoint/2010/main" val="3923647342"/>
              </p:ext>
            </p:extLst>
          </p:nvPr>
        </p:nvGraphicFramePr>
        <p:xfrm>
          <a:off x="257469" y="1949618"/>
          <a:ext cx="2798248" cy="405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67881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132</TotalTime>
  <Words>811</Words>
  <Application>Microsoft Office PowerPoint</Application>
  <PresentationFormat>Widescreen</PresentationFormat>
  <Paragraphs>333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Kiva Crowdfunding </vt:lpstr>
      <vt:lpstr>PowerPoint Presentation</vt:lpstr>
      <vt:lpstr>PowerPoint Presentation</vt:lpstr>
      <vt:lpstr>PowerPoint Presentation</vt:lpstr>
      <vt:lpstr>PowerPoint Presentation</vt:lpstr>
      <vt:lpstr>PowerPoint Presentation</vt:lpstr>
      <vt:lpstr>PowerPoint Presentation</vt:lpstr>
      <vt:lpstr>Data Analysis – Question 1</vt:lpstr>
      <vt:lpstr>Data Analysis – Question 2</vt:lpstr>
      <vt:lpstr>Data Analysis – Question 3</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Kiva Crowdfunding </dc:title>
  <dc:creator>Brittany Bishop</dc:creator>
  <cp:lastModifiedBy>Tian, Tian</cp:lastModifiedBy>
  <cp:revision>12</cp:revision>
  <dcterms:created xsi:type="dcterms:W3CDTF">2019-12-01T03:06:09Z</dcterms:created>
  <dcterms:modified xsi:type="dcterms:W3CDTF">2019-12-01T16:24:41Z</dcterms:modified>
</cp:coreProperties>
</file>