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B800F-17D9-4963-A693-EEA3F067448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7FF4B7F-3698-4783-B725-F06707A767D8}">
      <dgm:prSet phldrT="[Text]"/>
      <dgm:spPr/>
      <dgm:t>
        <a:bodyPr/>
        <a:lstStyle/>
        <a:p>
          <a:r>
            <a:rPr lang="en-IN" dirty="0"/>
            <a:t>INPUT</a:t>
          </a:r>
        </a:p>
        <a:p>
          <a:r>
            <a:rPr lang="en-IN" dirty="0"/>
            <a:t>CONV LAYER</a:t>
          </a:r>
        </a:p>
      </dgm:t>
    </dgm:pt>
    <dgm:pt modelId="{90BFDFB2-06B0-4E62-A5B4-A41AD1C0327A}" type="parTrans" cxnId="{25D5B42B-D152-47B6-8569-A50A593F677E}">
      <dgm:prSet/>
      <dgm:spPr/>
      <dgm:t>
        <a:bodyPr/>
        <a:lstStyle/>
        <a:p>
          <a:endParaRPr lang="en-IN"/>
        </a:p>
      </dgm:t>
    </dgm:pt>
    <dgm:pt modelId="{A5C8845E-1DA4-4332-B5E0-DEA69E41C304}" type="sibTrans" cxnId="{25D5B42B-D152-47B6-8569-A50A593F677E}">
      <dgm:prSet/>
      <dgm:spPr/>
      <dgm:t>
        <a:bodyPr/>
        <a:lstStyle/>
        <a:p>
          <a:endParaRPr lang="en-IN"/>
        </a:p>
      </dgm:t>
    </dgm:pt>
    <dgm:pt modelId="{DA031A69-C9FE-4398-90B7-9D1389F18D9C}">
      <dgm:prSet phldrT="[Text]"/>
      <dgm:spPr/>
      <dgm:t>
        <a:bodyPr/>
        <a:lstStyle/>
        <a:p>
          <a:r>
            <a:rPr lang="en-IN" dirty="0"/>
            <a:t>CONV LAYER 2</a:t>
          </a:r>
        </a:p>
      </dgm:t>
    </dgm:pt>
    <dgm:pt modelId="{25A61DA4-8F19-48B3-ABDD-8D6D8FA622C8}" type="parTrans" cxnId="{57ACA841-B31E-431B-B69E-DF2972285D2E}">
      <dgm:prSet/>
      <dgm:spPr/>
      <dgm:t>
        <a:bodyPr/>
        <a:lstStyle/>
        <a:p>
          <a:endParaRPr lang="en-IN"/>
        </a:p>
      </dgm:t>
    </dgm:pt>
    <dgm:pt modelId="{442D1A47-D429-4FE1-8013-2C0DEE1AA026}" type="sibTrans" cxnId="{57ACA841-B31E-431B-B69E-DF2972285D2E}">
      <dgm:prSet/>
      <dgm:spPr/>
      <dgm:t>
        <a:bodyPr/>
        <a:lstStyle/>
        <a:p>
          <a:endParaRPr lang="en-IN"/>
        </a:p>
      </dgm:t>
    </dgm:pt>
    <dgm:pt modelId="{2D2D2AC0-9363-47E8-94F8-AEE53ABD7C76}">
      <dgm:prSet phldrT="[Text]"/>
      <dgm:spPr/>
      <dgm:t>
        <a:bodyPr/>
        <a:lstStyle/>
        <a:p>
          <a:r>
            <a:rPr lang="en-IN" dirty="0"/>
            <a:t>CONV LAYER 3</a:t>
          </a:r>
        </a:p>
      </dgm:t>
    </dgm:pt>
    <dgm:pt modelId="{775D6143-D045-4A14-8899-7CFBBF092CF1}" type="parTrans" cxnId="{D08897A2-31F6-4013-A744-4793BE513D02}">
      <dgm:prSet/>
      <dgm:spPr/>
      <dgm:t>
        <a:bodyPr/>
        <a:lstStyle/>
        <a:p>
          <a:endParaRPr lang="en-IN"/>
        </a:p>
      </dgm:t>
    </dgm:pt>
    <dgm:pt modelId="{25F146D3-FAE8-4313-818B-61723BAA8CCA}" type="sibTrans" cxnId="{D08897A2-31F6-4013-A744-4793BE513D02}">
      <dgm:prSet/>
      <dgm:spPr/>
      <dgm:t>
        <a:bodyPr/>
        <a:lstStyle/>
        <a:p>
          <a:endParaRPr lang="en-IN"/>
        </a:p>
      </dgm:t>
    </dgm:pt>
    <dgm:pt modelId="{248AACCD-0A53-4C1D-88F7-A90B4E78EE28}">
      <dgm:prSet/>
      <dgm:spPr/>
      <dgm:t>
        <a:bodyPr/>
        <a:lstStyle/>
        <a:p>
          <a:r>
            <a:rPr lang="en-IN" dirty="0"/>
            <a:t>FLATTEN</a:t>
          </a:r>
        </a:p>
      </dgm:t>
    </dgm:pt>
    <dgm:pt modelId="{42D93DE8-25C0-4F78-AED5-269B05BB70DF}" type="parTrans" cxnId="{9BA012FF-D8DF-4BA9-BAC8-38D4841A085A}">
      <dgm:prSet/>
      <dgm:spPr/>
      <dgm:t>
        <a:bodyPr/>
        <a:lstStyle/>
        <a:p>
          <a:endParaRPr lang="en-IN"/>
        </a:p>
      </dgm:t>
    </dgm:pt>
    <dgm:pt modelId="{D8B7B8DC-EB95-4583-9DC4-02741B42E08D}" type="sibTrans" cxnId="{9BA012FF-D8DF-4BA9-BAC8-38D4841A085A}">
      <dgm:prSet/>
      <dgm:spPr/>
      <dgm:t>
        <a:bodyPr/>
        <a:lstStyle/>
        <a:p>
          <a:endParaRPr lang="en-IN"/>
        </a:p>
      </dgm:t>
    </dgm:pt>
    <dgm:pt modelId="{472ACE31-1B4B-4A47-8F58-F3E91160FA25}">
      <dgm:prSet/>
      <dgm:spPr/>
      <dgm:t>
        <a:bodyPr/>
        <a:lstStyle/>
        <a:p>
          <a:r>
            <a:rPr lang="en-IN" dirty="0"/>
            <a:t>DENSE LAYER 1</a:t>
          </a:r>
        </a:p>
      </dgm:t>
    </dgm:pt>
    <dgm:pt modelId="{415178FE-47BC-4FC8-8218-C3860D00D9C7}" type="parTrans" cxnId="{630DA0ED-7F02-4179-879B-4E2BA324E019}">
      <dgm:prSet/>
      <dgm:spPr/>
      <dgm:t>
        <a:bodyPr/>
        <a:lstStyle/>
        <a:p>
          <a:endParaRPr lang="en-IN"/>
        </a:p>
      </dgm:t>
    </dgm:pt>
    <dgm:pt modelId="{7D9D19DF-F9C7-4509-BA45-52E4CA2BFE0C}" type="sibTrans" cxnId="{630DA0ED-7F02-4179-879B-4E2BA324E019}">
      <dgm:prSet/>
      <dgm:spPr/>
      <dgm:t>
        <a:bodyPr/>
        <a:lstStyle/>
        <a:p>
          <a:endParaRPr lang="en-IN"/>
        </a:p>
      </dgm:t>
    </dgm:pt>
    <dgm:pt modelId="{18EA500D-0D09-4F70-8872-01E389599D1F}">
      <dgm:prSet/>
      <dgm:spPr/>
      <dgm:t>
        <a:bodyPr/>
        <a:lstStyle/>
        <a:p>
          <a:r>
            <a:rPr lang="en-IN" dirty="0"/>
            <a:t>OUTPUT LAYER</a:t>
          </a:r>
        </a:p>
      </dgm:t>
    </dgm:pt>
    <dgm:pt modelId="{6DD8EE46-BD16-4506-8718-612258284ABA}" type="parTrans" cxnId="{57DCF8F1-2AC4-45BF-B2C9-56186C9F42B1}">
      <dgm:prSet/>
      <dgm:spPr/>
      <dgm:t>
        <a:bodyPr/>
        <a:lstStyle/>
        <a:p>
          <a:endParaRPr lang="en-IN"/>
        </a:p>
      </dgm:t>
    </dgm:pt>
    <dgm:pt modelId="{5BE9CC4B-7BB1-43C9-9E71-FF2450ABAE90}" type="sibTrans" cxnId="{57DCF8F1-2AC4-45BF-B2C9-56186C9F42B1}">
      <dgm:prSet/>
      <dgm:spPr/>
      <dgm:t>
        <a:bodyPr/>
        <a:lstStyle/>
        <a:p>
          <a:endParaRPr lang="en-IN"/>
        </a:p>
      </dgm:t>
    </dgm:pt>
    <dgm:pt modelId="{84B1F7B9-9BCB-41D5-8F6F-843BC861A56F}" type="pres">
      <dgm:prSet presAssocID="{9C4B800F-17D9-4963-A693-EEA3F0674482}" presName="Name0" presStyleCnt="0">
        <dgm:presLayoutVars>
          <dgm:dir/>
          <dgm:animLvl val="lvl"/>
          <dgm:resizeHandles val="exact"/>
        </dgm:presLayoutVars>
      </dgm:prSet>
      <dgm:spPr/>
    </dgm:pt>
    <dgm:pt modelId="{B7968BFF-D0FA-41CD-A0C5-F3FA392A3071}" type="pres">
      <dgm:prSet presAssocID="{87FF4B7F-3698-4783-B725-F06707A767D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66991FC-2781-47A0-84D3-C7DD67A292C8}" type="pres">
      <dgm:prSet presAssocID="{A5C8845E-1DA4-4332-B5E0-DEA69E41C304}" presName="parTxOnlySpace" presStyleCnt="0"/>
      <dgm:spPr/>
    </dgm:pt>
    <dgm:pt modelId="{C40460D6-99DF-4911-912F-2E239F5B192E}" type="pres">
      <dgm:prSet presAssocID="{DA031A69-C9FE-4398-90B7-9D1389F18D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6FD378E-E802-4DA3-B3BB-9CE9A25C2B9F}" type="pres">
      <dgm:prSet presAssocID="{442D1A47-D429-4FE1-8013-2C0DEE1AA026}" presName="parTxOnlySpace" presStyleCnt="0"/>
      <dgm:spPr/>
    </dgm:pt>
    <dgm:pt modelId="{B46F0E06-1C8D-4E71-9BBB-F9355BF18D5C}" type="pres">
      <dgm:prSet presAssocID="{2D2D2AC0-9363-47E8-94F8-AEE53ABD7C7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9D755BD-E990-4BA6-B51D-A1CD24FC4AD3}" type="pres">
      <dgm:prSet presAssocID="{25F146D3-FAE8-4313-818B-61723BAA8CCA}" presName="parTxOnlySpace" presStyleCnt="0"/>
      <dgm:spPr/>
    </dgm:pt>
    <dgm:pt modelId="{D70F9A95-5799-44D4-BFCD-9F4EDC4CC366}" type="pres">
      <dgm:prSet presAssocID="{248AACCD-0A53-4C1D-88F7-A90B4E78EE28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67B1F3D-46BD-4703-B3E1-1734B7EC92FF}" type="pres">
      <dgm:prSet presAssocID="{D8B7B8DC-EB95-4583-9DC4-02741B42E08D}" presName="parTxOnlySpace" presStyleCnt="0"/>
      <dgm:spPr/>
    </dgm:pt>
    <dgm:pt modelId="{2BDBD255-13E4-4384-9B51-0A3F486796C5}" type="pres">
      <dgm:prSet presAssocID="{472ACE31-1B4B-4A47-8F58-F3E91160FA2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C81500C-EC3D-4B9A-8ECE-48FE4C8A7C6C}" type="pres">
      <dgm:prSet presAssocID="{7D9D19DF-F9C7-4509-BA45-52E4CA2BFE0C}" presName="parTxOnlySpace" presStyleCnt="0"/>
      <dgm:spPr/>
    </dgm:pt>
    <dgm:pt modelId="{B8E78FFA-AAB4-49B3-983B-4668CD00F769}" type="pres">
      <dgm:prSet presAssocID="{18EA500D-0D09-4F70-8872-01E389599D1F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4C8D300-C841-4541-AB52-157CD63A61F8}" type="presOf" srcId="{248AACCD-0A53-4C1D-88F7-A90B4E78EE28}" destId="{D70F9A95-5799-44D4-BFCD-9F4EDC4CC366}" srcOrd="0" destOrd="0" presId="urn:microsoft.com/office/officeart/2005/8/layout/chevron1"/>
    <dgm:cxn modelId="{0B9BFC16-ADE3-47B1-A555-F553A7ABD680}" type="presOf" srcId="{18EA500D-0D09-4F70-8872-01E389599D1F}" destId="{B8E78FFA-AAB4-49B3-983B-4668CD00F769}" srcOrd="0" destOrd="0" presId="urn:microsoft.com/office/officeart/2005/8/layout/chevron1"/>
    <dgm:cxn modelId="{25D5B42B-D152-47B6-8569-A50A593F677E}" srcId="{9C4B800F-17D9-4963-A693-EEA3F0674482}" destId="{87FF4B7F-3698-4783-B725-F06707A767D8}" srcOrd="0" destOrd="0" parTransId="{90BFDFB2-06B0-4E62-A5B4-A41AD1C0327A}" sibTransId="{A5C8845E-1DA4-4332-B5E0-DEA69E41C304}"/>
    <dgm:cxn modelId="{C1EF2734-8C04-4C0D-AEBF-B2F90B991C49}" type="presOf" srcId="{472ACE31-1B4B-4A47-8F58-F3E91160FA25}" destId="{2BDBD255-13E4-4384-9B51-0A3F486796C5}" srcOrd="0" destOrd="0" presId="urn:microsoft.com/office/officeart/2005/8/layout/chevron1"/>
    <dgm:cxn modelId="{D48FE338-1A4C-4202-9E7B-20D4A3D28AAD}" type="presOf" srcId="{2D2D2AC0-9363-47E8-94F8-AEE53ABD7C76}" destId="{B46F0E06-1C8D-4E71-9BBB-F9355BF18D5C}" srcOrd="0" destOrd="0" presId="urn:microsoft.com/office/officeart/2005/8/layout/chevron1"/>
    <dgm:cxn modelId="{57ACA841-B31E-431B-B69E-DF2972285D2E}" srcId="{9C4B800F-17D9-4963-A693-EEA3F0674482}" destId="{DA031A69-C9FE-4398-90B7-9D1389F18D9C}" srcOrd="1" destOrd="0" parTransId="{25A61DA4-8F19-48B3-ABDD-8D6D8FA622C8}" sibTransId="{442D1A47-D429-4FE1-8013-2C0DEE1AA026}"/>
    <dgm:cxn modelId="{E8E59F79-45AC-4418-ADED-9C3D5599E47D}" type="presOf" srcId="{87FF4B7F-3698-4783-B725-F06707A767D8}" destId="{B7968BFF-D0FA-41CD-A0C5-F3FA392A3071}" srcOrd="0" destOrd="0" presId="urn:microsoft.com/office/officeart/2005/8/layout/chevron1"/>
    <dgm:cxn modelId="{828C7597-D1D6-4C16-93B6-0F887DC1B119}" type="presOf" srcId="{DA031A69-C9FE-4398-90B7-9D1389F18D9C}" destId="{C40460D6-99DF-4911-912F-2E239F5B192E}" srcOrd="0" destOrd="0" presId="urn:microsoft.com/office/officeart/2005/8/layout/chevron1"/>
    <dgm:cxn modelId="{D08897A2-31F6-4013-A744-4793BE513D02}" srcId="{9C4B800F-17D9-4963-A693-EEA3F0674482}" destId="{2D2D2AC0-9363-47E8-94F8-AEE53ABD7C76}" srcOrd="2" destOrd="0" parTransId="{775D6143-D045-4A14-8899-7CFBBF092CF1}" sibTransId="{25F146D3-FAE8-4313-818B-61723BAA8CCA}"/>
    <dgm:cxn modelId="{BF5F35D9-39CC-40E2-9590-8C9972ECFE59}" type="presOf" srcId="{9C4B800F-17D9-4963-A693-EEA3F0674482}" destId="{84B1F7B9-9BCB-41D5-8F6F-843BC861A56F}" srcOrd="0" destOrd="0" presId="urn:microsoft.com/office/officeart/2005/8/layout/chevron1"/>
    <dgm:cxn modelId="{630DA0ED-7F02-4179-879B-4E2BA324E019}" srcId="{9C4B800F-17D9-4963-A693-EEA3F0674482}" destId="{472ACE31-1B4B-4A47-8F58-F3E91160FA25}" srcOrd="4" destOrd="0" parTransId="{415178FE-47BC-4FC8-8218-C3860D00D9C7}" sibTransId="{7D9D19DF-F9C7-4509-BA45-52E4CA2BFE0C}"/>
    <dgm:cxn modelId="{57DCF8F1-2AC4-45BF-B2C9-56186C9F42B1}" srcId="{9C4B800F-17D9-4963-A693-EEA3F0674482}" destId="{18EA500D-0D09-4F70-8872-01E389599D1F}" srcOrd="5" destOrd="0" parTransId="{6DD8EE46-BD16-4506-8718-612258284ABA}" sibTransId="{5BE9CC4B-7BB1-43C9-9E71-FF2450ABAE90}"/>
    <dgm:cxn modelId="{9BA012FF-D8DF-4BA9-BAC8-38D4841A085A}" srcId="{9C4B800F-17D9-4963-A693-EEA3F0674482}" destId="{248AACCD-0A53-4C1D-88F7-A90B4E78EE28}" srcOrd="3" destOrd="0" parTransId="{42D93DE8-25C0-4F78-AED5-269B05BB70DF}" sibTransId="{D8B7B8DC-EB95-4583-9DC4-02741B42E08D}"/>
    <dgm:cxn modelId="{3A875DE3-CBF1-4480-B284-073CFEF5AF91}" type="presParOf" srcId="{84B1F7B9-9BCB-41D5-8F6F-843BC861A56F}" destId="{B7968BFF-D0FA-41CD-A0C5-F3FA392A3071}" srcOrd="0" destOrd="0" presId="urn:microsoft.com/office/officeart/2005/8/layout/chevron1"/>
    <dgm:cxn modelId="{709B1643-35AE-43A3-A331-E6865DC9DBBD}" type="presParOf" srcId="{84B1F7B9-9BCB-41D5-8F6F-843BC861A56F}" destId="{666991FC-2781-47A0-84D3-C7DD67A292C8}" srcOrd="1" destOrd="0" presId="urn:microsoft.com/office/officeart/2005/8/layout/chevron1"/>
    <dgm:cxn modelId="{8F7F980D-77C6-4FD8-86F1-E8B516D4CD3F}" type="presParOf" srcId="{84B1F7B9-9BCB-41D5-8F6F-843BC861A56F}" destId="{C40460D6-99DF-4911-912F-2E239F5B192E}" srcOrd="2" destOrd="0" presId="urn:microsoft.com/office/officeart/2005/8/layout/chevron1"/>
    <dgm:cxn modelId="{3848C5C5-A902-4DD7-AD4F-AA2BFA599536}" type="presParOf" srcId="{84B1F7B9-9BCB-41D5-8F6F-843BC861A56F}" destId="{36FD378E-E802-4DA3-B3BB-9CE9A25C2B9F}" srcOrd="3" destOrd="0" presId="urn:microsoft.com/office/officeart/2005/8/layout/chevron1"/>
    <dgm:cxn modelId="{5C538F3E-B69F-47C5-85CA-9723E091B203}" type="presParOf" srcId="{84B1F7B9-9BCB-41D5-8F6F-843BC861A56F}" destId="{B46F0E06-1C8D-4E71-9BBB-F9355BF18D5C}" srcOrd="4" destOrd="0" presId="urn:microsoft.com/office/officeart/2005/8/layout/chevron1"/>
    <dgm:cxn modelId="{459841C6-986F-4488-BCCB-050DF8D366F9}" type="presParOf" srcId="{84B1F7B9-9BCB-41D5-8F6F-843BC861A56F}" destId="{19D755BD-E990-4BA6-B51D-A1CD24FC4AD3}" srcOrd="5" destOrd="0" presId="urn:microsoft.com/office/officeart/2005/8/layout/chevron1"/>
    <dgm:cxn modelId="{2DE6A2C9-82F7-4086-90C4-3A8B55CE3646}" type="presParOf" srcId="{84B1F7B9-9BCB-41D5-8F6F-843BC861A56F}" destId="{D70F9A95-5799-44D4-BFCD-9F4EDC4CC366}" srcOrd="6" destOrd="0" presId="urn:microsoft.com/office/officeart/2005/8/layout/chevron1"/>
    <dgm:cxn modelId="{2FF4BCE8-DDB4-45F0-ABC0-BB64475772D7}" type="presParOf" srcId="{84B1F7B9-9BCB-41D5-8F6F-843BC861A56F}" destId="{A67B1F3D-46BD-4703-B3E1-1734B7EC92FF}" srcOrd="7" destOrd="0" presId="urn:microsoft.com/office/officeart/2005/8/layout/chevron1"/>
    <dgm:cxn modelId="{4DB6DC5A-8112-4FAE-B4F2-C163CC43C315}" type="presParOf" srcId="{84B1F7B9-9BCB-41D5-8F6F-843BC861A56F}" destId="{2BDBD255-13E4-4384-9B51-0A3F486796C5}" srcOrd="8" destOrd="0" presId="urn:microsoft.com/office/officeart/2005/8/layout/chevron1"/>
    <dgm:cxn modelId="{3492C7FC-62B0-48AC-A078-047731C5964C}" type="presParOf" srcId="{84B1F7B9-9BCB-41D5-8F6F-843BC861A56F}" destId="{2C81500C-EC3D-4B9A-8ECE-48FE4C8A7C6C}" srcOrd="9" destOrd="0" presId="urn:microsoft.com/office/officeart/2005/8/layout/chevron1"/>
    <dgm:cxn modelId="{98A22D68-8095-4684-8108-7CD9F477992E}" type="presParOf" srcId="{84B1F7B9-9BCB-41D5-8F6F-843BC861A56F}" destId="{B8E78FFA-AAB4-49B3-983B-4668CD00F76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68BFF-D0FA-41CD-A0C5-F3FA392A3071}">
      <dsp:nvSpPr>
        <dsp:cNvPr id="0" name=""/>
        <dsp:cNvSpPr/>
      </dsp:nvSpPr>
      <dsp:spPr>
        <a:xfrm>
          <a:off x="3623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INPUT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CONV LAYER</a:t>
          </a:r>
        </a:p>
      </dsp:txBody>
      <dsp:txXfrm>
        <a:off x="273231" y="1854374"/>
        <a:ext cx="808825" cy="539216"/>
      </dsp:txXfrm>
    </dsp:sp>
    <dsp:sp modelId="{C40460D6-99DF-4911-912F-2E239F5B192E}">
      <dsp:nvSpPr>
        <dsp:cNvPr id="0" name=""/>
        <dsp:cNvSpPr/>
      </dsp:nvSpPr>
      <dsp:spPr>
        <a:xfrm>
          <a:off x="1216861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CONV LAYER 2</a:t>
          </a:r>
        </a:p>
      </dsp:txBody>
      <dsp:txXfrm>
        <a:off x="1486469" y="1854374"/>
        <a:ext cx="808825" cy="539216"/>
      </dsp:txXfrm>
    </dsp:sp>
    <dsp:sp modelId="{B46F0E06-1C8D-4E71-9BBB-F9355BF18D5C}">
      <dsp:nvSpPr>
        <dsp:cNvPr id="0" name=""/>
        <dsp:cNvSpPr/>
      </dsp:nvSpPr>
      <dsp:spPr>
        <a:xfrm>
          <a:off x="2430098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CONV LAYER 3</a:t>
          </a:r>
        </a:p>
      </dsp:txBody>
      <dsp:txXfrm>
        <a:off x="2699706" y="1854374"/>
        <a:ext cx="808825" cy="539216"/>
      </dsp:txXfrm>
    </dsp:sp>
    <dsp:sp modelId="{D70F9A95-5799-44D4-BFCD-9F4EDC4CC366}">
      <dsp:nvSpPr>
        <dsp:cNvPr id="0" name=""/>
        <dsp:cNvSpPr/>
      </dsp:nvSpPr>
      <dsp:spPr>
        <a:xfrm>
          <a:off x="3643335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FLATTEN</a:t>
          </a:r>
        </a:p>
      </dsp:txBody>
      <dsp:txXfrm>
        <a:off x="3912943" y="1854374"/>
        <a:ext cx="808825" cy="539216"/>
      </dsp:txXfrm>
    </dsp:sp>
    <dsp:sp modelId="{2BDBD255-13E4-4384-9B51-0A3F486796C5}">
      <dsp:nvSpPr>
        <dsp:cNvPr id="0" name=""/>
        <dsp:cNvSpPr/>
      </dsp:nvSpPr>
      <dsp:spPr>
        <a:xfrm>
          <a:off x="4856573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DENSE LAYER 1</a:t>
          </a:r>
        </a:p>
      </dsp:txBody>
      <dsp:txXfrm>
        <a:off x="5126181" y="1854374"/>
        <a:ext cx="808825" cy="539216"/>
      </dsp:txXfrm>
    </dsp:sp>
    <dsp:sp modelId="{B8E78FFA-AAB4-49B3-983B-4668CD00F769}">
      <dsp:nvSpPr>
        <dsp:cNvPr id="0" name=""/>
        <dsp:cNvSpPr/>
      </dsp:nvSpPr>
      <dsp:spPr>
        <a:xfrm>
          <a:off x="6069810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OUTPUT LAYER</a:t>
          </a:r>
        </a:p>
      </dsp:txBody>
      <dsp:txXfrm>
        <a:off x="6339418" y="1854374"/>
        <a:ext cx="808825" cy="539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99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2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1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867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08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9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26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1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90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4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2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6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92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7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15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311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ee1998/Teach_Neural_Network_to_Read_Handwrit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creek.com/python/example/103267/keras.datasets.mnist.load_data" TargetMode="External"/><Relationship Id="rId2" Type="http://schemas.openxmlformats.org/officeDocument/2006/relationships/hyperlink" Target="https://www.heatonresearch.com/2017/06/01/hidden-laye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stackexchange.com/questions/232719/what-is-the-reason-that-the-adam-optimizer-is-considered-robust-to-the-value-o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4087-4AC9-4AF0-9E44-45424918D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644648"/>
            <a:ext cx="9144000" cy="2050742"/>
          </a:xfrm>
        </p:spPr>
        <p:txBody>
          <a:bodyPr/>
          <a:lstStyle/>
          <a:p>
            <a:pPr algn="ctr"/>
            <a:r>
              <a:rPr lang="en-IN" b="1" dirty="0"/>
              <a:t>Teach a Neural Network to Read Handwriting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9CDE6-95FF-4586-A6B0-C60B3ED55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0442"/>
            <a:ext cx="9144000" cy="639192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Submitted by: Vipul Kaushal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E4E33-F134-4131-B992-85DF3F5BE6D5}"/>
              </a:ext>
            </a:extLst>
          </p:cNvPr>
          <p:cNvSpPr txBox="1"/>
          <p:nvPr/>
        </p:nvSpPr>
        <p:spPr>
          <a:xfrm>
            <a:off x="4669035" y="3984686"/>
            <a:ext cx="2853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ECKOVATION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2D69B-8A70-44B0-98D7-55AAC18F980B}"/>
              </a:ext>
            </a:extLst>
          </p:cNvPr>
          <p:cNvSpPr txBox="1"/>
          <p:nvPr/>
        </p:nvSpPr>
        <p:spPr>
          <a:xfrm>
            <a:off x="3379429" y="4771402"/>
            <a:ext cx="5433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/>
              <a:t>Course: Machine Learning in Python</a:t>
            </a:r>
          </a:p>
        </p:txBody>
      </p:sp>
    </p:spTree>
    <p:extLst>
      <p:ext uri="{BB962C8B-B14F-4D97-AF65-F5344CB8AC3E}">
        <p14:creationId xmlns:p14="http://schemas.microsoft.com/office/powerpoint/2010/main" val="421362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9F4E-0DDD-4678-B776-E0B2D073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9D7C-1A12-4AFA-8723-C263CAA2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A deep intuition of Neural Nets and their functioning was detailed in the course. </a:t>
            </a:r>
          </a:p>
          <a:p>
            <a:r>
              <a:rPr lang="en-IN" dirty="0"/>
              <a:t>The major problem was to decide the architecture of the model. </a:t>
            </a:r>
          </a:p>
          <a:p>
            <a:r>
              <a:rPr lang="en-IN" dirty="0"/>
              <a:t>For the architecture I referred to [1] article which was very intuitive on how to decide number of hidden layers as well as the input nodes in them.</a:t>
            </a:r>
          </a:p>
          <a:p>
            <a:r>
              <a:rPr lang="en-IN" dirty="0"/>
              <a:t>Also some hit and trial is necessary when it comes to Neural Networks.</a:t>
            </a:r>
          </a:p>
          <a:p>
            <a:r>
              <a:rPr lang="en-IN" dirty="0"/>
              <a:t>Another problem was to load the dataset in mnist format, which in [2] I found keras did for us.</a:t>
            </a:r>
          </a:p>
          <a:p>
            <a:r>
              <a:rPr lang="en-IN" dirty="0"/>
              <a:t>Also the visualisation of the MNIST images using matplotlib required the image to be converted to array was learnt.</a:t>
            </a:r>
          </a:p>
          <a:p>
            <a:r>
              <a:rPr lang="en-IN" dirty="0"/>
              <a:t>Next was to choose the correct optimizer and I selected </a:t>
            </a:r>
            <a:r>
              <a:rPr lang="en-IN" dirty="0" err="1"/>
              <a:t>adam</a:t>
            </a:r>
            <a:r>
              <a:rPr lang="en-IN" dirty="0"/>
              <a:t> about which I learnt from [3].</a:t>
            </a:r>
          </a:p>
          <a:p>
            <a:r>
              <a:rPr lang="en-IN" dirty="0"/>
              <a:t>You can find the code here: </a:t>
            </a:r>
            <a:r>
              <a:rPr lang="en-IN" dirty="0">
                <a:hlinkClick r:id="rId2"/>
              </a:rPr>
              <a:t>https://github.com/avee1998/Teach_Neural_Network_to_Read_Handwriting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75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39D5-3A8F-4BC5-AD87-A3D6ACED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D957-8C23-4391-8408-F2DD4B89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[1]: HEATON RESEARCH: The number of Hidden Layers and input Nodes in a Layer: </a:t>
            </a:r>
            <a:r>
              <a:rPr lang="en-IN" dirty="0">
                <a:hlinkClick r:id="rId2"/>
              </a:rPr>
              <a:t>https://www.heatonresearch.com/2017/06/01/hidden-layers.html</a:t>
            </a:r>
            <a:endParaRPr lang="en-IN" dirty="0"/>
          </a:p>
          <a:p>
            <a:r>
              <a:rPr lang="en-IN" dirty="0"/>
              <a:t>[2]: PYTHON </a:t>
            </a:r>
            <a:r>
              <a:rPr lang="en-IN" dirty="0" err="1"/>
              <a:t>keras.datasets</a:t>
            </a:r>
            <a:r>
              <a:rPr lang="en-IN" dirty="0"/>
              <a:t> load examples: </a:t>
            </a:r>
            <a:r>
              <a:rPr lang="en-IN" dirty="0">
                <a:hlinkClick r:id="rId3"/>
              </a:rPr>
              <a:t>https://www.programcreek.com/python/example/103267/keras.datasets.mnist.load_data</a:t>
            </a:r>
            <a:endParaRPr lang="en-IN" dirty="0"/>
          </a:p>
          <a:p>
            <a:r>
              <a:rPr lang="en-IN" dirty="0"/>
              <a:t>[3]: Why Adam Optimizer is robust to hyperparameters: </a:t>
            </a:r>
            <a:r>
              <a:rPr lang="en-IN" dirty="0">
                <a:hlinkClick r:id="rId4"/>
              </a:rPr>
              <a:t>https://stats.stackexchange.com/questions/232719/what-is-the-reason-that-the-adam-optimizer-is-considered-robust-to-the-value-of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29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2211-D512-4EAD-B50E-26A2BD73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ECD4-AD44-4242-8DDB-57F7B33D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Neural networks are biological approach to Artificial Intelligence.</a:t>
            </a:r>
          </a:p>
          <a:p>
            <a:r>
              <a:rPr lang="en-IN" dirty="0"/>
              <a:t>It can have number of layers (single layer/multi-layer perceptron).</a:t>
            </a:r>
          </a:p>
          <a:p>
            <a:r>
              <a:rPr lang="en-IN" dirty="0"/>
              <a:t>The first layer receives input, applies activation, feeds forward the result and outputs the result.</a:t>
            </a:r>
          </a:p>
          <a:p>
            <a:r>
              <a:rPr lang="en-IN" dirty="0"/>
              <a:t>Here in this project we have used Deep Convolution Neural Network(CNN) for handwritten digit recognition.</a:t>
            </a:r>
          </a:p>
          <a:p>
            <a:r>
              <a:rPr lang="en-IN" dirty="0"/>
              <a:t>CNN are neural networks for image data. The convolution layer extracts the features from the image which are further fed to the fully connected Neural Network.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02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1AFD-6A88-42E7-A308-24457CA0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MNIST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DA67-279B-48EE-BA45-0C078AA6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MNIST database</a:t>
            </a:r>
            <a:r>
              <a:rPr lang="en-IN" dirty="0"/>
              <a:t> (Modified National Institute of Standards and Technology database) is a large database of handwritten digits that is commonly used for training various image processing systems.</a:t>
            </a:r>
          </a:p>
          <a:p>
            <a:r>
              <a:rPr lang="en-IN" dirty="0"/>
              <a:t>The MNIST database contains 60,000 training images and 10,000 testing images. The images are in .idx3-ubyte binary format.</a:t>
            </a:r>
          </a:p>
          <a:p>
            <a:r>
              <a:rPr lang="en-IN" dirty="0"/>
              <a:t>The set of images in the MNIST database is a combination of two of NIST's databases: Special Database 1 and Special Database 3. Special Database 1 and Special Database 3 consist of digits written by high school students and employees of the United States Census Bureau, respectively.</a:t>
            </a:r>
          </a:p>
          <a:p>
            <a:r>
              <a:rPr lang="en-IN" dirty="0"/>
              <a:t>It can be easily imported using </a:t>
            </a:r>
            <a:r>
              <a:rPr lang="en-IN" dirty="0" err="1"/>
              <a:t>keras.dataset.mnist.load_data</a:t>
            </a:r>
            <a:r>
              <a:rPr lang="en-IN" dirty="0"/>
              <a:t>() in python.</a:t>
            </a:r>
          </a:p>
        </p:txBody>
      </p:sp>
    </p:spTree>
    <p:extLst>
      <p:ext uri="{BB962C8B-B14F-4D97-AF65-F5344CB8AC3E}">
        <p14:creationId xmlns:p14="http://schemas.microsoft.com/office/powerpoint/2010/main" val="48374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EE7A-62C4-4BE0-BEE6-FD481F97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IN" dirty="0"/>
              <a:t>Importing basic libraries and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61BF6-6B4A-438E-B6B1-918919EE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64242"/>
            <a:ext cx="10915649" cy="42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93AA-0DA6-4FBE-A98D-8CCB90B4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IN" dirty="0"/>
              <a:t>Visualising a mnist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78E34-050B-4E20-9E9C-7A1383F7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31" y="643463"/>
            <a:ext cx="5819343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DDE83-24A7-40BB-8924-E80C14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1985257"/>
            <a:ext cx="3706762" cy="3972232"/>
          </a:xfrm>
        </p:spPr>
        <p:txBody>
          <a:bodyPr>
            <a:normAutofit/>
          </a:bodyPr>
          <a:lstStyle/>
          <a:p>
            <a:r>
              <a:rPr lang="en-IN" dirty="0"/>
              <a:t>We have plotted using matplotlib.pyplot.imshow() function.</a:t>
            </a:r>
          </a:p>
          <a:p>
            <a:r>
              <a:rPr lang="en-IN" dirty="0"/>
              <a:t>We have used random here to visualise any random sample from the dataset.</a:t>
            </a:r>
          </a:p>
          <a:p>
            <a:r>
              <a:rPr lang="en-IN" dirty="0"/>
              <a:t>The function plt.get_cmap(‘</a:t>
            </a:r>
            <a:r>
              <a:rPr lang="en-IN" dirty="0" err="1"/>
              <a:t>gray</a:t>
            </a:r>
            <a:r>
              <a:rPr lang="en-IN" dirty="0"/>
              <a:t>’) plot the image in grayscale format.</a:t>
            </a:r>
          </a:p>
        </p:txBody>
      </p:sp>
    </p:spTree>
    <p:extLst>
      <p:ext uri="{BB962C8B-B14F-4D97-AF65-F5344CB8AC3E}">
        <p14:creationId xmlns:p14="http://schemas.microsoft.com/office/powerpoint/2010/main" val="137204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C876-01C8-478A-A2A8-B7DAD96F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IN" dirty="0"/>
              <a:t>Data </a:t>
            </a:r>
            <a:br>
              <a:rPr lang="en-IN" dirty="0"/>
            </a:br>
            <a:r>
              <a:rPr lang="en-IN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9299-D2A6-459C-9324-569A40388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IN" dirty="0"/>
              <a:t>Normalise the data for good accuracy, divided by 255(max value for a pixel).</a:t>
            </a:r>
          </a:p>
          <a:p>
            <a:r>
              <a:rPr lang="en-IN" dirty="0"/>
              <a:t>Reshaping the data so as to feed the convolution layer of neural network we will construct further.</a:t>
            </a:r>
          </a:p>
          <a:p>
            <a:r>
              <a:rPr lang="en-IN" dirty="0"/>
              <a:t>One hot encoding for converting the label of an image to a vector of 0s and 1 to ease the prediction process.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DAC11-E6EE-4C90-8E43-B5E409565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75" r="23332"/>
          <a:stretch/>
        </p:blipFill>
        <p:spPr>
          <a:xfrm>
            <a:off x="6095999" y="2475192"/>
            <a:ext cx="5743605" cy="234445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842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0890-162F-4E1E-B3A6-96D87916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352" y="261723"/>
            <a:ext cx="3706762" cy="1608124"/>
          </a:xfrm>
        </p:spPr>
        <p:txBody>
          <a:bodyPr>
            <a:normAutofit/>
          </a:bodyPr>
          <a:lstStyle/>
          <a:p>
            <a:r>
              <a:rPr lang="en-IN" dirty="0"/>
              <a:t>The model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E381E-7345-498C-80BB-72CA33F0A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0" y="489825"/>
            <a:ext cx="7612518" cy="304500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FB5304-F814-4CFF-9C92-6630E78D5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735044"/>
              </p:ext>
            </p:extLst>
          </p:nvPr>
        </p:nvGraphicFramePr>
        <p:xfrm>
          <a:off x="444330" y="2876365"/>
          <a:ext cx="7421476" cy="4247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9B4EB6B-FB61-4D99-AF22-385E5ED0768F}"/>
              </a:ext>
            </a:extLst>
          </p:cNvPr>
          <p:cNvSpPr txBox="1"/>
          <p:nvPr/>
        </p:nvSpPr>
        <p:spPr>
          <a:xfrm>
            <a:off x="1819923" y="5726097"/>
            <a:ext cx="55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BASIC SEQUENCE OF DATA FLOW IN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F92C2-ADD2-4F9B-8FD3-E10B61762F2B}"/>
              </a:ext>
            </a:extLst>
          </p:cNvPr>
          <p:cNvSpPr txBox="1"/>
          <p:nvPr/>
        </p:nvSpPr>
        <p:spPr>
          <a:xfrm>
            <a:off x="8187296" y="1783613"/>
            <a:ext cx="34648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 Convolution layers were used with padding to extract as many features as we can from the images and max-pooling to enhance the dominant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Dropout function ensures regularisation and no-overfitting prone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flattened the 2-D output from  Convolution layer to 1-D to be able to fed to the dense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</a:t>
            </a:r>
            <a:r>
              <a:rPr lang="en-IN" dirty="0" err="1"/>
              <a:t>softmax</a:t>
            </a:r>
            <a:r>
              <a:rPr lang="en-IN" dirty="0"/>
              <a:t> activation at output layer as it works pretty well when we have more than 2 classes.</a:t>
            </a:r>
          </a:p>
        </p:txBody>
      </p:sp>
    </p:spTree>
    <p:extLst>
      <p:ext uri="{BB962C8B-B14F-4D97-AF65-F5344CB8AC3E}">
        <p14:creationId xmlns:p14="http://schemas.microsoft.com/office/powerpoint/2010/main" val="315381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D0CE-E773-4863-A46E-F0FFAC63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IN" dirty="0"/>
              <a:t>Compiling and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2122-21A6-4182-91F6-CBDF5664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IN" dirty="0"/>
              <a:t>Using Adam(adaptive moment estimation) optimizer for optimisation.</a:t>
            </a:r>
          </a:p>
          <a:p>
            <a:r>
              <a:rPr lang="en-IN" dirty="0"/>
              <a:t>It is computationally less expensive and an extension to the stochastic gradient descent for updating the weights.</a:t>
            </a:r>
          </a:p>
          <a:p>
            <a:r>
              <a:rPr lang="en-IN" dirty="0"/>
              <a:t>Epochs can be increased for greater accuracy .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EA23A29-5774-4D51-919A-7BAECE2F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52" y="2098288"/>
            <a:ext cx="6095593" cy="249919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46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09A38-70F0-488D-B152-601A9E51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Testing the model </a:t>
            </a:r>
          </a:p>
        </p:txBody>
      </p:sp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0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9142F8-98F3-4653-B994-CE0DC859F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94" y="3274968"/>
            <a:ext cx="6031574" cy="159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19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</TotalTime>
  <Words>619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Teach a Neural Network to Read Handwriting</vt:lpstr>
      <vt:lpstr>Neural networks</vt:lpstr>
      <vt:lpstr>MNIST Dataset</vt:lpstr>
      <vt:lpstr>Importing basic libraries and the dataset</vt:lpstr>
      <vt:lpstr>Visualising a mnist image</vt:lpstr>
      <vt:lpstr>Data  pre-processing</vt:lpstr>
      <vt:lpstr>The model strategy</vt:lpstr>
      <vt:lpstr>Compiling and training </vt:lpstr>
      <vt:lpstr>Testing the model </vt:lpstr>
      <vt:lpstr>Problems and learnings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Neural Network to Read Handwriting</dc:title>
  <dc:creator>Avee kaushal</dc:creator>
  <cp:lastModifiedBy>Avee kaushal</cp:lastModifiedBy>
  <cp:revision>18</cp:revision>
  <dcterms:created xsi:type="dcterms:W3CDTF">2019-07-01T20:51:16Z</dcterms:created>
  <dcterms:modified xsi:type="dcterms:W3CDTF">2019-07-01T21:23:36Z</dcterms:modified>
</cp:coreProperties>
</file>