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illSans-bold.fntdata"/><Relationship Id="rId12" Type="http://schemas.openxmlformats.org/officeDocument/2006/relationships/slide" Target="slides/slide6.xml"/><Relationship Id="rId34" Type="http://schemas.openxmlformats.org/officeDocument/2006/relationships/font" Target="fonts/GillSans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ceb1fc0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aceb1fc04_2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aceb1fc04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aaceb1fc04_2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aceb1fc04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aceb1fc04_2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aceb1fc04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aaceb1fc04_2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aceb1fc04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aaceb1fc04_2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aceb1fc04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aaceb1fc04_2_1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aceb1fc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aaceb1fc04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aceb1fc04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aaceb1fc04_2_1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aceb1fc04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aaceb1fc04_2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aceb1fc04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aaceb1fc04_2_2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aceb1fc04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aaceb1fc04_2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ceb1fc04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aaceb1fc04_2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aceb1fc04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aaceb1fc04_2_2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aceb1fc04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aaceb1fc04_2_2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aceb1fc04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aaceb1fc04_2_2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aceb1fc04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aaceb1fc04_2_2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aceb1fc04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aaceb1fc04_2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aceb1fc04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aaceb1fc04_2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aceb1fc04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aaceb1fc04_2_2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aceb1fc04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aaceb1fc04_2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aceb1fc04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aaceb1fc04_2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aceb1fc04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aaceb1fc04_2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ceb1fc04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aaceb1fc04_2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aceb1fc04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aaceb1fc04_2_1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aceb1fc04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aaceb1fc04_2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aceb1fc04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aaceb1fc04_2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aceb1fc04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aceb1fc04_2_1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432560" y="269923"/>
            <a:ext cx="7406640" cy="1104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432560" y="1387548"/>
            <a:ext cx="740664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21433" y="1060351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162584"/>
            <a:ext cx="3810000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055223"/>
            <a:ext cx="3810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57200" y="1600200"/>
            <a:ext cx="81534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282890" y="-41"/>
            <a:ext cx="6858000" cy="5143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2578392" y="1950244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578392" y="800100"/>
            <a:ext cx="64008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286000" y="0"/>
            <a:ext cx="76200" cy="5143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408064" y="2059402"/>
            <a:ext cx="64008" cy="48006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435608" y="205740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43560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5276088" y="1143000"/>
            <a:ext cx="365760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57200" y="387025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663440" y="246209"/>
            <a:ext cx="4023360" cy="48006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3" type="body"/>
          </p:nvPr>
        </p:nvSpPr>
        <p:spPr>
          <a:xfrm>
            <a:off x="45720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4" type="body"/>
          </p:nvPr>
        </p:nvSpPr>
        <p:spPr>
          <a:xfrm>
            <a:off x="4663440" y="727002"/>
            <a:ext cx="4023360" cy="30861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1014984" y="-41"/>
            <a:ext cx="73152" cy="5143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5886896" y="800100"/>
            <a:ext cx="2743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22"/>
          <p:cNvSpPr/>
          <p:nvPr>
            <p:ph idx="2" type="pic"/>
          </p:nvPr>
        </p:nvSpPr>
        <p:spPr>
          <a:xfrm>
            <a:off x="838200" y="857252"/>
            <a:ext cx="4419600" cy="2635898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22"/>
          <p:cNvSpPr/>
          <p:nvPr/>
        </p:nvSpPr>
        <p:spPr>
          <a:xfrm rot="-1689896">
            <a:off x="423058" y="706283"/>
            <a:ext cx="633134" cy="172178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22"/>
          <p:cNvSpPr/>
          <p:nvPr/>
        </p:nvSpPr>
        <p:spPr>
          <a:xfrm flipH="1" rot="1665327">
            <a:off x="5028006" y="693321"/>
            <a:ext cx="600546" cy="17177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838200" y="3600450"/>
            <a:ext cx="441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 rot="5400000">
            <a:off x="3384423" y="-862965"/>
            <a:ext cx="360045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 rot="5400000">
            <a:off x="5578078" y="1485901"/>
            <a:ext cx="438864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 rot="5400000">
            <a:off x="1729978" y="-380998"/>
            <a:ext cx="438864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815927" y="-611942"/>
            <a:ext cx="1638887" cy="1229165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68816" y="15827"/>
            <a:ext cx="1702191" cy="1276643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/>
          <p:nvPr/>
        </p:nvSpPr>
        <p:spPr>
          <a:xfrm rot="1854287">
            <a:off x="233027" y="732866"/>
            <a:ext cx="1025425" cy="943853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012873" y="-41"/>
            <a:ext cx="8131127" cy="5143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3581400" y="4729163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5715000" y="4729163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3648" y="4729163"/>
            <a:ext cx="457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014984" y="-41"/>
            <a:ext cx="73152" cy="5143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xqvDWgzxLYTlPXdBlqg10pzs0lduYJSgExgQFIvjbbo/edit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eTc7dfdkcXpBcDUgo5nlNQXarGPVQjfJb3kP9wyO7hA/edit?usp=sharing" TargetMode="External"/><Relationship Id="rId4" Type="http://schemas.openxmlformats.org/officeDocument/2006/relationships/slide" Target="/ppt/slides/slide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QlslyxfVbIhRgd5JWQa_IyNe-4mt_SS1CcHsSTVfg7g/edit?usp=sharing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1432560" y="269923"/>
            <a:ext cx="7406700" cy="1104000"/>
          </a:xfrm>
          <a:prstGeom prst="rect">
            <a:avLst/>
          </a:prstGeom>
          <a:gradFill>
            <a:gsLst>
              <a:gs pos="0">
                <a:srgbClr val="FFCF14"/>
              </a:gs>
              <a:gs pos="15000">
                <a:srgbClr val="FFCE13"/>
              </a:gs>
              <a:gs pos="62000">
                <a:srgbClr val="FFBA00"/>
              </a:gs>
              <a:gs pos="97000">
                <a:srgbClr val="FFAB00"/>
              </a:gs>
              <a:gs pos="100000">
                <a:srgbClr val="FFB1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6C7D"/>
              </a:buClr>
              <a:buSzPts val="6600"/>
              <a:buFont typeface="Gill Sans"/>
              <a:buNone/>
            </a:pPr>
            <a:r>
              <a:rPr b="1" lang="en" sz="6600">
                <a:solidFill>
                  <a:srgbClr val="296C7D"/>
                </a:solidFill>
                <a:latin typeface="Verdana"/>
                <a:ea typeface="Verdana"/>
                <a:cs typeface="Verdana"/>
                <a:sym typeface="Verdana"/>
              </a:rPr>
              <a:t>Rally Motors</a:t>
            </a:r>
            <a:endParaRPr b="1" sz="6600">
              <a:solidFill>
                <a:srgbClr val="296C7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1432550" y="2039325"/>
            <a:ext cx="7406700" cy="251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2743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>
              <a:solidFill>
                <a:srgbClr val="637F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rPr lang="en" sz="3600">
                <a:solidFill>
                  <a:srgbClr val="637F26"/>
                </a:solidFill>
              </a:rPr>
              <a:t>  Nikesh B. and Aviral G.</a:t>
            </a:r>
            <a:endParaRPr sz="3600">
              <a:solidFill>
                <a:srgbClr val="637F26"/>
              </a:solidFill>
            </a:endParaRPr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rPr lang="en" sz="3600">
                <a:solidFill>
                  <a:srgbClr val="637F26"/>
                </a:solidFill>
              </a:rPr>
              <a:t>CAIA Batch DE5</a:t>
            </a:r>
            <a:endParaRPr sz="3600">
              <a:solidFill>
                <a:srgbClr val="637F26"/>
              </a:solidFill>
            </a:endParaRPr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125" y="1215625"/>
            <a:ext cx="7498100" cy="377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/>
        </p:nvSpPr>
        <p:spPr>
          <a:xfrm>
            <a:off x="1425925" y="142600"/>
            <a:ext cx="74283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Informatica Power Center - Sample mapping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50" y="1215625"/>
            <a:ext cx="7430251" cy="377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/>
        </p:nvSpPr>
        <p:spPr>
          <a:xfrm>
            <a:off x="1497225" y="193525"/>
            <a:ext cx="72213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Informatica Power Center - Sample mapping (expanded)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00" y="1252600"/>
            <a:ext cx="7443874" cy="37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1425925" y="162950"/>
            <a:ext cx="74439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Informatica Power Center - Transformation Sample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00" y="1215625"/>
            <a:ext cx="7548150" cy="37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/>
        </p:nvSpPr>
        <p:spPr>
          <a:xfrm>
            <a:off x="1425925" y="152775"/>
            <a:ext cx="75480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Informatica Power Center - Transformation Edit Sample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00" y="1176650"/>
            <a:ext cx="7266775" cy="37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/>
          <p:nvPr/>
        </p:nvSpPr>
        <p:spPr>
          <a:xfrm>
            <a:off x="1466650" y="203700"/>
            <a:ext cx="7211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SQL - Data Definition Language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1161100" y="112025"/>
            <a:ext cx="779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SQL - Data Manipulation Language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50" y="1049075"/>
            <a:ext cx="7936950" cy="31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" type="body"/>
          </p:nvPr>
        </p:nvSpPr>
        <p:spPr>
          <a:xfrm flipH="1">
            <a:off x="1435488" y="1085850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⚫"/>
            </a:pPr>
            <a:r>
              <a:rPr lang="en" sz="2000"/>
              <a:t>Testing is a crucial part of the process. It helped us understand if the same number of rows are maintained, if there are any discrepancies or errors.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en" sz="2000"/>
              <a:t>We used multiple tests to check the functionality of our data warehousing.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en" sz="2000"/>
              <a:t>The results of the these tests were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compiled and created</a:t>
            </a:r>
            <a:r>
              <a:rPr lang="en" sz="2000"/>
              <a:t>.</a:t>
            </a:r>
            <a:endParaRPr sz="2000"/>
          </a:p>
        </p:txBody>
      </p:sp>
      <p:sp>
        <p:nvSpPr>
          <p:cNvPr id="253" name="Google Shape;253;p40"/>
          <p:cNvSpPr txBox="1"/>
          <p:nvPr/>
        </p:nvSpPr>
        <p:spPr>
          <a:xfrm>
            <a:off x="1578700" y="193525"/>
            <a:ext cx="72315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Testing 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785786" y="267874"/>
            <a:ext cx="7498080" cy="857250"/>
          </a:xfrm>
          <a:prstGeom prst="rect">
            <a:avLst/>
          </a:prstGeom>
          <a:gradFill>
            <a:gsLst>
              <a:gs pos="0">
                <a:srgbClr val="9BD13D"/>
              </a:gs>
              <a:gs pos="15000">
                <a:srgbClr val="9AD03C"/>
              </a:gs>
              <a:gs pos="62000">
                <a:srgbClr val="87BC23"/>
              </a:gs>
              <a:gs pos="97000">
                <a:srgbClr val="78A914"/>
              </a:gs>
              <a:gs pos="100000">
                <a:srgbClr val="76A9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  <a:endParaRPr sz="4400"/>
          </a:p>
        </p:txBody>
      </p:sp>
      <p:sp>
        <p:nvSpPr>
          <p:cNvPr id="260" name="Google Shape;260;p41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5" y="1277525"/>
            <a:ext cx="7498100" cy="37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785786" y="267874"/>
            <a:ext cx="7498080" cy="857250"/>
          </a:xfrm>
          <a:prstGeom prst="rect">
            <a:avLst/>
          </a:prstGeom>
          <a:gradFill>
            <a:gsLst>
              <a:gs pos="0">
                <a:srgbClr val="9BD13D"/>
              </a:gs>
              <a:gs pos="15000">
                <a:srgbClr val="9AD03C"/>
              </a:gs>
              <a:gs pos="62000">
                <a:srgbClr val="87BC23"/>
              </a:gs>
              <a:gs pos="97000">
                <a:srgbClr val="78A914"/>
              </a:gs>
              <a:gs pos="100000">
                <a:srgbClr val="76A9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  <a:endParaRPr sz="4400"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5" y="1277525"/>
            <a:ext cx="7498099" cy="37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785786" y="267874"/>
            <a:ext cx="7498080" cy="857250"/>
          </a:xfrm>
          <a:prstGeom prst="rect">
            <a:avLst/>
          </a:prstGeom>
          <a:gradFill>
            <a:gsLst>
              <a:gs pos="0">
                <a:srgbClr val="9BD13D"/>
              </a:gs>
              <a:gs pos="15000">
                <a:srgbClr val="9AD03C"/>
              </a:gs>
              <a:gs pos="62000">
                <a:srgbClr val="87BC23"/>
              </a:gs>
              <a:gs pos="97000">
                <a:srgbClr val="78A914"/>
              </a:gs>
              <a:gs pos="100000">
                <a:srgbClr val="76A9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  <a:endParaRPr sz="4400"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5" y="1277525"/>
            <a:ext cx="7498101" cy="37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" sz="2700"/>
              <a:t>Understanding the Business &amp; Requirements</a:t>
            </a:r>
            <a:endParaRPr b="1" sz="27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1435600" y="1085850"/>
            <a:ext cx="74982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Rally Motors is a major manufacturer in the automobile sector.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They are present in the Asia-Pacific, America and Europe market areas.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products sold by Rally are electric cars. A component of these electric cars is software which can be remotely updated.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Rally’s organisation culture is oriented towards customer satisfaction and exceptional, inexpensive service.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Requirements</a:t>
            </a:r>
            <a:r>
              <a:rPr lang="en" sz="1700"/>
              <a:t>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Comprehensive data cleansing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warehousing &amp; relational management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Generation of reports for “business pain” areas</a:t>
            </a:r>
            <a:endParaRPr sz="17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785786" y="267874"/>
            <a:ext cx="7498080" cy="857250"/>
          </a:xfrm>
          <a:prstGeom prst="rect">
            <a:avLst/>
          </a:prstGeom>
          <a:gradFill>
            <a:gsLst>
              <a:gs pos="0">
                <a:srgbClr val="9BD13D"/>
              </a:gs>
              <a:gs pos="15000">
                <a:srgbClr val="9AD03C"/>
              </a:gs>
              <a:gs pos="62000">
                <a:srgbClr val="87BC23"/>
              </a:gs>
              <a:gs pos="97000">
                <a:srgbClr val="78A914"/>
              </a:gs>
              <a:gs pos="100000">
                <a:srgbClr val="76A9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  <a:endParaRPr sz="4400"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00" y="1314500"/>
            <a:ext cx="7445876" cy="37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785786" y="267874"/>
            <a:ext cx="7498080" cy="857250"/>
          </a:xfrm>
          <a:prstGeom prst="rect">
            <a:avLst/>
          </a:prstGeom>
          <a:gradFill>
            <a:gsLst>
              <a:gs pos="0">
                <a:srgbClr val="9BD13D"/>
              </a:gs>
              <a:gs pos="15000">
                <a:srgbClr val="9AD03C"/>
              </a:gs>
              <a:gs pos="62000">
                <a:srgbClr val="87BC23"/>
              </a:gs>
              <a:gs pos="97000">
                <a:srgbClr val="78A914"/>
              </a:gs>
              <a:gs pos="100000">
                <a:srgbClr val="76A9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  <a:endParaRPr sz="4400"/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5" y="1277525"/>
            <a:ext cx="7498099" cy="37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785786" y="267874"/>
            <a:ext cx="7498080" cy="857250"/>
          </a:xfrm>
          <a:prstGeom prst="rect">
            <a:avLst/>
          </a:prstGeom>
          <a:gradFill>
            <a:gsLst>
              <a:gs pos="0">
                <a:srgbClr val="9BD13D"/>
              </a:gs>
              <a:gs pos="15000">
                <a:srgbClr val="9AD03C"/>
              </a:gs>
              <a:gs pos="62000">
                <a:srgbClr val="87BC23"/>
              </a:gs>
              <a:gs pos="97000">
                <a:srgbClr val="78A914"/>
              </a:gs>
              <a:gs pos="100000">
                <a:srgbClr val="76A9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  <a:endParaRPr sz="4400"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6" y="1289850"/>
            <a:ext cx="7498099" cy="37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785786" y="267874"/>
            <a:ext cx="7498080" cy="857250"/>
          </a:xfrm>
          <a:prstGeom prst="rect">
            <a:avLst/>
          </a:prstGeom>
          <a:gradFill>
            <a:gsLst>
              <a:gs pos="0">
                <a:srgbClr val="9BD13D"/>
              </a:gs>
              <a:gs pos="15000">
                <a:srgbClr val="9AD03C"/>
              </a:gs>
              <a:gs pos="62000">
                <a:srgbClr val="87BC23"/>
              </a:gs>
              <a:gs pos="97000">
                <a:srgbClr val="78A914"/>
              </a:gs>
              <a:gs pos="100000">
                <a:srgbClr val="76A9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  <a:endParaRPr sz="4400"/>
          </a:p>
        </p:txBody>
      </p:sp>
      <p:pic>
        <p:nvPicPr>
          <p:cNvPr descr="Order within 3 days1.png" id="302" name="Google Shape;302;p4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421" y="1636310"/>
            <a:ext cx="7220958" cy="292220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75" y="1454175"/>
            <a:ext cx="7498099" cy="3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785786" y="267874"/>
            <a:ext cx="7498080" cy="857250"/>
          </a:xfrm>
          <a:prstGeom prst="rect">
            <a:avLst/>
          </a:prstGeom>
          <a:gradFill>
            <a:gsLst>
              <a:gs pos="0">
                <a:srgbClr val="9BD13D"/>
              </a:gs>
              <a:gs pos="15000">
                <a:srgbClr val="9AD03C"/>
              </a:gs>
              <a:gs pos="62000">
                <a:srgbClr val="87BC23"/>
              </a:gs>
              <a:gs pos="97000">
                <a:srgbClr val="78A914"/>
              </a:gs>
              <a:gs pos="100000">
                <a:srgbClr val="76A90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4545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REPORT</a:t>
            </a:r>
            <a:endParaRPr sz="4400"/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5" y="1277525"/>
            <a:ext cx="7498101" cy="37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en" sz="1800"/>
              <a:t>Transformation in WeekDayWorkHours is quite complex. We are still working on a solution for this.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" sz="1800"/>
              <a:t>Some datetime data type for all dates are changed to varchar(20) for data transformations.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" sz="1800"/>
              <a:t>Bit data type for all flag values are changed to varchar(10) for data transformations.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49"/>
          <p:cNvSpPr txBox="1"/>
          <p:nvPr/>
        </p:nvSpPr>
        <p:spPr>
          <a:xfrm>
            <a:off x="1558325" y="132400"/>
            <a:ext cx="71193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Issue Log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en" sz="2000"/>
              <a:t>Users means Employees in table data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" sz="2000"/>
              <a:t>VOR field in table OrderJob refers to Vehicle Off Road Vehicle which is critical symptom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" sz="2000"/>
              <a:t>Enabled field in all table refers whether the record is active or not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" sz="2000"/>
              <a:t>IsCPO field in Orders table refers to Certified Pre Owned car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" sz="2000"/>
              <a:t>There are no derived dimensions in the dim tables</a:t>
            </a:r>
            <a:endParaRPr sz="2000"/>
          </a:p>
          <a:p>
            <a:pPr indent="-308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⚫"/>
            </a:pPr>
            <a:r>
              <a:rPr lang="en" sz="2000"/>
              <a:t>Certain data type changes in columns are acceptable</a:t>
            </a:r>
            <a:endParaRPr sz="2000"/>
          </a:p>
          <a:p>
            <a:pPr indent="-1818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sp>
        <p:nvSpPr>
          <p:cNvPr id="324" name="Google Shape;324;p50"/>
          <p:cNvSpPr txBox="1"/>
          <p:nvPr/>
        </p:nvSpPr>
        <p:spPr>
          <a:xfrm>
            <a:off x="1507400" y="142600"/>
            <a:ext cx="719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Assumption Log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1435608" y="205740"/>
            <a:ext cx="7498080" cy="3169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br>
              <a:rPr lang="en"/>
            </a:br>
            <a:br>
              <a:rPr lang="en"/>
            </a:br>
            <a:r>
              <a:rPr lang="en" sz="6000"/>
              <a:t>Thank You</a:t>
            </a:r>
            <a:endParaRPr sz="6000"/>
          </a:p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" sz="2600"/>
              <a:t>Data System Analysis</a:t>
            </a:r>
            <a:endParaRPr b="1" sz="26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satisfy the requirements, we started by understanding each table and the data that each table contains.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Source System Analysis</a:t>
            </a:r>
            <a:r>
              <a:rPr lang="en" sz="400"/>
              <a:t>  </a:t>
            </a:r>
            <a:r>
              <a:rPr lang="en" sz="1500"/>
              <a:t>is the first analysis document we created. It contains all the details of the tables. We also categorized tables as dimension or fact in this step.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started tracing the relationships between these tables and recognized the primary key-foreign key relationships. 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</a:t>
            </a:r>
            <a:r>
              <a:rPr lang="en" sz="1500" u="sng">
                <a:solidFill>
                  <a:schemeClr val="hlink"/>
                </a:solidFill>
                <a:hlinkClick action="ppaction://hlinksldjump" r:id="rId4"/>
              </a:rPr>
              <a:t>data model</a:t>
            </a:r>
            <a:r>
              <a:rPr lang="en" sz="1500"/>
              <a:t> was created according to our understanding of the table relationships.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tested join conditions to see if there were any errors while forming relationships.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409025" y="205976"/>
            <a:ext cx="7524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Gill Sans"/>
              <a:buNone/>
            </a:pPr>
            <a:r>
              <a:rPr b="1" lang="en" sz="2470"/>
              <a:t>Business Flow Diagram</a:t>
            </a:r>
            <a:br>
              <a:rPr b="1" lang="en" sz="2470"/>
            </a:br>
            <a:endParaRPr b="1" sz="2470"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225" y="744475"/>
            <a:ext cx="3587949" cy="4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LENOVO\Desktop\DE2_PJaganna\Project Ralli\Preethi-BUS Matrix.PNG" id="173" name="Google Shape;17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85" y="1089171"/>
            <a:ext cx="6830379" cy="35938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29"/>
          <p:cNvSpPr txBox="1"/>
          <p:nvPr/>
        </p:nvSpPr>
        <p:spPr>
          <a:xfrm>
            <a:off x="1718325" y="263475"/>
            <a:ext cx="68304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ill Sans"/>
                <a:ea typeface="Gill Sans"/>
                <a:cs typeface="Gill Sans"/>
                <a:sym typeface="Gill Sans"/>
              </a:rPr>
              <a:t>Bus matrix</a:t>
            </a:r>
            <a:endParaRPr b="1"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50" y="1076324"/>
            <a:ext cx="7379849" cy="24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1397575" y="217650"/>
            <a:ext cx="71598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Gill Sans"/>
                <a:ea typeface="Gill Sans"/>
                <a:cs typeface="Gill Sans"/>
                <a:sym typeface="Gill Sans"/>
              </a:rPr>
              <a:t>Conceptual Data Model</a:t>
            </a:r>
            <a:endParaRPr b="1"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/>
        </p:nvSpPr>
        <p:spPr>
          <a:xfrm>
            <a:off x="1523575" y="171825"/>
            <a:ext cx="70107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Logical Data Model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75" y="999175"/>
            <a:ext cx="6776426" cy="39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1435608" y="1063225"/>
            <a:ext cx="7498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PDM</a:t>
            </a:r>
            <a:r>
              <a:rPr lang="en" sz="1900"/>
              <a:t> - table form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" sz="1900"/>
              <a:t>PDM: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200" y="1471050"/>
            <a:ext cx="4155077" cy="3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1443400" y="91650"/>
            <a:ext cx="71481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Physical Data Model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6C7D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LENOVO\Downloads\ETL.png" id="202" name="Google Shape;20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501" y="2680625"/>
            <a:ext cx="6065700" cy="2151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33"/>
          <p:cNvSpPr txBox="1"/>
          <p:nvPr/>
        </p:nvSpPr>
        <p:spPr>
          <a:xfrm>
            <a:off x="1328825" y="137475"/>
            <a:ext cx="7537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Gill Sans"/>
                <a:ea typeface="Gill Sans"/>
                <a:cs typeface="Gill Sans"/>
                <a:sym typeface="Gill Sans"/>
              </a:rPr>
              <a:t>Extract - Transform - Load</a:t>
            </a:r>
            <a:endParaRPr b="1" sz="2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1466300" y="753525"/>
            <a:ext cx="70335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We applied our knowledge of ETL processes to Rally’s database system.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Applied SCD1, SCD2, SCD3 or Incremental Load strategy based on the requirements provided.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All operations were performed on Informatica Power Center.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Successfully created the necessary loading structures and tested the same.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We made the necessary transformations and handled null values before completing the load.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613648" y="4729163"/>
            <a:ext cx="457200" cy="3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