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13D"/>
    <a:srgbClr val="E58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ublic.tableau.com/app/profile/aveen.melling/viz/auditplanproject/AuditPl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E37BB8-397B-54F0-90CF-7BAE3E166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76057-CF39-E5C8-06FD-3F71D97F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Aveen Melling </a:t>
            </a:r>
          </a:p>
          <a:p>
            <a:r>
              <a:rPr lang="en-GB" dirty="0">
                <a:solidFill>
                  <a:srgbClr val="FFFFFF"/>
                </a:solidFill>
              </a:rPr>
              <a:t>March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56A47-6DEA-027B-2BF7-E8F2C6EEA864}"/>
              </a:ext>
            </a:extLst>
          </p:cNvPr>
          <p:cNvSpPr txBox="1"/>
          <p:nvPr/>
        </p:nvSpPr>
        <p:spPr>
          <a:xfrm>
            <a:off x="566056" y="295519"/>
            <a:ext cx="4291920" cy="247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chemeClr val="bg1"/>
                </a:solidFill>
              </a:rPr>
              <a:t>CODE FIRST GIRLS 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chemeClr val="bg1"/>
                </a:solidFill>
              </a:rPr>
              <a:t>INTRODUCTION TO DATA &amp; SQL</a:t>
            </a:r>
          </a:p>
        </p:txBody>
      </p:sp>
    </p:spTree>
    <p:extLst>
      <p:ext uri="{BB962C8B-B14F-4D97-AF65-F5344CB8AC3E}">
        <p14:creationId xmlns:p14="http://schemas.microsoft.com/office/powerpoint/2010/main" val="57549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78C81-E7CD-9D10-18C7-DDE20E1D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" y="2822254"/>
            <a:ext cx="7944959" cy="365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A2ED-0D5F-4DDD-C40D-2FBE1D3B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533503"/>
            <a:ext cx="8640147" cy="1919324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7B796-0C84-422F-A87C-3D3635DA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756" y="1557899"/>
            <a:ext cx="3258005" cy="914528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D6E26-1A6B-5DCC-197A-B766DFF75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24" y="2529346"/>
            <a:ext cx="11831701" cy="295316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EC64C6-7C71-71E8-FB22-D2F3109CB33F}"/>
              </a:ext>
            </a:extLst>
          </p:cNvPr>
          <p:cNvCxnSpPr/>
          <p:nvPr/>
        </p:nvCxnSpPr>
        <p:spPr>
          <a:xfrm flipH="1">
            <a:off x="7399176" y="2052736"/>
            <a:ext cx="1390261" cy="0"/>
          </a:xfrm>
          <a:prstGeom prst="straightConnector1">
            <a:avLst/>
          </a:prstGeom>
          <a:ln w="22225">
            <a:solidFill>
              <a:srgbClr val="B8413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CB04DB-91B6-A9A4-E3BF-F47D826F1B1B}"/>
              </a:ext>
            </a:extLst>
          </p:cNvPr>
          <p:cNvSpPr txBox="1"/>
          <p:nvPr/>
        </p:nvSpPr>
        <p:spPr>
          <a:xfrm>
            <a:off x="9881453" y="4651309"/>
            <a:ext cx="2098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Creating a </a:t>
            </a:r>
            <a:r>
              <a:rPr lang="en-GB" b="1" dirty="0">
                <a:solidFill>
                  <a:srgbClr val="B8413D"/>
                </a:solidFill>
              </a:rPr>
              <a:t>TRIGGER</a:t>
            </a:r>
            <a:r>
              <a:rPr lang="en-GB" b="1" dirty="0"/>
              <a:t> to prevent a final report date being entered that’s earlier than the draft report date</a:t>
            </a:r>
          </a:p>
        </p:txBody>
      </p:sp>
    </p:spTree>
    <p:extLst>
      <p:ext uri="{BB962C8B-B14F-4D97-AF65-F5344CB8AC3E}">
        <p14:creationId xmlns:p14="http://schemas.microsoft.com/office/powerpoint/2010/main" val="250275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BBFBA-2039-AF1D-EE4E-17212DF7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" y="115503"/>
            <a:ext cx="7601109" cy="646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5065A-E374-4191-34D1-8DFC15DA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109" y="5667977"/>
            <a:ext cx="8037093" cy="759059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851C6-FA55-935A-DB0F-DF1580C55C4B}"/>
              </a:ext>
            </a:extLst>
          </p:cNvPr>
          <p:cNvSpPr txBox="1"/>
          <p:nvPr/>
        </p:nvSpPr>
        <p:spPr>
          <a:xfrm>
            <a:off x="8316227" y="4315817"/>
            <a:ext cx="372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Creating a </a:t>
            </a:r>
            <a:r>
              <a:rPr lang="en-GB" b="1" dirty="0">
                <a:solidFill>
                  <a:srgbClr val="B8413D"/>
                </a:solidFill>
              </a:rPr>
              <a:t>VIEW</a:t>
            </a:r>
            <a:r>
              <a:rPr lang="en-GB" b="1" dirty="0"/>
              <a:t> showing all in-flight audits</a:t>
            </a:r>
          </a:p>
          <a:p>
            <a:pPr algn="r"/>
            <a:r>
              <a:rPr lang="en-GB" b="1" dirty="0"/>
              <a:t> with their team, sponsor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391445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6A424-B2DE-FFE5-A751-E53A8785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9" y="275328"/>
            <a:ext cx="6274103" cy="6307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5E035-C7A9-7EE2-8259-E3406CAB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64" y="3673472"/>
            <a:ext cx="6755041" cy="2182537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30F6A-7FB5-D4DA-B2DE-E81CB649F4FD}"/>
              </a:ext>
            </a:extLst>
          </p:cNvPr>
          <p:cNvSpPr txBox="1"/>
          <p:nvPr/>
        </p:nvSpPr>
        <p:spPr>
          <a:xfrm>
            <a:off x="6408638" y="2062065"/>
            <a:ext cx="5705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Query to produce a list of all audits on the 2022 and </a:t>
            </a:r>
          </a:p>
          <a:p>
            <a:pPr algn="r"/>
            <a:r>
              <a:rPr lang="en-GB" b="1" dirty="0"/>
              <a:t>2023 plans including the key people involved</a:t>
            </a:r>
          </a:p>
          <a:p>
            <a:pPr algn="r"/>
            <a:endParaRPr lang="en-GB" b="1" dirty="0"/>
          </a:p>
          <a:p>
            <a:pPr algn="r"/>
            <a:r>
              <a:rPr lang="en-GB" b="1" dirty="0"/>
              <a:t>Demonstrates the use of a </a:t>
            </a:r>
            <a:r>
              <a:rPr lang="en-GB" b="1" dirty="0">
                <a:solidFill>
                  <a:srgbClr val="B8413D"/>
                </a:solidFill>
              </a:rPr>
              <a:t>SUBQUERY</a:t>
            </a:r>
            <a:r>
              <a:rPr lang="en-GB" b="1" dirty="0"/>
              <a:t>, </a:t>
            </a:r>
            <a:r>
              <a:rPr lang="en-GB" b="1" dirty="0">
                <a:solidFill>
                  <a:srgbClr val="B8413D"/>
                </a:solidFill>
              </a:rPr>
              <a:t>CONCATENATING STRINGS</a:t>
            </a:r>
            <a:r>
              <a:rPr lang="en-GB" b="1" dirty="0"/>
              <a:t>, and lots of </a:t>
            </a:r>
            <a:r>
              <a:rPr lang="en-GB" b="1" dirty="0">
                <a:solidFill>
                  <a:srgbClr val="B8413D"/>
                </a:solidFill>
              </a:rPr>
              <a:t>JOINS</a:t>
            </a:r>
            <a:r>
              <a:rPr lang="en-GB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86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EEF47-D8AA-67A5-04BE-FA47F85A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6" y="194613"/>
            <a:ext cx="8287907" cy="512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16489-01D4-EA0F-D90A-8F32E96C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44" y="731606"/>
            <a:ext cx="4077269" cy="990738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8CE41-B1B6-AFE9-8206-BC04D322C82D}"/>
              </a:ext>
            </a:extLst>
          </p:cNvPr>
          <p:cNvSpPr txBox="1"/>
          <p:nvPr/>
        </p:nvSpPr>
        <p:spPr>
          <a:xfrm>
            <a:off x="8584163" y="3011454"/>
            <a:ext cx="3448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Analysis of audit duration broken down by plan year</a:t>
            </a:r>
          </a:p>
          <a:p>
            <a:pPr algn="r"/>
            <a:endParaRPr lang="en-GB" b="1" dirty="0"/>
          </a:p>
          <a:p>
            <a:pPr algn="r"/>
            <a:r>
              <a:rPr lang="en-GB" b="1" dirty="0"/>
              <a:t>Demonstrates use of </a:t>
            </a:r>
            <a:r>
              <a:rPr lang="en-GB" b="1" dirty="0">
                <a:solidFill>
                  <a:srgbClr val="B8413D"/>
                </a:solidFill>
              </a:rPr>
              <a:t>CTEs</a:t>
            </a:r>
            <a:r>
              <a:rPr lang="en-GB" b="1" dirty="0"/>
              <a:t>, </a:t>
            </a:r>
            <a:r>
              <a:rPr lang="en-GB" b="1" dirty="0">
                <a:solidFill>
                  <a:srgbClr val="B8413D"/>
                </a:solidFill>
              </a:rPr>
              <a:t>TIME</a:t>
            </a:r>
            <a:r>
              <a:rPr lang="en-GB" b="1" dirty="0"/>
              <a:t> </a:t>
            </a:r>
            <a:r>
              <a:rPr lang="en-GB" b="1" dirty="0">
                <a:solidFill>
                  <a:srgbClr val="B8413D"/>
                </a:solidFill>
              </a:rPr>
              <a:t>INTELLIGENCE</a:t>
            </a:r>
            <a:r>
              <a:rPr lang="en-GB" b="1" dirty="0"/>
              <a:t> (DATEDIFF) and </a:t>
            </a:r>
            <a:r>
              <a:rPr lang="en-GB" b="1" dirty="0">
                <a:solidFill>
                  <a:srgbClr val="B8413D"/>
                </a:solidFill>
              </a:rPr>
              <a:t>AGGREGATE</a:t>
            </a:r>
            <a:r>
              <a:rPr lang="en-GB" b="1" dirty="0"/>
              <a:t> functions (MAX, MIN, AVG) and </a:t>
            </a:r>
            <a:r>
              <a:rPr lang="en-GB" b="1" dirty="0">
                <a:solidFill>
                  <a:srgbClr val="B8413D"/>
                </a:solidFill>
              </a:rPr>
              <a:t>ROUNDING</a:t>
            </a:r>
          </a:p>
        </p:txBody>
      </p:sp>
    </p:spTree>
    <p:extLst>
      <p:ext uri="{BB962C8B-B14F-4D97-AF65-F5344CB8AC3E}">
        <p14:creationId xmlns:p14="http://schemas.microsoft.com/office/powerpoint/2010/main" val="135416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180E-881B-018A-D82E-DA75E778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008283"/>
            <a:ext cx="10620855" cy="493531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</a:t>
            </a:r>
            <a:r>
              <a:rPr lang="fr-F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live </a:t>
            </a:r>
            <a:r>
              <a:rPr lang="fr-F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fr-FR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audit plan </a:t>
            </a:r>
            <a:r>
              <a:rPr lang="fr-FR" dirty="0" err="1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fr-FR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Tableau Public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99320-642A-640F-123D-8F38DDE3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96" y="1483990"/>
            <a:ext cx="9867603" cy="50659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EE9FE-424B-11F9-75D8-CFC61379E162}"/>
              </a:ext>
            </a:extLst>
          </p:cNvPr>
          <p:cNvSpPr txBox="1"/>
          <p:nvPr/>
        </p:nvSpPr>
        <p:spPr>
          <a:xfrm>
            <a:off x="647997" y="465661"/>
            <a:ext cx="476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VISUALISATION IN TABLEAU</a:t>
            </a:r>
          </a:p>
        </p:txBody>
      </p:sp>
    </p:spTree>
    <p:extLst>
      <p:ext uri="{BB962C8B-B14F-4D97-AF65-F5344CB8AC3E}">
        <p14:creationId xmlns:p14="http://schemas.microsoft.com/office/powerpoint/2010/main" val="189961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E37BB8-397B-54F0-90CF-7BAE3E166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56A47-6DEA-027B-2BF7-E8F2C6EEA864}"/>
              </a:ext>
            </a:extLst>
          </p:cNvPr>
          <p:cNvSpPr txBox="1"/>
          <p:nvPr/>
        </p:nvSpPr>
        <p:spPr>
          <a:xfrm>
            <a:off x="4676501" y="2855573"/>
            <a:ext cx="2838994" cy="8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C0000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0743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52FB-8E9E-35A7-844D-474414AB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database to manage the internal audit plan of a FTSE100 company, including: </a:t>
            </a:r>
          </a:p>
          <a:p>
            <a:r>
              <a:rPr lang="en-GB" dirty="0"/>
              <a:t>Audit teams, managers and individual team members </a:t>
            </a:r>
          </a:p>
          <a:p>
            <a:r>
              <a:rPr lang="en-GB" dirty="0"/>
              <a:t>Executive management sponsors and key stakeholders </a:t>
            </a:r>
          </a:p>
          <a:p>
            <a:r>
              <a:rPr lang="en-GB" dirty="0"/>
              <a:t>Audit plan including key milestones, status and final grade for each audit </a:t>
            </a:r>
          </a:p>
          <a:p>
            <a:r>
              <a:rPr lang="en-GB" dirty="0"/>
              <a:t>Capture the results of post-audit feedback questionnaires</a:t>
            </a:r>
          </a:p>
          <a:p>
            <a:r>
              <a:rPr lang="en-GB" dirty="0"/>
              <a:t>Enable production of management information (MI) and reporting on timescales, team performance, stakeholder interaction and other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CCCF1-A4CC-12EC-2D0A-72649260BC3E}"/>
              </a:ext>
            </a:extLst>
          </p:cNvPr>
          <p:cNvSpPr txBox="1"/>
          <p:nvPr/>
        </p:nvSpPr>
        <p:spPr>
          <a:xfrm>
            <a:off x="652371" y="110420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8413D"/>
                </a:solidFill>
              </a:rPr>
              <a:t>USE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65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7732E74-D31F-00BF-96A5-A66C8B974F65}"/>
              </a:ext>
            </a:extLst>
          </p:cNvPr>
          <p:cNvSpPr txBox="1"/>
          <p:nvPr/>
        </p:nvSpPr>
        <p:spPr>
          <a:xfrm flipH="1">
            <a:off x="118455" y="166255"/>
            <a:ext cx="2229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413D"/>
                </a:solidFill>
              </a:rPr>
              <a:t>SCHEMA</a:t>
            </a:r>
            <a:r>
              <a:rPr lang="en-US" b="1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tables in total including 2 </a:t>
            </a:r>
            <a:r>
              <a:rPr lang="en-US" dirty="0">
                <a:solidFill>
                  <a:srgbClr val="B8413D"/>
                </a:solidFill>
              </a:rPr>
              <a:t>fact tables </a:t>
            </a:r>
            <a:r>
              <a:rPr lang="en-US" dirty="0"/>
              <a:t>(‘audit’ and ‘feedback’)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Normalised</a:t>
            </a:r>
            <a:r>
              <a:rPr lang="en-US" dirty="0"/>
              <a:t> to </a:t>
            </a:r>
            <a:r>
              <a:rPr lang="en-US" b="1" dirty="0">
                <a:solidFill>
                  <a:srgbClr val="B8413D"/>
                </a:solidFill>
              </a:rPr>
              <a:t>3NF</a:t>
            </a:r>
            <a:r>
              <a:rPr lang="en-US" dirty="0"/>
              <a:t> to </a:t>
            </a:r>
            <a:r>
              <a:rPr lang="en-US" dirty="0" err="1"/>
              <a:t>minimise</a:t>
            </a:r>
            <a:r>
              <a:rPr lang="en-US" dirty="0"/>
              <a:t> redundancy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413D"/>
                </a:solidFill>
              </a:rPr>
              <a:t>Primary keys </a:t>
            </a:r>
            <a:r>
              <a:rPr lang="en-US" dirty="0"/>
              <a:t>set to </a:t>
            </a:r>
            <a:r>
              <a:rPr lang="en-US" dirty="0">
                <a:solidFill>
                  <a:srgbClr val="B8413D"/>
                </a:solidFill>
              </a:rPr>
              <a:t>auto increment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1AD39D-FCFC-7224-C369-F0E0E0299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r="1442" b="2879"/>
          <a:stretch/>
        </p:blipFill>
        <p:spPr>
          <a:xfrm>
            <a:off x="2470259" y="0"/>
            <a:ext cx="9721741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56C9056-D3D9-58D1-4C82-D47F5C4AB386}"/>
              </a:ext>
            </a:extLst>
          </p:cNvPr>
          <p:cNvSpPr/>
          <p:nvPr/>
        </p:nvSpPr>
        <p:spPr>
          <a:xfrm>
            <a:off x="7389845" y="3200400"/>
            <a:ext cx="2528596" cy="3517641"/>
          </a:xfrm>
          <a:prstGeom prst="ellipse">
            <a:avLst/>
          </a:prstGeom>
          <a:noFill/>
          <a:ln w="28575">
            <a:solidFill>
              <a:srgbClr val="B841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BB6164-B5B9-743B-388B-E16B360DDDCB}"/>
              </a:ext>
            </a:extLst>
          </p:cNvPr>
          <p:cNvSpPr/>
          <p:nvPr/>
        </p:nvSpPr>
        <p:spPr>
          <a:xfrm>
            <a:off x="2470259" y="4488024"/>
            <a:ext cx="1681863" cy="2369976"/>
          </a:xfrm>
          <a:prstGeom prst="ellipse">
            <a:avLst/>
          </a:prstGeom>
          <a:noFill/>
          <a:ln w="28575">
            <a:solidFill>
              <a:srgbClr val="B841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4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BC9BF-A442-B542-2311-C4A67CB0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71"/>
            <a:ext cx="4829849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D8A4A-903E-F306-93C8-A1176D24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1" y="1986765"/>
            <a:ext cx="5344271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A1DB2-3526-74A1-0B12-999F7591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6" y="3892413"/>
            <a:ext cx="5344271" cy="1629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3C956-B7E5-AAAE-B928-A5153BD32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1025"/>
            <a:ext cx="5134692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82C68-D6C5-54E3-4B0B-D26BB47C9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254" y="2043923"/>
            <a:ext cx="6239746" cy="1829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84771-3ACF-C46F-E39A-6CC48F1C8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254" y="3930136"/>
            <a:ext cx="5620534" cy="2076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94AD3-5CE0-0A30-CEE7-FFB47AE03131}"/>
              </a:ext>
            </a:extLst>
          </p:cNvPr>
          <p:cNvSpPr txBox="1"/>
          <p:nvPr/>
        </p:nvSpPr>
        <p:spPr>
          <a:xfrm>
            <a:off x="389491" y="5519377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Creating </a:t>
            </a:r>
            <a:r>
              <a:rPr lang="en-GB" sz="2400" b="1" dirty="0">
                <a:solidFill>
                  <a:srgbClr val="C00000"/>
                </a:solidFill>
              </a:rPr>
              <a:t>DIMENSION TABLES </a:t>
            </a:r>
            <a:r>
              <a:rPr lang="en-GB" sz="2400" b="1" dirty="0"/>
              <a:t>with </a:t>
            </a:r>
          </a:p>
          <a:p>
            <a:r>
              <a:rPr lang="en-GB" sz="2400" b="1" dirty="0">
                <a:solidFill>
                  <a:srgbClr val="C00000"/>
                </a:solidFill>
              </a:rPr>
              <a:t>PRIMARY KEYS</a:t>
            </a:r>
          </a:p>
        </p:txBody>
      </p:sp>
    </p:spTree>
    <p:extLst>
      <p:ext uri="{BB962C8B-B14F-4D97-AF65-F5344CB8AC3E}">
        <p14:creationId xmlns:p14="http://schemas.microsoft.com/office/powerpoint/2010/main" val="17822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A7C13-3E58-FE87-05D9-3FCCA7C5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" y="104699"/>
            <a:ext cx="7220958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793A-AC00-8FAC-53AB-387E71F5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0" y="3831601"/>
            <a:ext cx="7506748" cy="265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C723E-2076-3738-BC70-A3CBCD1FB19F}"/>
              </a:ext>
            </a:extLst>
          </p:cNvPr>
          <p:cNvSpPr txBox="1"/>
          <p:nvPr/>
        </p:nvSpPr>
        <p:spPr>
          <a:xfrm>
            <a:off x="6468074" y="5432291"/>
            <a:ext cx="4937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b="1" dirty="0"/>
              <a:t>Creating </a:t>
            </a:r>
            <a:r>
              <a:rPr lang="en-GB" sz="2400" b="1" dirty="0">
                <a:solidFill>
                  <a:srgbClr val="C00000"/>
                </a:solidFill>
              </a:rPr>
              <a:t>DIMENSION TABLES </a:t>
            </a:r>
            <a:r>
              <a:rPr lang="en-GB" sz="2400" b="1" dirty="0"/>
              <a:t>with </a:t>
            </a:r>
          </a:p>
          <a:p>
            <a:pPr algn="r"/>
            <a:r>
              <a:rPr lang="en-GB" sz="2400" b="1" dirty="0">
                <a:solidFill>
                  <a:srgbClr val="C00000"/>
                </a:solidFill>
              </a:rPr>
              <a:t>PRIMARY </a:t>
            </a:r>
            <a:r>
              <a:rPr lang="en-GB" sz="2400" b="1" dirty="0"/>
              <a:t>and</a:t>
            </a:r>
            <a:r>
              <a:rPr lang="en-GB" sz="2400" b="1" dirty="0">
                <a:solidFill>
                  <a:srgbClr val="C00000"/>
                </a:solidFill>
              </a:rPr>
              <a:t> FOREIGN KEYS</a:t>
            </a:r>
          </a:p>
        </p:txBody>
      </p:sp>
    </p:spTree>
    <p:extLst>
      <p:ext uri="{BB962C8B-B14F-4D97-AF65-F5344CB8AC3E}">
        <p14:creationId xmlns:p14="http://schemas.microsoft.com/office/powerpoint/2010/main" val="34721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DF266-3EC7-908E-213A-2867AE08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" y="390101"/>
            <a:ext cx="8430802" cy="6077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BF2C4-7CE9-CD9B-26E5-E10830457B5D}"/>
              </a:ext>
            </a:extLst>
          </p:cNvPr>
          <p:cNvSpPr txBox="1"/>
          <p:nvPr/>
        </p:nvSpPr>
        <p:spPr>
          <a:xfrm>
            <a:off x="6773737" y="5371331"/>
            <a:ext cx="469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b="1" dirty="0"/>
              <a:t>Creating </a:t>
            </a:r>
            <a:r>
              <a:rPr lang="en-GB" sz="2400" b="1" dirty="0">
                <a:solidFill>
                  <a:srgbClr val="C00000"/>
                </a:solidFill>
              </a:rPr>
              <a:t>‘audit’ FACT TABLE </a:t>
            </a:r>
            <a:r>
              <a:rPr lang="en-GB" sz="2400" b="1" dirty="0"/>
              <a:t>with </a:t>
            </a:r>
          </a:p>
          <a:p>
            <a:pPr algn="r"/>
            <a:r>
              <a:rPr lang="en-GB" sz="2400" b="1" dirty="0">
                <a:solidFill>
                  <a:srgbClr val="C00000"/>
                </a:solidFill>
              </a:rPr>
              <a:t>PRIMARY </a:t>
            </a:r>
            <a:r>
              <a:rPr lang="en-GB" sz="2400" b="1" dirty="0"/>
              <a:t>and</a:t>
            </a:r>
            <a:r>
              <a:rPr lang="en-GB" sz="2400" b="1" dirty="0">
                <a:solidFill>
                  <a:srgbClr val="C00000"/>
                </a:solidFill>
              </a:rPr>
              <a:t> FOREIGN KEYS</a:t>
            </a:r>
          </a:p>
        </p:txBody>
      </p:sp>
    </p:spTree>
    <p:extLst>
      <p:ext uri="{BB962C8B-B14F-4D97-AF65-F5344CB8AC3E}">
        <p14:creationId xmlns:p14="http://schemas.microsoft.com/office/powerpoint/2010/main" val="2468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6C0CF-B672-D958-58C8-A7643207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7" y="441415"/>
            <a:ext cx="9783540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5E5C0-9F48-06C7-B283-0AD153DB1998}"/>
              </a:ext>
            </a:extLst>
          </p:cNvPr>
          <p:cNvSpPr txBox="1"/>
          <p:nvPr/>
        </p:nvSpPr>
        <p:spPr>
          <a:xfrm>
            <a:off x="6476783" y="5501960"/>
            <a:ext cx="5424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b="1" dirty="0"/>
              <a:t>Creating </a:t>
            </a:r>
            <a:r>
              <a:rPr lang="en-GB" sz="2400" b="1" dirty="0">
                <a:solidFill>
                  <a:srgbClr val="C00000"/>
                </a:solidFill>
              </a:rPr>
              <a:t>‘feedback’ FACT TABLE </a:t>
            </a:r>
            <a:r>
              <a:rPr lang="en-GB" sz="2400" b="1" dirty="0"/>
              <a:t>with </a:t>
            </a:r>
          </a:p>
          <a:p>
            <a:pPr algn="r"/>
            <a:r>
              <a:rPr lang="en-GB" sz="2400" b="1" dirty="0">
                <a:solidFill>
                  <a:srgbClr val="C00000"/>
                </a:solidFill>
              </a:rPr>
              <a:t>PRIMARY and FOREIGN KEYS</a:t>
            </a:r>
          </a:p>
        </p:txBody>
      </p:sp>
    </p:spTree>
    <p:extLst>
      <p:ext uri="{BB962C8B-B14F-4D97-AF65-F5344CB8AC3E}">
        <p14:creationId xmlns:p14="http://schemas.microsoft.com/office/powerpoint/2010/main" val="6480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0805CE-4E77-DCA6-6615-71D52BD3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0" y="597159"/>
            <a:ext cx="8700739" cy="5472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88052-F7BF-65F8-7E67-A8FD3EB2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3355432"/>
            <a:ext cx="5325218" cy="2410161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0B66B-B90B-AF80-7110-A917CC0560E1}"/>
              </a:ext>
            </a:extLst>
          </p:cNvPr>
          <p:cNvSpPr txBox="1"/>
          <p:nvPr/>
        </p:nvSpPr>
        <p:spPr>
          <a:xfrm>
            <a:off x="8837463" y="2432102"/>
            <a:ext cx="303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Creating a </a:t>
            </a:r>
            <a:r>
              <a:rPr lang="en-GB" b="1" dirty="0">
                <a:solidFill>
                  <a:srgbClr val="B8413D"/>
                </a:solidFill>
              </a:rPr>
              <a:t>STORED FUNCTION </a:t>
            </a:r>
            <a:r>
              <a:rPr lang="en-GB" b="1" dirty="0"/>
              <a:t>to identify any overdue audits</a:t>
            </a:r>
          </a:p>
        </p:txBody>
      </p:sp>
    </p:spTree>
    <p:extLst>
      <p:ext uri="{BB962C8B-B14F-4D97-AF65-F5344CB8AC3E}">
        <p14:creationId xmlns:p14="http://schemas.microsoft.com/office/powerpoint/2010/main" val="196291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A7C8D-F902-EF46-72EB-FA066C86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" y="2181732"/>
            <a:ext cx="9610531" cy="461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101BA-B91F-A174-9CF0-3A78A40D0518}"/>
              </a:ext>
            </a:extLst>
          </p:cNvPr>
          <p:cNvSpPr txBox="1"/>
          <p:nvPr/>
        </p:nvSpPr>
        <p:spPr>
          <a:xfrm>
            <a:off x="0" y="1258402"/>
            <a:ext cx="415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Creating a </a:t>
            </a:r>
            <a:r>
              <a:rPr lang="en-GB" b="1" dirty="0">
                <a:solidFill>
                  <a:srgbClr val="B8413D"/>
                </a:solidFill>
              </a:rPr>
              <a:t>STORED PROCEDURE </a:t>
            </a:r>
            <a:r>
              <a:rPr lang="en-GB" b="1" dirty="0"/>
              <a:t>to make it easier to record a new feedback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3DDF0-8C03-399F-C269-2DF56291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368685"/>
            <a:ext cx="7614854" cy="2413495"/>
          </a:xfrm>
          <a:prstGeom prst="rect">
            <a:avLst/>
          </a:prstGeom>
          <a:solidFill>
            <a:srgbClr val="C00000"/>
          </a:solidFill>
          <a:ln w="15875">
            <a:solidFill>
              <a:srgbClr val="B8413D"/>
            </a:solidFill>
          </a:ln>
        </p:spPr>
      </p:pic>
    </p:spTree>
    <p:extLst>
      <p:ext uri="{BB962C8B-B14F-4D97-AF65-F5344CB8AC3E}">
        <p14:creationId xmlns:p14="http://schemas.microsoft.com/office/powerpoint/2010/main" val="411742124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288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Grandview</vt:lpstr>
      <vt:lpstr>Grandview Display</vt:lpstr>
      <vt:lpstr>CitationVTI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FIRST GIRLS INTRODUCTION TO DATA &amp; SQL   Project:  Audit Plan Database</dc:title>
  <dc:creator>Richard Melling</dc:creator>
  <cp:lastModifiedBy>Richard Melling</cp:lastModifiedBy>
  <cp:revision>11</cp:revision>
  <dcterms:created xsi:type="dcterms:W3CDTF">2023-03-20T19:03:10Z</dcterms:created>
  <dcterms:modified xsi:type="dcterms:W3CDTF">2023-03-24T22:28:22Z</dcterms:modified>
</cp:coreProperties>
</file>