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png"/>
  <Override PartName="/ppt/media/image6.jpg" ContentType="image/png"/>
  <Override PartName="/ppt/media/image7.jpg" ContentType="image/png"/>
  <Override PartName="/ppt/media/image8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72" r:id="rId2"/>
    <p:sldId id="257" r:id="rId3"/>
    <p:sldId id="258" r:id="rId4"/>
    <p:sldId id="264" r:id="rId5"/>
    <p:sldId id="271" r:id="rId6"/>
    <p:sldId id="273" r:id="rId7"/>
    <p:sldId id="274" r:id="rId8"/>
    <p:sldId id="277" r:id="rId9"/>
    <p:sldId id="265" r:id="rId10"/>
    <p:sldId id="276" r:id="rId11"/>
    <p:sldId id="278" r:id="rId12"/>
    <p:sldId id="27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F5481-C32F-48DB-8A8E-7102C550CBAA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23672-7719-4F40-97CF-F56C3502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entire project has been developed in SUDO Distributed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23672-7719-4F40-97CF-F56C3502A6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68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6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6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3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FEF6-61C8-4B0A-8A59-5837FB8B0DDB}" type="datetimeFigureOut">
              <a:rPr lang="en-US" smtClean="0"/>
              <a:t>11-Jul-18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387F95-A263-4DB7-AA60-E6221BEF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arket basket analysis">
            <a:extLst>
              <a:ext uri="{FF2B5EF4-FFF2-40B4-BE49-F238E27FC236}">
                <a16:creationId xmlns:a16="http://schemas.microsoft.com/office/drawing/2014/main" id="{6B271848-D27F-47E1-94B3-4ABB2504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10" y="2204665"/>
            <a:ext cx="5871621" cy="41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90530-8767-421B-A958-1720EFB1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459" y="690786"/>
            <a:ext cx="9782439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Market Basket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58DF-947E-465E-AA5A-31014137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1" y="1736221"/>
            <a:ext cx="4356295" cy="3461786"/>
          </a:xfrm>
        </p:spPr>
        <p:txBody>
          <a:bodyPr>
            <a:normAutofit/>
          </a:bodyPr>
          <a:lstStyle/>
          <a:p>
            <a:r>
              <a:rPr lang="en-US" sz="2000" dirty="0"/>
              <a:t>Presented By</a:t>
            </a:r>
          </a:p>
          <a:p>
            <a:pPr lvl="1"/>
            <a:r>
              <a:rPr lang="en-US" sz="2000" dirty="0" err="1"/>
              <a:t>Sayantony</a:t>
            </a:r>
            <a:r>
              <a:rPr lang="en-US" sz="2000" dirty="0"/>
              <a:t> Dey</a:t>
            </a:r>
          </a:p>
          <a:p>
            <a:pPr lvl="1"/>
            <a:r>
              <a:rPr lang="en-US" sz="2000" dirty="0" err="1"/>
              <a:t>Sanjit</a:t>
            </a:r>
            <a:r>
              <a:rPr lang="en-US" sz="2000" dirty="0"/>
              <a:t> </a:t>
            </a:r>
            <a:r>
              <a:rPr lang="en-US" sz="2000" dirty="0" err="1"/>
              <a:t>Sadhukhan</a:t>
            </a:r>
            <a:endParaRPr lang="en-US" sz="2000" dirty="0"/>
          </a:p>
          <a:p>
            <a:pPr lvl="1"/>
            <a:r>
              <a:rPr lang="en-US" sz="2000" dirty="0" err="1"/>
              <a:t>Subham</a:t>
            </a:r>
            <a:r>
              <a:rPr lang="en-US" sz="2000" dirty="0"/>
              <a:t> Banerjee</a:t>
            </a:r>
          </a:p>
          <a:p>
            <a:pPr lvl="1"/>
            <a:r>
              <a:rPr lang="en-US" sz="2000" dirty="0" err="1"/>
              <a:t>Aveepsit</a:t>
            </a:r>
            <a:r>
              <a:rPr lang="en-US" sz="2000" dirty="0"/>
              <a:t> Chowdhury</a:t>
            </a:r>
          </a:p>
          <a:p>
            <a:pPr lvl="1"/>
            <a:r>
              <a:rPr lang="en-US" sz="2000" dirty="0" err="1"/>
              <a:t>Kheya</a:t>
            </a:r>
            <a:r>
              <a:rPr lang="en-US" sz="2000" dirty="0"/>
              <a:t> Mondal</a:t>
            </a:r>
          </a:p>
        </p:txBody>
      </p:sp>
    </p:spTree>
    <p:extLst>
      <p:ext uri="{BB962C8B-B14F-4D97-AF65-F5344CB8AC3E}">
        <p14:creationId xmlns:p14="http://schemas.microsoft.com/office/powerpoint/2010/main" val="228120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6551-62FE-456F-8BAC-97011CA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5249"/>
            <a:ext cx="8911687" cy="1286022"/>
          </a:xfrm>
        </p:spPr>
        <p:txBody>
          <a:bodyPr/>
          <a:lstStyle/>
          <a:p>
            <a:r>
              <a:rPr lang="en-US" dirty="0"/>
              <a:t>Data 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EAF1-9D7D-47B3-B846-A18A4143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730" y="1570891"/>
            <a:ext cx="6878345" cy="4309403"/>
          </a:xfrm>
        </p:spPr>
        <p:txBody>
          <a:bodyPr/>
          <a:lstStyle/>
          <a:p>
            <a:r>
              <a:rPr lang="en-US" dirty="0" err="1"/>
              <a:t>hering</a:t>
            </a:r>
            <a:r>
              <a:rPr lang="en-US" dirty="0"/>
              <a:t> </a:t>
            </a:r>
            <a:r>
              <a:rPr lang="en-US" dirty="0" err="1"/>
              <a:t>corned_b</a:t>
            </a:r>
            <a:r>
              <a:rPr lang="en-US" dirty="0"/>
              <a:t> olives ham turkey bourbon </a:t>
            </a:r>
            <a:r>
              <a:rPr lang="en-US" dirty="0" err="1"/>
              <a:t>ice_crea</a:t>
            </a:r>
            <a:endParaRPr lang="en-US" dirty="0"/>
          </a:p>
          <a:p>
            <a:r>
              <a:rPr lang="en-US" dirty="0"/>
              <a:t>baguette soda </a:t>
            </a:r>
            <a:r>
              <a:rPr lang="en-US" dirty="0" err="1"/>
              <a:t>hering</a:t>
            </a:r>
            <a:r>
              <a:rPr lang="en-US" dirty="0"/>
              <a:t> cracker </a:t>
            </a:r>
            <a:r>
              <a:rPr lang="en-US" dirty="0" err="1"/>
              <a:t>heineken</a:t>
            </a:r>
            <a:r>
              <a:rPr lang="en-US" dirty="0"/>
              <a:t> olives </a:t>
            </a:r>
            <a:r>
              <a:rPr lang="en-US" dirty="0" err="1"/>
              <a:t>corned_b</a:t>
            </a:r>
            <a:endParaRPr lang="en-US" dirty="0"/>
          </a:p>
          <a:p>
            <a:r>
              <a:rPr lang="en-US" dirty="0"/>
              <a:t>avocado cracker </a:t>
            </a:r>
            <a:r>
              <a:rPr lang="en-US" dirty="0" err="1"/>
              <a:t>artichok</a:t>
            </a:r>
            <a:r>
              <a:rPr lang="en-US" dirty="0"/>
              <a:t> </a:t>
            </a:r>
            <a:r>
              <a:rPr lang="en-US" dirty="0" err="1"/>
              <a:t>heineken</a:t>
            </a:r>
            <a:r>
              <a:rPr lang="en-US" dirty="0"/>
              <a:t> ham turkey sardines</a:t>
            </a:r>
          </a:p>
          <a:p>
            <a:r>
              <a:rPr lang="en-US" dirty="0"/>
              <a:t>olives bourbon coke turkey </a:t>
            </a:r>
            <a:r>
              <a:rPr lang="en-US" dirty="0" err="1"/>
              <a:t>ice_crea</a:t>
            </a:r>
            <a:r>
              <a:rPr lang="en-US" dirty="0"/>
              <a:t> ham peppers</a:t>
            </a:r>
          </a:p>
        </p:txBody>
      </p:sp>
    </p:spTree>
    <p:extLst>
      <p:ext uri="{BB962C8B-B14F-4D97-AF65-F5344CB8AC3E}">
        <p14:creationId xmlns:p14="http://schemas.microsoft.com/office/powerpoint/2010/main" val="139940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analyticstrainings.com/wp-content/uploads/2012/08/Market-Basket-1.jpg">
            <a:extLst>
              <a:ext uri="{FF2B5EF4-FFF2-40B4-BE49-F238E27FC236}">
                <a16:creationId xmlns:a16="http://schemas.microsoft.com/office/drawing/2014/main" id="{86D055A4-D2D7-4AAF-AE7D-75AFBC14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387" y="152475"/>
            <a:ext cx="4477923" cy="2529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2CA4A-D0F1-4253-8C75-6B55B670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624109"/>
            <a:ext cx="5773518" cy="85299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05C7-70C2-4233-A1C2-1C7C7083F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277" y="1894536"/>
            <a:ext cx="9514560" cy="4825057"/>
          </a:xfrm>
        </p:spPr>
        <p:txBody>
          <a:bodyPr>
            <a:noAutofit/>
          </a:bodyPr>
          <a:lstStyle/>
          <a:p>
            <a:pPr lvl="1"/>
            <a:r>
              <a:rPr lang="en-US" sz="2000" dirty="0"/>
              <a:t>The future work would be some                                                          modification of other algorithms to                                                   generate the association rules that                                                       can be adopted on existing recommendation system to make them functionally more effective.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Better and effective rule mining techniques can be used for better performance of the recommendation system.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Effective Neural Network techniques can be incorporated with the Association Rule Mining to increase the accuracy of the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val="94228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market basket analysis graph">
            <a:extLst>
              <a:ext uri="{FF2B5EF4-FFF2-40B4-BE49-F238E27FC236}">
                <a16:creationId xmlns:a16="http://schemas.microsoft.com/office/drawing/2014/main" id="{B5F93BEC-3D33-451F-BA67-2EFED30EE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077" y="3938954"/>
            <a:ext cx="5514535" cy="27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>
            <a:extLst>
              <a:ext uri="{FF2B5EF4-FFF2-40B4-BE49-F238E27FC236}">
                <a16:creationId xmlns:a16="http://schemas.microsoft.com/office/drawing/2014/main" id="{DD539503-5658-4789-889A-EC483A660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1744" y="553772"/>
            <a:ext cx="8911687" cy="1280890"/>
          </a:xfrm>
        </p:spPr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BFA8DAD-0081-4608-BFAC-94CF2A803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We have shown how Market basket analysis using association rules works in determining the customer buying patterns. This can be further extended using , to add dimensions and cube to identify other measures like costs, revenue and quantity.</a:t>
            </a:r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8DD4-DDA2-4FD7-A2CA-D6FDE7D3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624" y="2788555"/>
            <a:ext cx="5270751" cy="1280890"/>
          </a:xfrm>
        </p:spPr>
        <p:txBody>
          <a:bodyPr>
            <a:no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081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C94F117-50F6-4C99-AEB0-A0F3052E7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224" y="595974"/>
            <a:ext cx="6800459" cy="838930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Topics to be discussed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DE33882-57FD-4815-9ACD-6A644543A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Introduction to Market Basket Analysis</a:t>
            </a:r>
          </a:p>
          <a:p>
            <a:r>
              <a:rPr lang="en-US" altLang="en-US" sz="2800" dirty="0"/>
              <a:t>Technique used : </a:t>
            </a:r>
            <a:r>
              <a:rPr lang="en-US" altLang="en-US" sz="2800" dirty="0" err="1"/>
              <a:t>Apriori</a:t>
            </a:r>
            <a:r>
              <a:rPr lang="en-US" altLang="en-US" sz="2800" dirty="0"/>
              <a:t> Algorithm</a:t>
            </a:r>
          </a:p>
          <a:p>
            <a:r>
              <a:rPr lang="en-US" altLang="en-US" sz="2800" dirty="0"/>
              <a:t>Hardware and Software requirements</a:t>
            </a:r>
          </a:p>
          <a:p>
            <a:r>
              <a:rPr lang="en-US" altLang="en-US" sz="2800" dirty="0"/>
              <a:t>Applications in some other areas</a:t>
            </a:r>
          </a:p>
          <a:p>
            <a:r>
              <a:rPr lang="en-US" altLang="en-US" sz="2800" dirty="0"/>
              <a:t>Description of sample data set</a:t>
            </a:r>
          </a:p>
          <a:p>
            <a:r>
              <a:rPr lang="en-US" altLang="en-US" sz="2800" dirty="0"/>
              <a:t>Future improvements</a:t>
            </a:r>
          </a:p>
          <a:p>
            <a:pPr>
              <a:buFontTx/>
              <a:buNone/>
            </a:pPr>
            <a:endParaRPr lang="en-US" altLang="en-US" sz="2800" dirty="0"/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7">
            <a:extLst>
              <a:ext uri="{FF2B5EF4-FFF2-40B4-BE49-F238E27FC236}">
                <a16:creationId xmlns:a16="http://schemas.microsoft.com/office/drawing/2014/main" id="{6B19D7B6-7BDD-4C9A-9DA8-586A0470CF49}"/>
              </a:ext>
            </a:extLst>
          </p:cNvPr>
          <p:cNvSpPr/>
          <p:nvPr/>
        </p:nvSpPr>
        <p:spPr>
          <a:xfrm>
            <a:off x="6781800" y="304206"/>
            <a:ext cx="5410200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0185" y="655534"/>
            <a:ext cx="3505200" cy="65851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4200" b="1" spc="-5" dirty="0"/>
              <a:t>Introduction</a:t>
            </a:r>
            <a:endParaRPr sz="42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1561971" y="1483140"/>
            <a:ext cx="9368632" cy="4844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buFont typeface="Wingdings"/>
              <a:buChar char=""/>
              <a:tabLst>
                <a:tab pos="288925" algn="l"/>
              </a:tabLs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 large </a:t>
            </a:r>
            <a:r>
              <a:rPr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number </a:t>
            </a:r>
            <a:r>
              <a:rPr sz="3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 </a:t>
            </a:r>
            <a:r>
              <a:rPr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people</a:t>
            </a:r>
            <a:endParaRPr lang="en-US" sz="3000" spc="-5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288925" algn="l"/>
              </a:tabLst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	</a:t>
            </a:r>
            <a:r>
              <a:rPr sz="3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 to visit  </a:t>
            </a:r>
            <a:r>
              <a:rPr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shopping malls</a:t>
            </a:r>
            <a:endParaRPr lang="en-US" sz="3000" spc="-5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288925" algn="l"/>
              </a:tabLst>
            </a:pPr>
            <a:r>
              <a:rPr lang="en-US"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	</a:t>
            </a:r>
            <a:r>
              <a:rPr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shopping</a:t>
            </a:r>
            <a:r>
              <a:rPr sz="30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centers.</a:t>
            </a:r>
          </a:p>
          <a:p>
            <a:pPr marL="12700" marR="91440">
              <a:lnSpc>
                <a:spcPct val="150000"/>
              </a:lnSpc>
              <a:buFont typeface="Wingdings"/>
              <a:buChar char=""/>
              <a:tabLst>
                <a:tab pos="311785" algn="l"/>
              </a:tabLst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Massive </a:t>
            </a:r>
            <a:r>
              <a:rPr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amounts </a:t>
            </a:r>
            <a:r>
              <a:rPr sz="3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 </a:t>
            </a:r>
            <a:r>
              <a:rPr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30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continuously  being </a:t>
            </a:r>
            <a:r>
              <a:rPr lang="en-US"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	</a:t>
            </a:r>
            <a:r>
              <a:rPr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collected and </a:t>
            </a:r>
            <a:r>
              <a:rPr sz="3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stored as  </a:t>
            </a:r>
            <a:r>
              <a:rPr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transactions</a:t>
            </a:r>
            <a:endParaRPr sz="30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marR="368935">
              <a:lnSpc>
                <a:spcPct val="150000"/>
              </a:lnSpc>
              <a:spcBef>
                <a:spcPts val="5"/>
              </a:spcBef>
              <a:buFont typeface="Wingdings"/>
              <a:buChar char=""/>
              <a:tabLst>
                <a:tab pos="304165" algn="l"/>
              </a:tabLst>
            </a:pPr>
            <a:r>
              <a:rPr lang="en-US"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Those collected data </a:t>
            </a:r>
            <a:r>
              <a:rPr sz="3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 be </a:t>
            </a:r>
            <a:r>
              <a:rPr sz="30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useful  </a:t>
            </a:r>
            <a:r>
              <a:rPr sz="3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or 	business strategy planning.</a:t>
            </a:r>
            <a:endParaRPr sz="30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98430" y="6551583"/>
            <a:ext cx="135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pPr marL="25400">
                <a:lnSpc>
                  <a:spcPts val="1425"/>
                </a:lnSpc>
              </a:p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AF3D6EF9-58AD-4A45-936C-983F24F6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81" y="3207433"/>
            <a:ext cx="6607939" cy="3490347"/>
          </a:xfrm>
          <a:prstGeom prst="rect">
            <a:avLst/>
          </a:prstGeom>
        </p:spPr>
      </p:pic>
      <p:sp>
        <p:nvSpPr>
          <p:cNvPr id="8194" name="Rectangle 5">
            <a:extLst>
              <a:ext uri="{FF2B5EF4-FFF2-40B4-BE49-F238E27FC236}">
                <a16:creationId xmlns:a16="http://schemas.microsoft.com/office/drawing/2014/main" id="{9BBB5478-40CF-490E-9DA3-9521744F2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0156" y="613805"/>
            <a:ext cx="10359585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Definition of </a:t>
            </a:r>
            <a:r>
              <a:rPr lang="en-US" altLang="en-US" sz="4000" dirty="0" err="1"/>
              <a:t>Apriori</a:t>
            </a:r>
            <a:r>
              <a:rPr lang="en-US" altLang="en-US" sz="4000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B7FE-AA52-4C5F-ABD1-2E1D32BD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392" y="1441712"/>
            <a:ext cx="10551844" cy="493094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Apriori</a:t>
            </a:r>
            <a:r>
              <a:rPr lang="en-US" dirty="0"/>
              <a:t> Algorithm is an influential algorithm for mining frequent itemset for Boolean association rules.</a:t>
            </a:r>
          </a:p>
          <a:p>
            <a:r>
              <a:rPr lang="en-US" spc="-30" dirty="0" err="1">
                <a:cs typeface="Arial"/>
              </a:rPr>
              <a:t>Apriori</a:t>
            </a:r>
            <a:r>
              <a:rPr lang="en-US" spc="-114" dirty="0">
                <a:cs typeface="Arial"/>
              </a:rPr>
              <a:t> </a:t>
            </a:r>
            <a:r>
              <a:rPr lang="en-US" spc="-155" dirty="0">
                <a:cs typeface="Arial"/>
              </a:rPr>
              <a:t>uses</a:t>
            </a:r>
            <a:r>
              <a:rPr lang="en-US" spc="-100" dirty="0">
                <a:cs typeface="Arial"/>
              </a:rPr>
              <a:t> </a:t>
            </a:r>
            <a:r>
              <a:rPr lang="en-US" spc="-155" dirty="0">
                <a:cs typeface="Arial"/>
              </a:rPr>
              <a:t>a</a:t>
            </a:r>
            <a:r>
              <a:rPr lang="en-US" spc="-114" dirty="0">
                <a:cs typeface="Arial"/>
              </a:rPr>
              <a:t> </a:t>
            </a:r>
            <a:r>
              <a:rPr lang="en-US" spc="5" dirty="0">
                <a:cs typeface="Arial"/>
              </a:rPr>
              <a:t>"</a:t>
            </a:r>
            <a:r>
              <a:rPr lang="en-US" b="1" spc="5" dirty="0">
                <a:cs typeface="Arial"/>
              </a:rPr>
              <a:t>bottom</a:t>
            </a:r>
            <a:r>
              <a:rPr lang="en-US" b="1" spc="-120" dirty="0">
                <a:cs typeface="Arial"/>
              </a:rPr>
              <a:t> </a:t>
            </a:r>
            <a:r>
              <a:rPr lang="en-US" b="1" spc="-10" dirty="0">
                <a:cs typeface="Arial"/>
              </a:rPr>
              <a:t>up</a:t>
            </a:r>
            <a:r>
              <a:rPr lang="en-US" spc="-10" dirty="0">
                <a:cs typeface="Arial"/>
              </a:rPr>
              <a:t>"</a:t>
            </a:r>
            <a:r>
              <a:rPr lang="en-US" spc="-120" dirty="0">
                <a:cs typeface="Arial"/>
              </a:rPr>
              <a:t> </a:t>
            </a:r>
            <a:r>
              <a:rPr lang="en-US" spc="-85" dirty="0">
                <a:cs typeface="Arial"/>
              </a:rPr>
              <a:t>approach,</a:t>
            </a:r>
            <a:r>
              <a:rPr lang="en-US" spc="-120" dirty="0">
                <a:cs typeface="Arial"/>
              </a:rPr>
              <a:t> </a:t>
            </a:r>
            <a:r>
              <a:rPr lang="en-US" spc="-60" dirty="0">
                <a:cs typeface="Arial"/>
              </a:rPr>
              <a:t>where</a:t>
            </a:r>
            <a:r>
              <a:rPr lang="en-US" spc="-105" dirty="0">
                <a:cs typeface="Arial"/>
              </a:rPr>
              <a:t> </a:t>
            </a:r>
            <a:r>
              <a:rPr lang="en-US" spc="-35" dirty="0">
                <a:cs typeface="Arial"/>
              </a:rPr>
              <a:t>frequent</a:t>
            </a:r>
            <a:r>
              <a:rPr lang="en-US" spc="-114" dirty="0">
                <a:cs typeface="Arial"/>
              </a:rPr>
              <a:t> </a:t>
            </a:r>
            <a:r>
              <a:rPr lang="en-US" spc="-120" dirty="0">
                <a:cs typeface="Arial"/>
              </a:rPr>
              <a:t>subsets</a:t>
            </a:r>
            <a:r>
              <a:rPr lang="en-US" spc="-80" dirty="0">
                <a:cs typeface="Arial"/>
              </a:rPr>
              <a:t> </a:t>
            </a:r>
            <a:r>
              <a:rPr lang="en-US" spc="-90" dirty="0">
                <a:cs typeface="Arial"/>
              </a:rPr>
              <a:t>are</a:t>
            </a:r>
            <a:r>
              <a:rPr lang="en-US" spc="-105" dirty="0">
                <a:cs typeface="Arial"/>
              </a:rPr>
              <a:t> </a:t>
            </a:r>
            <a:r>
              <a:rPr lang="en-US" spc="-80" dirty="0">
                <a:cs typeface="Arial"/>
              </a:rPr>
              <a:t>extended</a:t>
            </a:r>
            <a:r>
              <a:rPr lang="en-US" spc="-100" dirty="0">
                <a:cs typeface="Arial"/>
              </a:rPr>
              <a:t> </a:t>
            </a:r>
            <a:r>
              <a:rPr lang="en-US" spc="-80" dirty="0">
                <a:cs typeface="Arial"/>
              </a:rPr>
              <a:t>one</a:t>
            </a:r>
            <a:r>
              <a:rPr lang="en-US" spc="-114" dirty="0">
                <a:cs typeface="Arial"/>
              </a:rPr>
              <a:t> </a:t>
            </a:r>
            <a:r>
              <a:rPr lang="en-US" spc="-20" dirty="0">
                <a:cs typeface="Arial"/>
              </a:rPr>
              <a:t>item</a:t>
            </a:r>
            <a:r>
              <a:rPr lang="en-US" spc="-100" dirty="0">
                <a:cs typeface="Arial"/>
              </a:rPr>
              <a:t> </a:t>
            </a:r>
            <a:r>
              <a:rPr lang="en-US" spc="-35" dirty="0">
                <a:cs typeface="Arial"/>
              </a:rPr>
              <a:t>at  </a:t>
            </a:r>
            <a:r>
              <a:rPr lang="en-US" spc="-155" dirty="0">
                <a:cs typeface="Arial"/>
              </a:rPr>
              <a:t>a </a:t>
            </a:r>
            <a:r>
              <a:rPr lang="en-US" spc="-15" dirty="0">
                <a:cs typeface="Arial"/>
              </a:rPr>
              <a:t>time </a:t>
            </a:r>
            <a:r>
              <a:rPr lang="en-US" spc="-110" dirty="0">
                <a:cs typeface="Arial"/>
              </a:rPr>
              <a:t>(a </a:t>
            </a:r>
            <a:r>
              <a:rPr lang="en-US" spc="-85" dirty="0">
                <a:cs typeface="Arial"/>
              </a:rPr>
              <a:t>step </a:t>
            </a:r>
            <a:r>
              <a:rPr lang="en-US" spc="-60" dirty="0">
                <a:cs typeface="Arial"/>
              </a:rPr>
              <a:t>known </a:t>
            </a:r>
            <a:r>
              <a:rPr lang="en-US" spc="-185" dirty="0">
                <a:cs typeface="Arial"/>
              </a:rPr>
              <a:t>as </a:t>
            </a:r>
            <a:r>
              <a:rPr lang="en-US" i="1" spc="-95" dirty="0">
                <a:cs typeface="Trebuchet MS"/>
              </a:rPr>
              <a:t>candidate </a:t>
            </a:r>
            <a:r>
              <a:rPr lang="en-US" i="1" spc="-90" dirty="0">
                <a:cs typeface="Trebuchet MS"/>
              </a:rPr>
              <a:t>generation</a:t>
            </a:r>
            <a:r>
              <a:rPr lang="en-US" spc="-90" dirty="0">
                <a:cs typeface="Arial"/>
              </a:rPr>
              <a:t>, </a:t>
            </a:r>
            <a:r>
              <a:rPr lang="en-US" spc="-95" dirty="0">
                <a:cs typeface="Arial"/>
              </a:rPr>
              <a:t>and </a:t>
            </a:r>
            <a:r>
              <a:rPr lang="en-US" spc="-100" dirty="0">
                <a:cs typeface="Arial"/>
              </a:rPr>
              <a:t>groups </a:t>
            </a:r>
            <a:r>
              <a:rPr lang="en-US" spc="-5" dirty="0">
                <a:cs typeface="Arial"/>
              </a:rPr>
              <a:t>of </a:t>
            </a:r>
            <a:r>
              <a:rPr lang="en-US" spc="-90" dirty="0">
                <a:cs typeface="Arial"/>
              </a:rPr>
              <a:t>candidates are </a:t>
            </a:r>
            <a:r>
              <a:rPr lang="en-US" spc="-60" dirty="0">
                <a:cs typeface="Arial"/>
              </a:rPr>
              <a:t>tested  </a:t>
            </a:r>
            <a:r>
              <a:rPr lang="en-US" spc="-100" dirty="0">
                <a:cs typeface="Arial"/>
              </a:rPr>
              <a:t>against </a:t>
            </a:r>
            <a:r>
              <a:rPr lang="en-US" spc="-20" dirty="0">
                <a:cs typeface="Arial"/>
              </a:rPr>
              <a:t>the</a:t>
            </a:r>
            <a:r>
              <a:rPr lang="en-US" spc="-114" dirty="0">
                <a:cs typeface="Arial"/>
              </a:rPr>
              <a:t> </a:t>
            </a:r>
            <a:r>
              <a:rPr lang="en-US" spc="-70" dirty="0">
                <a:cs typeface="Arial"/>
              </a:rPr>
              <a:t>data.</a:t>
            </a:r>
            <a:endParaRPr lang="en-US" dirty="0">
              <a:cs typeface="Arial"/>
            </a:endParaRPr>
          </a:p>
          <a:p>
            <a:r>
              <a:rPr lang="en-US" spc="-30" dirty="0" err="1">
                <a:cs typeface="Arial"/>
              </a:rPr>
              <a:t>Apriori</a:t>
            </a:r>
            <a:r>
              <a:rPr lang="en-US" spc="-30" dirty="0">
                <a:cs typeface="Arial"/>
              </a:rPr>
              <a:t> </a:t>
            </a:r>
            <a:r>
              <a:rPr lang="en-US" spc="-105" dirty="0">
                <a:cs typeface="Arial"/>
              </a:rPr>
              <a:t>is </a:t>
            </a:r>
            <a:r>
              <a:rPr lang="en-US" spc="-100" dirty="0">
                <a:cs typeface="Arial"/>
              </a:rPr>
              <a:t>designed </a:t>
            </a:r>
            <a:r>
              <a:rPr lang="en-US" spc="15" dirty="0">
                <a:cs typeface="Arial"/>
              </a:rPr>
              <a:t>to</a:t>
            </a:r>
            <a:r>
              <a:rPr lang="en-US" spc="-395" dirty="0">
                <a:cs typeface="Arial"/>
              </a:rPr>
              <a:t> </a:t>
            </a:r>
            <a:r>
              <a:rPr lang="en-US" spc="-65" dirty="0">
                <a:cs typeface="Arial"/>
              </a:rPr>
              <a:t>operate </a:t>
            </a:r>
            <a:r>
              <a:rPr lang="en-US" spc="-60" dirty="0">
                <a:cs typeface="Arial"/>
              </a:rPr>
              <a:t>on </a:t>
            </a:r>
            <a:r>
              <a:rPr lang="en-US" spc="-110" dirty="0">
                <a:cs typeface="Arial"/>
              </a:rPr>
              <a:t>database </a:t>
            </a:r>
            <a:r>
              <a:rPr lang="en-US" spc="-65" dirty="0">
                <a:cs typeface="Arial"/>
              </a:rPr>
              <a:t>containing </a:t>
            </a:r>
            <a:r>
              <a:rPr lang="en-US" spc="-70" dirty="0">
                <a:cs typeface="Arial"/>
              </a:rPr>
              <a:t>transactions </a:t>
            </a:r>
            <a:r>
              <a:rPr lang="en-US" spc="-20" dirty="0">
                <a:cs typeface="Arial"/>
              </a:rPr>
              <a:t>(for </a:t>
            </a:r>
            <a:r>
              <a:rPr lang="en-US" spc="-100" dirty="0">
                <a:cs typeface="Arial"/>
              </a:rPr>
              <a:t>example,  </a:t>
            </a:r>
            <a:r>
              <a:rPr lang="en-US" spc="-65" dirty="0">
                <a:cs typeface="Arial"/>
              </a:rPr>
              <a:t>collections </a:t>
            </a:r>
            <a:r>
              <a:rPr lang="en-US" spc="-5" dirty="0">
                <a:cs typeface="Arial"/>
              </a:rPr>
              <a:t>of </a:t>
            </a:r>
            <a:r>
              <a:rPr lang="en-US" spc="-65" dirty="0">
                <a:cs typeface="Arial"/>
              </a:rPr>
              <a:t>items </a:t>
            </a:r>
            <a:r>
              <a:rPr lang="en-US" spc="-55" dirty="0">
                <a:cs typeface="Arial"/>
              </a:rPr>
              <a:t>bought </a:t>
            </a:r>
            <a:r>
              <a:rPr lang="en-US" spc="-85" dirty="0">
                <a:cs typeface="Arial"/>
              </a:rPr>
              <a:t>by </a:t>
            </a:r>
            <a:r>
              <a:rPr lang="en-US" spc="-95" dirty="0">
                <a:cs typeface="Arial"/>
              </a:rPr>
              <a:t>customers, </a:t>
            </a:r>
            <a:r>
              <a:rPr lang="en-US" spc="-15" dirty="0">
                <a:cs typeface="Arial"/>
              </a:rPr>
              <a:t>or </a:t>
            </a:r>
            <a:r>
              <a:rPr lang="en-US" spc="-65" dirty="0">
                <a:cs typeface="Arial"/>
              </a:rPr>
              <a:t>details </a:t>
            </a:r>
            <a:r>
              <a:rPr lang="en-US" spc="-5" dirty="0">
                <a:cs typeface="Arial"/>
              </a:rPr>
              <a:t>of</a:t>
            </a:r>
            <a:r>
              <a:rPr lang="en-US" spc="-380" dirty="0">
                <a:cs typeface="Arial"/>
              </a:rPr>
              <a:t> </a:t>
            </a:r>
            <a:r>
              <a:rPr lang="en-US" spc="-155" dirty="0">
                <a:cs typeface="Arial"/>
              </a:rPr>
              <a:t>a </a:t>
            </a:r>
            <a:r>
              <a:rPr lang="en-US" spc="-70" dirty="0">
                <a:cs typeface="Arial"/>
              </a:rPr>
              <a:t>website </a:t>
            </a:r>
            <a:r>
              <a:rPr lang="en-US" spc="-40" dirty="0">
                <a:cs typeface="Arial"/>
              </a:rPr>
              <a:t>frequentation).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9BBB5478-40CF-490E-9DA3-9521744F2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0157" y="306333"/>
            <a:ext cx="6673850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Association Rule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E2F8-515D-4804-894D-8AAE8E6A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04" y="1291773"/>
            <a:ext cx="10443991" cy="5514535"/>
          </a:xfrm>
        </p:spPr>
        <p:txBody>
          <a:bodyPr>
            <a:normAutofit/>
          </a:bodyPr>
          <a:lstStyle/>
          <a:p>
            <a:r>
              <a:rPr lang="en-US" sz="2800" dirty="0"/>
              <a:t>Association analysis uses a set of transactions to discover rules that indicate the likely occurrence of an item based on the occurrences of other items in the transaction</a:t>
            </a:r>
          </a:p>
          <a:p>
            <a:pPr fontAlgn="base"/>
            <a:r>
              <a:rPr lang="en-US" sz="2000" dirty="0"/>
              <a:t>An implication expression of the form X ® Y, where X and Y are item sets</a:t>
            </a:r>
          </a:p>
          <a:p>
            <a:pPr fontAlgn="base"/>
            <a:r>
              <a:rPr lang="en-US" sz="2000" dirty="0"/>
              <a:t>Example:    {Apple, Beer} -&gt; {Rice}</a:t>
            </a:r>
          </a:p>
          <a:p>
            <a:pPr fontAlgn="base"/>
            <a:r>
              <a:rPr lang="en-US" sz="2000" dirty="0"/>
              <a:t>Here X is {Apple, Beer] -&gt; Y which is {Rice}</a:t>
            </a:r>
          </a:p>
          <a:p>
            <a:pPr fontAlgn="base"/>
            <a:endParaRPr lang="en-US" sz="2000" dirty="0"/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9B5CF-3D7B-4C7A-9FB3-C15763ECD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17" y="3127204"/>
            <a:ext cx="3862118" cy="3424463"/>
          </a:xfrm>
          <a:prstGeom prst="rect">
            <a:avLst/>
          </a:prstGeom>
        </p:spPr>
      </p:pic>
      <p:pic>
        <p:nvPicPr>
          <p:cNvPr id="2054" name="Picture 6" descr="Image result for support confidence lift">
            <a:extLst>
              <a:ext uri="{FF2B5EF4-FFF2-40B4-BE49-F238E27FC236}">
                <a16:creationId xmlns:a16="http://schemas.microsoft.com/office/drawing/2014/main" id="{80515A25-463D-4CFE-A185-18F78EDDA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67" y="4137477"/>
            <a:ext cx="3999508" cy="2414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435ED1-3ADA-479F-9B39-CB3AAEE9E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54" y="901968"/>
            <a:ext cx="3436460" cy="861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44B70-7FCE-4572-A0C9-EE322733F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54" y="5479369"/>
            <a:ext cx="3534936" cy="11254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2A42-56C0-45B8-8A52-AF25E7592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223" y="140676"/>
            <a:ext cx="10503877" cy="6717323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/>
              <a:t>Support (S) </a:t>
            </a:r>
            <a:r>
              <a:rPr lang="en-US" sz="2400" dirty="0"/>
              <a:t>= </a:t>
            </a:r>
            <a:r>
              <a:rPr lang="en-US" sz="2400" u="sng" dirty="0"/>
              <a:t>Fraction of transactions that contain both X and Y </a:t>
            </a:r>
            <a:r>
              <a:rPr lang="en-US" sz="2400" dirty="0"/>
              <a:t>	i.e. how often Milk, Diaper and Beer occur together in the 	transactions.</a:t>
            </a:r>
          </a:p>
          <a:p>
            <a:pPr fontAlgn="base"/>
            <a:endParaRPr lang="en-US" sz="2400" b="1" dirty="0"/>
          </a:p>
          <a:p>
            <a:pPr fontAlgn="base"/>
            <a:r>
              <a:rPr lang="en-US" sz="2400" b="1" dirty="0"/>
              <a:t>Confidence (C) </a:t>
            </a:r>
            <a:r>
              <a:rPr lang="en-US" sz="2400" dirty="0"/>
              <a:t>= </a:t>
            </a:r>
            <a:r>
              <a:rPr lang="en-US" sz="2400" u="sng" dirty="0"/>
              <a:t>Measures how often each item in Y appears in transactions that contain X</a:t>
            </a:r>
          </a:p>
          <a:p>
            <a:pPr marL="457200" lvl="1" indent="0" fontAlgn="base">
              <a:buNone/>
            </a:pPr>
            <a:r>
              <a:rPr lang="en-US" sz="2400" dirty="0"/>
              <a:t>i.e. how often beer occurs in the transactions which contain milk and diaper. </a:t>
            </a:r>
          </a:p>
          <a:p>
            <a:pPr fontAlgn="base"/>
            <a:r>
              <a:rPr lang="en-US" sz="2400" b="1" dirty="0"/>
              <a:t>C = Support (X + Y)/Support (X)</a:t>
            </a:r>
          </a:p>
          <a:p>
            <a:pPr fontAlgn="base"/>
            <a:endParaRPr lang="en-US" sz="2400" b="1" dirty="0"/>
          </a:p>
          <a:p>
            <a:pPr fontAlgn="base"/>
            <a:r>
              <a:rPr lang="en-US" sz="2400" b="1" dirty="0"/>
              <a:t>Lift (L)</a:t>
            </a:r>
            <a:r>
              <a:rPr lang="en-US" sz="2400" dirty="0"/>
              <a:t> = </a:t>
            </a:r>
            <a:r>
              <a:rPr lang="en-US" sz="2400" u="sng" dirty="0"/>
              <a:t>The Lift of the rule is X=&gt;Y is the confidence of the rule divided by the expected confidence, assuming that the item sets are independent</a:t>
            </a:r>
          </a:p>
          <a:p>
            <a:pPr marL="0" indent="0" fontAlgn="base">
              <a:buNone/>
            </a:pPr>
            <a:r>
              <a:rPr lang="en-US" sz="2400" b="1" dirty="0"/>
              <a:t>	L = Support (X + Y)/(Support (X)* Support (Y))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A44AD-5BF3-4302-909A-5E63B4ADD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54" y="3249637"/>
            <a:ext cx="3436460" cy="11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0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adoop cluster">
            <a:extLst>
              <a:ext uri="{FF2B5EF4-FFF2-40B4-BE49-F238E27FC236}">
                <a16:creationId xmlns:a16="http://schemas.microsoft.com/office/drawing/2014/main" id="{3A1937D2-7526-42B4-B6DC-77D544A2A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77" y="1933135"/>
            <a:ext cx="5473358" cy="2705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419A5-5A90-4597-8FA1-72E16701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67" y="652245"/>
            <a:ext cx="8911687" cy="1280890"/>
          </a:xfrm>
        </p:spPr>
        <p:txBody>
          <a:bodyPr/>
          <a:lstStyle/>
          <a:p>
            <a:r>
              <a:rPr lang="en-US" dirty="0"/>
              <a:t>Hardware and 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7EF1-A3ED-4725-99BF-ED3910C2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67" y="1540189"/>
            <a:ext cx="5023338" cy="5317811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Hardware Requirement</a:t>
            </a:r>
          </a:p>
          <a:p>
            <a:pPr lvl="1"/>
            <a:r>
              <a:rPr lang="en-US" sz="2000" dirty="0"/>
              <a:t>Master Computer need more Memory Space (</a:t>
            </a:r>
            <a:r>
              <a:rPr lang="en-US" sz="2000" dirty="0" err="1"/>
              <a:t>Approx</a:t>
            </a:r>
            <a:r>
              <a:rPr lang="en-US" sz="2000" dirty="0"/>
              <a:t> 120GB)and less Disk Space(</a:t>
            </a:r>
            <a:r>
              <a:rPr lang="en-US" sz="2000" dirty="0" err="1"/>
              <a:t>Approx</a:t>
            </a:r>
            <a:r>
              <a:rPr lang="en-US" sz="2000" dirty="0"/>
              <a:t> 2TB).</a:t>
            </a:r>
          </a:p>
          <a:p>
            <a:pPr lvl="1"/>
            <a:r>
              <a:rPr lang="en-US" sz="2000" dirty="0"/>
              <a:t>Slave Computer need less Memory Space (</a:t>
            </a:r>
            <a:r>
              <a:rPr lang="en-US" sz="2000" dirty="0" err="1"/>
              <a:t>Approx</a:t>
            </a:r>
            <a:r>
              <a:rPr lang="en-US" sz="2000" dirty="0"/>
              <a:t> 20GB) and more Disk Space (</a:t>
            </a:r>
            <a:r>
              <a:rPr lang="en-US" sz="2000" dirty="0" err="1"/>
              <a:t>Approx</a:t>
            </a:r>
            <a:r>
              <a:rPr lang="en-US" sz="2000" dirty="0"/>
              <a:t> 16TB).</a:t>
            </a:r>
          </a:p>
          <a:p>
            <a:pPr lvl="1"/>
            <a:endParaRPr lang="en-US" sz="2000" dirty="0"/>
          </a:p>
          <a:p>
            <a:r>
              <a:rPr lang="en-US" sz="2000" b="1" u="sng" dirty="0"/>
              <a:t>Software Requirement</a:t>
            </a:r>
          </a:p>
          <a:p>
            <a:pPr lvl="1"/>
            <a:r>
              <a:rPr lang="en-US" sz="2000" dirty="0"/>
              <a:t>Hadoop 2.2.0</a:t>
            </a:r>
          </a:p>
          <a:p>
            <a:pPr lvl="1"/>
            <a:r>
              <a:rPr lang="en-US" sz="2000" dirty="0"/>
              <a:t>JAVA 1.7.0</a:t>
            </a:r>
          </a:p>
        </p:txBody>
      </p:sp>
    </p:spTree>
    <p:extLst>
      <p:ext uri="{BB962C8B-B14F-4D97-AF65-F5344CB8AC3E}">
        <p14:creationId xmlns:p14="http://schemas.microsoft.com/office/powerpoint/2010/main" val="190878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8118" y="609600"/>
            <a:ext cx="4965559" cy="68929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38885">
              <a:spcBef>
                <a:spcPts val="95"/>
              </a:spcBef>
            </a:pPr>
            <a:r>
              <a:rPr sz="4400" spc="-5" dirty="0"/>
              <a:t>Application</a:t>
            </a:r>
            <a:r>
              <a:rPr lang="en-US" sz="4400" spc="-5" dirty="0"/>
              <a:t>s</a:t>
            </a:r>
            <a:endParaRPr sz="4400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27275" y="1468883"/>
            <a:ext cx="6302326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Cross </a:t>
            </a:r>
            <a:r>
              <a:rPr sz="32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Selling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of </a:t>
            </a:r>
            <a:r>
              <a:rPr sz="32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the</a:t>
            </a:r>
            <a:r>
              <a:rPr sz="320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Items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5070" y="2152590"/>
            <a:ext cx="4784187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1461" y="2152590"/>
            <a:ext cx="5176912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350" y="558960"/>
            <a:ext cx="4679637" cy="68929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38885">
              <a:spcBef>
                <a:spcPts val="95"/>
              </a:spcBef>
            </a:pPr>
            <a:r>
              <a:rPr sz="4400" spc="-5" dirty="0"/>
              <a:t>Application</a:t>
            </a:r>
            <a:r>
              <a:rPr lang="en-US" sz="4400" spc="-5" dirty="0"/>
              <a:t>s</a:t>
            </a:r>
            <a:endParaRPr sz="4400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347180" y="1468883"/>
            <a:ext cx="59105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Proper </a:t>
            </a:r>
            <a:r>
              <a:rPr sz="32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Placement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of</a:t>
            </a:r>
            <a:r>
              <a:rPr sz="320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Items.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7180" y="4213688"/>
            <a:ext cx="4234180" cy="115095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9901" indent="-457200">
              <a:spcBef>
                <a:spcPts val="695"/>
              </a:spcBef>
              <a:buSzPct val="79687"/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32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Fraud</a:t>
            </a:r>
            <a:r>
              <a:rPr sz="32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detection.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469901" indent="-457200">
              <a:spcBef>
                <a:spcPts val="600"/>
              </a:spcBef>
              <a:buSzPct val="79687"/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Customer</a:t>
            </a:r>
            <a:r>
              <a:rPr sz="32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Behavior.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7432" y="1982598"/>
            <a:ext cx="4750075" cy="2231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</TotalTime>
  <Words>434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Trebuchet MS</vt:lpstr>
      <vt:lpstr>Wingdings</vt:lpstr>
      <vt:lpstr>Wingdings 3</vt:lpstr>
      <vt:lpstr>Wisp</vt:lpstr>
      <vt:lpstr>Market Basket Analysis</vt:lpstr>
      <vt:lpstr>Topics to be discussed</vt:lpstr>
      <vt:lpstr>Introduction</vt:lpstr>
      <vt:lpstr>Definition of Apriori algorithm</vt:lpstr>
      <vt:lpstr>Association Rule Analysis</vt:lpstr>
      <vt:lpstr>PowerPoint Presentation</vt:lpstr>
      <vt:lpstr>Hardware and Software Requirement</vt:lpstr>
      <vt:lpstr>Applications</vt:lpstr>
      <vt:lpstr>Applications</vt:lpstr>
      <vt:lpstr>Data Set Description</vt:lpstr>
      <vt:lpstr>Future Improvements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to be discussed</dc:title>
  <dc:creator>USER</dc:creator>
  <cp:lastModifiedBy>USER</cp:lastModifiedBy>
  <cp:revision>33</cp:revision>
  <dcterms:created xsi:type="dcterms:W3CDTF">2018-07-10T06:22:37Z</dcterms:created>
  <dcterms:modified xsi:type="dcterms:W3CDTF">2018-07-11T17:40:11Z</dcterms:modified>
</cp:coreProperties>
</file>