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8" r:id="rId26"/>
    <p:sldId id="279" r:id="rId27"/>
    <p:sldId id="282" r:id="rId28"/>
    <p:sldId id="283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7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425CF-7B30-4CAB-9FD0-0C340DD7D3F5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6A3C-0F78-4D29-A709-3C2A48C27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9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C6A3C-0F78-4D29-A709-3C2A48C276F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7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C6A3C-0F78-4D29-A709-3C2A48C276F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FDFE89E-EF89-4962-9AAA-765F111C651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9D8874E-9985-4E63-BBC0-B41397404F35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4149080"/>
            <a:ext cx="5760640" cy="882119"/>
          </a:xfrm>
        </p:spPr>
        <p:txBody>
          <a:bodyPr>
            <a:normAutofit/>
          </a:bodyPr>
          <a:lstStyle/>
          <a:p>
            <a:endParaRPr lang="ru-RU" sz="1200" b="0" dirty="0" smtClean="0">
              <a:solidFill>
                <a:schemeClr val="accent4">
                  <a:lumMod val="50000"/>
                </a:schemeClr>
              </a:solidFill>
            </a:endParaRPr>
          </a:p>
          <a:p>
            <a:endParaRPr lang="ru-RU" sz="1200" b="0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sz="1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Слушатель: </a:t>
            </a:r>
            <a:r>
              <a:rPr lang="ru-RU" sz="1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Аденова</a:t>
            </a:r>
            <a:r>
              <a:rPr lang="ru-RU" sz="1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Гульзара</a:t>
            </a:r>
            <a:r>
              <a:rPr lang="ru-RU" sz="12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err="1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Артисбековна</a:t>
            </a:r>
            <a:endParaRPr lang="ru-RU" sz="12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7488832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«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b="0" dirty="0">
                <a:effectLst/>
              </a:rPr>
              <a:t/>
            </a:r>
            <a:br>
              <a:rPr lang="en-US" sz="2400" b="0" dirty="0">
                <a:effectLst/>
              </a:rPr>
            </a:br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14096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Тема: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«Прогнозирование конечных свойств новых материалов (композиционных материалов)»</a:t>
            </a:r>
          </a:p>
        </p:txBody>
      </p:sp>
    </p:spTree>
    <p:extLst>
      <p:ext uri="{BB962C8B-B14F-4D97-AF65-F5344CB8AC3E}">
        <p14:creationId xmlns:p14="http://schemas.microsoft.com/office/powerpoint/2010/main" val="294731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268760"/>
            <a:ext cx="2362200" cy="990600"/>
          </a:xfrm>
        </p:spPr>
        <p:txBody>
          <a:bodyPr/>
          <a:lstStyle/>
          <a:p>
            <a:r>
              <a:rPr lang="ru-RU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Попарные диаграммы рассеяния точек</a:t>
            </a:r>
            <a:br>
              <a:rPr lang="ru-RU" b="0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endParaRPr lang="ru-RU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Вывод: </a:t>
            </a:r>
          </a:p>
          <a:p>
            <a:r>
              <a:rPr lang="ru-RU" dirty="0" smtClean="0"/>
              <a:t>у наших признаков нет линейной зависимости, возможно есть какая-то другая связь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21" y="685800"/>
            <a:ext cx="5450358" cy="5410200"/>
          </a:xfrm>
        </p:spPr>
      </p:pic>
    </p:spTree>
    <p:extLst>
      <p:ext uri="{BB962C8B-B14F-4D97-AF65-F5344CB8AC3E}">
        <p14:creationId xmlns:p14="http://schemas.microsoft.com/office/powerpoint/2010/main" val="293521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Ящики с усами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345268" cy="4572000"/>
          </a:xfrm>
        </p:spPr>
      </p:pic>
      <p:sp>
        <p:nvSpPr>
          <p:cNvPr id="5" name="TextBox 4"/>
          <p:cNvSpPr txBox="1"/>
          <p:nvPr/>
        </p:nvSpPr>
        <p:spPr>
          <a:xfrm>
            <a:off x="6372200" y="1628800"/>
            <a:ext cx="2232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У наших признаков есть некоторые выбросы, больше всего их у признака «плотность нашивки»</a:t>
            </a:r>
            <a:endParaRPr lang="ru-RU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6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Удаление выбросов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12158" y="1599056"/>
            <a:ext cx="5062336" cy="821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Для каждого столбца нашего фрейма </a:t>
            </a:r>
            <a:r>
              <a:rPr lang="ru-RU" sz="22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получили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верхние и нижние границы значений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09" y="2420888"/>
            <a:ext cx="39116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87" y="4856386"/>
            <a:ext cx="4780991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51520" y="3933056"/>
            <a:ext cx="4878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Отфильтровали</a:t>
            </a:r>
            <a:r>
              <a:rPr lang="ru-RU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наш </a:t>
            </a:r>
            <a:r>
              <a:rPr lang="ru-RU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датасет</a:t>
            </a:r>
            <a:r>
              <a:rPr lang="ru-RU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по верхним и </a:t>
            </a:r>
            <a:endParaRPr lang="ru-RU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нижним</a:t>
            </a:r>
            <a:r>
              <a:rPr lang="ru-RU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 границам значений. Все что выше или ниже этих границ заменится на </a:t>
            </a:r>
            <a:r>
              <a:rPr lang="ru-RU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NaN</a:t>
            </a:r>
            <a:endParaRPr lang="ru-RU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628800"/>
            <a:ext cx="3240360" cy="469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49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Нормализация признаков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07530"/>
            <a:ext cx="5544617" cy="4032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2160" y="1707530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Значения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наших признаком очень сильно </a:t>
            </a:r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отличаются, необходимо нормализовать, для дальнейшего анализа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4144" y="350100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Нормализацию провели данных </a:t>
            </a:r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методом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MinMax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653136"/>
            <a:ext cx="402137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5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476672"/>
            <a:ext cx="6320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РАЗРАБОКА И ОБУЧЕНИЕ МОДЕЛЕЙ</a:t>
            </a:r>
            <a:endParaRPr lang="ru-RU" sz="28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556792"/>
            <a:ext cx="7344816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 smtClean="0"/>
          </a:p>
          <a:p>
            <a:endParaRPr lang="ru-RU" dirty="0"/>
          </a:p>
          <a:p>
            <a:r>
              <a:rPr lang="ru-RU" sz="2400" dirty="0" smtClean="0">
                <a:solidFill>
                  <a:srgbClr val="C00000"/>
                </a:solidFill>
              </a:rPr>
              <a:t>Выбор алгоритмов: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 Алгоритм линейной регрессии</a:t>
            </a:r>
            <a:endParaRPr lang="en-US" sz="28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 Случайный лес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 Метод опорных векторов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ru-RU" sz="2800" dirty="0" err="1" smtClean="0">
                <a:solidFill>
                  <a:schemeClr val="bg2">
                    <a:lumMod val="50000"/>
                  </a:schemeClr>
                </a:solidFill>
              </a:rPr>
              <a:t>Нейроная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 сеть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Для оценки будет использоваться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R2 Score</a:t>
            </a:r>
            <a:r>
              <a:rPr lang="ru-RU" sz="2800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1" y="10482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ru-RU" b="1" dirty="0" smtClean="0">
                <a:solidFill>
                  <a:srgbClr val="0070C0"/>
                </a:solidFill>
              </a:rPr>
              <a:t>ДЛЯ «МОДУЛЯ УПРУГОСТИ ПРИ РАСТЯЖЕНИИ И</a:t>
            </a:r>
          </a:p>
          <a:p>
            <a:pPr algn="ctr"/>
            <a:r>
              <a:rPr lang="ru-RU" b="1" dirty="0" smtClean="0">
                <a:solidFill>
                  <a:srgbClr val="0070C0"/>
                </a:solidFill>
              </a:rPr>
              <a:t> «ПРОЧНОСТИ ПРИ РАСТЯЖЕНИИ</a:t>
            </a:r>
            <a:endParaRPr lang="ru-RU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3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99528"/>
            <a:ext cx="670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МОДУЛЬ УРУГОСТИ ПРИ РАСТЯЖЕНИИ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123" y="1404070"/>
            <a:ext cx="369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«Линейная регрессия»</a:t>
            </a:r>
            <a:endParaRPr lang="ru-RU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8" y="2024844"/>
            <a:ext cx="3960439" cy="25202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5870" y="4653136"/>
            <a:ext cx="40781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Оценка эффективности модели:</a:t>
            </a:r>
            <a:endParaRPr lang="ru-RU" sz="1600" dirty="0"/>
          </a:p>
          <a:p>
            <a:pPr lvl="0"/>
            <a:r>
              <a:rPr lang="ru-RU" dirty="0"/>
              <a:t>R2 : 0.0072579591205654825</a:t>
            </a:r>
          </a:p>
          <a:p>
            <a:pPr lvl="0"/>
            <a:r>
              <a:rPr lang="ru-RU" dirty="0"/>
              <a:t>MSE: 0.04329559257998067</a:t>
            </a:r>
          </a:p>
          <a:p>
            <a:pPr lvl="0"/>
            <a:r>
              <a:rPr lang="ru-RU" dirty="0"/>
              <a:t>MAE: 0.879245166698853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1474679"/>
            <a:ext cx="251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«Случайный лес»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2060848"/>
            <a:ext cx="4166486" cy="244827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788024" y="4653136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Оценка эффективности модели:</a:t>
            </a:r>
            <a:endParaRPr lang="ru-RU" sz="1600" dirty="0"/>
          </a:p>
          <a:p>
            <a:r>
              <a:rPr lang="ru-RU" sz="1600" dirty="0"/>
              <a:t> </a:t>
            </a:r>
            <a:r>
              <a:rPr lang="ru-RU" sz="1600" dirty="0" smtClean="0"/>
              <a:t>R2  </a:t>
            </a:r>
            <a:r>
              <a:rPr lang="ru-RU" sz="1600" dirty="0"/>
              <a:t>:  - 0.025188506476477857</a:t>
            </a:r>
          </a:p>
          <a:p>
            <a:pPr lvl="0"/>
            <a:r>
              <a:rPr lang="ru-RU" sz="1600" dirty="0"/>
              <a:t>MS</a:t>
            </a:r>
            <a:r>
              <a:rPr lang="en-US" sz="1600" dirty="0"/>
              <a:t>E</a:t>
            </a:r>
            <a:r>
              <a:rPr lang="ru-RU" sz="1600" dirty="0"/>
              <a:t>:  0.0447106519783975</a:t>
            </a:r>
          </a:p>
          <a:p>
            <a:pPr lvl="0"/>
            <a:r>
              <a:rPr lang="ru-RU" sz="1600" dirty="0"/>
              <a:t>MAE:  0.8522693631710718</a:t>
            </a:r>
          </a:p>
        </p:txBody>
      </p:sp>
    </p:spTree>
    <p:extLst>
      <p:ext uri="{BB962C8B-B14F-4D97-AF65-F5344CB8AC3E}">
        <p14:creationId xmlns:p14="http://schemas.microsoft.com/office/powerpoint/2010/main" val="240069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8502" y="536574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МОДУЛЬ УРУГОСТИ ПРИ РАСТЯЖЕНИИ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2918" y="1556792"/>
            <a:ext cx="389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«Метод опорных векторов»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3888432" cy="19442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84254" y="155483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«Нейронная сеть»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1560" y="4653136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Оценка эффективности модели: </a:t>
            </a:r>
            <a:endParaRPr lang="ru-RU" dirty="0"/>
          </a:p>
          <a:p>
            <a:pPr lvl="0"/>
            <a:r>
              <a:rPr lang="ru-RU" dirty="0"/>
              <a:t>R2: -0.04701344844349564</a:t>
            </a:r>
          </a:p>
          <a:p>
            <a:pPr lvl="0"/>
            <a:r>
              <a:rPr lang="ru-RU" dirty="0"/>
              <a:t>MSE: 0.04566248413274915</a:t>
            </a:r>
          </a:p>
          <a:p>
            <a:pPr lvl="0"/>
            <a:r>
              <a:rPr lang="ru-RU" dirty="0"/>
              <a:t>MAE: 0.977249648187129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48881"/>
            <a:ext cx="3869988" cy="183571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4799806" y="4653135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Оценка эффективности модели:</a:t>
            </a:r>
            <a:endParaRPr lang="ru-RU" dirty="0"/>
          </a:p>
          <a:p>
            <a:pPr lvl="0"/>
            <a:r>
              <a:rPr lang="ru-RU" dirty="0"/>
              <a:t>R2: 0.011047611449338746</a:t>
            </a:r>
          </a:p>
          <a:p>
            <a:pPr lvl="0"/>
            <a:r>
              <a:rPr lang="ru-RU" dirty="0"/>
              <a:t>MSE: 0.04313031777898504</a:t>
            </a:r>
          </a:p>
          <a:p>
            <a:pPr lvl="0"/>
            <a:r>
              <a:rPr lang="ru-RU" dirty="0"/>
              <a:t>MAE: 0.8710251473219914</a:t>
            </a:r>
          </a:p>
        </p:txBody>
      </p:sp>
    </p:spTree>
    <p:extLst>
      <p:ext uri="{BB962C8B-B14F-4D97-AF65-F5344CB8AC3E}">
        <p14:creationId xmlns:p14="http://schemas.microsoft.com/office/powerpoint/2010/main" val="97845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576" y="1438731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Поиск лучших </a:t>
            </a:r>
            <a:r>
              <a:rPr lang="ru-RU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гиперпараметров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модели с </a:t>
            </a:r>
            <a:endParaRPr lang="ru-RU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помощью </a:t>
            </a:r>
            <a:r>
              <a:rPr lang="ru-RU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поиска по сетке с перекрестной проверкой, количество блоков равно </a:t>
            </a:r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10 была произведена для модели «Случайный лес».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599528"/>
            <a:ext cx="6705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МОДУЛЬ УРУГОСТИ ПРИ РАСТЯЖЕНИИ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5699" y="3122256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Результаты поиска: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73016"/>
            <a:ext cx="5181600" cy="146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53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99592" y="548680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МОДУЛЬ УРУГОСТИ ПРИ РАСТЯЖЕНИИ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88840"/>
            <a:ext cx="6192688" cy="237626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63688" y="1412776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dirty="0">
                <a:solidFill>
                  <a:srgbClr val="7030A0"/>
                </a:solidFill>
              </a:rPr>
              <a:t>Диаграмма потерь обучения нейронной сети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365103"/>
            <a:ext cx="2374404" cy="183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750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536575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МОДУЛЬ УРУГОСТИ ПРИ РАСТЯЖЕНИИ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22" y="1268760"/>
            <a:ext cx="4896543" cy="3384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9592" y="486916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Вывод:</a:t>
            </a:r>
            <a:r>
              <a:rPr lang="ru-RU" dirty="0"/>
              <a:t>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коэффициент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детерминации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показывает </a:t>
            </a:r>
            <a:r>
              <a:rPr lang="ru-RU" dirty="0" err="1" smtClean="0">
                <a:solidFill>
                  <a:schemeClr val="accent4">
                    <a:lumMod val="50000"/>
                  </a:schemeClr>
                </a:solidFill>
              </a:rPr>
              <a:t>околонулевые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значения – ни один из алгоритмов прогноза нельзя использовать.</a:t>
            </a:r>
          </a:p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Б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олее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лучшие показатели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у метода </a:t>
            </a:r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опорных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векторов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3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755576" y="476672"/>
            <a:ext cx="7848872" cy="532859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</a:rPr>
              <a:t>Постановка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</a:rPr>
              <a:t>задачи:</a:t>
            </a:r>
          </a:p>
          <a:p>
            <a:pPr marL="0" indent="0">
              <a:buNone/>
            </a:pPr>
            <a:r>
              <a:rPr lang="ru-RU" sz="1800" b="1" dirty="0" smtClean="0"/>
              <a:t> 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buFont typeface="Wingdings" pitchFamily="2" charset="2"/>
              <a:buChar char="ü"/>
            </a:pPr>
            <a:endParaRPr lang="ru-RU" sz="18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ru-RU" sz="1800" b="1" dirty="0" smtClean="0">
                <a:solidFill>
                  <a:schemeClr val="accent1"/>
                </a:solidFill>
              </a:rPr>
              <a:t>Цель </a:t>
            </a:r>
            <a:r>
              <a:rPr lang="ru-RU" sz="1800" b="1" dirty="0">
                <a:solidFill>
                  <a:schemeClr val="accent1"/>
                </a:solidFill>
              </a:rPr>
              <a:t>решения задачи</a:t>
            </a:r>
            <a:r>
              <a:rPr lang="ru-RU" sz="1800" dirty="0">
                <a:solidFill>
                  <a:schemeClr val="accent1"/>
                </a:solidFill>
              </a:rPr>
              <a:t>: прогнозировать характеристики композиционного материала на основе имеющихся данных.</a:t>
            </a:r>
          </a:p>
          <a:p>
            <a:pPr>
              <a:buFont typeface="Wingdings" pitchFamily="2" charset="2"/>
              <a:buChar char="ü"/>
            </a:pPr>
            <a:r>
              <a:rPr lang="ru-RU" sz="1800" b="1" dirty="0" smtClean="0">
                <a:solidFill>
                  <a:schemeClr val="accent1"/>
                </a:solidFill>
              </a:rPr>
              <a:t>  Входные данные</a:t>
            </a:r>
            <a:r>
              <a:rPr lang="ru-RU" sz="1800" dirty="0" smtClean="0">
                <a:solidFill>
                  <a:schemeClr val="accent1"/>
                </a:solidFill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 smtClean="0">
                <a:solidFill>
                  <a:schemeClr val="accent1"/>
                </a:solidFill>
              </a:rPr>
              <a:t>- общее </a:t>
            </a:r>
            <a:r>
              <a:rPr lang="ru-RU" sz="1800" dirty="0">
                <a:solidFill>
                  <a:schemeClr val="accent1"/>
                </a:solidFill>
              </a:rPr>
              <a:t>описание свойств композиционного </a:t>
            </a:r>
            <a:r>
              <a:rPr lang="ru-RU" sz="1800" dirty="0" smtClean="0">
                <a:solidFill>
                  <a:schemeClr val="accent1"/>
                </a:solidFill>
              </a:rPr>
              <a:t>материала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 smtClean="0">
                <a:solidFill>
                  <a:schemeClr val="accent1"/>
                </a:solidFill>
              </a:rPr>
              <a:t> - два </a:t>
            </a:r>
            <a:r>
              <a:rPr lang="ru-RU" sz="1800" dirty="0" err="1">
                <a:solidFill>
                  <a:schemeClr val="accent1"/>
                </a:solidFill>
              </a:rPr>
              <a:t>датасета</a:t>
            </a:r>
            <a:r>
              <a:rPr lang="ru-RU" sz="1800" dirty="0">
                <a:solidFill>
                  <a:schemeClr val="accent1"/>
                </a:solidFill>
              </a:rPr>
              <a:t>, которые содержат данные о количественных характеристиках различных свойств и составляющих композитного материала. Всего 13 </a:t>
            </a:r>
            <a:r>
              <a:rPr lang="ru-RU" sz="1800" dirty="0" smtClean="0">
                <a:solidFill>
                  <a:schemeClr val="accent1"/>
                </a:solidFill>
              </a:rPr>
              <a:t>характеристик.</a:t>
            </a:r>
          </a:p>
          <a:p>
            <a:pPr>
              <a:buFont typeface="Wingdings" pitchFamily="2" charset="2"/>
              <a:buChar char="ü"/>
            </a:pPr>
            <a:r>
              <a:rPr lang="ru-RU" sz="1800" dirty="0" smtClean="0">
                <a:solidFill>
                  <a:schemeClr val="accent1"/>
                </a:solidFill>
              </a:rPr>
              <a:t>- постановка </a:t>
            </a:r>
            <a:r>
              <a:rPr lang="ru-RU" sz="1800" dirty="0">
                <a:solidFill>
                  <a:schemeClr val="accent1"/>
                </a:solidFill>
              </a:rPr>
              <a:t>задач для решения с помощью методов машинного </a:t>
            </a:r>
            <a:r>
              <a:rPr lang="ru-RU" sz="1800" dirty="0" smtClean="0">
                <a:solidFill>
                  <a:schemeClr val="accent1"/>
                </a:solidFill>
              </a:rPr>
              <a:t>обучения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               - решение </a:t>
            </a:r>
            <a:r>
              <a:rPr lang="ru-RU" sz="1800" dirty="0">
                <a:solidFill>
                  <a:schemeClr val="accent1"/>
                </a:solidFill>
              </a:rPr>
              <a:t>задачи регрессии для прогнозирования двух из 13 представленных </a:t>
            </a:r>
            <a:r>
              <a:rPr lang="ru-RU" sz="1800" dirty="0" smtClean="0">
                <a:solidFill>
                  <a:schemeClr val="accent1"/>
                </a:solidFill>
              </a:rPr>
              <a:t>характеристик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accent1"/>
                </a:solidFill>
              </a:rPr>
              <a:t>               - разработка </a:t>
            </a:r>
            <a:r>
              <a:rPr lang="ru-RU" sz="1800" dirty="0">
                <a:solidFill>
                  <a:schemeClr val="accent1"/>
                </a:solidFill>
              </a:rPr>
              <a:t>рекомендательной системы (задача регрессии) для прогнозирования показателя  «Соотношение матрица-наполнитель»</a:t>
            </a:r>
            <a:endParaRPr lang="ru-RU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ПРОЧНОСТЬ ПРИ РАСТЯЖЕНИИ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2492896"/>
            <a:ext cx="4129980" cy="17281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67544" y="46531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/>
              <a:t>Оценка эффективности модели:</a:t>
            </a:r>
            <a:endParaRPr lang="ru-RU" dirty="0"/>
          </a:p>
          <a:p>
            <a:pPr lvl="0"/>
            <a:r>
              <a:rPr lang="ru-RU" dirty="0"/>
              <a:t>R2_LR2: -0.010844840097798736</a:t>
            </a:r>
          </a:p>
          <a:p>
            <a:pPr lvl="0"/>
            <a:r>
              <a:rPr lang="ru-RU" dirty="0"/>
              <a:t>MSE_LR2: 0.034344094827773126</a:t>
            </a:r>
          </a:p>
          <a:p>
            <a:pPr lvl="0"/>
            <a:r>
              <a:rPr lang="ru-RU" dirty="0"/>
              <a:t>MAE_LR2: 0.5220065508089455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1772816"/>
            <a:ext cx="3697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«Линейная регрессия»</a:t>
            </a:r>
            <a:endParaRPr lang="ru-RU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80" y="2486794"/>
            <a:ext cx="4160092" cy="1810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0072" y="1834371"/>
            <a:ext cx="251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«Случайный лес»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740574" y="4659560"/>
            <a:ext cx="4304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Оценка эффективности модели:</a:t>
            </a:r>
            <a:endParaRPr lang="ru-RU" dirty="0"/>
          </a:p>
          <a:p>
            <a:pPr lvl="0"/>
            <a:r>
              <a:rPr lang="ru-RU" dirty="0"/>
              <a:t>R2_RF2: -0.054332006093394725</a:t>
            </a:r>
          </a:p>
          <a:p>
            <a:pPr lvl="0"/>
            <a:r>
              <a:rPr lang="ru-RU" dirty="0"/>
              <a:t>MSE_RF2: 0.03582159888526959</a:t>
            </a:r>
          </a:p>
          <a:p>
            <a:pPr lvl="0"/>
            <a:r>
              <a:rPr lang="ru-RU" dirty="0"/>
              <a:t>MAE_RF2: 0.5283747996714871</a:t>
            </a:r>
          </a:p>
        </p:txBody>
      </p:sp>
    </p:spTree>
    <p:extLst>
      <p:ext uri="{BB962C8B-B14F-4D97-AF65-F5344CB8AC3E}">
        <p14:creationId xmlns:p14="http://schemas.microsoft.com/office/powerpoint/2010/main" val="306294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ПРОЧНОСТЬ ПРИ РАСТЯЖЕНИИ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918" y="1556792"/>
            <a:ext cx="389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«Метод опорных векторов»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84254" y="155483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«Нейронная сеть»</a:t>
            </a:r>
            <a:endParaRPr lang="ru-RU" sz="2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185442"/>
            <a:ext cx="4552950" cy="19558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537049" y="4520282"/>
            <a:ext cx="40324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Оценка эффективности модели </a:t>
            </a:r>
            <a:endParaRPr lang="ru-RU" sz="1600" dirty="0"/>
          </a:p>
          <a:p>
            <a:r>
              <a:rPr lang="ru-RU" sz="1600" b="1" dirty="0"/>
              <a:t> </a:t>
            </a:r>
            <a:r>
              <a:rPr lang="en-US" sz="1600" dirty="0" smtClean="0"/>
              <a:t>R2_NN2</a:t>
            </a:r>
            <a:r>
              <a:rPr lang="en-US" sz="1600" dirty="0"/>
              <a:t>: -0.021312103276202032</a:t>
            </a:r>
            <a:endParaRPr lang="ru-RU" sz="1600" dirty="0"/>
          </a:p>
          <a:p>
            <a:r>
              <a:rPr lang="en-US" sz="1600" dirty="0"/>
              <a:t>MSE_NN2: 0.03469972673578342</a:t>
            </a:r>
            <a:endParaRPr lang="ru-RU" sz="1600" dirty="0"/>
          </a:p>
          <a:p>
            <a:r>
              <a:rPr lang="en-US" sz="1600" dirty="0"/>
              <a:t>MAE_NN2: 0.525932902373747</a:t>
            </a:r>
            <a:endParaRPr lang="ru-RU" sz="1600" dirty="0"/>
          </a:p>
        </p:txBody>
      </p:sp>
      <p:sp>
        <p:nvSpPr>
          <p:cNvPr id="10" name="AutoShape 2" descr="data:image/png;base64,iVBORw0KGgoAAAANSUhEUgAAAsYAAAExCAYAAAB/F2SJAAAABHNCSVQICAgIfAhkiAAAAAlwSFlzAAALEgAACxIB0t1+/AAAADh0RVh0U29mdHdhcmUAbWF0cGxvdGxpYiB2ZXJzaW9uMy4yLjIsIGh0dHA6Ly9tYXRwbG90bGliLm9yZy+WH4yJAAAgAElEQVR4nOy9aZAkyXkl9uLIq46uo7v6msZgOAdmhhRWJCES3CVl4rHcgZEDCiZxCbOBST8oQmakjDJRWpkIisJhknGNZmu2ayaKBDEEB1gOQWJxkUATFy9gMMQAJAZz96C7p++uru46Misr7zjc9cPDPTwiPPKMvKr9/amqzKxIjwgP98+fv+99BqWUQkNDQ0NDQ0NDQ+MuhzntBmhoaGhoaGhoaGjMAnRgrKGhoaGhoaGhoQEdGGtoaGhoaGhoaGgA0IGxhoaGhoaGhoaGBgAdGGtoaGhoaGhoaGgA0IGxhoaGhoaGhoaGBgAdGGtoaGhoaGhoaGgAAOxpN0BGpdIAIZO3VT56dAl7e/WJf6/GbEDf/7sb+v5r6D5wd0Pf/7sPpmlgbW1R+d5MBcaE0KkExvy7Ne5e6Pt/d0Pffw3dB+5u6PuvwaGlFBoaGhoaGhoaGhrQgbGGhoaGhoaGhoYGAB0Ya2hoaGhoaGhoaADQgbGGhoaGhoaGhoYGAB0Ya2hoaGhoaGhoaADQgbGGhoaGhoaGhoYGAB0Ya2hoaGhoaGhoaADQgbGGhoaGhoaGhoYGAB0Ya0wA2y0HH3n9Bjo+mXZTNDQ0NDQ0NDRSoQNjjbHjVrONq/U29h132k3R0NDQ0NDQ0EiFDow1xg5eadPXFTc1NDQ0NDQ0Zhg6MNYYOyhlEbGuRa+hoaGhoaExy9CBscbYwZXFPtWBsYaGhoaGhsbsQgfGGmNHKKXQgbGGhoaGhobG7EIHxnOE7+038MXrO9NuxsCgCKQUOi7W0NDQ0NDQmGHowHiOcH6/ge/sHky7GQODasZYQ0NDQ0NDYw6gA+M5AgGdy+CS8OS7OWy7hoaGhoaGxt0DHRjPEQidT9aVt3ge266hoaGhoaFx90AHxnMEQikIDe3P5gXax1hDQ0NDQ0NjHqAD4zmCT+cziS1MvpuzhmtoaGhoaGjcVdCB8Ryhl+3Z87sHuFJrTbBF/UHbtWloaGhoaGjMA3RgPEfgjGtagPm3m3v4p53qJJvUF8J2T7khGhoaGhoaGhpdoAPjOUIv5pVQCn8GdRa8RVpKoaGhoaGhoTHL0IHxHIH0KJQxq64VvZhuDQ0NDQ0NDY1ZgA6M5wi9AsxZ9TnmTdKMsYaGhoaGhsYsQwfGcwS/p5RiNh0rSPBTa4w1NDQ0NDQ0Zhk6MJ4j9GSM6awyxlpKoaGhoaGhoTH70IHxHIHQ6E/V+7MYfOrkOw0NDQ0NDY15gA6M5wiCMU6JjOmMaoy1XZuGhoaGhobGPEAHxnOEUKubrjGexeCTt1szxhoaGhoaGhqzDB0YzxG6aYwJZYWXZ5Ex1hpjDQ0NDQ0NjXmADoznCDwwVikpeMw5iwU+dEloDQ0NDQ0NjXmADoznCN0CzLD4x+wFn2Hy3VSboaGhoaGhoTEG+JTiRr097WZkAh0YzxG6SymQ+t60MY7Kd9/ZqeKVci2z42loaGhoaGgMh9crDfzB6zew33Gn3ZSRoQPjOUK3Ah+z7PxAxxC0f/POPr6zc5DZ8TQ0NDQ0NDSGQ9v3g5+kxydnHzowniN0Y175KzPJGI9B5uESCm8Gz1Xj8MMnFG3Pn3YzNDQ0NGYGPPbwDoFmUgfGc4QwwEy+58+w80Mo88jumC6hh+IB1OiNV8s1/NH3bk67GQLP3qng/33t+rSboaGhoTEz4PP7YSCsdGA8R+imIx6HXCErjKPynUsIPDKdLZtbzQ5amjGcGDYbHVyutWYmsfTA8VBxvJlpj8bgeL1Sxycv3Z52MzQ0Dg00Y6wxFfTyMWY/Q9/gWcE4fIxdQuFO6Tyf/N5NfPPO/lS++27ErO2G8HG/cwi0dHcrrtRaeLWik3c1NLICt4rVjLHGRCEYY8WKjCg+NysIK/ZldDzK9MXTWJkSStHxyaFIMJgXzBoTwduj+8D8wqezN05qaMwzwnF6/sdFHRjPEboV+JC3dWeFWePgjDHJaCZyyfQCpVljL+8GzNo151p/HRjPL3ilUC2H0dDIBiIwPgTPlA6M5wSUUol5TfcxTnt/msjaY9kNVqTTeAA5Wz9r1/gwQyR1zAjFxwkRrTOfX/iCZJiNPqWhMe+YtXF6FOjAeE4gc1PdNMZp7wPT0x7TjO3apskY82B8FktvH1bMGmPsB/1Za4znF90cfjQ0NAaHZow1Jo5egW80cE7+f8318MHvXsL1emsMreuOrO3aHIkxnnSw7x2iBIN5wawNuPxZ1FKK+QVn/WdlsaWhMQl4hKLqjKcy3azlgowCHRjPCeS+pup3tEfgvNt24RKKvfbkyzV2k4AMA5d0P9dxImQvJ/q1dzWEfGVGBlzeDB0Yzy9CKcWUG6KhMUE8v1vFf3jl+liC18MkM9SB8ZygJ2NM1Z/laLhMDzkN1k0k340hMJ706lRLKSaPWVuM8Pa0dGA8t+BSisMwiWto9IuG56NDiNh1zRL8WXIPwdxo9/OhK1eu4Dd/8zexv7+P1dVV/O7v/i7uu+++yGf29vbwvve9D1tbW/A8D29/+9vx27/927Dtvr5Cowf8noFx92CxGSQKTaPTZi2lcKWH2qUUxWwO2xe8Q7Qqnhfw/jM7Ugr2s+Pr5Lt5BR+LdPKdxt0E3u8dn2DBtjI+9uEhjfpijD/wgQ/giSeewFe+8hU88cQTeP/735/4zIc//GE88MAD+MIXvoDPf/7zeO211/DVr3418wbPOqqOi922k/lxe7lORH2MFYxxEBhPw2OQZszOTJMxnjW9692AWWPptY/x/KOb9aWGhuMTXKtNPh9n3OD93hmHlGLGCIxR0DMw3tvbw7lz5/D4448DAB5//HGcO3cO5XI58jnDMNBoNEAIgeM4cF0XJ06cGE+rZxh/dX0Xv3/uBqqOl+lx5WC3t49x8v3GDDDG2UkpwoBk4lIKzRhPHGTGFiMi+c7TgfG8QgTGmI0+pTFbeKVcwx9+7yZ2WtmTXNNEGBiPT0pxGJLveuoctra2cOLECVgWo90ty8Lx48extbWF9fV18blf+7Vfw6//+q/jJ37iJ9BqtfCe97wHb3vb2wZqzNGjSwM2PztsbCxnchz/8m20fYIvbO7if/mRB2EYRibHRbMjfs3l7UR7d6QBfnmlhI316LX0NncBAPliLrNz7ReWzdZfBNlc50IrvBbLqyVsHFkY+Zj9tms7uM6GZU78Ot6tMC6w/rO4XOh6zQml+NZmGW8/vQ7LHOy5G+RemheD/qz7wNzCvMTmsyOrC9hYLgHIbg7QmE/I998O3Ju2iI/vP0T9orBTBQAsLBexcTTb87KvsmfKLiTjk3lDZgLgL3/5y3j44Yfx8Y9/HI1GA+9973vx5S9/Ge94xzv6PsbeXj2z6miDYGNjGTs7tUyO1ei4sA0D53ZrOHvuJn7s+Gomx5XlGY2Wk2hveb8pft+rNLAao43LdRZMHjQ6mZ1rv3CDxD+f0Ey+u1wNz3Vnr4FiZzSt5yD3f2+/AQDoON7Er+Pdik6w+1Leb2HHSh+yLh808dT5TRhtDw+u9L9YGvT5dxzW3w4Uz6HGfID3qb1yA/m2l+kcoDF/iN//g1obAPDCZhn/bLE0rWZljnpAsO2UG1jPmDRuBo5X9eZ8jIumaaSSsT2lFKdOncKdO3fgB4kmvu9je3sbp06dinzu6aefxi/8wi/ANE0sLy/jp3/6p/Htb387g+bPFzxC8cCREh48soAv3dhFuZONPVovjTEF7fr+LEgpxqExdiesmdZSisnD77P/HLgs2GmNOSku1Bjr5Lt5ha58p9ENvH9crrWmkpczLkxESkHn/3r1DIyPHj2KRx99FGfPngUAnD17Fo8++mhERgEAZ86cwTPPPAMAcBwHzz33HB566KExNHm24RKCnGni8Xs34BKKSwfN3v/UB3prjMPfVQFE051e8h3X8VFkMxFFku+m5GM8K3rXuwH9Vr6rB33cGXNSnPYxnn9kvVjXOFyQrceu19tTbk12EK4UYyDIhHvQIdAY9+VK8cEPfhBPP/00HnvsMTz99NP40Ic+BAB473vfi1deeQUA8Fu/9Vt4/vnn8c53vhPvete7cN999+GXfumXxtfyGYVLKHKmgeUc09tkNUn39jGW3o99JaU0ZIyn4mMc/p5NYBye4KSdCsJiExP92rsa/SZ11ILAuDPmPqFdKeYf2pVCoxt8SmEAMA3gYkbk1ixAMMZjGLsOE2nUl8b4gQcewKc+9anE608++aT4/d5778VTTz2VXcvmFDwwzptszZHVJN3Trq1L8OkQKjrrNFZzJCLzGF3YLq92Jx3oe32ylxrZod8Btx5IKTrjZowRskk+oQMn+mlMH/3uQmjcnfApYBkGziwVcbHaxGNnpt2ibBAy4dmPkdOMMbKGrnyXMTxCkTNNWKYB2zCyY4x7aIi7vc+r3vH2ZQ2fUPzh6zfwRlW9sh4nY6zt2g4/+jWO51KKsQfGUjM0azyfyNpCUuNwgVC24H3oyAJuNTti0T3v4P1+LD7GRAfGGilwKYEdMEh5y0Ano5UZ1waZxuAaYy6jYO3LvtPWPR/X6m3cbKi1WL3Y7kHhEoqCxbrutAp86MB4cujXOL7GGeMx6+gJpbADG0adgDef8LWUQqMLPEphGcBDgRXopYPDUexjnFKKWfObHwU6MM4QPqUgFMgFMoq8aWauMc4ZZm+NcUpgXLLMsSTf8XLTaQ8EjUkpRoVLCBZ4YDwtKYWeUScGv0+WflLJdz6FKKc6r4xxy/PR8u7eoD7UGOvnWCMJQiksw8DpxQJKlplZEv20MVbGWEspNFTgHSInGGMzM1sUERibRopdW4h48MkD49W8PZZOG5abVh+bUAiGLStXilIQmEzaZYPHQQR6Up0USB+LESIlmI5fSkGxGBStmdfA+NNX7uAzV+5MuxlTQ78WgBp3J3zCAmPTMLCStyO7rvOM8WqM+c/5f6Z0YJwheBDMA+OCacLJgiJFuNJLC4z9boxxwKSt5HNj8TEWVnApDwShVMhLspJSlILAZNK+zF6X66yRPQil4EN4twG34flicTgOj854m/jCbNxB+LhQdTzUD8lkPwy0K0X/qHTcu26HzKeAGZA5tmkcChYUCHORxmPXphljDQUEY2xkrzHmnc421VKKbgluDc+HbRhYyJljZozV50oRLhayCYwJCqYJ05iClEK6fnfbZDENdFvwyahLCaadjBaj6W0KpRStOQ2MHULu6h0PkXyHu/ca9AOXEPyHV6/hu3sH027KROEHUgqASSOnYXM6DvChcRyM8WGya9OBcYbg7KU9Bo0x79B504CqT8uTXDz4bXgeFm0LOWM8D3izh5SCRqQUo3+fQyjypgnbmPxK3peq+hyGAWDWId/ebveaJ94t56wJSSkCjfGcsq4dn2Si959XhEm0U27IjKPjE7iEouocDleGfuEHyXcAI3UOS/W7sfoYC4//+X+odGCcIVyVlCIrH2PwoFstpYj6GEffa7g+FnPW2B7wXsVDCLKWUhDkLAO2OR4GvBuiUoqJfvVdiUEZ4/VCbqyuFISyVNJ5T75zfHpXS4F08l1/4OPruBNaZw1EYoynQcCMC2FJ6GzPJy55o3P+XOnAOEMkk++MzNirMPkuxZWii49x0yNYtK2xaaU4Y5y2UqQ0ZNGzSr7LmSZyhjFdKcWcP/zzAL/LTogM7jN6rJgfK2PMm2CbBvJmds/3MLhRbw/1PFFKe0opqs7h1ZVSaRLXz3B3eCKQursCY1lKYZvGxHNZxoXQlSLb+8nHknyGBNg0oQPjDKGUUmSmMWY/05Lv+PuWkXy/4flYCAJjguw7bdNj55iafIfQ9zUru7acYUwlKUJu/2ENHGYJfp8Lkbrri1Lsjk/GxljwCcAygKJlTo0xrnRc/MHrN3C+2hj4f13CWO+07usSgn//ynR0pZRSXKw2IkE7pRRf3ypntp3fbXdNIwpXMMaH70J1uowTPgVMU9IYH5KOIlwpMr6f/HDTqi+QNXRgnCFcGpNSWOyByoIlle3a1AU+wvdVrhSLOaYxBrLvtJwxThs8GGOczUrSJxQ+BXKWAcs04NHJBiZyoKY1xuNHv1KKmutjOWcjb5ogGN+94c+ZaRgoWNbUku/497a9wb+fS03SrmfHJ3AIRc2dvH76VrODpy7cwtVaWFCh7vn4ys09nKvUM/kO+by1lKI7+Fwx7qI5k0bT8/E7L17G+ZRqrT6lsAONsT2FeWZcIGPaAeDPVGFK9QWyhg6MM4SbkFJkZykWMsZpUgoGO8YYe4SgQ0IpBWtPtg9FNx9jGmgy+TUZdSIKFx+BlELxnR6h+NiFzdRKfKNA27VNFjKx0Sv5bsm2xMA8LolDWIHSQNEy0ZlS5bt+i56owPWiac8iv87TSDji902+f1mXYZdlZzow7g4+V8yrLWEa9h0PLqGodFzl+z6hwq4tZxweKQUfv7LWGIvA2NSMsUYMoV1bKKUAshlU+GCeM41gGzTa8SilMAFYMUaZB61yYDwuxli1SpQDdmD0yU1efKRpv+quhwvVZoR1ygqRwDij69jyfLxSrmVyrMOGKGOc/rm652MpFwbG49r65c+haQAle3pSilFcFTo9Ak3ex6cxuaksn9LKsH/tVhnXhnjGoyXqh2jkXYTDqjHutcspJ9/lgiTveU8oA6RiSTTb5Fs+F2rGWCMBvrq2hZSC/cxiUJEZYyA5SRDKWCzLMCIBWyPYauWuFEC2ndYJ7HyAdMYYYAE7EFaOGxb8u/KmGWxxJb9T6OLG4dVIwgEzq4Hln3YO8GeXbt/VJXrTwPuyge79tu56QkoBjG/rl7fHMgwUpqgx5n1vGMaTL9TTgkLxPE9hclMFwWmLgL/fKuOlIRaUWkrRP4SU4pCtIHhRqrTdU48iknxHcTgWUXJ/d7uMXZRSnN9v9P18JKQUmjHW4EhIKUzOXo0+efKOF0oSou8TSmEYLClIHvgbQbb+om0J1jbLbaGmFMypdFgioM+oJLRsiZdmo8Nt48bBGnqUZp55u9dxxLFHOk7bwd/d2jsUzAYHv8Z500xl6H1C0fRIwBizezOurV9+VC6lGEbjmwXSWNR+0L+UYvL9iF9OVZJrvL0+oUONZSQSGA/exrsJ3hhJhmmim/wPYH3ElHyM2Wfn/xr4lJEMQHc5xZ2Wg49fvIWLKRps1XEBSUox53OQDowzRNKujbNXo3cSEguME4wxJMZYDoyDAWDBtgTbnOWE15SOr2SMg59ZJd/xbNqcaab6GHtj1MX5hIpVcVaBcaXDFi+jLhpeKtfxN5tl4RJyGBAyEenWfLy08VLOHrvGOOpKYU2PMU4JFvtBr+Q7t8f744QI+BVJrnGml2A40iESdM/5BD5uCCnFIdMYN3t477Pku5Ax7vbZeQKh4fzVbbHD3+t3fBMEhmaMNeJwCYWBcAumkCFjLPxTU7bxCdcYxwNjlwcNksY4wwecB94reVv5MMilrOW/h4UjMcZpPsbOGFkOTxpYsnr4eQLIqIfjUoxZZHf+8uo2Xh1h2ztvpTPGdanqnQiMxyWl4K4UMFCyTHiUToVJCoPFwf83ZIyh3F3gx55GwhFRBMH8HOX7P0p2PaHJ42iowRdJszimjIJQY6w+L59Gk++A+Q/2APbMF0VgnH4+/K1+E/X5s1nUGmONOFxCYJsGDCMs8AFkM0nLBT6AZOJXRGMsvdXwfJhgHTaUUmQ3yHF2ciVnKx8GwRhn5GOc0BhPgzEWOu/Rj0coxb7jit9HAV+kzFoGuUsI/nGnijcO+tuWkxGWQjfTGWNp8ZflYlQF3t3MQGMMTKf63ShSCrl/qFo+CxpjVZJrlOllP4fJru83oVNDdgQ5HFICjl5SCp/KGuPs3KWmDZ9SlLhbVpdxa9AKeZox1kiFS6mQOgDZaoxJoA2yu2iMTYOZkselFCXbgmkYklYqe8b4SN5SZu6GjHFWrhSSxjjFXzJMvsv+4ZQZ4yy2YQ8cL2TERjxcc0YZ4722O3TySoQxTrneNcEYT1pKMc3AONqeQeAomFcZQkoxDY2xQkqhSjQUE/cQ1z5S4APzPYGPG/ICZRzj6bTACZ20YNenVCSMHyaNMQFFIShn322eGJgx5pK3MTlfTRo6MM4QHqHCqg2ApOUZvZOQYGuHx93xIIGCbe/Gk++aHivuAYQr36w1xgZYUEKRDNj5n5n5GMt2bWnJdyKTerxSiiwC47LkoznqtWnOKGO822bnOMz1kgfctP+XGePQlWI8A7PMGBftIDCegqZbxaL2C7l/qK4pf6amoalU+TOr2PHQRmzwNmopRf+QA8dZG1dGQS8pBbNrY7+H/v/z3VcopSAUIWPc5XxEhbwBGePQrm2++4oOjDMEl1JwcPeCTBhjMEY4zSqMM8aWYUQG+5ZHxIMwjiSChuejaJkiIIlvvya10aN9nyMC43Qpxbjt2rhEJosFhmwwP2prOQsya9ZKu23mujFUYMylM5Y60RJgVe8KlomcacIKFkzjklIIjXGQfAdMV0oxHGMsSSkU/86fn2kwxuHuSTIIVtmsDfOMR48zTCvvHniHPjDuwhhLPsbA/Cff8btX7CP5ju+k9B8Ys5+CNJrzB0sHxhnCJVEphRUwvNlojEMNMaD2MTYUPsYuoSJoHceWUDMoN51WPIRLK+zMGOOolIIgeS34+WUdHFHKTNELKV7Sw6DseOL3rDTGsyal2A3s6IY5P/4/BdNUFrYBuIexJf7OW+YEpBSGJKWYvP90L41x0/Px+r66hHJPxpjrfKfQj5TJdyoWOWjaqFIK7UrRHVEpxWyNK6Og0SUw5szqYUu+48+WCIy7EChDSymsw7GI0IFxhvAIFatLgAWqedPMzMfYkhjjNI1xPPnOJUQExPYYHvCm72NBrqoX20IZX+U7E7ahloYIKUXGAxmhTBqSpZSikpGUwidUWU53FrDbCqQUQzTLCy5Jt6SOuudjyQ4D44JljN+VIhIYz17y3Xd3D/D0xS1l0C4HOCpmZ5rJd2FQHr4WsuPJ14bZ3tYFPvqHvDgaVzXJSSNalCr57PLTlAt8ANkmrU8D/FHhO13dNcYDMsYkJDDkv+cVOjDOEHEpBcA6SjYaY6Yh5odPSBZAxft+ZJUfMsbj0Eo1XT9SPCSNMTYNAyaySb5jtnRIZamFlCLjgMWLrYqzWGCUO64wXB/lcE0pAJo1ZoczxqNpjNMXI02PLc44CuY4GWP205xy8h3ve2l9puOzzVDVdZADHNX/82BhmiWhe2mMZfeKQfuVLvDRP+S5YtbGlWEhF6VSMZu8P4VSisPBGPPzGsSurd97ntQYz/e10oFxhohLKQBm2ZbFJM2T70LGOCmlMA3GzMoThUsIclaMMc5UY0wijHE86OZ/GgYLjkcdW9yAlTdkl40YS81X9h6lma5cw+qDJgxkxxivFmwAo7FX8mA/S4xx0/OF9nmY68WvidB1K47R8YkY7AE2OE9CSjHLdm38Oqn05v0m303Frk2ZfAfFa9IYN+D111KK/uGRsALcLI0ro4CPlUXLVJJEsvMMICWtz3lfEZavFkvS7/bcDJt8p+3aNBKI27UBzLIti5V2f8l3RhB8yoFxKO8wjHQnh2FAKRVsXZodGxfxq9jsYdCPNERmAbJkOfj3WAbTN4/uyUxQc30cK+QBjMgYS3vPs5R8xxPvgNEY43yXLbq2T0SQCrDAWHXfz+838KnLtwduQ7Q97Cd/1gqmOVW7ttTAuIszS0RKofj/cJt5ioyx9N0hO65megfdkePfYUBLKXrBoxSLwW7MuORJkwYfK1fztjLwE4xxzK5t3l0pxNgFA7kecUkopRiMMbYNFnTrwFhDIG7XBrAVVCauFARdGWMKxhhbpiF0mUA0kASY/CArrZRDaDBwml2kFOynYSSr8g0Dl9CQAU+p5Ce3IdPAWDz82ZwLLwV9tJgDMJqnKq9wCMzWludOYNW2VrCHCvzjW3QJm0JK4cQC43yKlOJyrYkX92rKam/9gj93/JEq2uZUk+/SAjsRGCv6QscnQpqi6ilC5zsNxphG28Beo5H35NeAwfu77K0+5/P32OGRMDA+LBrjaLVWlcY4KqUYR2GsaUBmwvM9JJ5h8l2/jDH7aZsGbCO9GNO8QAfGGUKWLXBkpTH2OWMs9E7R91lJaCNi1+YTCp8ikhCYM9VllIcB35JijLE6G5U300CSzR4GjsSAp2uMs2FPKaX42q2yKCDBWSzLTLp/DAOeeHesyBjjUQLtVhCc5c1spDtZYbftwDSAY4X8kHZt0cI28b7rEgoCJBljxX33CA0KjYwQGCM6aRYtcyZ9jIXPr6IvdAhFKfBgJsrku1BjPMoiYhh01RiT5GvA4LkE/JrlunhjazC4lKJoWzBwmBjjMDB2FX1c3hUC0ueZeUO4qDeQt4yM7drCcdFKsVGdJ+jAOEO4hAqnBI7sNMZ8+5b/HZdScFZW0gcF2tt8gjHOptPylXd/yXdJx4xh4BIizidVSkGGnzRlVB0PX93cw2sVZnsVMsZGJoxxWQTGAWM8wuE4Y7xayM0UY7zbdrBeyA0dhHA/0bR7zSfrBGPchQkapf/HJ82iNS0pRTJYlNFVSuETlAIWsJuUgmLyyWnKwFipO5YZ48EaKbSWhqmlFD3gBeNtzhyfN/ikwectXpQq/gwIAiSYNvlO7aGRUgRuWW6XyZhfg76lFCSc53NGduTbtKAD4wzhKZLv0vSOg4JQCgu9NcZywCZXiePIGemFEgZFlDFWBy5yFr9lZFP5zhaMsZqljlRrGuHa8+vIJwT+8NumAcscfau50nFhGwaO5LJJvsuZBpZsa6YY4522i2PF/NALCR4Yp/V7fq4FU2aM2WI0jQkaZYITrEvw99QD49Tku8C6L9b//UD+VOpiOSg/w5Oe4LoFwSQ1MNZSinHBIxR2kGg6SwvuUdD0fJQsM/TcJfFxIrorBLA5dN4DY1kGljN7McYM3YJnGZox1lCCUDbhKJPvMsmGskwAACAASURBVNBmxV0pVAU+TMn5gVIqOrUspUirFjcMeGC8mLNSHSJosCXDpRRZJN/1ZoxDDeUog3k8s9+TH/4MpBTljou1Qi7Vm3oQ8CTIQkaa9ixAKEW57WKjmIM1ZBDiUwrLTN/O5IFx3JWCQjHhZeC2EE/MKVrWdOza+tUYx9rGnwfOGKvuibzQnPQEp0y+U2mMpdNK6+9VqXhO9DvYTy2l6A1GRBipuv15BB8r05LqSEpgPO9ljuXz6mUKMGhlSZ9SmGDxh52hXHNa0IFxRvAU7CwQJN+RJHs1KLiUIgyMY+8HPsZy6WUupUgk32X0gPPt+wXbEu1KS77LSkrhSKx8GCxFz8cjFItBJbRRBvO4l6OQUphmwhZvGFQcD+sFO1UeMwiagW1ewTQzL2wyLPYdDx6lIWM8RLv6ZYzzscAYSLKl/P6NkkQjdkAwZSlFD42xmxIY878X7G6Mcfg/kw4GuiXapRXmUEkptpod/O5LV3Cr2Un9jpxpjlyG/bDDoywwTtPtzyOaHvPe54RRfM6KF/gAkKmb07QgSykYY5x+PsMk3wlNtmFMpWpmltCBcUbgHcg2o5e0YBpK9mpQcLu2bhpjzhgDbPBXMca5TBljAgMsOEhLjhLJd4GNSxYlofn55FK+0yVUVEIbZTD3Y8GFrD0bVWNMKRWMsSkY49GkFIu2mZmmPQtwq7ZjxfzQVn1xjXFaYBxhjPluQew6iKIQGUgpuP6waJno+P7UktRSGePYbgcHXyyULM4Y95BSTJwxDr5XlXw3gJRiP9Dv1xSssdAYm6MnAx92cKelvKXW7c8Daq6Hj3zvJqoO6xPce18wxlQ9Tsgcl22qPY/nCRFXCsvsy8fYo7SvZ4Tt7IWE1bzvxOjAOCNwFkrFGAOjZ/QmGeM4M8ulFvzzVEwYEcY4w5Vvw/NQsk22Ak1hjGVNZiZSCl9ijFN9jIlgjEeRUvgiuIgWqLADHdUo53Kn5aDjE5xeKISB8dBHYwklJS6lmJEJbLcdJhcOrTEmoW4NSLqxqJLvBGOcEhhnojHmyXe2CZ9OQYtL+U/19/JFXLwv8IViqQtj7JKwqMPkzysppeC3MVVjrFj8chZf1X5+6MMwgY8bXiClKMxx8t2dpoOrtRZe328ACKQUOTNVSpGmMZ5/xjgcu/I9GePBFsecwADY/DjviwgdGGcEPgCrNMbA6OWJCaWCqQQUmbQIfYx5e3jnzEc0xtmtfG+3HGE1lqYB5c00jKiV3LBwae8S1x6hokTwKOypSL6Llcjldm3eCKdyodoEADy0siCCkFEmab49mA/u7ywwYXXXgwFgKZDaDMsYd1sQ8gAo4kohFqPJfiH/HAZhMqkR+d5Wn5ZtV2st/LuXr+J6vTV0GwC15EAG1wmnaYyLVrrG2CNUvD9xxrhL8t0gPsYiMFa0n1tR5UxTJ9/1gEdJqDGekQX3oOB95WqNPXN8rBTJ230ExllKEKcF3nruStFdYxz+3k+84BMKW1QKnP9FhA6MM4KQUsTt2kQS2IhSigRjHH2fUgoD0QIgKhY7Kx9jj1DcanRw72IRQDiIJKUUEmOcUbW4uMY4Hiy5hAXPvTJveyHOGMt2bfaIyXcXqg2cLOWxkh89+Y5QirZPRPIdMPpCLAvwEunhomjwY/iUDbhpUh1+nhFXih5SilEmuPg2K5ck9KMzvnTQxFMXNlHuuNhuOT0/37UdpIeUIoUx7kdj7FIiXCumlnwnM1ZKKUX4PyrNeDfGONQYaylFNxDKfPBtwwgKVc3nteL3+3q9DccncAPihO9yxvuPkBzE5805D/ZkKUUuKIedJgGLVs/tPbZxAgNAJvk304YOjDNCmpSiEGgbsmCMeVll/nf0/TDBDWDbjyq7tqyE8VvNDjxK8aYlFhinlZsOk++MiMfyMPAJBaGhZpovQlSuFDmRST3C9wX/2omxWLY5mo9xxye4Vm/hoZVFAOFDOOwk3fLY8mMhYIzlNk8TjqQHH/Z6JdxYYufV9pnOXe7j45VSsIIjso+x6rvieOOgiY9fuIWlQOIz6q5NT7u2Xq4UXTTGLqHivKYmpZCDYAWLLGfYq57xkDFW+Vmzn3YGO1iHGXJC+SxJtFTYbjloe+oKlLwP7zsetoJkTFljHJ8/+OZPPPlu3uUBkQIfPcpcy3e6H1IvIqU4BNZ2OjDOCKogFIAUqGQQGBssAFUlMqns3BzRpqhdWxadlm8F37tUihw7jTHmJaFHmYjiiw/LYEGKG5swWbW/0QfzBGNMwsl4FB/jywdN+BR4y8oCAEjJd8O1syH8pM3UoHAacAlFPlgYmgYvGDHYSfKkDqEnj/1/JygHbUiTGB/0Ex6+wb+OwvzIzAgQBsa9ykJ/7VYZyzkL/8PDZ1gbRgzI+k++UzPGocY4+n+UUngkrIw3LcZY/t5uPsYly0xhjP3EcTi4LM3MwCXnMEN24ckHGuNJJ5n2g45P8P+du46vbVWU78uL6XOBzriblCJe9h1gc+i8B3vxAh9Aeg6OHF/0xxhDJ99pJOEpglAg1DuOyhjLdigq6ysC7krBPx9KKfKRLaFs6pjfaLSxkrOxkrfFayo2WjDGGH0iigf6fItenvxc6TOjlkeOF/hIVL4bcqA8X20ibxp4c7CoGNWurSVVIOSB6CywO44fZYyBwXcMPBouRFT/3yEkoi8GujDGJAvGmEYmzIIIjLtf73LHxZuXS1gJirmMGnCqvH0j7xN1gY8w+U5d+c6nbAEjNMYzkFQoa4yp+J2fh3rx2z35jooqopoxTocbY4wJJt8f+sEbB024hGKnrZYnyX3pXFDFNOpjrN5Zsg153jxMPsbozRjr5DuNLMAfLjvGGBey0hgjnJBVfsBcaiEHIG4KY+x10Rb1i+v1tpBRxI8dbxcQ2rWNspJUyVXYdxLlZ/KjMsZ8O5rE7NoCBnOYc6GU4mK1gQeOLIi+ErpSDHdtGlIFQt7fZoYx5uy+ORwrTkjMri12AM4Yy8j3kFKMIiXyaXSLtdhHYOwRiqrjYb3ACp2YGM1LGVDLCyLfKRjj5EICgNAQxwNDPvlPjTEW5yW9FtkR4p9ju0Vp/rrxXZ7Id9AwX2Pema1xgj8ntsQwzsK4Esfr+yzYrQQWfXHwe3yylMde8JluBT5k9waOcSWU3Wl1lF7b44A4LxjIWd0ZY/lU+5lDfUKFI5ZtmnP/XOnAOCOkSimC3jLqgMKT7wBe3S4egEY1xoSyyVd2qgBYHXOK0QLUA8fDvuPhXkVgHC/PLHyMU9o9CJQlrmPyjYgubsSqg7yt3OUhUvluyO2i3baLiuMJGQUA8LMZdtyVS3MXegx4k0RcYwwM3u98GnVjSUopaCTxjn+XKvEyE40xoowxZ17bXVwp9h0XFMB6IQdAPcl+9eYubjbafbejm5TCpzQsThPXGPuscmRaEi+/NtNjjMOAX7DDClkFl7SkZdfz+5HGGHMpxZwTW2NFKKUwpHFlti4YoRTn95nDT6XjKQkf3sfvPxKOuQu2OWCBj/FIKb50YxdfuLad+XFVINJ5hW5ZvRnjvlwpYozxvCcq6sA4I/S0a8tIYwxAybzGNcbcri0Xc8lIs1UbBDeCCTwRGCvkBdHku9EYGqX9XIqUwg4Y41G03bIdm+MTsSoe5VwuVJnG7S1B4h0Q6saHXTQ0Pe40YHVldtq+n5qgMg7IjPGwlnR8wBU7DgrGuGglhzFVCVveT+KLt0FApAmAfY8BA90Z43LAUoWBsRlpg08ovrZVwbe29/tuB++bqnmNX6NCIJuSrxmXnqTJd/g1Cl0pplP5jv0etElqIm8vD27ZrlDyInSza/PF7trwuzR3Azx5LDWzIXiyxo16Gw3Px5nFAjqEoKVoH+//Dywz6ZoBtqDlc3XaAnoSPsYdn0zMQUjWTudTzp3D7xEYlzsunt+pRj4vJ995dPRd6WlCB8YZQSVbYH+ziXNUqxsulQDUGf4UYHZtYsuaRqzNOIT37wid9nq9DcswcHqhkDh2nKGhCB9GyzAwyjyrLFgSSyYMpRTmyKb0ctDQIYwx5g9/XNvcL/Y6LkqWibUgSOIwMbz+uun5wXanxOwoDvaZK9v45OXbw33JEFAyxgNeMz9+zRXJd3lFYFywko4k2VS+C8tBA2xRU7DMrsl38cA4l1jMsT56vZ4NY8yvkSiLLj10HZ8gb5qRCpkyBGM85eQ7+XeVdRt/FvMpz3ivAh+WYQjGeJ4n8HFCBMaGMVM2kDJe32/ANIC3H18FoJZT8P5z33IJJpj8id9/y0gvSmVJUyef27LWpHuEjjQXDwJV8l2apItQWYec/MwLuwf4zNVtsXCOM8b8tXmFDowzgivpsWQYfZhp94NE8p2CMWZbzvzzAWNsRduTtn00CG7UWzi9UEiUv1YVD+F/MinFqBrj5OLDjiUTynKLvJVkDQeB3NaOT+BRKhYWKp13v8eM69ABjMgY+1iwmTODkO4o+lvN8bCdkqAyDsiuFMNLKUIpkKrfpzHGKkeSUEoxWp+IdXsULbM7Y9x2YRuGsGpjizlJFx+0a7ftCllMz3YE/ZwinfVdVBS5cXwaMMZswR4fBjyhQZ6elIIvfFWBMW8v3yFLlVL0cKWQE5VnK9SbHYS7b2ZmO59Z4/X9Br5vuYRTAUlTVgTGvA8XLROnFgqi+BOQ3L0BJMY4JtkDsl8oxnd0xgmZMc4JG9l0KQVfDKkYY35N+W4NkcbpNM/5eYIOjDOCvIUfR94azR0BiEopVNo4QkOXBiC0a4sz2DxwH1Yv5ROKzWYnIaPgx076GPOHMQsphYIxjrNvQtJiBpPm8N8XLTvLpRRRS5pB2Sb5GDJGsbJreL4Y7LtVWvQoxYHjTSwTX+1KMdgxElt0sfvZJiQireEoKBxJsmGMaYQxBvoIjDsu1go5sbCNb8vKz2K/rDGTA4S/y+DH5kU85OvQISRMiFQ8j6HGePKMMaXMapHfTxEYS4k9skOFKDyhYPz4a6lSCiNaDEkjCZ6IyUkGIJnMOQhqbrZjz17bwU7bwSMri1gP3JEqHS/xOZ6nYBgGHjtzDP/qzFHxXs4wEgtlVfKdIJTGwBhPKoCUvb97LXQIIAXG6fIUufiVvLMHTH63KUv0FRhfuXIF7373u/HYY4/h3e9+N65evar83Be/+EW8853vxOOPP453vvOd2N3dzbKtMw2PUNjB9kwcWTDGBJC2KhQaY3AWJNyydqVJkCM34mpup+3AJRT3LBYS76l9jBkM8OBvqK8FkFKwJJF8FwzmwfafT+nQD2iEMSaEsb2xh3/QQ8sDiIxREoGaUmBsBolnqoWYS1jg0ZiQzphXIGTtYq8N7GMsZzvHAjlKKZwujLF8DXjQxds1LOKuFABQtK2ugXGl42K9INkaxvqsPPH0UyqaUCZQyglniej7vLIfl1LIY48juXiodinkXAnLmCzrw8+Dt49Pvh4N+xERgTFj7lX+uvJ97yqlwHDPcBaYB/lGWM3VkNyVhpvHOj7Bv3v5Kl4u1zJr37kKy9d4dHUJRdtCyTLVUgqJjHhwZQFvXV8W76m0wz4Ndjil10YllNLgEZrpMVuejz98/QZ2FTuDah/jLoxxl8/EPf7lcXpc7Pok0Vdg/IEPfABPPPEEvvKVr+CJJ57A+9///sRnXnnlFfze7/0e/viP/xhnz57FJz7xCSwvLyuOdjjhEqJki4F0S6FBwLcOAe4HnJQsxEtGuyrGWHTa4QY4HlQdydmJ91SMMZEeRlW7B0F6UoRs1xYy970SDHp/X/i74xN4hEa29eU2DXJMS9FPzBESgeTAGGBJVyopBb9OB06SVcka3MVDlO8ewZVCSIhiAaVDWIAYt2sDGMMj33f5Xo7iRxr3MQa6M8aUUpQ7ntAXA0nJ0aCMMb+GvH+nMcaLNntGk4xxejVCWa40ilf3MEg7L59SwVjK5aE580URDYDle6GufBeVUkxaC/m5q3fwp29sTfQ7h4Hs8DOqu1LL8+ESipqTzaLcJxTPbe/j3qUi1ovs2Vor5FBx1BpjFRkBqAt3+ISNOUZsngGyT0Z1Kc20/91uObhWb2OzkbSAi/gYW+n6Yf5ZbkuqCtxFVdigP8hJyWkOQvOEnoHx3t4ezp07h8cffxwA8Pjjj+PcuXMol8uRz33sYx/DL//yL2NjYwMAsLy8jEIhySoeJriVCvw681BkQaj64RvVHQEI7diA5La70A4hrjFWJN+NuPKVrcHiUJmg00jlu9G2LVXar/QCH6MnjMSz+b0IYxxtU9/HlI4hYzTGmEQD45SFGB+oqhMIjOMOImnJXr0gX6+46wkflAtW8nrGbfx6ZVmnwSMkMnnEXSkAHhirJ/ymR9AhJBIYJ5Pv2O8bxRxuNto9r5Efu7bJIh08MOYaY2kx4VOJMU7q5D1JrqTSX44TIjBWBME8WOaXjbOAeYUOUg6MVdeS38Ow4uRkJ/DdtjuQNd+0oLZr6z2WNj0ff/S9m9iX2Ft+f7IKAl8u17DvePjJU2vitbVCTqkx7h4YJ6UUPF9Hhkhaz5wxJgPXFXj2dkW4G8VRd9nYrgpKZYmIbXQ3BeA5TarrIx+L94e45I2d2/wGxknaL4atrS2cOHECVpCMYVkWjh8/jq2tLayvr4vPXbp0CWfOnMF73vMeNJtN/OzP/ix+9Vd/NbLq6oWjR5eGOIVssLExOLv94u98CKV7TuPhf/O/wtrcRTFnKY+zfDWHg4431HdwEEqxvFjAxsYyisG2LD8en8yWlwrYOMZeW1gqgOwYWCrlI99by7EBbnG5OFR77BZbiZ45cQRrxXzkvaXbZZB6O3LchQbbGt44tozlegsEwLFjSwP1C45SsM18YmMZiwFjvXQzj7IbXttCk004JzeWUQtGt8WVEjaWS4ojhlBdi8JuaEeTK+Vh5SwUKcXGxjJWg+9ZWV/ESsxhohusKxYKoInvy1kmcgV74HtCKUXT83HsSEn870LBBmwzcSxRVSyv7qdZ4oA7MQTt2jHYly+vLGBjvf/nnACi3xdyNizpGfMDdnVjdTFxPvG+WJcWA4aVvDZp1+PjL19Due3gN370IQDs/uWN6OfXtvdx4aCpPEY9KEF73/Ej4v3F6zm0mo74eztYPP5nJ1bx99d24BRt3Ct5rsZRC65tKW8DHRera4tYL4XP4l5Ad5xcXwRu7qKwGI4BLiVYWWLXM2ebyMf6XMlhW7DHjy0hf8mEnR+8Tw4L3meWijmg3saRlQUcPVICocBCIQe0XRxZKWFjdRH2NQsFQrC+wp7rpdUSjpaCBKw9djwDABT32rpioWAYWD3C/nd1nVknTuo86QUDB66P1fVFIYcZFed2D/Dw+rJyN2pYFBt8vD2CpZzF5HCFXM/r9PruAS7XWqjZJh4KPtuqMq/hQqn3//cCoRT/8PoN3LNUxI8/eFIscO7ZreJCtZGYX3JbZeQV4yEAlAo2jGCByd/Pbe/DjvWbo8EcuxT0v6zgB7Ko9WPLqTvOcTz70hXcu7KAH3/wZPLN4J6VFvOJ8y1VajAAnDh+BABbgFopc471hgnbNFF0PViKMSC3yR6yQjA2E8PA0gL7zqOEkQTLGV+rSaJnYNwvfN/H+fPn8dRTT8FxHPzKr/wKTp8+jXe96119H2Nvrw4yhVXGxsYydnYG0z5RStG8uQm37WBnp4Z6y4FBoT6OR9Bw3IG/g4NrCltN9l3E8+H4VByPr+haTQfVQHe1f9BCy/VAXT/yvfWgys5upYkdY/BBeTuY6FvVFrxadLvG7XhwvOj31WoseKns1dFusYnv9nat70FARjU41v5eA02uQ3Q8dKRzrBywgeGg0kSnwSb527t15NrpLGna/a81OoFnNFCuttBsu6CUXfdWsFW1vVODM0Bg3OqEx5BBCUWz5QzcR1zCBBh+J+xfFqGoKY7FmfPNcgM7i+y9luej6fk4GlvkjIpym93rTtCOenDv9ioN7PQpK6KUZWy32+zcKCFoSue5FbBunWYnca7xvijLR5odL/L5bs//1UodHZ+I99sdlkAkf546Htquj+3tg8SC79Ie+5wtfafv+mi74d+7wTN7KpA+vHRjD6Xj6VvOnPE3A9ZmZ7cOvxj2wd3gGSUtJ/i7iZ1CHpRStD0C0mHXxSAUjVg/KVfZ81Pbb8KkQKM5eJ8cFpxhNIJ+ultuIBf0IzOYF/YqDSy6BK22B+pT8Yxv7dRASuz3O1LZ31bsXgPsHvqUohEsrHZ261g7sz6x82wG9+/SrUomz91Oy8G/f/Ua/rsHT+HRtezIpcoBuz7VcgNty0TBMrFfb/e8TrfK7Prv7TewExBq27VgXG4kn9VB8Xqljlv1Nn7p/hPY262L1ws+0+tevrWPI/kwtGk0HSBtbvYpGoH8gr/faHYSc3mT95VyA0uumjV/ea+G89UG/vX9ioBVASLlPdzePlBKwlRoez6u7zeU53O7EhQ7qbYS79fqHZhGeF5500C5nvwcAHQcH4ZFYQGoKcbXRjC27Ow3sWPbcH0CJ3jWGsFYv1tmz+qswjSNVDK25504deoU7ty5Az/YKvR9H9vb2zh16lTkc6dPn8Y73vEO5PN5LC0t4Wd+5mfw8ssvZ9D82QRpNEAdB+7ONighQTGNdCnFaBXY2E++VRHX6godL4xIUpjrJ+UdYfLdsFoxAtswEtplfuzU5DtjePkBR1qpTnl7K6qLCzKpu2z/VR1XMHBxEEpFBTAupYjrqAY9F9nyTcawUgpZw82hsqmjNMx+loPEL9/cxccu3Br8i3uAb7GFDgi8vf2fJAGzI7N6SSn66IsRL9wBZE01x4/0L1nrz1G0LBCok1R4MtBaXpJSpLhSHC/lsZyzcKOHzjjU4qqlFMLHOKYxdgNNNtcXqjT/ssZYVclynOCXJC85APjitej2LNcJcxmNK42vXEqxlLO6Simm5UrBz0HloDAMuLxtVLleHHyO4ONV3jT7kqXx9shznthyH5H4opQVw1nL25EkOiD0CY8n4KUlPAPJHBUgdDyJfE44LaSf/yuVOl7aq/Xdn1Re5r3AHVcOXF9p7Vj30qUULEE/PK+NYh7bLbV9J8+lyKVqjNlrKo0xt3Gd5NiRNXoGxkePHsWjjz6Ks2fPAgDOnj2LRx99NCKjAJj2+NlnnwWlFK7r4lvf+hYeeeSR8bR6BuAG+3XUdeFVKoFnsPpy5lOSofqF7D8IpGuMWfApuVLQdLu2YfU/Tc9HyVafp22YCb2UsGvD6Jq+MPlO+k6FjzF3wBDJd10G80+8cRt/fu5myvdBFM7oBHZtwsd4SHePdLu24a6LKiGxoHBBkdtZdcMJ+Vaj07d37iCIe04PozGOG+3HC3yEGuNkf+R9kSOiMe6zDYRS1FwvchzuaCCDu2KoEvD2Oi6Wc1akCEm8vKxsQ/imxSKu9QqMhca4e/Idr3DHx55wsRLek/gwwCd+O9AhTjL5jt9bOeDn55YTrhQQ71nSAl0eX/l9WLSt1MQhngzM/54k+P3eVySKDYNQ55nJ4QQ8QkVhJiCwHe1TYwxEg72sNMYNz8eNRhs/enwl8RzyoknxBDyWp6A+nmrxp/Iq70djvNN2QMDIo36QtnDvBvn7bzeTCXZ1N92/W66FAACnFgq403KU8w4nAFhyYheNscKVwpZikHlFX9z9Bz/4QTz99NN47LHH8PTTT+NDH/oQAOC9730vXnnlFQDAz//8z+Po0aP4uZ/7ObzrXe/Cgw8+iF/8xV8cX8unDE9KPnS378DrwhgXrKSl0CAgonpcyFZGy6RCvC9nWnetfDdkp235PkqKxDuABYtUao/ctkjQPkJgzP0oOZIloZk7CK9IBnRPGKl7HsopRS/8IDOXW3/FE8HYZ9hnL1YbfSXUpCWCmIYxVKEBVWCcV1R9k68R34onlGK77Qx8P7aaHdxpJQdlGUnGePDBkn824h2tYIxVdm28L8aLRORNNQOiQsPzQZCcwFSuFACUCXjcw1hGGmOcMw28aamIcsftWkkvzhh3s1wrSKWx4wsJ1WJMdnWxFcm040Q8+c4nNBLky5+RXSlYu5OBcXfGeHgLwVHBdxayYozDIgvZnge3IOUo9MkYN1y+EEv28VGdCuLFa2SsBbk35dh15eO4CjnFeKAao3sVxvIpxV4g++GsbS/Ix+qXqJLnstsKtrfGk+8Ux4snFZ5aKMAlFLttRcIiguQ7y0ixa2M/O4SAUBq1kx1TouIk0ZfG+IEHHsCnPvWpxOtPPvmk+N00Tbzvfe/D+973vuxaN8PgjDEAOHduwz22iOWcOmAsWMxSSK4ENgji2+Vx/1ESK7uM4LsIVZWoHs2ovOkRLKQw42K7iVJYgUco/xYDozM0KraVF9rgK1zGkodbf0B3U3rXp2i46iDEDxgT7kPtUYVdW3BzPn9tBy4h+I233tdVK5YeGA/JGIvgMXxNVfXNlQKMquOBUop9x4NL6MBVfv7i6jYKloFffvhM6mfk0tysfYPfe95HrZQFIQ+AVCWhw61PCssKA+qilbRnSkPNSU4y8gTAwcsntxVMUaXj4r5Y4idjqWRLsZAVXZCq1XEZTxyCRbXU11SwvsGijgczfILrZtfmER40pls1jQsquzZfCvKB8BnhzD0fT52YlMI2jNR7zceKaUkpMmeMOWuX8Xm4lEaqmzJ3pd7f0VIwxrJ7wShQScc4cqaJJduKuGHw70yVUhhqu7ZkYBzMqynt3++44tzqro8T3XO9AcQC4z6vi7wwUZETgjFWHI8VBQrP62RQLfB2s4PjpajWXUgpTBNNRaAvSylIbJzWJaHvYnjlMgzbhpHPw71zBy5Ra0eBkO0YVk6hklKkaYx5qddWwDhlzhh76YyxyqZFbvswOlMZsqctR7x8LGPu2fXux67NIQSNFPsyzhBzxlhmUOLsd9PzceD6+PpWWXms8JgpPsYYTmOsZIwD6Ye8Q8EHyqOFHEs88nxsBwMrwWCD2L7jdi1oAUhBmCgJE6aEdAAAIABJREFUzV4fSGMcfDSiMZb+n0+2aYwxIPULyhcGVt8a4wNpkuHXsjtjHJOvEIqqE/UwBlifJTRsmytpOXN9PJ89GWPO+gZ2ZnzcidvbqaQUcjDEF52Tgi8t3oBoYJyPLegZCyhVeowwxj4KlpmQWYnvodHdtUkSW35AWABJLeygIO02SLsl7m/WW9fxXdC+GWOuMVYwxiMWgJXyTNTvqyzb0uRrgFpjrJJLhfOm+gR2pF3HegrREodqcdwL8sLkdjPKGFNKu0op4ud1vJiDaQBbigCbf7anXZtPxMI8URJ6xsqHDwIdGA8Jr7wHe20duY3jcLiUQpEEBITJQcP66cqBL9DFx1gKnPkkGG8Tq/g0fKdtxTxzZYQ10sNjh4xxVlKK2IAV00w7UqEVHmSkLUgoZVnMDddXylx4IF4ImBKfqjXGhFK0fQLLAJ69va/00hTHTBmkh2aMY8EjEN2h4ODX52jgXnDgeJHEi34nVY+wwbfXQO7G+t8w9z7uW23FpBRtn8A0koky7HujASa/TkXL7HsSqklabB5gqUtCW6I9MvYdl1kxxQJj24huy7o+Y2kjpVq7jBX8/3ol39lCShE+G0BUSpFkjIkIhlQFe8aJRBAsSSn4roCsMU6r4NUOqiGmaaQJQlZc/t5x4Cs3dvH87oH4Ww6G9kf0E7/90Sex9ZEPC7Y861vlxcievKWuqBmHWmOcEWMckxXGsVawFRrjZKDLwQt8yOO/UkrRIzdnp+XC9H3kOy3hJdwLw0gp+PU/XszjTqsj5oztTzyNraf/o3j21RUfo4t62zRxvJhXapX5Z/OKAihAOF/wirBAUkpxqAt8aKjhlsuw19eRP36CMcY0qeflKKQwSv1CFfjKW8q8/8ka5BbfZla0yTaHn/Cavo9SilRAldhHKEuGMyLJLsMGxskgKP4QsgVKyIjxkrEqeJQKHapKR8VXzZwp8YjsShG0ibCgmAL4FydWYRjAl27spJ5D95LQ0uR+7Sou/tr/CGd7O/VYQDJ4BKDUVvOJ6ViBbZlVXQ93pMC430Gs5nqgSC8lyhFu24f3Qm5vP4gnW6qS7wqmqfTEDvtilE0rWiZjyPvo/7J7B+/TKjYpjTHeD7SOq/moYi1eMlVmaQdijC31NY2U8pUcSrhkqGSF5cNV/2tLzM8kJzfVefHXCrEdAKExFlKK8Np3eGActD++6OVBtUgGHuM5vViu4Xv7oaUYvzcLtoWq443E8nZubaKzeVM858NWzkxDPEdFJdFSQe1KEd63URAnieJYL+RQDez4OHppjCmic5ZqV8g2o4vZOHbaDn745efwzs98FPU+k5lHkVLcu1SEQ6jYdai/+F00XnxBfC6N5Y0vKE4uFLDVTGqVOQFg92SMKZqvvYqlg0oi+W6eC3zowHhIeOU95NaPInfiBNzdHXie37XyHTB8Oc2kxjjGGEsaY/6zLRg7VWA8XEUrL7Cl68UYy5M6pXJAHz2fQaEa4OIPYbwMNtcHqyAP3C3FYMaC2JApUSffUfG/J0oF/OSpdbxWaeD8vroyUbfkO1kr2rpwHtRx0L50UXkccTyhMZalFMn+FmeMqzHGuN9BjCfu9bIXcgnBcrWM1tf+DlQ650E0xiomIhEYpyzS4q4hIsDildL6SCo7kJgfVwTG6VKKTixhju9UxKVH8W1ZV2JpVdKAOEILsyiLKt4PJD8sATV0EthpOzARZu9bKimFtLAcZQE9DPh5FSQmPJGQx+8nYe0XFbxkKYVHULTNVK0jCf531B2sfuD4JDLOcFu548UcKKJ9bBBQSuFVyvAqFTjBMYY9j9blS2hfuZx4PW4tyezaen9HQ8UYZ6SDDokA9fsr+RwIEGFtu9m1qSQSqjHaMtiuZ9qCdaft4FjjAMu1Klq1uvIzcchj2aDJd29eKgIA7rQc+K0WvHIZtLqPfLuVejxCk0z7qVIBB66XcCbicqO0ZGW5JHTlyQ/jrS8+pxnjux3U9+FVKoIxpp6H/EE1kqggo9DHZNcNPPCV2UqVxthA2DHbHtcYqxOThpnwOAtdTLNrU9hHEaldI0spSPpK3hWBcZTlUDk0cMiDocqyjNeL50xJJPnOlANjdpwF28R/eXIVx0t5fO7qHWWw7dM0H+OolKJza5P93NxUtl0+HpBMvgOirC4fpFbyNkyDsZnbbUew//0OYmFg3JsxfvD8S6h88hNwtrbERDYQY0zi/T7pSpEWGMe3Pvn38iC2n/5fc8L7JwfYKp27ifD54HBSFqe52MQh73IMpjFWP09yP5W9Z3fazCGD9z9TJaWg4cJyasl3IggOJ+B4LoHsUMMWv9Jui8QYA8l7zfxcw8lvnMl3DiGRcZ//vhEkOw2rMyatJqjjAISAHLAKncMmNW//6Z9g5z/9eeL1uCtFPhgHu7kreYSIe6F0pRixP4nd0xTGOK94fmQrsTh4v5IDflVgbBjdXVp22g4WXCZJ8Pb2lJ+JwyMUttNBzukMzBifWSrCAHMIcm6Fc8RaeUeZVAuoS12fXGD9cCsmp+Cf5VKT+DMicjfaLdB2CwuNWsLjXzPGdxm86j5AKeyAMQaAI9Vywq7Nq1ZBKQ2T74YcueIJB5YZT76LM8ZGD8Z4uMCYB48LKdnyqi0UKjFsWfgYDyKlANgWbCpjLLWzqWDz+QBZME20fQJCEUm+KzbrMJ75O5G1W7Is2KaJf/19J1D3fHzhelJSkTZIx+3anFu3gp/9BsYys8N+VzHGedPEkZyNa/UWXEJxerEQeb8XBmGMFwL2ovHid4dyAIjrp3nyHZ+YO6Q3YxxPvuOBcT8BX5QxDrarFayLYRgo2mZCShF3geBQ7XLwBV5eIYOJgy8OcjEWNWxr+JzIUordtoMNqdJaPFeBtYmEuyKmOZXkO6GdJjTxGr9tckGBvBWVS7UDRw/BBqZIKcbtSuERVqAkskAlnDHOo9BuwvnQ/4nWpTcGP3alEv6xvw8AQ1eNdXe24deS1c88EnOl4LKDLterKTmzjENjzMeEtOQ71WJINW9w5ASxErZVJZcC0heKDddH0yMoOkEyc6XPwJhS/MTXz+In//qzAyffLedsrBdyuNNyYoHxNlbzdmpRjgRjHDhTJAPjwK4tZXEpYpJgUVZq1sU1Y8+WZozvOnh7zHkgd3Qd+SAwXj4oRwIyr1rFlf/jf0P9u98RWeBZSSn4FigPEOJ2KZYUGMcnZYB7Nw7eFs6Mphb4UFS8IQh9h4fZTpfRPfmOb0srLIZSrrscfKjZXW4JFSYgiOQ7w8Ajrz2P/NnPob2zCyDcMr9nsYifOrWOF/dqeLUcbqvF/R5lyJ6ylFIx2HWGCIy7aYxzpoEjeVtUVzu9wLbk+meM3eB7u09yDqEodVh50vqLL4yoMQ5ZeopQE8o1xirwfhFmwweBsT1AYOx4wi9VZp5VC5uiZaETs2vj1zyu888pdjn4Z4ZzpYi+70n5DrzYC6HMZ/WYVDo6Lt/h3ys0xtNKvlNojBNSCjkwjsml2r4vku+ApJ6cP9fjdqXg918O2mXGeK28A7NaQefa1YGP7VVC9xujyoLkYYJOv14HaTbh15Pb/3EpRbzfqiDvvMkLguw0xsnxToZqG7+bxtgWjHFMSqEYVjh7Ggd3pMgFgbEhL1q6wCMUK5VdrFZ2+k6Gd/xwTDlRyuN2q4POrVswcjn4xRLWyts4krdTku+S120pZ2M5ZyUS8HiVvDR7V3EfaiyxtNSsR66xNeGxI2vowHgIuMGK0F47CmtlFUY+jyPVSiQgc3d3QD0PnRvXxeQtuyNsNTv45KXbkYGiff0a3vif/yd0Nm/iVrOD63XGuKkYYfY6+5sflfd5ywiD8JxiFh8mqca5vYVWwGJyjfH+3/8dbv/xH4XHTUm+41eFt3+U5Ls0Gx1PCjL6TRiRB0OVlIJJN4xI8CUvPk5uXQcAdA4YYyMvGH7y1DqOF/P4xu1wkOTnrZRSIGTv/Oo+SKsFa3UV3u4uSDu9cIjKlUKpMZa+eyVn4sFz34XtOji9wBnj/gbmqiIhTQXXJygGjHH7ymWQahUGMJBdUzyxkFevEhnRCimFG0xK8X4RSil4oNu9IT5hlnbcUSJMvkuyLuy46YxxovpkbPKWg9F+XCl6Simk4xUsEz4F9touPErFFj6QxhjHNMY0mbw2Lqis2RLnKu5nOA7mzbAIAS+ZW5ClFIpJfRKuFPz5iy5Qw52LY00WVHgKtrYXvHI4rlhVNv4MQzi4u2xXy2/UQRXe5xEphSKIjIPri5dsS80YZyWlSAuMFXNQWl4HIEkvYoGx2idZHezxwNjqsPEuV6309cx4hGCxUUOpWYfXZ1EQhxBRr+DkQgF7bRedzZvInzqN9sZJHN3fRcFUO++okgoB4GSpoJRSMFcK9T0XlpB11ndLrQYs6ZzTrBLnBTowHgKcMbbX15nbwsZxJqWIMcYA4G7vKJPvLlabeKlcQ1Wq0tN46UWQZgP7f/s3+OubuzgbbMULxlhoddnffECP664swxD5ydzTV4ad8uB0w52PPwV84ikAITNa/YdvoPb8d6TjqqQUScY4Phm/sHuAr9zY7dkGn1KYsSc77vghJw8BQTnuVI0xRb7Tgu06yjKenB2UC0iIwNj3sLHN2Fy3GgwOksTEMg1slPKRe65idzlkT1muK15+24+wv4MFiQpdXSkUUgrbMHBi6yb+xTe+hIevX8RSLsqI9oIsL3AIgbevZkccQlFoN5E7cRKgFI2XX1S6IHSDypVCfp27D3C03riIK//7b6B1+bJYpKZJKXoN2nXPi1ithXZt6vtXsMxEtTo3sPBLSxh1idxn+3eliJdOVgW3/Dt43+VVGY9FpBQpMgxJYwyMNzlNhvx8cD15/Fyta5ex89lPC/0/wCQlvK/L1RDTsuN5xn2cYMgaaq1taGN4tMHGDb8+eGDsVsqAYcDI52EHgfEwkhB3J5B7UQrSbEbe82IkQz9JVZxgWC3YSlcKb8RrzS9lOmOczCHgiZrdPu/0EUinOTTstBzW11osMF6o7fdVs8DttJF3OjApBakd9Pw8wPr3T3ztLKpf/3ucLBVAAbQ2N5G/5x7Ujx3Hyt5OqoyBQL2gOLVQwHbbiVwz03Gw8YVPw26ynQRVdUAAKAZ92KQUZjNMOJ/0blPW0IHxEHDLezAXFmCVWHkb41gyMPaDwcrd3VbahvFJVC4f2XqDORAcfPs5kFZLBHsquzYg7Jz8GYi/D6gZ49wQSTXOzjbMW5vIddpYsEyQTged69dAO22QDltthklFkl4LIWOclnz3UrmGf9qtgvo+tp78w1TNHcu2j762ElhhcU9QVvlOllJ00xgT/MsvfRL//JkvqRljrjG2FJPD9auwgnvo1w6QN40EE5wzosw8v/29fIy5jGL5R3408rcKcf05IBeUkSdkiTHevQ0AON48CIOHvqUUnmh/a2sLl//Nb6D6zNcTn3MJQaHVwsIjj8A+dgyNF1+IyEX6AT83Y/sOqs9+I+E00fFphDGuv/Bd9t23t9KlFH1qjA+CxLv1oooxTn6+pGSMiTr5NbaAlAMQ7jPen8aY/Y9x+Q1U/vavxfvyFji/PpsBI7QRk1KoyknLjDF/bRLgcZRtMo2idfsW6IXvAWDXzACw8jdfROWLZ5Frt8SCqSBtcbflwDgt+Y4CZvAd7O/xnB+/h65UbIe3M28aONJgwZBK39sLXqUC68gKckePIV/jjPEwgXFoB+k3onIKlSsF0N2qkY+jK/nceHyMFeOdjLD6aneXifjnI1KKlEA6l7LTutN2cKxggQSB8WKtmlpNVQYNtOHx32V8d/cgUsmP7ldw//deQuWrX8GZxTzynTZQ3Ufh9D2orB9HzmljoX6gdqVIyW85UcrDpxD++4RSHN2+haXnv4XCGxcAJHNKCGXXo9QM+4wlBfe2qfYQnxfowHgIeJUy7LX18IVjG1iu7SMnV7KRGGOAM0qyppX9zivVUELQvvQGivffD9rpYOO1F8WKOwx+osyrrLdTvQ90Sb4bYICinge/WoVBKU7eucnO5cpl5nsEwD84iHxvkjFmv3O2N74TV3U8ND2C1uYmat9+Djv/6c9TC24kNFK2BdswhPZVLlAAdK/W5Loeju7cxtHd22j6Ka4UhhEJvnjA5bwR2qiR2oGyGqAV23qLlziWITPGztYtWEvLKN7/AIxcDs7mTWX7gTBIim55ptu15UwTC9tbAIC1ejV0EuljEOPFPY4GLKqzxZjsnc9+KqFRdHwfuXYT1vIyln7wh9A89xoKnjtQv/MJYHkeOh/9MO587KOwXX6PWZZ0PPmu8eor7P39SsIhRViB9RkY8+Ie/FzdIBs/jXVJk1KoNP5xJxVHkj4Yga6vu8aY/eTHzn/zGfbMeGEJa5F8Fxx3s9FG0TKFZhrgFTSjx3YjyXfqwHJckF1ILMPA8b/8cxQ//hEUWg1YhoHVagXFa8xWbLWyI56jnBla0kUCY0OR80CZd7mJ8Usp+LhDEJXNsDabWOAB7VCBcRn22hrs9XUUggSoYQJ8Rw6MY88wk1JIY1+nheNbNyKygzh48t1q3lZXvhvyWpNOB369LiXfqQNdK9ZnaSDH6eZjDCSlFKoA0k7VGLs4YUIwVEv1g76q30WC4WoyMK46Lj595Q6+IxWIKZ1/jbV3+w5Kuzs4XWM7dvnT92Bn5SgAYHH3jjowhloiwsdELi8jlGKpzvoUD3ajFqzsmpYsCwuNsO+a0s6HbRhDWcLOCnRgPAS8vT3kjh4Vf9ON4zAJEVovIHCuANsm81sttqUvJ3sFgVgteIA6N2+AtNtY/el/icKb78Ppl/4RTvAZ/l+yjzEQbivx7se7vCw3UEspkmUwO7duYfcvPqsMSL1qVTz0p+/cgGEYgt0GAC8YmFUME5uEohKQ+ADOdasH164BANqX3kDr/PcS7Uiz0Vkt2Kh0PBDKssBlloNn5asmDW93GxbxceSgjJaiCpVHo9XIgHDg7Vy8gMraBkihANTrWFBka8QXIF01xkZoy9fZ3ET+9GkYpon8qdNdE/BU8gzGuEV3KFzpu+0goF042E/N3FeBF/fgCVxumUmKSL2O3b/8XPTDzSYMSmEtLWPpB38Y1PNw6sblgRnjH/zOMyB3GMOdOwiZMVHFjQeZlYpYQHj7lSRjHJNS9Eo+5ZKRNUlKEU+ClVGwrERgHNe7c6js2vJ97nLI5yLkBTu3Ad8XCxXZTYBPereaHWwU85FiKGkFPgRjnCJFGBdk6cyx3S0Ub9+C4br4/lf/CZZp4MHzL4rPrlZ2JVcKUwQ2YWBshc4kJPkMsuS7cUspktpiOQk2HyTNuUMyxrm1ddhr6yjWA+Z5iPNwd3Zg2GzXLR4Yxx1+zGe/jnd84U/gdJF+ND0fedNAyTYjyZPxnZtBsf2nf4Kr/9dvgQRJh6mMcezZImBzUHzeoIRg97OfhhnM0/K9SmOYVTanLiGodFwcB5urjaPHUGo1UGu2ep9UMG8CgKFgjK8HCdJyYviRi6+js7gMAKi/8Dze3AgC41OncXuVxSQLu3eUtnKyLl9GPCmeUMZ6A4AZ9C35+vBrumCbWGjW4R9ZYecgnY8qxpgn6MB4CLhBOWiOzhrrkHnJpsWvhp3E3dlmSWAxSyEAaAQsDw80Sw+9Bav/1U9haW8bq7dYcheRJgxASkKKaYxDWyuIz6tWyiopxcGzz6B89vMgquzkIACipokTQcJZ6+IFINDUcsZDVTaTUColBSYZmo5PxLVo3rgOw7ZhHTmC8hfPJtqRlhSxms9h33EjbAzHsmnAbrdEUogMepsFXCYhIGWFxY7n4p6//DPktm+Ll2zDAPV9tN+4iO1Tb4K/sASzrmaMmc5K3qLrzhj7NHCk2LqF/Ol7AAD5e+7pIaUI/19GXmLRAMYGmABM3we9zQKoQrWcmrmvAl/AcJ2qX6nAsG2s/NRPo/q1v0PnxvXwww2mN7OWllB66C0wFxZx+trFwSbva5fxAy9/C9aZN7FjBXpmj1ChG+eBX/PVlwEARj4Pr7IvsZ3RLdyQHeklpfBgIqxa5xEq+YknP1+0kwswh9CIPp0jUeCDkshiKWeaohCECvxccqYBgxBYe0yf37lxg7VVIaVwCcUJ6mLv7OfhB1pAlbRFLm0/eSlFuPN1/7kXQOwcnAfegkdefR5Gs4H7z7+M+kOPwCgUsFrZkZLvQh9jLlErWqZyW13WqMZzNYZB+/o17D/zNeV7EY2tlAMBADYNiZShku8Cxji3vo5Ssw7TZ9Xeqs9+A7c/+mTfx3F3d1B4830AolpnSmlCSmHs7sCkFN7VK6nHa3o+FmwrYYPGfw7bl5zbt+DXDpD7kz+C5bnpmuHYHBTuqMWOt7mJ8hfPwvunb7H2+XIfSdcYx4O9A4eRBWuUjY35YKxq7aZXP+UwuDbcNGFWk7kaIjDmOw/tFlauX8b2o/8MxfvvR/3FF3C8ugfXzqG2tIJGrgj/yAqK27dTCnyomXCx0yvFE4tBQMyD3ahmm/1esi2UmnW0T7K5CpKUgjlfacb4rsFm5QCk0YC5HgbG+4tHAAClA4kx3t+HdYS97u7sRPxEgaSUov3GRdhr67DXj2L57T8GN1/AQ699Fz6RmCpEGeMwMEbkdf5TpW8EeBJBtNPyBK+4zgwIrYEq9z2E1TtbIO022pcvYfH7f4C9H2eMY1KKJNMdvr8v1bV3N28if/oerP3sO9A891qiGpOqJDTAgpf9jhdhYzjWvvk1/Ld/9vvYryYnH+OOFPAqBrKV7S0ceeUF0G9+I/ycaaBzg7H7u6ffDG9xCVajobSws80oI6cqxsHBXSn86j5Is4n86dMAgMLpe+BVKiKYiSONhY73N+5U4NzeAjwPuRMn4e/vw/KD7fc+JqwwMGYsKgkm52P/9X8Dc3ERO5/6ZHg+QT+ylo/AsCyUHn4YG5vX+g5CKCHIf/oTaC4uY+W//2V2jpItFT83Hvg1Xn0F9toaSg88BK9aSSSO8WpwcUYpDTXXx1LOjiTDiYB0bxe1f/x25PNFy2SlsmVrLp8krNqA5ALSJTQi/2EuC901xnzRu3xQgeGHu078uLYUNHLcc+0i9v7is7jxu/8WbrmcsGuLB0PTYIxNAHAcnDn/CiqPvBUHP/vzKDhtlD/yYZSadVR+8EdhnzqN1bLEGEvXqx2Mq0U71BiTb38Tu5/7DPtd0qiO6qsOAJUv/RW2n/6PQsYiQ76HfJHqEAIDAK3uA4SgVVwAVThCAEDj1Zdx/Xf+bxAnWrKXtFsgrRbstXWYa2sAgIVGDYRSVJ99BgfP/YPYzekG6nnw9vZQ/L7vAxBljMW4Io+3AXlAuwTGDc/Hom2Jft+uN+Dt749s1+bulZE7eRLWzev459/4ckp5j+hi7vbHPopKQLDEA10uISHBMyMvRNOY1ZyZlAfwPI58hwWxC29igbGz2zuZ3DyowskX0FheFX7AMuKMceO1V2H6Pg7e8v1Y+qG3oXP1ChYvX0B17RheP2CJk/TkaRYYp0gRVYVR4p7vPmVyEADAAWeMo2QXwNypFpp1tFbX4eQLkcA4Pv/MG3RgPCCu3GDsXXPpiHhtr7AAYhgwJG9J76CK0oMPAQgYY9OMJENxKUXd9UEpReviBZQeeoi5XBQKuPXg9+NN1y+i4zo9k+84kxVnZtNKVOcUrhSclZT1bo5P8NydfTjBgLj58FthEh/VZ58BabWw9ENvY/8T1xjLmj5Q8SiGDE34vQeShIHe2kThzBms/tRPwVxYwN5ffSHSxjSt2GrBRt3zxWJDPu/c9SsoOG3Un/uHxP9ZO7fZAw0gt6cIjIMkNe/cq0JKYhkGWhfOAwD2Tt8Lb2EJuWY94kjBYQeBh7Bh48dQnANn77gjRUFijAHA2VQ7U6Q5XbAqVeGFdinbXues7tIP/TA7p6DP9gp+KCFoBFKXowFjTCoV2GvrsJaWcORHfwytS5eEFIdnKFtLSwCAhYcfweJBBWaKi0Uc7s42rO07ePmHfpwtEkxT/G88MKa+j+a517DwA2+FvbYKb1+SiIhseMYCCd0pD0p3dvDG738YbmzH4MDxcCQfMl+ylGLpmb/B1kf+AO3r18TnuURDllPEy5NzyAtISmmEpQXS/VI5+FavCSYpABhT3o0xBoAjB/uAYcDb28WNf/v/YPHSBeSadXHP+HM7avIdcZ3UhVw38Oe79p1/RM51sPOf/xfonH4TNs98H9rn/3/23jtcsuws7/3tVLty1alTJ8fOcXqS0ORRzgIhhEEkgUUyGCNAXIGN7UfGgIWwuHAJBgwXBIomSDNKCGkkTdAojCb1dJjunk4np8q5dvIfa+1du+pUz4zw89xn7jN8/5zuU6eqdlprvev93u/9ztKOJyjvO4w2OU22vB3MJ77PuOt5wfUP27Upjz1C8bOfxtrZ7mOley453/ahBtG+fBlcF2tIt7MwMPCBly9P8Luj7YxPobjuLkcIgMqDD9C+dFFk50LhN/fQcyOQEcA4Ua/iWhYdCVqbZ04957FbhQJ4HubsPGhaHzDu1ST05hXPHyNLz58xrnz8o6z87u/8HxXfebaNU62QfumttF/1evafP4n95OND/zbYENfrVL/6EM2nngR2z7nW1iYAtpwP/U3Ms2mShxFK/kZYl8A4OjcvPvd5dL/TahXaiRStZBp9ABhbrstas0Ok06ItyaPGE0/QjcbozC2I+Rtgc4PyyBhny2K86dMzGDubqJ0OO5++l8Kn7w0+81qOOoNZQxePhNQY+3KPsPTMnw+SjoVhdWnGk7TiyT5piDkgHf3/W7yogXHTdvh/z61Q+TbacnakVVst0QPGZdulncoEg8FzXZxqlcjUNGoigbW9TURT+ibKdsAY29jFAnapRFQCaYDNhf1Euh0aFy/u8m7c5WM8wBj3gPGzMMbh9GK7hS0nvXA67XSpzqeWtilubqGYUZbn9+OhUPr8PwIQO3wENR7vvkrzAAAgAElEQVTHkQNCUZRdNi2uB2a7SfnL96EMAETosZBmq4Faq2LOzqFGY2Rf/koaTzyOHdqFOq6H0d3t6ZuNCAZzp9MNzs8PTwJ+7+EHdumnja1NCpOzuLEYseJ23+ue5zGyIyZPZ2ebTFl6VysKzQvnMMbG6aYyWIkEkWYj8HYevM7h830+dm2+TtSXUvgA+Vo6Y9fzMLodlAFN2WDRoS1Zyc6SkKskjl8nXpDM0nPalz3+KPk//u+MVQqkpMUblVIgKdJHR4VDSUss8HoAjIUeLn7oMADJpUs8n/BtpMojeXRdR8+OBBtPIaXoAaD2pUu4rRaJ49ehZ0ewZaGoqvRfe00N26GJ91e/+XU2P/8Flv7re2k+fTb4/pplkzL0PoAdsGhrAoAW7v1k8PfDvMrDjTvCoSnCYcGSDK3HwGbuORhjH+QrisJIWQDjxHUn6KwsSaDdK6ALA+NotYSezTL3K/8Bz3WZ+NCf8fa//j0uvftdNM+f67P0Ez+ff/vscOz83d+y8ju/fc3Xy/d/ZajzjC3dACoP3E99JE95ZgHH83jqxjsAWD58PY6qok5OEW820OSzFlF7m51hdm3IGonKA/f3zZX+JXf55yFju1YNfIDD7g5+9De4cIPfGaqKJRnFwpjIDA1atnm2TfO0ALf+Tz8Cr+6RHK4cf4l6lfjGWsBcN049D2Asj90YH0dLJnFD2cLSP36WV3/2o8Hz79k2bqUsakaWrg5luEEU38VDjHH38kW6G+t40rrQDREFnuex8nu/y+bf/BWu1R36eSA3Ap7oNNt6xWuxdAPr4oWhfxtkO54+A56HI2VGg3Ouf7/snW2MTjuQUvhnNSyrZyhDCCW3Hxib09O4qoon5yrX6tK6dHHosWrVCu1kmk4qjV7r1xivNTqonTbf+5E/4qaP/Cmd5WXqTz3J+sJ+TMMgMjlFZEo8O+7EJFdqQtNszs6iOA5v+9j/oPjJf6D46XuDe3UtR51BSZHjuoGUwvXdtfp0+uJnsiXm+EYsQTOexAsDY+3aRe+e67JzzyeC5++FGC9qYLzT7vJMtcVSZfdu/VrhD7RyPBX8rtSxsDMjWPI1p1YD10XPZDDGxgONsT9pe54X6IbqthMwArEQMN6Y3YOrKLROn9oFfP2sfbDD84Ez/t+Jn8MWZRALr+uF/GDX1nvnVwtNjnKn2ioUMXI5qppBZ3IKu1RES6cxxsbQ0mnsar9NS1/xnetw0+f+lq0P/02QtuqXUtgowKRc4H2NVuIGsSNunjkd/O3UM6c5+Lv/ta+SGno60O2WJc9betjW67jlEsXRcfTtrb6CPs91iRS2qI+O441NkKoUB7wsIVfYxB4dA2B2SSzkqmPTOn+O2IGDQlYRS2C2m8SGjKSgAMx2qHz1QSxfdzsUGIsFuru2ippMoqXE86XnRlHM6DV1xnbX4m0f+SPqX/pi3+8P3/85Rk73WBVfStFeXiIyO4cxLjo2uvKZfS7w05Fs8XSlgKGqKK6LUimjS0mRIRdou1jE8zx0CVp8xjgyM4tlxkhefZ7AWE6a9VQWTVFEsatcbJwBZrBx6iSoKvGjR9GzWXAcnFqtb5Pms6yDcp/uxjp6KoWWTLHyu79D9esPA6L4Lm3olD7x99z1pXuwXdESXLMttK1NtFSaxhOPB3Kfnnd0GAwNd6VQ5HHYrjuUmQt3WhwW4eKgTLmAncoQO3AQp1bDqVT6Gob4gF0BtFIRIz+GOTfP4q//JoUf/gm+edurUSImG3/+p3TqknUa1Bh/m8C4u7lJZ211KHhyGg22PvRB1v7g93d5YLueR7pSon3xGdaP34TjiTlue3qB6Z97FxdfereYsyanxPFJ7b/fKa/rinoFTTp76KoCnhcUWFUefABbOptoSk+a9s/txNm+3GNOfQay7zqEzt+fW/yCTJ+IKOQnxTEM6IxbF87jttsoZpTGADD2pW36yAhuRhQ+JRpVkqtijMaPn6B55vQ1wWtwzHIeNfJjaIlk39zfPn+O6ZXL6K7IbFrFIngeG9MLqJ023fX1oZ8pGGNVXP9uB297C1yXRKMaNNfx539re5vmqZNU7v8KK7/zvgDw7zpOea2M0VEcRaWcG8NeGe7UE8hrpHuDW6mg2fZuYLy1HaRY88Wt4F49Wx3IsI6xPvjTJDBWk0k6yTRqWdyj4mc+zfJ/+42gGL/v82pVOskUnVQGo1btu19LjTbTK5eJdDskijtc/fX/jFuvs7RwIJhTfNY4NjMTbO1Se/YC0I7Gid9xl5DLyOt6reZEgzaYTq2O7ti46Qxep4NudQdaZou/S0irtmo8SSuWwK0OSimGD6zuxjrFT91D5asPDX39hRAvamA8rE/6c4W2sY5lRNiKJgABcksdG28kFzDGPoOqZTJExsawtreJhjqwhTs61S2H1oULqNEopgSFAO2IyfbELN0zp3YV/TyXxtgHZNdijIP0sA8OQqArzFyUZfMRp1REGxmh7bh0F/cBAsQrioKezgRSCv+7wwUKUw99ifyyWEBcORGHx0ula5M0NCbL0tZOarSii4uoiUQfWzJ/7ilUx6b+yDf7zsd3Dthp9zPGvubywq2vwI7GKX/lS8F7rJ0dVNumOTqGOjFBulLs8zK2HYdscZvOwSNEZmaZk8DY/dpDuI0G6dtuR1MU6tE4qucR7/R3DgofR/nT97D5l3+BI9N/w3TSqqLguh7tpSXM6ZnAPUBRVczpaTrXsGxTKiWinRb1xx7tHXu1yvSjX2PsdK+KX9hwIToxzs2hZ7Mouo6zs43CczPG/vePVotEVIVoq4HiuhgSGPsA2SoWsT3R3MM1IqimGZxHaXaR1LOkYcNhbW/jaRrNREoA2twolHvstn+vItUy1Ye/SmzffrR4Ai0rUsu+ZZttW6z/6R8TWV0OnAi0UPGptbFBYs8i87/2n4hMz1C+74vYrkvTdklFdGrfeoTFi2dwOh1cz2OkuIXiuoz9q+9HTSQCN45hTXy6jjvURxyknZHrhfylw1KK53al8BezTGmHTn48mDs6K8t9XsSaKrI4I6Yh2LG82OhpiQT2oWOcOXEL+Z/4aexymcrHPxx8v3+M/vX+dsKp18TmJDQv+NE897Rg8hp11v/8z/rAgON5ZOU8UJ3bE7gaaKpC8oYb8aIxUcw7KZgyTYLRvCmkPU8WakE7aP/4I902itUlfvQYTq1KW47B/pbQ/zxk3L58STTZ0HW627vZr0G9OfTkNdbODlo2iyUr+gcZ48ZTJ1F0nZHXvo7u6krfJiKQUmSzdDWDthkjUa+SWr2KMTZO+rbbcZsN2s+iBQYBjBVdR89m0ZLJvvoSp1hA9TwMuXH2N6qX9ou6kval3Yy/44oNa1zXiGgquUKPwEjWKkEdhj//t86JDE3+e76XzuoaS7/x3qEsor+J0EdyuJ5HMTeOLbMjg6EoChHXJfbMOdS4WKMT9cpQxjh28JD4/sJmz1pvSFbPrpRxWi25mR1kjCUpJbt8arE4dnaESFl0v6t9/WvgeXQGgLznuhj1Gt1kGiuVQXVdnFB2dKneZu/qRZxojE/+wM+QvPFmtGyW5Zm9wVyTuetlJG68idxhkY1TgMz8HNVf/A/c+7Yfx3yJ8MH3N23P6Urhz4nyervzi4Bo9zzYAAV6zT0qZpxWPIkbYowjEu8Mu0ddKRfsK9Z+gcWLHBhLpuHbEInHttYo5sYpyAYALcel47roo6PY5ZLYocndoZ7JCsa4WCDieUE61tfCZgydtuPSuniB6L79KKHF0XFhdW4v7vISnmQTruVj7NGvQe4xy9dmjKG3Ieiur6Louui3HtKZ+U0ztEoZRQIO9u4X12H/QfFaOh0U3/nf6U8ejdOnmHn4y6wfEml7Ww7Q8EJU6dpkIjq54hadRBI9JSQqiqoSP3KMxunTwj+202FqWbBz4W57AGlDRyHUs95Pa0tg7MwtsH78JuqPPxYsMP5moJOfwJiaIlmv0gxZ7HQ3NzFsC2dqhsR1JxjfWBYTxD99jtjhI8SPHEVTFKqmaPISa+/WVOqKwvTyReqf+4w471q/FjscqgI3fOsBUVBx3fV9r5nz83SuXhnKAGmSPWpfuogjdYrN00+h4BEv93RutueRbNZwGw2ic/Moqoo+mscq7Ozqa++5btC0Jbge8nqlywV0VQlSbYGUQgJju1Sk63hE2028RKLvMyrze4hVikP1mINh7WxjZ3Mg3QOM0VG8chnFdXFcj6v1Fvl2g9rvfwC33WLs+39AHEcAjMvoioq+sU7tkW8y9fl78MUuvlbQ8zy6G+vEZmdQozESx47TWV6i2hLnnrY7WFubaK6LsXxFGN9vC5Yydugwude/keapp2g9cyHUVKVfYzyMMYZee1l/DMYefySQj0SkK8XOPZ/YVeQHBA0IPM8jXS4IYCy1jZ3lZVloGLZ/UxnTFXFN8vng9/70YCzuYfQ730LnkW+w+MyZXjp6wNljpd7uawl+rfCdbQZ12yAyQIoZZfyHf5TW02cphuoIHM8jLlkoO53GkVKTcBt2xwU3m8UyImjSj3tfOsahTJwvrBbYbHV7wFhViEvAmb7zLvR8nvaDX5HnLqQoKv8nwPgykekZjInJa0oplODfPXeGiKpgFXYwRvN4cZFRGXSmaJx8ktjBQ6RuEnUcYdbYLhXRkilUI0LX9WgmUyTrVTJrS8T2HxBF0YqyS4IxGNa22CgpqiqAsbxWnucFtmjGttTiSunH5uxenGhsqDzA94IXGmOFXKFX3JyslntdJ+Vc0zz3NFoqzcgb3sT8v/81vG6XtT/5Y1yrX9rozxd6TgDj0ugEbrMZMOeDMbW5jNppk7nrLvHdtXLfnOvZNlZhh9iBA2jpNKOFzUADHnb5ca0uO/d8gkvveTdbH/5rdFXFpV8K6N9Xtd1GiURQdB03myNardC++EwA9Ae96J1qFcVzsVIZLLnm+Rsez/NYrjWZvnqR7v5D1OMp8j/9s8y+7wN0I2bgTW6MjTHzb3+e+fxIcN01RUGdmMTTNMiPi++WReau56G5Nt3N/uzGIJ4IXKjmFgFINev9fvx+lkuuAUVTSik6HVy5QTAV0X13WDMYn2TpLP0LMH5BRg8YP7+J0XVd0jubFEcngi4xJfnTHBsDz8MqFbHL0qUhk8UYGwPHIeb7ATpuUHg3FjPQbJvu2hrRxT193+V4Hqtzgp1VzoudtVcs0LpwYXfxnT+Y6bFE8CxSCj/FL9/YWV0jMjWFlkr3M8ZdC9VxMJv1gNnQDh8lc/fLSL30FnGO6XQ/Yxyq3N38m7+ilR/jzGvegj6Sw9nyGePdwDi1s0VldKLvOBPHj+NUynRXV6g/dRLdsWkeOELn6pVeK1N5vmlDZ6vV7Tu/zvIyWipNdGSE80dvBMehfP9XxH2QWt7O2ASxGcFANTd6E3l7RQxab3qGxInrUV2Xl3/h7/FqVfJv+Z7geysRAYyjrSHAuFrh7i/dizo5hRKJ4MlU5bDCjtRX7+eGxx4iecedjLz+DX2vRffsxW21sLZ2L76qvzi4bqCRbTwlrMvi1XJf04esXOTMuQVxnfJ5rO3tXUxI9asPcuk9vxSAY7fTCa53vLSDrigkZdcuHxDrmawo7CoWRde7dhPiA8B4TjzjrfO7PaoHw9rZwRrJoSpSejCaB9cl3qhhex4rmzu8+t6/walVmfnFXw7Gj57NivOVjLFvtZdcW2bqqtAlio6ELk61gttqEZMFjtE9e/Bsm8oVkZJOb/YKHs0rl3A8GN3ZwIsn0HM5sq98NWo8TuWBrxAdaKrieZ7sfHcNxlgWwFquR7JWJvq3H2Lnk8I5wVAV1FqF4qfvZfsf/nbXhsiXUtilIobVpT06hpYQx9ReXsKl/xl7ST7NjaoNnhcwxoT+xvE8cm98M+rCHm756ucxpFPJYPHdX11Y4/7153Y78OcQe4gzQvPsaeKHDok55JbbKNz7yWCzanse8UYdFAUnmQoYY/84fM246wntubIhgLGiKHzXggABV+vtAIBpikJCPqfGaJ7s3S/HvnCeTGmnj0T450gpPM+jfeUS0T17MMbGho7NjmRPISylkMV3OwIYkxRjpK/oeXuL7sY6iRPXE5mdQ0unaZ7uScrsUgldulF0HZdGIs345gqRZoPo/gNoqRTmwuIuCcZgWNvbYn1C1AL4pIjbaoIc+5qcM6zCDqgqVjpDa3aB9sUhwFhmcYQrhSrHShwUhWStHBQoO57YlLbOnSN26DCKomDOzjH5zp+kc+Uy2x/7SN/n2sUiWiqFGongelDMi3XCLzYdjNkrF3B1ncxdLwMEWx02DbIKO2IsjI1jzi8wsr3Rk1L4BailIlf/y3+m+Kl7UE2T9sVndnWsFNdf/Ftpt1BjcfHv3CjRZo3SQw+iRCKoicQuxjh45tMZ7LScs+RcXunaGOurGI0a7mHB0Lcch648tkELyJxpENdVkrL2I6htSadRDANr02eMPXKPPMyVX/sVlt73m9QffxTP7VlFBhpjf0MrbfySrfoun2cQzT9sXadtRETxHQSNzXJ/9ze89tMfpjXE/tVnjO1iYZd39gslXuTA2NcFPj/GuLq5KQrixqeodu3A3BsgKScYe2cnYIw1qTEGiFbEQ99x3KDwLh+NkC1tg+sGjI8fjudRyE/iJZJo58+SrJUp/vf/xsoHfhtV2vf0iu/6GeNrFd/5leK7Om+trRKZmpGsgXhQPc+j3LGZdVooQCEq3QXicSbe8a8DAKKlM7jNZrDL1xXRCtKuVbF3dtg8fjNETIyJCZG6I8R0ex6VrkVGV4lub7IzMtaXeolLO7jG6VPUH3uUdjRG5Y3fDUDtsX7WOGvqgW47kFJI2UAmYrAWz5C4/gbK930Rt92iu7ZGO5lGi8VIzkrnh5B9W3d5CVdVYWKK2L79WGaUiY0VIseOEztwQF5nqEjG2BgAxnativnBP0NzbGLv/Gn0dAZPpp4GGePGqafIfP5eLu89Qu6Hf6yvCQMQgL5B+zoQjLGrKKjRKM3TTwn3iFOncMwoiucFTJbleqSly4Y5NyuOOT+GtbMt5C+h4r3O6gpuo0FbskI+W1xPpjEkA5KS52LkhIe3ommi8K0otNrRdguSPR0+QGd8EsuM0Tx3btd5DIa1vY2VzfWeZdlQJ1GvsNXqMn76caKlAjPvejexvfuC9+mZjADo5bJIpe9sgabRzuY4+LUviRSm3Aj4Osn4rA+MhT6vKs87viHOu5EZIb4kmpOM7qzjzcwF7jGJ607QOHkSQ5GbTKcnl/JgKGPsL0aW52K5HrMSsNcffwy3LZoBzZw/DZ6HvbMTuKD44XiiNbp//C2pgzdn54IsSdj+7fVzefbZIpvgAyHoN/ZXNA31TW8h1m6iPy5kOWG7to7j0gw5v1wrXMvCbQu9pT3AGFuFHazNTeJHj6EoCuk77gTPCxgsx/WINWpo6TSapuO4nrSmCzHGEiyXs3kIjdcR0+A1M+IZiUoUpChK8Jzq2RHSd94Nus7Rp74ZfKaqPH/GuPDpe9n4q7/A8zysnW3cep3onr1EZB2Jv4GxCgWKn/sMluOQkGClT0qBIFCMfB7DNHGMSB8wbpwUTgqJ665HURTix473aYZ9D2MQGYpGMh3YhcX2i4xe4tjxvizSYPjn4K9PQkrREMWbhd6GRpFZPmtnBz2XQ9c1GtNzdNfXdn223/Wuxxhv4szMQyZLslYJ7ovjeVjb29ilYlCUC0IzO/L6N1K5/8tUv/G14PdWsSikVPK9xZw45mGpeM/zmL5ynvrCPlFHoWkka/1SikBbPTZOdH6BVGkbWxZuBzKBbz6Etb3NzC/+MiOve4PYRMhrHJZeBm4WrSZaXABjfXQU1fOof/1hkjfcSHR+cZcUzmeHnVQ6aJDha6yX6m1R06Io6HINbNlu8AwNzimKonDDaJr9afH9/th3UDDGJ+gGmVqIL19BTSaxyyXW/ugP2Pzrv9zVsdYtFrF0A0UW9yVbjb6aB/+fSq1KO5ECRekDxm6ng3H6JNOrVyj8/gd2gd/O6gqqrD3x56sXWrzIgXG/pOC5oiqZpNjcHB5Q6tiUZGpxZFIUUViFAk6lghqLoUYiwcRjyt1gx3UDAJePRsgVfBavB4z9tqUoCvbBwxjnn+Y1n/0Ybq2OZ9t4F0Wx3iBjrIQWkPD5geimdvEXf57G6VOhna8bOFJEpqfRUqmA7anbDrbncRgBeFcMKRkY8Ov1vZp9fZRffOfvCutjEygKRMbHsTY3+1oftx2XruuRq5ZRHZud3HifRtPIjRKZmqbx5BM0Tj7J0sJBlPwY5sIi9Ucf6TsO35nCP2/PceiurWLOzpGJ6KKF5eveiNtsUL7/K3TW16jlxjBUleysmADs0EJrraxQzubRDANF0ygtCjCc/a639s5dUWhLrbkR0udZpRIr738fytYmX37N9+COTaClUyCv7aDGuHnuaTxV5cFXfhfeEJlFZHoGxTSHagb1cpFWMkPs8BEap0/RvnQRt9mgcbNg9DuSBbc9j+TWOsb4BGpUgvn8mJBW2N3+7mBy1+8XhfqOGEuLh1C6HexymVSjiqsbqCG5hJ7LYZV6jLGSSPYdq6qqlGYXhnY1DIfTbOA2G3SHAONkrcKFSpPxjRXU/FiwSfFD0TQh7ykJxji6vUlkcoqlO15FenuD+rceCVq7+hshP2Og50bRUim6Vy4TURWU5SWMsXG29h4msbqM3WqSLW5DqBYgef2NYsxcFfemEwJAsNsysb10lUu//AtMXT4fSCnmr1wA08Trdqk//hiGqrDwzCmM6RnUWIzqw/1FKr7u1s96NEflHDM7h7Wxjmbbu2RUgQNBWEohf/rA0N67X4COB7+MF9Ix254XSCiea64ML4KDXrp+IW38iFjsfX26D6BdT+gW9YwouLQ9dkkpXB8Y58agVu37vtsmsiwmo0zFzOB3yWYdDwU9k0FPp9Feehv7z50MfGN9sP1c4dk2pS98nupDD9J46slgkxrdsxdjfALPsgK2rPzl+9j5+79F39okoWso9EspEs06OA76aF5U78cT/cD4qZMYExNEJgQzmjh6HKdeC1LPVqnnBtN1BDAGsCJm4FQQP3ZcZJFCxcvhcOt13FYrxBgnwXFEZko2qmpHY8Hmw5L6dENVqU3Pg+ftmo8a0pM/bmgYrku2uE13agZyo5Ix7gFjP2sUCwFjgPxb30Zkdo7yfV8IfmcXC8EG3PXAiZgYY2MBqPI8j62Pf5T1//knbH/8oySqJUr7jwhpYja3S0rhs/uR8QnMuXlU10WV2YfAeebCOWL79pM4dpzovMiwmZu9zpLBZ8mNttdsoUpgbI7KMWbbpG65jcjsLN2BYlSfMXbSGbxEElfTggzLSqPN7NJFzMU9xCQB1bSdIOtgarth25vnx3jTvLiX4aLZyPhEwBi7nkdkY5XEkaPs+c3fJvua11F96EG68hkJOt+VijSSadR4AkXXiTfrQ+3alGqFruzC15HZQadcpn3pIorjcOb4S3BWV1n5wG8HmyiRfdwi9R1C//xClVO8qIGxD1CeL2PcWrqKqyiM71kEoNjpUupYRDWV5FgeFKEdsytlkVpGVA4ruo4uJ3/R6U1KKaIGI4VNPDnQ/ejrDHfgMGqzQaJWYezf/YJIyT99pu/v3AGNsV/vE2aMqw8/CI5D68K5vqYFviOFOSMZY5nu9wvvJjuCCb2oisVm0K9X94tHpJzCLyryU0e1/AQqYIxP4NRrRLvt4Lj9xdZnMkuj41QHeszHjx2ndf4cXrvF0p5DaIpC6uaX0L50qU/DmDX14N+GqtLd3MCzbcy5OdKGeK09M0/8yFFK//SPdNfXqOTyRFSFVCpJI5HCC6VD7ZVliqMTwYS6eteruf9V3008JHnRVYVONCYYW7lAO/U6K+//LdFA4af+LWtz+8Tinkyh1H0pRd8pYm1v4Y6M4mr6UE9VRVWJzi8MZYyNSolmJkvi2HXYOzuUvvgFUBQ6twp9XcsHxq5LcmMVU07yAMaYmMBTtXKfcb0dAGPBZHZXV/F0nZV5wcxaG+skGjWsdKaP3dZHckJj7HpEW82AFfBDUxQKM4tY21u7dG5910PqGTuZHjD2GaNEvcpqo83E1gqJ/QeGvl/PjgSMcWxnE3N6mvVD11HPT7Bz7ycwFLGgddfXUSIRIhJ0K4pCdM9e9JUlJmImnauXiS4uUplbRHVsrK89jOa6MNvbxMaPXycY6ZNPoiqhRg4+uxO62Z5tiyLMapW9jzyI5XrYrSYT61fRbhca2OrXv0asXGBse53ErbeT+o5bqD36rYCFFfdSgMXu+hpdM0YnJhYlc24eXJdMeWcIMN4Byer7MVjE6wBnrnsp3voqrafP9jUiqUiHmkHNYOPMaZohRtsNSbEGGePmmdNomWzQvMYHdz6AdjxPAONsVnqAixbvPkDXFN8XXEgpoN/GUFMUfvLwLG+c782l8UYNO5kM2h5rr3gNiueiPvil4Bo8H9ON1oXzuI0GSiTC9sc/SuvCBRTDwJyewRgXGxOfiQxchtaWMVVVaMb97JzrEZftdo18Xvi9RuM9fa9t03r6LInrTvTOQbKGtUcfwe12cev1npTC9WhI69Di1FxQpxLbuw99ZITiZ+7Fc3Z3/fSLBX3iRpWbWKdeDxjjtZk9eNubeK4baKIjqkJlcgYUhfqjj/SBvZ6UQsXbXEdzXToT03gjOVK1cuBKYbteoC+OTE31HZeiaSSOHqOztCRIIM/DKhQCyZZvOWbOzgdSis7Vq5S/8Hmap09Tvu8LOJpOYZ8orCMnvjsMjLvb2yiRCFomgzkvxrK5Ln38PQ+z1UBbXw2uu09aGXIjGmZPO46oI3BazUBKEZdruRdPkDh2HHNmFs+y+nTodqmEqyh4yRS6ptJKpAMpRbtSIb+1SvLE9cFmou2EGePh8iw/wv0EjIkJkd1wHPR2C6NcwpxfQNE08t/zNozJSfIKdUoAACAASURBVIof/iC61e3hiVKRRjKDpipo2awExruL76hWsOSmrCOzg3a1IiR9qspj3/Fy1H/9k3SWl6k9Imoluuvr4HnEDx9By2ZfsAV4L2pgrCiiE9bzBcb26grVzCiLowIMFtoWpY7FSESX1b0j2IUd7EoFTdro+EVOaqkHjFshKUVuZxNrcmqg8K73EDb2H6G7Zz/3v/qtxI8eI37oMPZZf4c3XGPca5UqfnqOQ/XrIjXVWVnpk1J05YQgpBQ9xtjvSBeV/69Ie7pdjHGqNyCgp53srC6jJpN040lRKSzZj3S1tAsYx7bWQVWpZEepW/3FPYljx8V1jEZZn9mDqigkb34JAKXP/yPNs2donj3DxDcf4u77PslN3/iydF8Qk6Y5O09G2rlVLJvcG9+MU6ngdTqUs2NEVBVDU6llR1F3pLdlrYpXKVPMTwSbDG9snMv7j/VpNzVFAUWhHYsHbHD9ySdECu7nfp7IATE5266LlkqD3w1usEJ6awtXgrNreapGF/fQWbq6q8NWpFyklc4SPy6uU/1b3yS2/4AoNIrG6UjGR23UMavloMsVEOhNU9Vy3zPnS4Fal54R7a9XBXs+4nd12tggXq/QSWX6jsXI5YTGuNshYnXRU/1SCk1RWD1wFDSN0hc/P/Q8oedh3M6M9JxYTBM1mSRZrwhNbrMRpI0HQ89mscslIraFWSkTmZ7BURTWb74Na2ODTHFLPPsbG0QmJvvGnrmwSLywxVynhl0oYC7uoT67iIeC9YAEU6HsjhaPEztwkMbJJwTIcXp+tdCf9iz+42fpLC8RP35CFEqtr2CfPYPmukRO3Ej6lttonjlN8msPiPfe/BLSd9yJ1+lQC2VIfI1xd32dRi4feK/6ji65wuaurIS1s40xmu8718FaBcv1uLz/GEoqRekLn+9jnvyxOuiWsfU3H2TnH/6ud2xy86eYZh9j7LkuzbNniR89Gmym/HvqA2jb8zDrNfSRETRVSLKEbKRfY+x4HuUR8ez6rLkfgzKkRKOKFXpO3dE8l/cdha89hNNoDG2LPSxqjz2KEokw+eM/hbW5SeWBrwiAoesBuLS2NnE7nYBJTa0vY2hKn4e97brEZYdUQzLG7Wg8YIy76+t4tk10T788KHHiekqf+wwbf/Fn4ndDGOPCVC+Toeg6Y2//QTrLy33sqx/tZ8SmNyIznVoqBIxLRTxNY2N6ASyL7sYGTrmMkc8Ly0fDJHXrbVTu/wqrv/eBQALgA+O4ruHIGo3m5DTOSI54o0aM3jVonXs60BcPRnRRaP07qyu4rSZepx0AY8cTlmPm3FxwvSsPPYBiGCz+1vs48D/+Jw/8m/fQkpsFbyQnpBShedva2sQYGxfr/9g4dsQkJmVTrgdTvu2dBMZ6NouWTqOvC7InTCL4xZRuq4kWF5m45FgeR9OwTtyEouuYs0K6FtYZ2+US7UQKXdPQVYVWMh3IK2LPnENBSGliUqPesp1g0z2MMQ5H2HUqMj6BZ9t0C4VedlqSI6oRYfJH34ldKHDTN7/Skzj6jLGioGeyRBv9jLEbAsa2LBx0onHQNOxymea5p1HnFrAjJtahoxj5sUAe5EtKzJk5onPztP8FGL8ww2c4n08oaysU8xNMxExMVaXQsSh1bbLSLkwfHQ2kFD5jDGJXrsjOah2n52Gc0lRGC5s0x/t3zeFikI4ZpfDOn2V58SCqIhgqd3uLVKWE64k0kicrQf2xP2jX1jx7BqdSQUum6Cwv9Rhjz6W7tion9zFh8t5q4dl2wBhHqmVcM4otO8TF9OdgjENSCnNmFg9hI+P75mYqpWBglbuiIIjTJ9HmF3A1ndoAYxw7eAjFMIgcvw5HFw0XIhOTmIt7KN/3BVY+8H5WPvB+4p/9JNMrlzjxxMN0HvmGSLNpGpGpqR4w7trEDh8huldoSYvZ0cADtTmSRy9s4XleAKpLufFQ21mx7QiDWv/f3VgykJJ0rl5BMU1ihw73paK1VEq0SQ6lhkFq/ba3cHNiob/WIh3dszdYLPxwrS5GvUY7PUJkbDy4xvHj1xFRVSqZHJYExim5AQoXefrAOFkr9Vly2eUKWjaL1+nQWV6ivrxCcSTPHQcXUUyT7uY6sXqN9gAw1nM5wYxIllobAoybiTTp2+6g+tCDATM9GH7av5Ud6btW+mieZK3C+Ia4BrF912aMnXKZVHkHBY/I9DSO61GRLNL45fPYnoe1sb6LsXLnF1GAuace7V2vRJJ6fhyKBTqRKOpovu89yRtupLu2xki9jNXusPZHf0Djnz4H9DanndUVCp+6h9R3vJSpn/o3OEaE6ce/DqdP0o7GMPfuI3XLbeB5RL/+EJuTcziZEaJ792FMTFINeX72gPEazdGxXsHQ+AQYBiOFraGMcTgrBbsbBdmuh6PrRO98OY2TT1L8+Ed4zWc+wsiH/pyydHyxQiSCXa1ibW/hlHserT7AM+fm+xjjk6efxqnXiB8+2ncMRm40SCG7lkWk1UDPig2R7e3WGPtSikYyjZJKUfjUPX2NWQYjVq/SDQNjD5664XbodCh/6YuSMX72+d9zXeqPP0r82HFSN7+ExInrwXECTboxOgqahrW1JXT5joNiRslsrAaMcbjBR1S2NtdHc5iaSisaCwiJzpoPHGb6jmH6Z/8dI695HXXpyOPLULquS2lsktq+Qyzv67+2yZvEse7c84m+7JrnOJTu+ye0vfuJSE9oLWCMa1iFAl46I+QqCJcbcZ55YTXneUy+8ycZ/5EfpfXMBa782q9w5T/+e7J/8UccOfuYyNgtLWHpBq1sDiubQwHispuavbONXezXF4fDlJv39pXLAXttBMQBATDG82hfvkTtG18jedNL0GTqX4nFe568I6PEWg3UkNOFtb0VjAVFVWmOTxLfEBssx/WYXr2EF40RlcVnIJ5nVd6bsB1p13UxNBW32WOMU7Eon/nuH6PwqjcCCHmLovQ5U9ilMq1ECl3aKTYSKbEh8Tzyj3+DdjKNOT9PXILgluMGm6trOd34ES6aNSQh1dncYNSvMZnvbexjBw6SecUrOXLqEdTNDVErVKtSD4Bxhmiz1s8Yux56twOdDo4ExpqqomcyWNtbtC9fwpCkUMf1SJw4QfPsGVyrS3dtReCNceGk011f2+VC8kKIFz0wjqjX7tASDqfRQC+XqI9NoqsKo1GDYkcwxjkJjA1pfyWkFL3J2Jyawl1b5dYHP4dVKtC2HbHLLBUwrC6Vscn+7wrbwThun4WM37FseuWiKNC795OM/vZ7iXTawUJnlIu8+rMfJbYtZBLVr30VNZ4g+8pXYRcKQZcey/XorK5hTE4JbaZMhziNOqWuJdrtlkuBVZupqbvYzkBjHJJS2I5DRwJj1xPH7bMq6WoxOJ9q12Zm5RLO+jqZl78SEB3HwqGaJrPvfg+Jt36f+D75/bO/9H8x/x/fy+x7/j2z734Pqd98Px//kV9gc3KOwkc/RPPUU0SmplF0naShoSri+xRFIf+278Pcs5et3HjP2i2XR2+3carVIL1THJ0IwK3vzdl37vJYrJBGsH31CtH5BZEpCKWitVQKxXEwup2+a+hr/TwJtq61RwsvFn74vtlt2RY2Ltn1xHUnMDWVaqbnBJLdXMVDIbrQk1KoiQRqLEa8Uu4VXrTbeJ02qZsEK1998gm0ahl1aprFTILIxKTY9DRqtEJt0aHHYvmNXIzkoMZYVka//g1i8zWEyQIBjNV4HMuM9vluGqOjJOoVxjdXUKKxoF32YOjZLE69RlraeZnTM8LNIJXBnF9g9NJ53G5XpIcn+sdeeVyk+WOPfgMUBXN+AV1VKM0uAqIhgzawMCWuvwGAuSvnmbnnY9QffxTr85/BbDcxVFVoID/012ixOGM/+MNo8TiF4zcyee4ptLOnWZnbT0TXMKenMeVifGn/USzXQ1EUMnfcSev8uaCxjeOB2Wnh1Go0c+O9GgNVRZ2aFozxEI1xWF8MPUlP0HBBflDyZS9HMaNU7v8KI8VtYufP0JROO2EpRVt2r7OlZyv0HCmi8/M41Wqw6JWeEg4JxuEj/fcqlwuYZd3X4GeyaIra8zEOFRX7v0NRSP7Mu1BNk5UPvJ+dez4x1M4wVq8FaV4QGZny6Djqseso3/dFNNm45dmifeWy2GhJ67Sx7/8BtGQqkDsomoaRG8Xa3hKyEnnP0oVNTNcW9mwhV4pIpYyWyaAaEUxNpSkZY8+TEjRNCwCrH4quM/b9P8D0z72LxI03Bc9Jx/FQozGWf+DHqWZH+9+jKIz/4A+D57H1kQ8F96j+2KPYhQJf2H8DBbnh8ed+t1EXbgGZEVHgiCgOBtDzQkphOS6KopB92StY+M+/TubulxGZmUFp1rnlgc9R+eqDdJaXqOQn6HoKXTk/xeQGyvalJtcAxkZ+DDWZpH35cqB31gONsYdKT95QuOcTuK0WmTvv6r1f6bnsuFkxJ/ldMz3XFZ1ox3sOSK3JGVKba8KD3XWZXrmMcuAgSkg2aM4vwMY6qmMPeJV7mIqC2+ppjCOaSnNimooq3q+aJsbYeB+pYZdLNBMpYSmpqjSSKexSidoj3yCztsTKHa9EUVUimiBkWrbby0I9B2McXnf8TK21uUluZwMnnQ0sUf0Y/a7vxlU1ko88HLDWjWQGFTGXRur9wNj2eraKnu9WpYhx23jqJDgOcemt3HE8Etddj9ft0jr3NJ3VVVEzo6riHjrOrqzPCyFe9MBYf55SCl/o35Xm8jnTYKXRxnK9oPOaMTqKXSjgdbto2R5jnHvTdxK/4y4OPP0E8ff/OsapJ4hpWiA8L+T6bcr6fRK9vs52xvgEWn6MmeVLsHyV4mc+hdrtMLa5GjDGsVNPMLt8ifwH/5T2lSvUH3+M1EtvwZRsoSLZQ1tKKfy2w+F0WrlrMxLRsUslTLlbjw8ZkKppopjRoPudripEKiW8TpvI7CweQhOmRiLouRzJcjE4n0rX4sSpR9AyGXK33IquKNSt3Xq42P4DoQEo2aN4nOjiIvGDh4gfOcpoPo+nqnztVd8lDNWlIwUIYJ429CAdHD90mMlf/Y/YRiRg9GwJ3C+9+13s/N3/gkyWTiweALPbJ7K848B033EFPeYTSZxqFc9x6CxdDa5zOBXtT0bRdrMPtARd/AJgPHyVDi8Wfvha3K7MToy85nXk3/avMOfmiagq1WwOr1LGbbcZ2VrDGhsPCu9ASonyeeLVHjD2WVxzYREjP0bh/vsB2H9QyBYik5O0Lj6D4nk0k7ulFACeHCuRgQlY+NB6RCanSN50M+Uv34fTajEYvr9qWF8KYuOZrFeY2lwltndvnywgHL7+MnP1Iq6qYoyNByxr4sT1pNaWSKwtg+ftYow3VINaKguNOpGJSbRYDF1R2J4WG4pifnJXu9jI2DiR6WkOfvU+cudPi01et8uhM48R0RSap5+ideE8o295a/AcFF9yO5rjoLRbLC8cCDZombtfjheNcmXvkYBlTN16OygK1Ye/CgjGJndRFC/Vp2b7i8emZxkpbBHO6zitFm693mfV5t8PCPmXyu+LZrPs/Z3fZf8f/gnfeplgvdoSvIZTqn5bZ8+2cWVXRzvEGEOv+l5bukI1nQ0q8P0Q8hvZ2cz3+c5m0dWebGKYxhjAXFhg4T/9F9K33U7xU/ew9oe/3/c8ue02Rrfdl9kIiqtuuwOnXmNs7cpzFt/VH3sUNI3ECbEBikxMsvf//n8CmReItsrdrS1aF85jzs0TO3oM1fNIbqxiyK6n/vlEqqWAATVVlVY0jmdZeJ0O3dUVIpNTgSZ6MJI33MjMv/35wAGh67pEVBVNYeh5GPkxRt/yVhpPPE7xU/fgeR7Fz38ONz/G8sIBGlL+4HeodGp1rFIRJ5OlG42hptJBsayQUvR3ZYxMTjL+9h9i+md+jiff8bMU5vey+cG/pH35EtWxKSzXpSPBaaQqO7A9LbXmA2PPD0VRiC4s9jPGIVcKTRH2jWosRuvCeYz8WB/I1tRe91V7pB8Y25UKnmUFRA1A6aWi5fj2xz+Cs71Fsl5FOdgP2qNSv58t7QRdN/3rb7oOnm2jxXpzazaiB30AAMyZ2V3AuBFPYUjGuB5P49k22x/9CNX8JKXrvwMQa1dUU2k6zvPWGIf9x7VMFiUSobu1yejOJvb07O6/T6VZ3n+U1MlHAweiRjKNpihomSx6p43d7fnaO55HTAJjfMZYUdAyGbxuVziBHBB9DrqOKyQzkQiNk0+K51sSGoH3+guwAO9FD4wjQ4DxsG4tgUhcPlijphHY0/id1/R8XkgD6EkMQEw6Ez/yo3zi7T+DnR9n4kufI6qKz/QUha2RfiYnPMFZrhvskhVFmNJHjx1navUKib/7MFo6jacojG2uBBrjyNJlGvEkeC7L7/sNvG6X9G23B92xPPnw29Wq0FFKDVTAGNdqVDoW2YiBXSwSHR0lrmu7ZBR+hL2MdUUhsSO1TJIx9oexMT5BslIMzq+7tsbE0kWyr3gVqmGQNLRdjPHgNbnWnBDRVOK6SjebY/wHfwSA6FyPHU1H9L7mBD7oCBjjvQc59fI3MfqWtzLyujegvO37xTWR4CEd0dmT6k180ANtbiKJXa3SXVvDsyyii4vBtfCP3ZcVxFrNPhY0KMiQoOVanqqKohBd3NNXgBeYx/sLz/g4uTe8SWi6NYVqRiwmnY11cltrdGfmd32unh8jWin2FhK/OU02KzxRpR5yfr8A+8bEpJj8gMaAHZuvA/RTjmZ6CDCW35N7/RtxWy0q93951zEJG6mxPn0pCBCl2zaZwmZf+/Rd5yQ3pekrz1AbyYsOf55YMBInrkfxPBYe/7q4ZgPM3EazS2VCTtzyPhqqwubsIt5onpWF/UO7RyWuvxHNsVm+8VbGf+hHcA8e4fDpb6E7Djuf+Af0fJ7MXXcHf+9MTLI5uwdP01ib2xvImzJ3vwz9ve+jE0v0nC1yOeJHj1F9+CE8VwCs8Se/hTExQW12oW++8KZmiHZa6CGXAztwpBgupfCfOf8Z0FUFLR4XHd2S/c0HhjHGEKqyr9dR44ngu+xiAdfzSK0vszM+s2uu1XOjuK0WTrOJIRljY2Skjx0OrNVCYBlkW+doVKT1f+gdNE6fYvm3ei3j/WNqJXrPqf/1kcPHUEyTqWfOXlPXD2ItqD/2KPFDh9FCDiyD2lhjfBxra5P2xWeIHTyEIZ+d+NoKpgST/uZTr1aC7IqvMQYx73ZWVjBndoOXa0XXcYloSiAzGRYjr3096TvuonDvJ9n84F/SuXKZ1h0vx1PVXue2WAxUVdhslkpY0ls3MjUl6hpk4WZE2gwOi6ancu67f1BI6Gyb+vgUXdejk0jhqip6qYjqOHjnzpI4cWKovtiP6J49dNdW6W6sg3SaAYIMpO99DKJ5S3iTHO6+astsp1eUHfykdZlfMAng5cY4+x13UX/0WzifEp0s9UP9shRfl5vb2RDWhU+fpXHqJF3HJW4L0OgzxgBZ06Dc6UkEIrOzWJuboniy3cZttaj7UgpVoe5LWWpVnrzztZhGb62N6Rot2wnWrOfSGPvA2PJExskYn6C7skymvIM7PTzLdvm6l6B12hRlM6pGMoMqWWAALTSfuB4BY6z6r6tKkCWPLu7BlHrrjuuiRiLEDx+h9ui3BNEmMZQxPo5imi/IArwXPTAWO+CQbq5W5eK7fo76E4/3/V1naYlWPElULrq5aM8ebCQkpQg+N8QYgxiszXSW4t2vIVouMn/paTrLS3RGx6h6/behz0BcpvrCi3H82HUYtoW+tcnkj70Ta3JapJcV6ZF69TKrc/vovPNnUQwDY2KSqKxSVuMJXAmM1bOn5OcJ5iNgDep1Sl2bEU0MVCOX49hIgvlkdOg1DHe/01WFpCxiM2dm8Lxef/bI+ASJSk9KMfbIQ7i6TvZlrwAgZezWGPsRMD3PMplmIwaGopK67XZmfuGXyNzdAyIZQ6caAt3WQFoqZho8fexmRr/zLYx97/fhHhVp0mt09JWviReVVBqv06Z5QVTnRxf6GWPL9UTxHRBv93t/+tZBymgvVXitiO7ZS3dtNWi8Ye3s4KpaUBkcjoiqUpUpzPqZM8TaTZzZ3cA4MjZOtFLClpXrvlWbnsngyAIgL2IGqcwwkKwlBoBvKi0WUFnIEhkCjP1HO7pnL9F9+3d1dvNcVzQ/yOeDCnQ/9ND4iu4bXngHve53eqtJVRZp+U4O0cU92PEEU5cECxYZkFJstDrY8jpFF4WGVFcVWpEo9q++l43phaHAOPeGN3LpTd/LU3e+DkVR6Nz1CuLNBt2//gs6V68w+p1v6WMBDVXlmy9/M9s/9ONYETN4VhRFwYyJcRYudEvffid2oUDr/DlihW2SK1fI3PkyNFXtkwK4U2LhU9d77NQwqzboPb+DUorwGPML1zypi/XnSs+2aV+5HOhsbZkmd+s1tFQyeF6sQoHS1jbxRo3t8eldrhbhjokRqUHVstngWfHvm3+8bggYh+9D9hWvZPYXfxm7UmbrQ38tP1MWhYXGhw+CNTNC4roTTF58GmdIxrD6ja+z/md/wsrvvA9ra5PkjTfv+ptwRMbGhSTKsogfOoSbTFNPZoiuLgUtvi3XFTUGlXJwfUxNFcW7iOyRXewRFc8nuq6LqarP2qhEURQm3vFjJE5cT/WhB9CSKerXC6mUrxlXVBUtkRCMoePQzWRRAFPavxm5HIqqYqhK0CVuMCzPQ43FmXnXL5G5++UU9x/Gcl0sRRXOGaUCE+tLKO02yetvfNbzii7uBdel/uTjGCO5APi6IWmNubAAikL69jv73muEGeNkCkdV8WRWIuxh7EdEUzh14hYxt516knoyjRZ6HXogLlfYpFsosPaHv8/WRz5M1/UwrSHAeBdjPCM8uzfWgw2bkFL4GmPxjCZuuJHV6QXMENCP6yptqTFWePY1kNDrfkF1ZGKC7oXzKIA7Mzf0PZWpOVrjU8Fmt5FMCY2xxDFGqF11mDFW5et+oR6IjKyqKETUXtFp4sT1wdriP9+Kqgrv9X8Bxi+8MB2rj8VonjmD22zQlJZofrSXlyjmxklL2YSvKwYYCaQUvYVHy/SnDBVFwVRVSgeP0siOsvCth+gsL+FMzdCynT7WJwyOuo63CyDEDx/GMiI0br6VxPETtGcXGdtaQ3FduhsbqK0mW5NzaHMLLLz3N5j9xXcHbLM5N4fla0DPPoWeywW7YZ8xblertB2XXFs8/PpIjrcuTgTdpQZDT2cCxthQFdKFTfR8HjUq6pADxnhiArPVRGk1sSoVZp4+Se3EzQGbmjS0Xa4UfgQs0bOkkUZNg5iuoigKieMn+mQDGckY+9mAwbRUTNNoOU7wuhuwUtf+vuA1efzNp06ixmIBGxHuKBQwxp1+6YC1tSWq8GVx47OJeqKLe0TBydUrANiFHdrpDLq2m8k3NZVqWoCO+jcFO+oOAcbG+DiqbaPLic+XUmiZDOuSOdWneq4pfhU77AbGiqpijORQJXCPpHbbtYWf8/iRo3SWl4I2ov73e7aNkR/vA0XQK8BBUYiGmnoMRtiSzLf18plHRVVp7D8sFphcDtXsed7arsd2u4tx6Ijw7zwi9LC6Ihg/N8RUDoYWT1C/4SX4Ccf23gMUc+N0n3wcY3KS9K239x+jolBOZqjvOYiuKP1aan9DFQIgyRtvEp7GX32I+dOP4qkq6dvv2HVNrQkp9wnZmFnbgi3bxRjLn2FXCl3OE8E1SSRwVRWzViWqqTieWHA7y0t4lkVSatHDjLGWTKHnZGvuUpHCeeGAMIwx9lPkdrGIWa/hqhpaItkrbHV7WQO/dbkzBMADxA8fIXPn3bTOPS38UqX8oxFijMPjOnnTzZjNOgnpQhCOnb/7XzROiYY5qVtuDTp9XivCQCu2/yAdx2V7fBpjZYmIJupYLNcj0m2jWF2MkV7dRkcyxr5kIfLtMMauR0TWfjzbplrRNKZ++mdJvfQW8t/7fXQ1PXi/H1oyFaS1u6mMkMVJYOxvSo0BKUU4bNcVQC+bZeIdP4aSStN1RQfIZjqLVygwu/QMnq4TP3J06Gf44RcJ27KxiB9OiGjJveHNzL77PYGEKziPkMbYQaGRzODIegxrawtUte89MU2jrWjkfvCHAWFTN6jR90Hc6M4GyU98DLfdxtrewra6RKXMQIv1A+N2yJrVzwK0zp+j/GXhbtMMMcbF0QlSr34tY2//IZkF6EGzmKYFGuOIpj4r0w67O1Ya4xNBJtsbIqUAUTy3fZN4xr1UGlfT+8Cu0egBY9v1GN3ZQE2liEj5iC5lF9DTjptaz6Uncd31wfvDtSF+Ad4LLV7UwNgq7HD7H/wmsau99HRTWqGFdS+uZdFdW6WYnwg8cUclMI5pKlEpMdBHe4NNH9DSgXxQPLhw420kN1axi0WUGdEsxLe6gf50etd1g0pcP4xYjH94+89QePPbAGjPLWBYXTqrK7SeEYUNW5OzRDQFY3S0b0E0Z+forq5gWF3MZ86TvOHGXmMQyRg3JThKy12hPjDxDIbWJ6VQyRS2A91ymO2OSMDo7Wyx9LGPonguzl2vDD7n2Rlj+V3PMim8cX6Mt+8brltLR3Qst+cI0mvAIIZAXNdwvN5CYT8PYOw71/m60ebTZzEXFgMQOVh8BxAbYIy721sYY+PBxufZFrfYvv2gaTQef0ycw84OrXR26DFGVBXHMHAyWayVZRxVDWRA4fCdLGKyyMWulEXqMpHkGTNNK5EiKVlB6DGsjhmlpRu7Ps9/VjpmrK94BXp2W8H5HDgInkcr1F42SPuP5SU71K8xBgEcwnq+wVATiYCdLYaBsbzI7YMC8A7KKHbaXRwPcnv3sP+P/yxYzPxOeQFTyfBnos+uzYNT198KQP4t37PrWhiqALTdUEtWP/yq8zBjrEYipF56C7VHH2H+6ZPUDx5Fz2R2XVM7alJPZmCtnzFWzOhQX2kINfgY0sLaZDcxBAAAIABJREFU0DTaiRTxZo2xaCQ4Lv+eJWVBms8YO/UaWjKJakTQUmnsYoHGpYs4qkpxdCKwnPIjYJaLBcxGDTuZEuyl7+bhuH0aY9frzQXDmPv48evwbJvmubOBL2wjHgbGvfcmT1yPq2nkzvU3wXCtLna5xMhrXsv8r/4aUz/5b/pkFMPCH0eR6RnRJMZ12RmfRi0XiTUbAUCM+wWGQ6QUvrvGt8UYO8IuTFXA49nnD9U0mfqpnyFz510hX+Xe/dCSyZ6XbiojOkdKHbC/hhiqcs0mL7br9T0/hizUs1yPVjqLW9hh7uoFnH0H+zakw0LPZlF9GUS2t/6I9UT+TSZDfKCYE+hrce94HvVUFqewI9pQX7oobAtD2Ru/O6G3/yDWO36CJ15y99Bny5xfYGJjhejF88QOHwHPwywUAmDczxiLudF3dzLGJ1B0ne2PfYTyfV8geuPNbE3MBsDY0zSSb/s+lFwOF/oY46iuigYfjov5HPpi6K07VogxBtGwRQmRBuHQVIXtozegRqO4vjxCAS0rcIwZaqTjui6Ta1cxDx7GlNhHUxSSN9xI7o1vDtxGTE0NxrsxOkpkZhY1FguefRCZtrG3/9BzntP/1/GiBsZaKo2na4yffgIQejK/U1BneSlgDzvLS+A4bI9Nk46IByEd0dEVJZBRgPAF1DIZFF3v6wjmR0TuoM4fuA5baop0OQmGi86CnZ6q0JULcnigqoqClUhhywW6NbcICM1f+5kLeIkk1UxuV0toEF6nXrfLkbOPo9oWiRtuCl5TdB01FqMtQW5CtrEeZJp2Xcd0GqdRx3McNNchUylgSFDh4eEfujEuQFX60W/gPPJ1Tl1/K+nZ3u4xZWg07P/N3psG2ZKc12Ens5a79+29X7993sybBbMBEDZuIACCGIocCiS4gAAMwmIYkCyKloN0mBFkkCCDYVGQGAo5GOYPMvyHgR8KQw6bFhgiZTPskGiRNElhmcEABGafN/OW3vvevltt/pH5ZWVtt7Ju39evB+zzp9/rvrcqqyor88uT5ztfkPDUJdDv8gYsQte1sd5wC/8GIOPHSoxxU0a5tEAJDQJxVZVNSgYiz0tY/OhG69x1EbguGqnS0d6d24K1TQUpuedrt9F+8q04/PM/Q+T78La3MVhYytVdkw2dL8sF761swHGzgSwtVhr7ssjCwb5Y1DGGF/sjvPgz/xhrP/4T6vO8Xoe9tIRgoZvLHCl/VY090e+HPnnXr90vyolKT1Ug9jB2VtdF8p3e71stWO1Ooc0TgTGmWOPdxVVEKa2q98DDCDiHs5lMprw1FBPcuaab1CzKrdmyPkEMSRRFmAQhXrz+GC7+yq+h/Y53Zj5LwfDIzwlGeXJiIyx853cjmkxQHw1w+LZ3q7YkAuMwwu7KOgKdMZaa7TTTxNWOBtT50kG6xRj6zTaa/R7WpHzMCyOMXnwe9tIy3I0NWWKWAuO+WgTaKyvwdncRvfoydlc2ENh2IqMfkJIzzgVjfNSDn0qyHQehVr5ZXOu03ZzG9etgrovBs8/A39uD32gqdlRca5zIzOsN7F55ACvf/Foir8Tf3gaiqHTc0+GsrQGMofGgsKmaBBG21sXY1rl5Q0opIrQk80YJojUeSylGL78k3q/llZwz5GMchoox1q+vDBTc6gy+vnAaEGMsCQ6S4TicIwRyx2g/SvYfV2qYvTDEaHEJUe8QC4d78B5+1KiNJP0aaUm86cVyHhJSigjod7rwd7Zx8H//CYbf+DoW3/99ic83ZXB35IfwHn0CA5l4lkZdJov1r96PtR8XOSjNvS04FBjrjHEtOd8wy0L3e9+Pzrvfgyuf/Q10/qt/iNCy4EgpBRCXXgeSOmKxmymkFGWOFIAc/zTWnBZtO6vnwIsSlhmD57jY+NTPYPyBp8T1MAar1UZkWagP+nHf2t1G66iHxkMPq/YIPXIXqx/5cbXoqKUcv1Z/5CNY+fCPJsYhZ2UVC+9+T+k1nTT+VgfG3HVx+MAjWP/Wc4iCAN6d22KAvnQZ4XAIf0dsQY5eFIzy9sZ5xRhzxrDRcDOBmLOyIoLjvBUnF1qhIePofdf7xHat1KPqEgLqgA25BafrqtR5pG4NALyFRQyabQyff15UZJIBR9POCYxlwsIjX/4zBLU6mnIgJ1jtNiaHgtVwb74BVqtntIlp2AtdIIoQ9Hqo72yBhyFsnTGWAbyzLiaPh77xZYTLK7j84R/Fg914MGnLe9v3s6yxicZ4GigwPkyVtiV2TjdS189nEhjXFuPdAd0nOD1A+c026hpjHEp7OGdtXd2jMuuohe/6HgS9Q/T++q8Q9A5x1OnmyktsxsAhbOgAYHttM/fe2csrCC0LzX1ijEVxmtvDCY78AJcvbCYkKQDQeuKtGN//oAwW8zWjXkFgDGj3ttFA7eIlVWwAkHpYxmCvrCRYXkDcz0u/9CtY/dGPTL9JEIFHZFk4XFhS2//0DtmtJv7ohz+JhR/4ocR3bg0msBiwWku905y29UWfKSJtahZHBBE4emEEi3M0r1zNHQuUx3gQZBaweYwxIBYSzrlzOGp1MH5AvLe6bhsQwcnuygaC27cQyiRJ4fKRfYfpftAzJIcDHTYX+sfWoIe1hsYYP/886vcLOYuoNCgs24JeT0mynKVleNtbqL9xA73Ni/K7yf7COIe9uARvdweN/mHsi6otKmONsWhrvJuTuSRwRyT6HD37LPy9XXidbiJnIy3J2nnwUdR7B+g/H+9aUPKenqBVBu66OP+z/w1Wnv5hdY92Vs8BnKN18zVRUCYI0erLwHg5Zow9x0Vk2UAQwL1wsXSrXMdEVl6L2X+z7+n2cQTyMkatji/1PVxo1eEsLeHcp/8Buu99HwB90ZZljTPSJ8kuT8IIk27MEo4fmi6jUJ+TO1xhN2Y50/k2ebCZKDJFC+J+ZxFhr4et/+Vfo/X4E1j84PcnPk+B8cAL4p3JnJe89cQTuHXtYbz4d39MMekLe9twpf2plcMY703iBLz1j30Cm5/+h6hduqT6pCUZY0D0zbzAuGlzjGSBj1pBYJuG7sxBu3y7K1lHHfV5JhyDOu98F7xHRM4RZ+L9DNtix0i1+UWhQ2499LBqT+6upSalAIQcbOmDHzJq/73G3+rAGAD6b3kCteEAw2/+DQbPCV3x0lM/ACB2ohi9+AKChS4GrQV03Jh9+NSD5/H3riRZhfZb3462xsLqqFsch56PCID/PR/AfZ/7LSwsiaBKZ4wVo2Zb0pUiu32ra70CMOycu4ijrz0Db+sOVh5+GJ95+CI2GtntKve8KOfZGB7h8IGHM7ZAovpdX0y4r7+G2qVLhbZY6juSMfUPD1CT3rGWDIwjTR/NHVcxJZd++lN498U1VYUPEIyxuBdZnXEwZTI0AS1oFGMsR0DHIo0xBSph8nxTLp0Gg7ommyEnA4KtsxeNJmrDODAmdtTVpBRljE/rscdhdbvY/bd/AADoF0gphDMFx4gC4/XzGWYSEAOfv7Sidgf8gwPYi4t4sSd0v9c6WcnCxic/haMfEsGpn5qJSbvnTwmM9a80rl/H8MUXVEW/8es3YC8ugTtOwsOW4K6vZwL1PLgXL8K7eAWRJd8h7fw259g6dxFhylXj1nCM9bqbmRRpQUGDfNHETJPZOAxlkDlFhiOPMfSzUgq7gDFmjGHzv/7H+L/+7kdhycmcnBoIfhhhb0VoCidvvI7hC89jcvMNIVtJIb1QmQRRJuPd4QyDVgfN/iGW5dg32tuDv7uDxjWRACkqDe4jGo+EbZVkHu2VZXi3bsH2JsDlq+Le5CS6OSuiyEdj0Ecok/30e5JIvoNY5JBLTx6ajz0uHCJefBF+twtfc1FQUgo5nu4/8AhCxrH3l3+lPhPvWpgzxoCwUqOdikkQInAcsI1N1GQy6sAP0DzqiYWfHDNqFgcYQyR3GKs4UgDxYsZ0/NC/p/8EYindYauDlmPjI1el9/y7vwO2HOPjRWI+Y+wUMMbkDrG7sq4cL8rQuyByX3xtURciKlyYquvgtDMl+spAno+32zj3M5/OzGctxRgHU/MI7MUlfO1HPoFeuwteq8FaXkZ3fwfORATGXJN3tR0LFgMOxvk5M8oBhvGE9GFM8geeZIxDiBjBhDEWx40JGbvbRe1jP42vP/aOwrGLCuoAcfyhdjE7C2gM4up3tZdewLDRQm1zU40X6TEMICmF4UrtlOFvfWA8vv4wfNtB76/+EoOvfw328orIQGYMI6kzHr30AkYXLoOz+CUCBMNZT2kHl3/waax/LF8z41pcaY4ajg27u4i2PJ7OktI2VcPiysc43e90rVeICDublxBKHVDz+oO4mhPQAILZoBXk3vWsPstqtxEd9bHocExuvIa6ViWnCDTIH33ly2j90f+BYb0JrG3ItgH6u9h++zvQff/3ofXYE5njdGTwmmfZZpJ8Nw0d1waDKAsN6FIKmVQmX3AvFRhPYyeoLY1mXWg4NZsqgm4d5DVbicBYZ6ZMpBSA2JJbeM93ChsjAEft/MCYrq134QpQq+PW+Su5gxcABMurspJipKQULx4OsFxzElIhHWkWVV2vlFL4zXbmO3mTd+OBB0WFvRuvwdvdQf/LX0L7bW9XnyvbNi3C+k99Ar2f+UcA4mCMrr+I9dobe1ipZ6U49L04MM4/J7EnKtFqyoKS2jCQxX50cFZcqt7ZvIC9lY2MUwOBpBSAWNjv/Ns/gNXuKOeX9HmAOFikbXkdolphB47voeYJBnryomBXY8ZYlOAOerLkOTHGmiSgIz+bd0320jImN9+AOxkjXCDGWPs7j9sCiKBs2jjQelQUQQr6PYQpxjgd+ITNJgZLK+i/+JL6jLd1B6xWUwv+WaC0lZubcKRu/sgP0Do6BFvoxtvNsiGBfF/cCvpikuzULKbuh7mUIssYk5Si11rAxx/YVDt4OvRyw+m2+GEEm3Hts2KO8oIIntT6v3rlQeM27ly4gj/88KcQXIsXdWlZYR4cbbchiCLsbVyAvbwstOKpapxAPKcP/CBmRQvOUbe48jHmG5vo7suCWZYF5sZjB2cMCylnCh1K5qAxxr7cVQDifgEADfkC7E+8Ug9jdQ84SywI+bu/s1AiAoi5LFCBsfwOkXELXbT7h4qFr738PG6fvwwuC5AA+fdLz7l4s+FvfWBs12q4ceUB9P/zX2PwjW+g+Za3gNdqcM9tYvzaq/B7h/C2tnBw7iI6jl36Uk5DzYrZw7rsUFRNLk9j3LAtWfkuOxjo1ZSiKMLOOSGRYI6DunSZKGzHpUsILQu7V7NesFa7Az44wrlhD+FopEy4p4EmkJ0/+N8Ax8Ef/b3/AoFcMEQptnv9pz6OjU98Mvc4xBjnJeCZSBumtpExdBxbSSkm2sAE6NvXkoUvyHzXQX9r2pYonXk1u22uM8aTZgs1TWOsPDUTyXfl17LwXXGVp8NOtzgwthj2z10A/81/iX5nMcHO6whW17BwuAvf8xD0euDdLl7qDXPZYnXsAlaTtoiDZg5jnDN516Uf8fBb38Tev/9jAPGOzXECY2ZZSlNNE5lijLWJU8c4CNV7mbimVN+YpjGm40yCUO1G5IEmw2EQ5j4XtyD7P5YUif+T7pbgRxF6C0tgtRoO/vQ/YvDsM1h66gfA61mrRWpezBhnk3tszjGQrg62tGT0b7wmqgLKscFeXERwcKAsGxVjrBIx61i7dBEc2YUUfY6Sd6MFSvzJMsY0BnphOHUcdjc2lEtE2F1MPOf0gpczht7qBgavxMnWVGCmiqQhDZXce24TfG8Hlu/jSDLGfCmWBtC448v3pQpjHEQRQnmMdCJlefuyjPGRK/rI0sY6LhVYcxYtiINIJP8lNMaW6MOTMAQWFrD53/4Cnn3rd8A3JBH7foitcxehzwZGUgot0AyiCMOlZVz75/+yMDehYYsZKskYF7/jNJ6wjQ1093dgDYfC9zv1nUXXwf4kv9yx7hlOiwm/QEpB5NvAN9MY03HzFoRFcbUtpRRAdnc2euBBdPd3cPTVr8Db2oJ9eIA756+KdvLku6mjZrGzwPjNCodzvHTtEQS9Q4SDIzQfEYkBtUuXMX7tVVVQQdcXzwpdH0SaVsZYxqZM1xiHEINsljGO/ZfDCOitnwOzbdTvu1ZYNYmw/MM/gmee/imMnKzUwm82YQ+OcG5PsBy1S9ODbEBMjMy20bj+IMY/+ws4WFpTL6WefFeGjmvDYsDuKDuYBCVBiQm6WpGPtMbYTbGI0zLfCesNF6t1BwuOjY1P/X2s/eRPZT6jD1CTRgvu8Egl+nhbd0RCWasVs3dTig0QaufPo37tGpjj4KjRKpSXUPKDXxLkRyursH0fg1deAQAcNVoYBiGuLRQHxhTMpYM3Z2UVIecIcrZL1da99h1neRn26ir6X/kyDv7D/4OFd71HuU8E4fGet57Apf+/KLltFIS55vmmUgqatEYVGOORHyiGK/33vCAyvUCkanAEP4xgc47ahYsYvfA8eLudSTYixAU+xAHyGGPdY9XuicA3fON1uBvnwCVDZi8uCemGtF1SyXeSMd5eO4+NZl1qDrP9O2G3JRfZdk5gTP18Eoal/aL5mGCNo+4iwigODMLUe80Zw+HKOsZ37ijbQG/rTiV9cR6or9Q3N8GiCJ3DXRx5AVr9QyUno/O7nMFvVpdS6CWC08VaSr8bRImfADCR7hitteKcEqfgvQ+0QC/+bLwr4nCG9qOPIXBcY8aYdg6D1MKmTE4X25WFRotrzhhajoWBZpta9I7XLY6xtGCL1s7B8T1Yt28mEu8IaS9jHbSLaDOdMQ7VTkNaY0ww1RjrUgqgfAdUT+JNvyP4jvdif3EVg3/zrzF49qsAgG0pc6kpxjh7zJrFc8ewNwPOAmPO8Pql+8EcMciT/Uvt0mX4OzsYPPsMwBhuLm0oRnNWJFeByc4+SazuxE8KnkdBliFxLKa+EyJCZDtY/YmPYvkHny5vx/nzOLj+SGYrOYoifN1jcHwP1/duA5zDvXC+4CgxeK2Gq//DP8PFX/jvVSEL/SVjBfZWaViMYbnmYms0yfyNWIbjBEp69btJGIFBY4ytJCto4mN8/0ITP//4VVF176GHVWKjDn2AGjda4EGAcCQ0ad6dLcVsTUue+cpOD3+9fZj43dpHP461j30ioZ1Nw5UaLxqE8zTGABBJ+Qe5Q2y7YpC/1skO9urYBXIEq9XCf/jJT2PvrVknhqJrbDxwHcNvfB3RZIKlH/hB9fvjMMaAJoGgSUhJKbLbwWEUCbP+nMCY7luZlKKuJc1NcqzPEm2TLFGI/OdSxBirxDNlYZZkCclZgsqhL38ony0W300+D8EYZ5PviDHmsioibr4OV+vrpKsdvyb80YkxJt/p3XMXsOBYcpzLY4xjyYVijPM0xtqCpiw4aj8hfFMj8kkuYMMsBhysCNnX+PXXEYUhvK0tuBX1xWnQdTbOi/Gzu7+DI89Hq38IZylpf1m3OPrnLqB+3zV170yg2EXOMomUZchjjD3JWjtLxa4YRTIkTwv0CLQwPPKFDpoxppK8TEC7qGmP/yK7RILu8hCEZmNI27VxpCffGTDGgRy72Y3XElZthMWag8OJn+/gEcYLCb1CqpJS5JBoAKoxxvp9kz+nBcZZjbH4m+PY+PPvfgrRzja2/td/A7/VxmBZvB9KY5yXfCfHMNOF0GnCWWDMGXzHRf3vvAP1B66rsoY1qa09/LP/BPfCRewxSxX3mBVJC5aUHZQ20OiMMSAGwExgrE2c5O249H3fj5ZkSspA3qw6vrTTww2Ia4y+9TdwN8+DO/n2Z5njSW9IfRtLtK08WULHWt3BnZzA2CRQLUPXjaUUXiACF9r+UluEcmCalvleBfoARbZMtG3sbd1Rdml8ysT2J2/s4D/d2kv8rnH/A1h87/syzg06iDH2tEE4D0wGAWPpgd1vNMGBqQvBIuYIAHZWN+Dk+JTqTgOJa5GJYa0n3yoqREmY6AmnIa0NjpPvspM7BQj5Uork9vG0hYg4X5Tr8KBDD4bznkshY5zaOUlLKYJIFFloPfk21K9dw+IH8tli8V36TqTanV4YiMBYBGvs8ADOZAy+u6MCbwCqOtZYFg5SjHF3EV9/+qPYfed3qzLlRcl3BNZN2rUBSPgYA+K5mTDGl37xlxHeJxIE9UlfT9zjjGF/VWqyb9xAcHiAyPOOzRhPAlGYpC69srv7OxgNBnB8D27KF961OF5/x3fj8i//arVz0II3wRibBSFEAOjvwHjzAp577J2oP148h7gF772fM8ZQHw+0pLy0veA0KMY4RRqVzSd6gQvfcHHddm1hFVoy7te1vB+Pirr4XqK4B2HRtREBiYqrBE+XUmgLPno/3IJYwVRjnGaMpyUVAimNMZLsssMZbl24CvbWtyMaj9C/fA2W5tXPUCSliHMu3mw4C4ypwMPHfhqX/rtfVL8n9i8cDuFcvQ+jICxMRDKFW7AKTK/uqEMnGONMu7XkO4NVdBpOiqU+nPj44qtbWJDWY+PXXk1MfqZI6zcjmDPGgJAn7I69zCr7uK4UgCgLPQ5DjGTded0mi17wiX5PWXHmuyn0KkxU4Sro9xAMh/B2tuHIRMgiu7a+52N75GHgZwcXYUc0LVATwVWcAV3AFiwtI+AcnmSMh402aiUVlqbZNk3CKNdDuyj4bz32BJz1Daz88I8kfh9EEXIcB42RlkBMk1LQFr+JlKLoriQ0xmE0nTFOZe+nQfrMNNK2hWTXRvIcXzLG7SeexOVf+tWpDh66LjWKZDCfI6UILRtRqw0c7GNpV5Z7L2KMOU9sK3/tykNYXl5U15nLGEsG1bMdVbhF79P6tQIi6CwLdhhjaFy/DttK7g6kNaoWYzhqdWE1Gpi8/homd6hk8HTG+IXDQYLMSEPcSwZeq4EtLaO7t4NQlqhOB8ZFTHoZSAZR47qPsdl34wIf2jvAbPx/3/UhNLrZ4lSEvEUlgNwxRu/XNB5YPLswBoBXekP8q2dfwUgmodM7JK4pGeCVPfukxtgsYbvt2kpKMW3cT7zjjTbGNbEbw5vZ92xREml5cgqVfMd4or1KSlEQK+SNT3mwOS/QGE+RUshHGkRIBLvUvvDpj8DqdrH/4KPqnjLG0LCtXCZbv1dvNpwFxtQpOUtoc+1uV5U4HF8Q7DEZ3M8K6igcyZVfkR6IVopDP8gMBi7nqmSsySo6DSfFUn9lp4dREOI77os1biaJd2lY6iVPBpimWKu7CCNgZ5zUGR/XlQKAYvwPPF+U19SOxRiTi414MD4OO03QzeaHxBj3ehh87VkgilRp1KKg8dW+kF0MgmxCInWZaa4UCY1xwb2zbRv9ziKiI5EYOGg0SwfgIp2u+F2oCozoKCpC4Kys4L5/+jnUr15N/N5kEpwG0kHHgXHy9/oEPc7ZwlTt09wmrKmTZizd8HKCzGTbDBjjnAklvdWbdpbwomyRjiLoLKMXRoiQvX46Fl9cQrS/j6UdGRhri2ZrYQFgDOHgCFa7re7POAjR9wOsynGzZvHca+KtFuDWMGh1FBOVn3wn/j8pSb5Ltj/5rIPUeMQZEDKgefkyxjduxFZta8WM8f7Yw//8N6/jq7v9ws+IinTyWjbOobu/Dciy2Wmpgl46twooiBIFPsTvQkOZgvLA186b54iQRlHSbS5jrB2Hxgs9yUvHX24f4M5wgltDsVuYzLlB4t/lPsZ6YBwVEgI62o4IjMvGnLoW7HlRhINF8SzzNcZU/S6bM1MkpRjLnQZ9nnM5U4HatF0oHWmyrUwiktQYJ98RtTu4sIhrv/WvsPPIEwmC6pMPbOJ7zmVzSmgsSVe7fDPgLDCmFz1nqU2B4YE0p1/NsXKqAnqp6naSjSvKICWbFiGlyLabBrcI1becbS0IBESChMWAlZW4g5e5W+QeNxX8RKgWtFMRgbTOuMxGxwR69TvhGpDs/jqjNY2JrQJdUzckxrh3iKOvfhm82RJlnqEHOMl++EpfJgSFUYalKWPRyUcytgbKf91tznEoTfStdgdD8FxJgY4iKYUfigpxeQN4lepcxIYfS0ohv6tcKUhjrG3JE/KywdVxlFZ5+nvmaoG4KLwwhXFP2FpVd6XQNcb67/0wyk3mywOdNYz0ICv5XbqH7tIS/L1dLO/cRlBPlnVlnMMiCYTmDT2SizkqoECa9zQYY+DLyxg22xm5S/JaJWNsoDFOtz8p7Yq/TFKU5lUKjO8AjKkE0DxQWfm9nICHMA4jtTByzwlbL0tqtO00YzxjYExBrSgJbf5uAQWMcSohOQ+F731O8p1+HN3WK93GMIrwjX1hY0mEiO7SlNEYlzx7lRgcVdQY+yH8cPqYQ+PDSFai218U/cTK0Rinq63qSLhSpKQU6QU1sbL6+ctgs+T8XupKwZPJd/o9UORhFILJ56ff0yudBro5VVVjKcWZxvhNB/0lSqP58MOwl5dxZ2FZaHhzHn4VUIdvpLyPbZaSUsh/0udCZF/WjMa4YlsczhPXPApD1Cwr4fOYl0xWhqzGuJqUYk0uPraGycA4TG3vzAK9+p0XZgMX1+LqJQ5KgiBT2Np9psDYPzjA0TNfRevxx8HkM45dKZJ4pTdS/07LKcos7Igx9qJk8lmmjYyhtyAma6vbFRWWjBnj/CScPBlBle1e+syslQ6BrMbYTgVd+mJ0WmCsJ99N6xPkMDAOBGNctBDR26AfP31OE41x2qZLyE/MRgORDFWc9AMAVzsNPLLYQm15GcH+PpZ3tzBe38zaEi7SwipOHlNFdOT1uQUsOADUPvxj+PI73qsm7iRjnPydicZYtUvTmwLZBS+HkKK0rlxBODjC8FvfhL28PNXZh64hbSsZSUkKfYbuZW1zE47vYeXO68LSLCVVqB+TMa5V1BgHUZwQNUktDvUgOw9F732e842T08d1LSvh1f4IAymh2JGEiO5lH6QCvFIpBd2LkErBT/04ABEYB1GEYZDdndWRYIxDjTEtZDVYAAAgAElEQVTOCYxdi6NlW4nqd4SEK4UmP5yEYS5jTySZscaYp3MPps8VGcZYm7P1AiR0LJP3zz2TUrx5UZRdDwBLH/oB3PdP/zm2Jz6Wa86xtvGBeNJJs3FpxjiIhGOCPklnA2OmSvKmWRATOCwppRj7wsPVarZEZaal5Vwz9DKkE6z0yncmqFkcXcfOMMbzkDZ0tOp3eclRrhaMiC24Y50OQHLrcGLZCBwXR898FUGvh9YTb1WfSydCAaJPvj4YY6km2j1Mlcouk5e4lqgANfSFRr3o/tmcKcbY7nYxLrAtSx476eJBIHY2j3GelmCYRpkmzgRKG5xKmsuTgYymMcaKqcxq/dMg9s/Uri39bwJVDUsj66qQXGyIUtTm94wzUSCkaGFw/0ITn7x+Hs7yMoJ+D0s7tzFcP5c5DiXg6WNGuojONPsm/pbHRBEaFfDHf0svAiaGLCCgM8axtCt5bPG75lWxOzj81jenyiiAuD/pwVsYRfgXX30Zf7F1INsYu5KQM8X5Gy9h3Gpngm5XczqIogj/8eYe7gyzCchp0MKjaknoZNJpcnE4q4QqlgboiWLZf+cxxl/f78NiItl3VzLGvULG2NzHmBwRTDXG4rz+1ECaPIVHgXCe6SkpRb6Wf1FzQtKhu8uoktCSMc6TcxFJVq3yXfyc6XEV5SJZLOncot+yNJFgOhfrlUDfbDC6yy+99BI++tGP4qmnnsJHP/pRvPzyy4WfffHFF/Hkk0/ic5/73LzaeFdR5McKiC1CZtvYHnnHllEAcUfRxfSiDSk9kBz43URgnDyWq3XWMIKxVzDBsYT/KQUgI1ncgFkWeLM5U+IdXQtdA0CV76o1bq3h3JXA2OYMbdvCgWKMk91f94Y+riOCfk59QAlaLYxeeB7gHK1HH1Ofy5vYXj8aI4giPLIoWLhBUWA8hTGm703TneqMsd1dLPTzTX8HyC4opwWYVaQU80i2pGtOF/jIs2vL8w9NH8czCMhqFseRHyBCVpaQd0y9PTr05FodfuqZp5nCKlIKOk4QIS5FW/DciRG2fQ/9tbzAOJbiEJTPLgXGUyphZSUiWcaKbpkXhMbBf75LjsYYy+tvXZGysTAsTbwjxvhQC3iO/AD7Ex8vHApJgG79V98UgXG7f4hxO5vYpiffDYMQ/+7GNv5zyp4xtx1q4RHbtZm8WzTXNSwOLwgVyz0ucVIBxHNhyJNSyJ2iMsaYxUlegFgIPLd3hGudJs41atiRHvZ9P1DkUJr5LHv0+ta/6bxBVf4OJ9MZ46SUIkJ/fROwrELpTde1sZdTFtoPxXVYjMU7IXKBmjcGEWNs7GPMq0kpLEZltKMcKUUyRjJNaKTiH9+2jPFnP/tZfPzjH8cf//Ef4+Mf/zh+9VfzbWWCIMBnP/tZfPCDH5xrI+8mpjHGgOgoOyPv2Il3QJzUkGGMGc8wxpbcliXkSSkAMTiGM2iMSeNInX2kbZ+v/thPJPxkq0DfFlIvY8VjrNZdbA09NWDT8QwXy1PRdW0cen6uz6xrsVhKMafkO10mE4RAKEu/Nh64nth2jvWe8TWTvvjhrjD/z0opxM+ySmxHfjB1e10wxpqUoqACXPo7QHaCHE9hjKuUrT2Si4D0IrIKlM1aSmOs2q6VTJ3WbnvKe5hGjXOlj5wqpSgIIAjkSpFm19OFFNL+tX6F5Dsg1tgWSSlUe7WiFL3cwJgY47hPqyI6spGuZnWVRrovJ3yMU8Gy8O4uvzYg65KT1q1zyRjb7ba6RreEMaaAX2c1D2Twc2sgy2bryXfdLiausC8cL2QD47rFEUSC1VaBYY7FVxrUZ3W7NpPdGMqnaTkWQsT3fmKwII6TlAukFLrGWDuWozHGOgm0NfKwM/bwyFILyzVHMcZ9z0fbseCkGGaTuU7tWobmGuNOTWeMiz9f1wJjLwzhdxdx3z/7LbSkb3YaSzUHB5PkXEZto77JpJwiCElKcXzGWE/6BsoLVtna2JzeVUk7kQSGGv9va1eKnZ0dPPfcc3j6aVE44umnn8Zzzz2H3d3dzGd/93d/F+973/tw9erVuTf0biGtn0njYOLDj6L5MMacGOM0U5mVUnCW3IpKPyh9S2sWjXG6s4/9QL30i+99H5oPPlTxiMnjirrq4ndVGeP1hotxGOJQm3iO61BAoOp3XhBlBpm7kXyXZYxF4NB68q2Jz6XdBQDglf4Iq3VHZfUPU84UZdUAaWF15OVXV9Pb2O90EVx/CM1H3lK4nZdur+7iQYilFNmANq58N/XQAIBtuWOweowFaSb5TtuS50jbtRUnHtlaolzZhOBaXG2xT9MD0mSot1OHo71HOvIq3+m/98Owki6bpASxf2rBxCmDxggMh8tZdowCY97SNcakNyd9ZPHuXLov51e+M1+gqHald7BSjKPOlLmy6lyplEJeV9/zVSBKpX93x560GoudWRhj6C+Je+Z3soGxXjFxZ0wa26wLTRoTGVzprKPJopPGuJZcdKo5wCAwBrJWn0B+8l0eY5zWvn59Xzh7PLLYwkrdwTAIMfAD9LwAbcdWOxqE0GBcTvoYm43jxBjnFdPSkbRkFHkEztISWMF4uejamIQR+qndPi+VC0AM7zjIZ+0ra4xZvl3bNI0xIN6T9OLDYgycJZ1dqkgp3ozV70orVty8eRMbGxuw5ERnWRbW19dx8+ZNLGvZtd/4xjfwp3/6p/j93/99/M7v/M5MjVlZMa/6My805HZYrelibS2rqb29Jba0HjjXxdpydc2tjlBqh1c6jcS5OjuHCLYi9Tv31h5cm+P8xgIYhLNDo+4kvrPiiYG4s9iAZXNYnOW2vwjLozEAYGGpiZVGDR6AbrNW6Rh5IB/KetPFyqp4np1WteM+wAC8sgWvZmFtVRYLeGMHjmUdu30bd5p4+fVdgAELWrvW1jro3HCxPfGxttaB/cod1ILjn29BPtvV1bYYULqiMuCl930nmtqxKcO8IfthFEW48eURntxYxOXNReCrAKvZifaMDwWjvNRt5LZzDRHwAjCKItSc4mvhwwkizsH/yc/j8sUVTP7dl7C8kH9MHTWLw0616UXZLzfXOlhrJyuueT0x3LQ65f3hy32xJf3whWW0ZiysQ/c0kIP42kpbtanuWOBu3HZeE8VpNjcWMseJ5HsbAXDs6X1i4RUXrx2JhMmVxebUz7oWh+8HuZ9bPhLPdmGpiY7mn/6qL8ar1eU21hYaWJT3u7vUwlq7jogxtAvGsjw4Fofj2nBbYuG/ubaAlUaWBPBbl/EKgNHyCoJaPXP8g3UR+E26C+pvNRnknVvtYK1Vw8pgBNwAOktNdFOe8Lcke7+y3MLaYgtjLZBYWWphbbmNvhMHDM3UeFiESV30nUZHtNl+9Q5qXvwMOwciMAujCEsP3o/Bs89g/cGraE85tnMobA1DAI1uAws1B4Hc3YnkOb0oQrcV36fhyhpw+3VEy0uZdq+NJ8CrQHuxiZHsO8MoKr0+6/Ye6vK9jt+t7LNJo7cv7uNSq4ZX+iO0F5tYbrgI/oZhyeC+1h0Llpt8D+pyPllf7aj+oyfNra+0sbbYQuMlG2M/VN99/ltv4MpCEw9cWEbf5sBr2wgbDkZRhJVWDf7RCI72noZAaf9uefEcBM7QapRf00BbiEwbK2ks4DUbmHC0UuNfGo9ZDH/42jYOOMM17XP2zV3UbK6+61gcTs0W83DOfLmy1wPuHOD8+gIWDOopLBz0Ed0EllfasDhDU/bP9bU2mk52PF2U/W5xuQX39j4ce5xog2txODVxH5nFM/FIHii/yCq5R6cRxyvlJuF5Hn7lV34Fv/mbv6kC6Fmws9M39mGcF4jV2DscYmurl/n7C7dFMoU98nP/XhU/ft8GrrQaiWNNRh78MMLtO4fgjKE/HINFwPZ2X2anR/AmyfOP+mIgur3dx2QSwLV4pfaNjsSkdWurj7AxwdHEB/zg2NdIg+FBf4Q78liDwbjScV25WPnWrQOsRpL1HE7AoujY7XMlI8EABGNxT9fWOtja6iH0Aow88bvh2EMUhMc+Hz3bW3d6iAAcXXsIq4jQdxdwpB2bVvSH/RG2tnq4M5yg7wXYsC0c7PRhM4atg2Qf3ZaD2VFvhC07286RdLTojT0s1ZzCayGGc+9wiBu3RH8PRl7ptVuM4fAo+Wy39qQX8sEQW8NkNvahZIH3D4bYcqYf++XtPhoWx+BgiMHUTxaD7umRZPMO9wawZZvqnGOnN1TPf783Qo0Xv0PE6ETh9D7I/Ng3enQ0vd8TOTvsZz83llvyN7d6GGkT4d6BmOAO9wfYGvs4ks94e6cPe+hh7AfwJxXGqggYDD3sSLuso/0BQjm2pMHrdQzWzmEwzvaNl90uRkurGC2sqb/tHIhj9g8GYIMJJnRNdw4xSe3A7crz9/YH2PLCRFDVPxhiK4hwOIjb5U/Mxqqe7HO7+wNs2TaGIz/xDEeyTUEYgT3wCGqXv4SjehdDfXxOWWjtaU4xL93cx/lWHa9rnsbPvb6HsR8i0J7DQDLGk9ZC9lnLsfiNrR5ek8fZH05Kr+/gaAwHwNZWDwcV3q07UgftyHt8a6uHoOHiaOxjybZKz8ujCL1Bsn2qX+4dJfoPJdsdHQzFc/UCjLz42b16OMC71rrY2urBlnKUF24dYG84wbJtAWGEI+1eBGGE0XD62ERJZ/uHI0z8wKivrK62pawGpeN+zeLY6w3RH3qlc1JL7uB89fVdXNRio/5gAh5BfdcC0B+MMfQChDntXYhEgaqj/SHGfIQyTAZinLt55xA1i+NA9tm9nSMc5ewKDAdxPHE0mmTGOQsMh0dibhp7PvxJeT8BxC7RXm80l9hp3uCcFZKxpYHx5uYmbt++jSAIYFkWgiDAnTt3sLm5qT6ztbWFV199FZ/5zGcAAIeHh4iiCP1+H7/xG78xp8u4OyjSShK2RxPULI72MbSOOt62mmWk9NKZXCYn6IlCkzCbEBBrjGnro1o74q1akXxhois1AWfCVs0PI9AdrVqVr+NYqFk8kYA3L2kDWbblJUcl7NrmpTEmnSsZ6j/+Vpz/0Acyn6Mz0aYT2Rada9TAGEPT5oWuFEVbf7pzxNQqbJomb5ptWRp5lmLTtLpVLKW2R5Njy5e43GJWBT60eyDuZ1JjPO2abcbgoVxbl6erLDwmp3c8R2PM87chi5LU9OS7KlIKzmRhAQMP241P/Qy+5tm5bhl7bgP//if/AX50JU5c010TgOmaQz91XQm5Q0pPLf5tKqUQ59TL3erHjvsk0HzwIVz51V9PfP/mYIz/6Wuv4p88dkV5rOuWcyR52J/4WKk56HsBbhyNZLGU+ERj6eQRpIp7AFphmCBUPr5HstjEtG19vVJh2rZvGmiuIynFZAYpRZGnelrf7nKGYRDlulKEkSgsQ2PFslwA7ownUmNsJz5P3yl79rozkqkeljGGlm2h5wWliWVkrzcJw4z1aho257ggmXkdfhRmivx4YSR13tnzP77cweMVdqx1SWPNMku+A6SUIsrLadIlgeY2msJL/9tQSrGysoJHHnkEX/ziF/HhD38YX/ziF/HII48kZBTnz5/HX/zFX6j///Zv/zYGgwF+8Rd/Me+Qpwp5WskvbR/iocUWmrYlHClqzrFLA0+Dnizg8GRQ5loMR35+RwWEPkxojKu1T18QeGGEEObm4dPAGFM6MnoZq946xhjW627Csig0tN0pw4K2jZQOXMiuLZID6lxcKVg86QHFEzqTOi66Z9QfqXpUw7ZyXCnEz0K7Nn3gLdEYA6L/TXOVSMNJlR0FhEaPoczHuHzy3hl5uLZQXM7YFLYeGGtNatoWjrTt01FB0gvB4QzDwCD5TjtGmR6QtMu5rhRW/oI9rTHOuFJE5j7GdJwQESY5FbfS6LzzXQheuo3JwVHmb5Q0pQe9FHDFPsZk35R9/mkNJGmwfW0szPM2LkOeB2valYJ+n4ed0QShvD4VGIehktYcyt2Wg4mPpZqNlmPhVbltrT/X3gMP4Y9/6GO4cvFy5hykx58EIvmOQyyQj/xAWUzmYawFnHqAXwYvpTGmhc4kLM8tENeVzS2IfYyzTj/DIFT92dKSwiapscbhHAuOjRtHYwSRIEjSgXSE8oJRqu8oH2OzztKkwLjk83VprzcJInTd8vt1pd3A/3t7L+Ftnl7A2oxhFIRiQTWHeTjWWYcArFISRV9MhFGEdLivu1yYWuAB5ERzsiqAecDoCfzar/0aPv/5z+Opp57C5z//efz6r4tV9ac//Wk888wzd7WBJwHHilfA+2MPX3jpNv7wVVEadHs0UUUn7hayJvTxKremBr5smwGozPWqMZyyYImiqd6zs8CSg5JijGcIMNfqjkrAApL35DjoanrVTIEPzhFBMg0VVsXTQANIuvpaHqjYABAXnKHn1LQtDIIC9rCEMQYwNVjSB8VpjG8aednpZPWWt5A0LfAxCUIceP5cEl7FIk3+W2tT07ISZbZLGeOC9zANne0ps77SE5LSUIxx6pnHFSAhf8b3NIpElcMqrhTKri2n4lZ+m/P9lfMCY086v9D7H1fCKi9cov87fa3AcZLv0seB/H1+p6Qqd6MgubvQ1XxvAeBg4qHrOjjXqGFLOkskFkmWjZsXr8HNYRhp5+rQ83HkBzjfqsljT0/A63s+Wo7M/ZHXYZZ8F7tSAOI5UVlwc8Y4eR4vSvZLAl1boiS0Zg8HJO/Tct1RC4t08h2d0iTQJQvUqoFx3jWkUaPAOAyNkuGudOoIIuDGUSwx8VLvqc2ZcuKZS2CskW2AtE3FtMBY/CRCK0PEMaaesSkLDxSXgT/tMNIY33///fjCF76Q+f3v/d7v5X7+537u547XqhMGWSMBsU3Ul3d6eNdaV2yRzcGqbRqcVCfWV2ROihFQbU4zxhWDuPicYaXtcxMQ06MY4xmOsVRzcOgFamDzDW13yrCQCIyz7iCAZgw/h/PRfS5jjAGkGOMk29awOLZTJWiDMH8yIujszzQpBUkO/DCa6uebhiv17zqmSXLS1mJFoO3kebx3eaWFAcHAp6UUHad4W5SOY2LXRigLjKdJKYoKKagta8UYi9+HMgiIgEo+xtTnBFtY/j3XyvdXpsBYl35MgijBmlKQlJel7ucEPZakTtPsuPibYWBMjLFGOuj3W99CzsPIj2UG6rrCCE3bwiQMcTgJ4IcRel6Armsn+pAeNNGiI2/RQu/LG1LneaXdwI2jsbRsqxVe2/7Ex5VOI3EdZlKKFGMcRBn2dhocztD3sgs2m7HMgpieP9mDCh9jqcHPcYJZqTl4uScC445jgfMkYwyUL07pPL4M+E37SksFxuWMcd8LcotE5eFKWzyjV3pD3CefV5CyVbQYU4ssU6/iaUiTbWE4XW6ZtGvLjnO2tjtYxeO/ZrFc6dRpx3wioTc5XE0zpW9Xf+Gl2wBw1xljenHzKsvQZJKWSiTs2mbRGGtbtdMstmaBzZnSKgFmA1kaaXZpboEq54oZyEgptHOmbZ1mBT1bk8DYYiwrpZDfb9pWRmNcZsFj87gYdxn7TUxOFSmFncMcjaYExqYa49iqbQ6McQ4DCQiN8SgIY/aqhDGmYNOkwIf6Tgmt4qjAOHveWTTG5HOdtoOcBtqqNtWXupwjjJI2cn4YqepeaSlFIjgkKUUeY5zTl9OexrNojOOcB73yXZZ5LuqTZJGoM8YTWTp5wbHR83z0PB8RhDXXuUYcyOoMPN2HPIaRAqGbR3FgDExnjMdBiFEQYlEu9CtJKZSPsfiuV5EcyZdShAU7H6L4iHqGnKlFEGnQ9fFiRUs0bTs2bIacwLj82ZMmtkpuCs0LJnIpklKY7LI0bQtrdVf50gNZKYXDmZJ2zVVKoRjj6cGsvkDMK6Ki7w6KqrBm99Tlb06N8VlgjCRjTJPLO9e6igU5jpeqCUiXpZvQq8BYJS0kv+NwPYirrjHWC3zMmzEmE3cSU8wipUh7IJr4V5qCtkEzyXdaQqM/J00zPVszxliTUlBgzDQphR9mip5MOybp54F8pirRTs4SfWFWKcW0AMu0wAcVOVgxsCUqA113ehuRJkFabJQln8aM8fTzJTXGJYwxm50xTutuwyhSi/pmhURhqvxmyn7puQ2E/YmnZFMTLTJLHzN+p7PPPw7449+lPY1n0RjrOQ8AMmMlna5QSpHLGAvZSUcGxvtyUdB1bZxraoFxzu5B7iJIXvTNoQyMO8JSsJdTSphwoJ0TMN+NofYDyeQ7k+RLQp6Uwo/yE3wdzhPXnJBSKO/spJSCoDTGWtIXYDaf2JypazIN4qowxsMggB9Fxr7CVzt1vNIfxcRHKhfAZlyN56ZFPKYhLaVIF7ZJI6ExRh5jnEy+M52La1ZxtcvTjLPAGILZ8VVgLCaX959fVlmyK3eZMU6b+evVetLJFenveGGk/AKrQC/wMZKsyLw0xvQS0dg5S3gZs0tZFv246EqmJC/5DojlKfN0paBBulRKIUMMPwzBEQeTTZsrHSChTGMMxMFIaWCsMYf696bBrcoYq3ZPP+72eIIFx56r1i59j4hVpYXwuCT5Lq40V4ExLl2M8MLPuamFISEIk0E+V4uNWAbWqhAYW0xss44DM32pvngk7GoSn3FKSuHmaK7zNId5ux/p4D/vbyawWTJxSL/dZVKKPMaYkt46roXeJMCBtAPsug5qFlfzRsKhxCp+1pyJKqdeGKFlW+jIvj+NMdbPSceg6yuDJ9nKmpK2RGpBY84YZ6UUec/E5SwjXaF7nSfbosWwzRjqsqKf7igirrW0iamkW1PGOJZ7TEPNstS4YRrEXmk3MApClVCeLt2ukzDzkVLEOUQA7ZQUf17fecr7rMOFxjiSki1uGHCcBcZvYohSpeLh0eTSdiz82H0b+MD55bkxqUVQUoooGwQqKUWqH9osrlk/k8ZYC6znnXxHQVZUYYWfhhq0ZdvmVRIa0Bjj1E11NEbLtJRoGVRgLK9jWoCaZoz1zxILqEt9VDLKlGNOY6rS7RSLpCrMUTXGmDGxrVoUhBC2R97cdP10D9P3XWeMg7A88YiY+7KdGZrUbMZK+72ekFT0tzzGOI85DY7FGMuKWwY0rKskWPFzp8B4uebkSCn0BFDx/PO2VuOkwmywkKcxrjKm6Ixx+v6VJd/R+zDWEjWpbO+CY6Pn+9iX/rskazgn3StqiWCHdgfy+xj1PQoMO441tSw0Mca6lILBvPKdw1lioXLcBXFR0mfXtRMJz7rLhDqn9j1aVLQdS44XevJdORFAsDlTpIqxxtgxS77T50lTxviKLCxEcor0/dKD5HnEG3l5S9PGLn03Lz/5jifILmPGWKsm+2bCWWAM8aLrjHHd4rAYw32dBj54Ies7OW/oiXAAJd/FbQOyE4Fes/54PsbVts9NQJY8tMI/FmOcqM8+J8ZYBcb5jPFEak/n4YKRLUtc/Nlk8l0ycamRExjHjHHxMVXST8m9s7imNeXcWMdXhTEWbWWl273bI29u8qUiprcp9fSDIFA7JtOYGlMphTuFGcwcU77DeQ4eRexqOplIl1IoxnhKEmEa9DxMrbry2rU39mAzhpWak5gEvTDKecfyGaQgijJyF1r80+Xq/byKYwxZdwHIkAhlTikkpcjTGHccG2EEvD4Yo2Fx9exJTpHQGJf0CwqGSErQdmz0/GLGeH/igyFpP2lpC+tpoOfCGVNsumJvTfotTyZXA1JKkfNMnrq4ir//4IW4jRyqBHdeMN6wLTRtrmzqdOlFJSkFY0Zjrg4lpSi5B1XkUoTlmoO2bSk/47SPsX5O02B7GtJ5S2U7oPQ+FfkYE3ESJ/+ataNmcQRRHNu8WTCXyndvdiQ1xkGlrch5IC2U11kNZ8qETNZJYQSwiuGnpTHO1Nnn6kqRSL6r/qKnt5JNjN1NcaldR9u20HGTz1lPeJp3gQ8jjTHiScCXrA5BMcbaBJ3HsqVBg2yZlMKRz8w0CQuItYZRFKngTny/+P3Rt0bzMPADDPxgLol3QLGUImbgQ1XG3ERKYepjbLLFulxzsOTmLwD0oEWHn2E848BOMcYVkmhJY2xu15ZlsndGorJizeLYn8SyikkYZhIQ9d05HXm6RUsyhtS3Yq/v6oyxpwKE5IJ3puQ7TWMMADeORglW9J1rC3A5SxSFcqfIZoB4UaYYY9tSmuM8HEx8tB0rEVBxlryO3bGHBcfOvPv6c6EiPdUY43i+oh0EwYAW66cJumf/JEdKAQjZAQX8nOck35W2UEgJxoGfOGcZTJPv6jkLnjIwxnCpXcdrFBinku/0ZzQXxljtQsfz57QpQF8ghlGUucckjzSR7+mg+zMOIuTlBE+CEH0/UDsFpwVnjDGSPsZDP6y0FTkPKL1vznYfvSR52yCKMZ5BY0xJKZSR7PLyrV9T0NYlJd/NctiaYqbmrzG+f6GJX3rbtYwLB01e87RrSxf4mFVK0bBIE6tLKcw1xmUMJrH8o0qBMQ2+cTDvR1EpYzwtMKbEu9U5DZSKMU41iTTGQz/A0CsPCooC7DSo35qwPu/dXMLPPnqp8O95lQWDMEqwNXrS1ZEn2PoqSaMWE9rNyoxxmGSMl2u21BNqyXdBljGucZ5I0FPXlZPsanGWGyxTu01hc54IrpKSDHl+Q7s2cjqocY4FubA+mPhY1BY4XdfBezeXEzsB1B+KpBQUQKzojHGJxngxtajS3y0/DPE/PvsK/vzOfua7OpNPsoi8RLgiODl9wI/M/LNtbSEyDkQeRZr9/+T18/jw1XV1TaE2L9LvSs/Dq2uMiRAr242YRUoBAJdadeyMPQz8YKqU4u4k35W4UmhSirxEPSJBygqFpKGqXRYwxn9+Zx+/89yrRsc6SZwFxkhqpgZ+oET4JwV9G0P8hMYY50sp6G9UtW6WII4E9WXb31WhCnwQYzzDMeKVJmmM5+dKUQRHJaOElTJvp6EKY2wxTUoRJYOKtIsCYDZR0DFM7NqIMTbtC462kABgZPWmaz8EP8UAACAASURBVAbzQFZt80p4zUvcAsTkxiHed5PkU3NXiukBkA7hGlL8uTwtZ1YjG09oYuyqtqi3GMMkkMGeSVCUcpaIogi7Yx/LNQduSk+YVwDBtbLBft51AWK7Nt0kut4qwb8upUhP+vTvPHlPFEWZAh/Udp0xBpKFg/JwX6eB79pYxIVWvi9xuixyx7FE2eGCxKX9iZ85J9eCyInUzZM3sg5P241yLIaJLFYBmCV+pZPF6d8m8hY9ABvJXYppVWUtlpTBAObJd3RNpn2lil0bwVRKAYidSgB4tT9CiHyPdSdnMTgLMj7Gpq4UYZRLtJF8RlU4NE2+S81/afS9IFM99TTgLDBGtsDHvWKMc5PvpkzIrsYYz/IqkaC+CktoAlXgQ/5/lnLa9ELR4FbFqH1WuBpLHVbIvJ0GxRgbuVIwdc+8lC9oM+WiAOQXRUiDtjrLygTTVlkVKYWuyQZgpFXXg/88bI89MGBuW2tOwcKAMYa6tMAzkVLQccomLZuL/IR56ASbNk+UrQaKNcZBGM0kA+OMKbmACVOVfuYDX1h9LdccZeYfqeAsawFXqDFOMeF0bVnGOP6bKWhSB7IVNKdJKahyGhD3bbpuoTGO73VZYFy3LfzQ5bXi5DslpRALQjp2P0dnHEXCNzp9Tn3RSTugW8NJ+uuJwiu0mBlPKeWeRswY64Fxvo9xGrr7wcRgrNFZ8KrJd9Q6Y89di+NCs4aNxvRF+SxSCgC40KqBAaqAiV4+21bz/ZzkjBmNcZkrhfgZu1KkGGNG83E1KcW0apcA7YyevjD09LXoHsCxGLwoLvBx4oGx5ikMJCe/ouQ7gLZaBTM7iwzCsWIpxbyKewBxgQ+aIOfBGM9TY1wER1vdRjh5xjibfBd/1uYcLmcJxtikElSZtlEdXy5mRiW2ZYnvpPSmJu4mnMVBSh62RxMs1ZxKZY2noYgxBkTgOfADtV1upjEuP2fNYnPZDu3WnIRmF8hzpSDGkxb11c5rsfj5mSRepXcJdEeKmhWXVKccAyd1H4pKxOZt9eYHxsXPswjJ5LvkeVRAkMNaDbV+odwpNMbY5lzd78Xa8dJ12o6Flkw8E/8Xx8tzphgGIbwwygmMk+MHAGyNJgnvc/G3mDGm6pW0IDYhMfK8rL3IkDFWCzlpkVgSFOkJhVVyVooK+5ThZx+9jLevLkz9TJIxNj923RKFPl6iwDgxvrPMsY+DqlIKXeKSxy7TM6fdNdN7SnHFQYHDiheFRouxk8ZZYAwxyIUR5JZSdM8Y40APjFncNiBfU+dwXrj1YQKHMWXXNk/GmAp80EA2C2NMxSlohVqlPvusoHMO1ct//GNW0hgj3goVPpfJZ9KwraQrhbwn0+5vzVRKwatLKZQmO22/NI0x5tNdKXbm6EgBxAN63m5D07YwDAK12Jg2SRNjYjIp1yw+l8F+0bWVLRdBl1mJ9sjfR7MzxoRKjLEMilRgXHcSle08tTWfvA81zjHOCULzpBSu5vRAiK3bSpuqQLkUQDY7f5qUgsaBJddWwb7y+5XXSnKKbkESpSned34Zn3n4onqXiTHO0xmni3vo1xKkAuNJGOEwdYyExljm15gEqYQ8KUVQYNeWhl5IwsQ7m9xyIs0Fw0hKkbOrMi/o46OJZErHpXYdrw9G8rtaYMzmGxjr9xkod6VI2LXluFylCR7T9+98s4aWbeGZ3X7u38lT+7ThLDBGPMHTgHOvNMZ5yXexlKKIMQ5zK9UYnVdqGOetMaYgK6pgyJ4H2nYNo9l11FXhcK6YonvBGOtboXneu7orhUmCoKl9GDHG1VwpZL+tJKUo1hhHUYTt0URtJ88D05Lmmpa5lMK0wAcAfPD8Ct6zvjhLcxPoujaGmscsILLM8xjj42iMCbMU+KDAeEkWtwBEP9C1uInvWyxfSpEjlfrghRX8xH0bid/xKc+zCMs1B1sjT3hWRwUFPnICY9pJoAB0Emava0EFxsdjjJu2hTVtC58Y414O00bFPfKT78S/dTY3LadIaIyls9HYsLwxfQeYLflOv98mY43FpL0b4mdUmTGeMyOpt7lqIHuxVVeEUdKVQhzHZNfGBIyxlLbezJWCkkvzku+AeFfQNJi1OMOTKx18Y/8osdtJ8MP8ion3GmeBMeJBLg6MT5Yx5kx4/fpSL6yv7qZJKVweb0vO0rXI1WIcBPMNjNOM8YzHoUSdqhYxx4HLWeXtommgY4yMAmNWKKUAhDNF2se4bJIwtWubRWM8W/JdsQNAzwswCaO5MsY0KeYN5E2bY1hZSlHeJ962uoD7F5qzNDcBCnx0OcX+xMeCFoRRYQcRtFXf7Uowxgbsl8WFZZqnMcYdxxLsrhY0E7Oa7sPpBD1CEGWf0XLNwYVWPXn+GQLjJ5c7CKIIz+71ESGdfBefPw1ijBel3n3khwmNMQB0XCvjJzwPtBxx3H4OY7xfwBjrUgpd/7s1SgbGk1DXGDN4MsmvZrhFlmfZZ8r8EecUSO/ksnPqPt2VpBQJxrj045VgM6aOWTWoowQ84O5KKeiYyqYQ0+8bZwwcWoGP1KydIXgqXPfbVsT799Uc1tgPo8qs+0ng9LXoHoB0cKSDOenAmKzTAm27KK58JwPjnO85FjMKuIrgyGBo7lIKqTEOK6zw81CTgT8NiHc7+Q4QE/c8GWNauavkuym3OW3Xlh50m7aVcaUotQ+jAh+lWj6OYRAgAlA3HKgoOKBrM9EYT7NrI0eKuyKlyLlPJE0Z+QEcPt2uMJZSzK1ppaCqZrRgD6MIe2Nfed0SLMbQm1Qv7iG+G//bPOkytlzbHXvKi5mCnARjnLZrk4nOaemCaQGfWZLvLrRqWKk5+NL2Yea7evJiGjQOLMnnMJKSA7oOAHh0qY13rXXnponX29W0rXzGeOzDYkKXrEOXUugFFdKBsRfGVQ5jxnj2BbE4n1kSVSb5zkBjDMjCE6C5sbyNelvmTagwxlCzLKPqlmlsNNy44mWOlGJeyXeAGPsC8jE2kCJaWgySKQmdIniqXPf5Zg3rDRdf2jnM/C1vZ/Q04Cwwhs4YC2bmpANjAMrMP0gFgat1B+/fXMb1bpaBcjhXA/UsfcuW35+E071nKx+XscTW1+yMMT95xthiyqJpXkyD0NXKf5dIKRIa49QgKZLFdClF+ZaWqV2bo7XRdIJcSAVuJhpjnRX/yk4PX9uLWYQduS0/r+IegMYw5jSpaVuYhBF6E7+0/9NEexJ9kNBN3d+DiY8gijLlsjkDDmdc1OsTnKnGlNxwoijCrcEY61QCOSGliORn01KKbFAFlG/1EmbRGDMmtnNflsUV9O8SM5avMRb9mZj7kR+oBQFd1yOLbeW5O2+IstD5GuMFx84EJ2m7NtFOlgiMAznH6IzxZEaNMe0aRNK9o7rGuLyojP75KlIKJ2fxM0/Uc/TvJrAYw3lZGTGvwMfcc30UY1y+uyg+n2/tRu2bhYhjjOHtKx282h9hJ7NIO5NSnFoQ83WvNMZAcWUZzhi+/+KK0pzp0IOZWRLcHM6UHdS8t3CAODnjOIzxOIi9E+928h0gJgwlpZjTC2uaIW0xza4tJ1uXGGPKMg+iCGVz2eV2HQ8vtlTwUnhu7VymfaFlC9ZkXwa0o0DoX6dtjek6yD95Ywf/5+s76m/bI1Fa+Lh6TR3TtMFU5GNnOCm95iquFPNCx7XBAOyPxbi0ozlA6LAYU8zicTTGrvFWuliwHnoBhkGITSqBrGlPPaXFzUopgKyvqWlBnVk0xgDwxHJH/bsoeTGNkZJSiP44TmiM735H6Dh2LmO872Wt2gApU5KXQWPm+WYNW8NYiqOeC7lSWHGBj8q5BZo3dATkloROQyWaG2uMaeFSzZVCH8/uBiNZt/jMloyXpDxIZ7XnnXwnjs+0vKXy+0a7eXnJ/E7qva2aMPfkygIYgC/t9BK/9w3dTE4aZ4Ex7r3GGIhrwseBcfl39ABklgcpHBjKt7+rggaziQqMZzuOawlG+6Q1xrSFOs9KgIB4RtN1XoK5onr16a3Jpm0hRDw4mWw/L9Yc/PT186UDrj6pmfYFxhgWa7bSPJpIcsTkLfr53tjD1nCiApDt0QTLdWdu9x2Iryvfrk285zvDSSlbRoN3XgXKuwWLMSy4ttIYU1XAtJSCM6bcC6q6UswmpRC7W7dk8YhzMjDWGWPqo+lFEsktMhX9TBnHCkmQOtYbrmLq8gp8FEkpXM5UPxn58XXNc8u7CG3HKnCl8HJdMHQpBd3f8606Dj0/9mEOk9pvCu76XmDMgMYVQqn4krnuVM+5CFG+S5FwS6g0N95dxrg2I2MMAFc6DQBxNVMgniPmYfNIcBgz9jEG4hgkT4+cZYyrtaXr2riv08Bze0mdsXemMT69cLTA2OHTGa+7BRLKB6F5EKivWGdypdDswO4GY0wDJ5sxmKhxJjXGJxcYO5wri5t5rWSVM0LJxEF2beSpnUm+kxM0ySnmWSZ7FsYYENvMFLiZWL1ZcrtXyAIE03TjSARY2yNvbqWg1fmmJB82pcfmrgFjPE2rfDex6MYLj93xBLYMlnVYLM41qLrbReMGg3l/d6TE6aYMjDdTUgqqugZkfV5rBYyxKEtvolGVP2dYbT+5IljjhJRC/jtPSjEKQjQsK1HWdiK3fue5eCtCx7HR9/yED3EYRTjMKe4BxO8WkGSMgVhn7KW03zTX+VFkLKVI+5eramhGGnHxmYGBE4z4vPipk0Ymi9NZfYxNcbXTwH3txkzffctiC595+KJaUAIaYzzH2MOWdq6A3F0suW8W16oFpu6Z7vEPzBZvLNUcRToR/PDMx/jUQmeM7wVbDMhOHGWlFNPgJALj6ufUvz9vjTEQD5zHYoyDUAWqJ6UxJsybMS5rPyXfeSlWh6Cq30mGdZ6BsT6RVAuMbbXVbxIYU4EPXWt2oz9CGEXYHXtz1RcD8eKvqMAHIILz0yilAATTQjtZOyMPy7Uso05dliFePJmC7otpcQcgTr67ORxjybVRl+fUZRLFdm1x8KzD1D97FlcKwpPLHdQtrpIF9ePkSSmGfoCGzVW7yJXiJNhiQGiMg0gUbiH0vQBBlF9QRJcpTdKB8ZAC4xRjPIP1GGdM5cQAcWBsEuDEgXF5PoL+eSo8of9uGu6mjzEAfP+FlZm15YwxXO0kg+pYYzy/tuoVH8t8jAExjnhB/pxNnvomfvxFcHi2HLxn6H990jgLjBEP6KMgvHeBMWMqMQIwDYw1KcWMGmPCPCvfWanAeBb9M0DWTtmExLsJfdKb1xg1zUtXB0kp1EST+jwxnMS2BAaDnXEbZ1wkLdZs9P0AXhhiFARGE10YxXrZhsXx6tEI+zKxbJ6OFMD0RYn+rpcHxtId5sQZYwcHEx9hFGFn7GUS7/Q21S1euT/QY68S7JHN463BOMl6cWFjNQ7CTJIaoUhjbOqMQ9c6y1Cw4Nr45bddw0OLrczx8hwEh0GIutTRq+vSHB3uNlbkIpEkNEBxcQ8gXTkzBGfAWt0FZzFjTIGJnnxHqLIg1oMctcNm8FDoM0NjxjiWulQq8KEzxm+CKIfuQ2OeFWhZuuLj9M9bLH6m80y+I7iyboKOMynFKYZetvReJN4BsVBeMcYGb3+CMZ7hnHqHvLtSitlQsziCKFIFJE5GYzx/mx+6H2VbjWnGOK0xJjZwmJBSzKWJx2CMRaB2MPHNpBRctHt35MHhDA8vtvBaf6Ss2lbmzRiX2LURSgNjLRn2JNF1bQRRhL4XYHfsZfTFQHxtVa3a9O9WYapcLvy0t0deIjCmv+mFMDI+xqQx1gLjMIowCcuroOntnVXmlO4HdNl+TmQ88gM0JJNes7iwazOwGJsXaJFIi0gA2Cso7gEkrRCpcqbFmSxwkmSM48I/2hxQYbVRk7t5dC6gmpTiyKDapP75IIoTC6v7GJ8+RjKN1bqLj91/Dm9ZapV/2BBJxtjMlULt8qb+5qQC41mJOF/TikdRZFwY5qRxFhgjuZ10LxljPwwraoznyRifQikFsQtzLNFchruRtKGCszKNMRO2Ol5BUEEuCkNdSjEv5wydOaow8ZPX7v7YN0y+EzsjOzLIu9Su48gP8PzBAMB8PYyB6fpul7M4MCy55oYtFHqNE6afaMv8xtEIXhhhOef+0Hsxy9hF40YVxti1GA494Xm9mXI7oYCJqqulxyW6z/qWqknFRAJd67wWKNNLQofqedcsjrEvNMYnJaVYch1wxP7eAHBnOAFD/ntCuzGAuL80fqzVXeVMkR5bdMa4SuJXw+IqcVsFxpWkFBUZ48oloedPcNxtPL7cMfKCNgXFFICZK4VeOj09XmYruFZvT9r/moJ2EzeTk8ZZYIzk4HDvNMZpu7by7+iB0yx9624FxvRSTY6bfCfbNJhjwY0y6JPDvPW7Zc+US41gkWavYSWT78K7oDF2OKsUbC/V4upsJqXFKXOe9LKXpXXRV3Z7qHGO9pzfv2mMMWNM7RCVtbvj2PhHb7mER5fac21fGch94IVDsXDIY4xpwqvqSAEkNcam0FnGzTRjLAPjSZC/Rao7VxCqBcZmsiRTUOXAXI2xlFKItlkYhVJjfEKLI4szLNUcbGtSijvDCZZrTu695RxJxlj2/fW6i53xBEEY5bhSzLZrWNeKDZElmJ7MXXxN4icFxmWylHxXCgPGmHZ4cPK7PKcFFFMAZq4UQkqRn+BI95MchGbZsUn7X1fRpp80zgJjpKUU95Axrpx8dzzGWLcRm2fnnB9jTIHx/Eo0l59T16bNmTEuk1KQK4UaMJKvp80ZHM4wIo2xYbWwKm2suk284Aiv3T0ppTCRJAQy0W6l7mKjWYPDhd3Yat2ZWY8+7XziZ/7fSU5hEhRcaNVPROeugxj5F3tDAMBKLSs1oT4wG2MsflYJ9pQHrgzcdNRkXsAkDHN9XpXGWJMumJQSj9s738CYjumlNM+h9NnVGeMRaYxPsA+s1p1Eouqd0aTQk1x3pdDLPm80XQSR0BnTdSpXCi1aqvLuJxlj84SsTPJdqZRC/NST76pIKU76fT1NWKyJ/IS9sScL6JhIKfILhlEFVwqcZ7mvLk/GBUWSwdOA09eiewDKsgWA5j1S6hcV+JiGeWmMq2SkmyCtMZ7V+5UmSlWi+YST7+Z1OlOWy2KYatcGiAQ8NSHNMfluFuYQEM9kwbGxNZwgRDnrx+Xg6kcRVmoOLMZwQbKOeYllx0XZoqSpBT6nEQ1ZSOD2cALOgG6OGwHnswfGplISHfSOnGvUslIJi8VJajnHtLicYI/NGBs3txSbTRcv7B0lfpcub16XTPg4NC+EMQ+s1F1sjz1RXS4Ubi7rBTr8dEloGj+I1b85GM+NMW7YFkZargNwAlIKVE++e7PIKO4G3rW2ADDgT2/tm7lScI0xzvms/nxnkm4qR5ozxvhNA+cYk8s8kAmMDTrLvDTG85RRAFnGeNaxiVisWGN8918gnaWdl48xHbNs4lDJd0HxRNOwudrCNMk0rtrGWfrCYs3G7aHwtDX1JQXiQPhSW8gp5m3VBpR7SDcrMMb3AozFlQCXXCf3HaB72pohcXiW5DsaN9KJd4CWfBdEhdvkJLcgVGGMj+NjXITr3RZe3D9S7xUQuybQjkJdVsScBCenMQYEY+yFEQ69ADtjD0GEqYyxbtdGz2m17sJmDDcHY81fmid+ArNojKWUokLyHWcMnMXP3LQkdBBWKwltukv37Yyu6+Ctyx381faBUcl1S9s5yfss9SeG2QJHxRjLTkoE0Fny3SkGPfRZMrvnAZJSkP+1EWOc8Nyd7ZzA/ANjmrSKtmVMQS/SiUop7oKPsSljTHZLpNnL0xHW7ZgxDuZYTpOe2SwBYte1lQ7SpMAHgfSyVCJ13ol3gLDo+t7NJTzUzc/2VlKKU7idRyAHgiJGfS5SikrJd+Kzm81sgEbJd0WMMZAMqoCqgbGUf81xLHhwoYkIwPNSx623SUkpbO26TpIxlu/IzmiCO3LxWRwYJ+3aaPywGMO5pos3BmPF1sWV1maTUtRtC14orCWrJN9RewCZz1A6JhJjrJWENjjHWWAs8N3nluCFESIYJN8xBlqu5t03vT/NssNM36c+WOTXfxpwemeDEwY9tOYcfQSrgKrUVEkwSBb4mL2jzpsto2CNtmWOm3ynpBQn8P7cDbs206ppXA5MRa4UgAwq/LvgSjGjlAIQTCYpRk0DY72C24PdFr5zY7EweD0OOGN46uJqRgtLOO2MMRB71uYl3gHHS77jMzx3CqDSiXdAzAZ7U9wbmraVqIAVSynK268CY+PWluNiu46GbeGbB3FgTO2r64yxT9d1chM57aJsjzzcGQlHijUjKUWUGD82mzXJGCfdQmwWj85Vdg1owTAKgsqVQukZmizGbBUYR4r1NAnK4p0ioyZ92+Jcs4aHuk0A5TGCfq9ypRRqUTpbW+Lku6TG2DFI2jxpnL4W3SOcCimF9PUDDF0ptA41i443llLcHSeAN33y3bwZYwO7NiD2eM2zsRFSipgxnnd1vlmlFIRaSV+i9i5pFdxci+Ppy2uVq7bNA+RKcZoDY7q/RR7Px7Frs7RnYIqHF1v4yNV1xfTr0JPvnIJBrGEnGeMqGuNHl9r4wPnlueZEWIzhLasdfOtgoMovU/soAKzbXLFpJ9lXuq4NmzHsjCe4M5xgsWYXPiuya4ukL7S+43S+WcMwCLE19FJuRkwyt9WSoJR1pB/OzBgb7RDIj1DynemYfMYYx/iec0sAyhcu+r2aJqWY9Z7Gdm3JpM0zxvgUw1aB8T1KvlMsq7k1mSUHNOB4dm3zHujjynezm4EDGmNM3oknkXyn27XN6bZUcaUAgLHSGGcbIJLvyJVifjro4zDGerGBcsZY/LwbiXazYKXmwOYM7XskoTIBWbaVMsbHKfBRUUrxjrVubnBKRXmG/jQphaVcCQAhW2CAERN7sV3HBy+sGLfVFI+uLeDQ83Fblk5WUoqchdNJaow5Y1iuC8u2O8PixDv6LCAkB3ryHRCz+6/0hxmJlsN55Wsi68ihxhibVjCrIuGLpRRiN9WUAIrdaE5f0HXSuK/TwI9dXceTK52pn0sExjn3WRWqmnEeTrtSVF1QnSTOAmMJh3Nwdu+Yo4yBtmFnocHoOFKKuSffpV6AWbs9DewnyRg7d0FKUcXHGADGoQgU8j5fty1RJlsmo8zdru3YjHFJYCzPUxTknTTestTG597/2D3bKTLB/Z0GHuw2cbmdZWiBedm1zacf6XkBRYGunkAKxOWg523VVwWPri4AAL4ldcYq+c7KatBPqiQ0YVVWrtsaedhoZOUrBN3abJKSUpxr1MAgSIa8aoRV3/s8xth0LKIxwGSXQkkpwsgogYzAmNAvnzHG4l78nbVubhlxHYky2rka4/kwxpOUlOIsMD7FcDhD07Lu2eBMnZICY9OVLnXW2eza7g5jHLtSHI8x5ozB5exY9dmr4m5IKUxLQtPENpaTV15fbCgWPag0UZTBkTZaHWf64JmHaoyxDIxPCWPMGcPCKQnSi7BYc/BfPnihUGpiSZ3oLAvc1bqLh7pNXGk3jtlKARpLIhQzq03bwigIVT7FOAjuuZRlueFive7iWwfCtm0YhOBMk5tpO4knnai5WnexPRJetEWJd0D8bpEXupMI5rnSK6efi8t55ftP8rtRIALjooV8fjvFT5MS1HpJ6NCgepsO2yC57wwxyqQU9jFIOEBnjGXyXcWdhpPE6WvRPULHsQsTdE4CMWNsbkkDHI8xpgFxMccb9TiIpRTHY4yBu5MMZ3I+hvllvpuXhI4XR0WDBTE1R74oyTu/BEGOn330Et65tlD5uzWLx9n7pYb9p4sx/nZAw+LouvZM/bVmcXzqwQtzG/t0FtApCLYaFkeEmAQwqZh4Eniw28RLvRH6no+hH6KhESW1VJB5ktAXkSZSCioUlWaGyUUkwxhzXjnY18vT+1EIu2Ahn4cqsq20lKIKWW+zalU8/7ZDv1d5YwnlvMyPMT69GuP5RkRvYvzQpVWllboXUIxxWE02QKuwWfqWxRl+/vErc3fioG2s4/oYA3ISUlKKebRuOki3PauTRh5MzebpGY5ztjsJtLXb9+YvL5m2TVuGxZoDfzQpnYiWaw5qnOd64J5hNrz//DLevd69180AkAwgixhBYr4HfoCGbZ140YwivH11AX9+5wBfePE2ahZPBOt1ja0/SY0xkPT3XpvKGIuftOBIL67PN+v46m4/0/63rXYqj3Zq50pKKapoeatYQyYr31VLNjaxgztDDLuUMaadz9mOb3HhYZ0pCX0Kn9FZYCxRv8cawzRjbBoEHocxBjDT1rkJqPQvMHvlOyCeXE1teuYBh3PMc41kKqXQNcZFuivSkarA+JSsthddG33PL/3c1U4Dv/r2a/dUT/rthoZt3RNHjzwkktQKAp+mYhslY+yH98w/Xse5Zg1PX17D//7KHVgsaUdXv4caY9pdWXTtqcEkBYGjIJ+JK2KM37O+WLlNNueiPL1MvquiE62S8ClIltiVoso8ZzF2ImTKtwuSUoopGuNjzDkO52fJd2cwB3W6SRAKxrKqxviU9S395Tk2Y4yTtd1xZSLmvGDOGMd9wERKYXLMk8J71rv43s1lo8+eBcXfvkhIKUp2PSjB7bQwxgDwzrUFvG2lgyCK2wncW41xx7HgcjZVXwzE40dxYCwC/Xkx3sJTfQbGuKJFIGescvIdALQd61QsuN4s0OfsaQU+jiMxdDmLNcZKm3765oMzxviUQF/tV90uAua79T8P2CWrT1PU7kVgbDFE85RSmGqM5c9xEBYy+bS9S+zsaWFErndbuH46dvPPcA+hyycK7dqUlEJMkONTojEGxKLtw1fWcWc4Sch9Zi2dPK82fejiamllSBoji6QUbcfGRsOdW05JXVpHMrDZGGPD+0ilrkNUc+H5xAObpzLoOq3Q55JcKcUxNcaAZIyDWGNcRZt+kjgLjE8JKONzHISV+6rh3AAAGh9JREFUOl5cpvGuNGtm0EB53CnE5feGMabtnnnAZv9/e3cfHVV55wH8e++dmcwkIQwJCQwIIlQhipYiK7WirYgGazTndGtxU6KWitvja2Vxm3pYEMVTY8/Bqg31rLsutWjtYfGABhrR9ZytWnyh8aVu6jsISATMS5OQTJK5c/ePyZ1MTDIvmfvyzL3fz1+QTOY+c+8zz/3Nb37P86T3GhJLKSalyLZ1mVBjTJStdNb7TZy4BQwu1ybQzHSfIuOmM2cMu2F7BldtiWjW7nyn+9aU1OUOerPGyhgDwE1nzjBszNA3G8pT5Iw2B4nXGKf5N8pgWZ6aYSlFoUllgk41LJmVbB3jLDPG/QmrUog48Q5gKYUwvAmf9jMZuPRBWrRPXfpryLZddmSMjZ60od8I0p98N/aAocixJexOMjAmAfnSqMUdKqWIQo3Glhbz27Sx0lhGG7f8SqzEStT3XKoa49jPZMNW2wkoSny5tkyCpUw3E9ID49gGH2SW4atSjPz9UCnF+I/x1RpjEbeDBhgYC0PvlH3RaEaDTLyzmtKq8YtnjLMcg33xMoRsW5TJMWVDM/BDy9wkf9zQmp3amDXGQGwCXnckMuxviETglYeKusbqw57BD3e9ERV9g9kjkTLGY8lTYjvEiZaE0I2sMTb3nOobtQyMd/JduoGxHFubOZMtoSlzied2tPNsxDbb3sSMcZJJ5nYTfzRyCf3TfZ8aRSbj2dDkO7E6mB7cZ9sqOybfFed549vwGkH/0JNqEEj8dbKvmAKKLNyqFERALNOqv2eTlRwEPAp61Wg8iBOlxjgZv5L5er9WGrlcm7ljg1+R0atGEckwmaNf6kwyxvrazBzuzGPNqhTS8IyxoBeURTiC0AeWTDdt0BfRF61/KQYF7Hk21BhfMbMUGoyrMU53K83Ec5VswPB7FJwIDww+pwENJDJQniyjT40mnaQWUGT0RNR4EJdn8FrqZshT5Hi2S0RDGePYh2bzM8YK+tQoBqIaJnjHkTFO86alDK5KEdvggwOeWVLtfKffk7KpMY6VUsTuXQPRzL5psBIDY0EkfgrLpOP5mDE2XOzNatzxgj4PzgwWpNx2N3HCQ7KbWkCR45vR8EZBoslTJGAg+bJgAY+C3oiaUxnj0yYE0JXGWt12Gbkqhbljg76DYfeAmnIpuUTjWZUiOrgltB0TH90i1c53+j09q+XalISMcYqSQTsxMBZE4u4vmQQ7ofw8TA34LN+NKRUj3kTAUFYhlwNAjyxj5enTUj4uccxP9kk6P2Ezh1w+L+RM+liULDDL98j4MjyAvsHspijrGCdzyfQSu5uQlOWBccIOhpnsXqbfG9Jd9m7Y5DsOd6bxpIhBvAZ8e+uV5WE1xvmCbEz0VWkFxgcOHEBtbS06OjoQDAZRV1eHWbNmDXtMfX099uzZA1mW4fV6cccdd+DCCy80o82OlBgIZdLxzphYgDMmFpjRpKwMlVJk9zzxjLELRsR0SykCCTP4GRiTaPKU2K5oyT4UBxQFvZFwTmWMRTdyuTZzz6l+zTRkNj5nsvNd7PGx7GKmW0JTZlKVUhgx+c73lRrjbMoyzJRWYLxhwwZUV1ejqqoKu3btwvr16/HEE08Me8w555yDVatWIRAI4P3338fKlSvxyiuvwO/3m9JwpxnWKR0QBA6VUmSZMY6XUmTdJOENm3yXZBmbxB25GBiTaHyKnDIoC3gU9ESGJt/lQsZYdHZljIGhtdrTURbwYUrAl3b7FFlCJJr5OsaUmWGlFKPct4fmyoz/GPpybVFNE7rGOGVvbm1tRXNzMyorKwEAlZWVaG5uRltb27DHXXjhhQgEYjWUc+fOhaZp6OjoMKHJziRJUjyY9IjZVzKid/hsxzE7NviwS+JrTDZgJK756oZMOuWWAo+C/BTrEud7YnXy+uoqzBhnL3G5NkVKnrE3QiCN7b9H843JRbh9/qlpL3sXL6WA5ooEiV0Sz+1ol0bfxCXbVSmAWLZ4IJrDNcYtLS2YMmUKlMEslaIoKCsrQ0tLC4qLi0f9m507d2LmzJmYOnWqsa11OI8sIaI6Y+at/hqy3vnOhsl3dkm8kSVd6iohY8y4mERz6fSS+K52Y/EP9uGO/gHIMD+76QZ6YBNWo5acz8SSLjMzf0OrUjBjbKbECfOjLtdm0JbQQGxFiohmTT8dD8Mn373xxht46KGH8Pjjj2f8tyUlhUY3J22lpRNsO7bOq8gIq1EE/F4h2pONCSc6gBOAx6Nk9Vq0k7H1hPNNPicinO/+rqG3Y3Ewf8w2haABn8b+XVZSiNIClitlS4Tr7xSlaTxmaiQCfAZ0RzX4vQrKyopMb1cqud4H5N5+ALFSiqI88+8hEyJDH34mFvpNO17+YS86IiqgqabeB3L9+mdLGew/iiyNei7k3j4AQFEW17okHHuOCZPyEdGAooI8Ic97ysA4FArh2LFjUFUViqJAVVUcP34coVBoxGPfeust3HnnndiyZQtmz56dcWNaW7sRjRq3fmy6Sksn4MSJLsuP+1V6HjDSrwrRnmwMhGPLGmnRaFavpXtweSQzz4ko1//vgwMTAPR2943Zpv7uvvi/O9p7IPUMmN42JxPl+rvJQE+srx/vDiNPkmw//07oA539g2MuYvcSs1+PNrhKRFQD+nr7TTveQH8E/QMqBqJRDPRHTDmOE65/tvSlCGWM3nf0e3G4Z/zXOnwy9r7/4kQXBtQoBsLmXM90yLI0ZjI25TfdJSUlKC8vR0NDAwCgoaEB5eXlI8oo3n33Xdxxxx14+OGHcdZZZxnQbPfRv44SdaZmJvQ6pKwn38XrmrJukvDS3vmOq1JQjssffEN39kc48c4gSpqlWEaRJCle1mVmKYVnsMZY1UafFEbGSLXEakBRcGqhH9ML8sZ9DL1f9kZUaBC3hCqtEenuu+/Gtm3bUFFRgW3btmHjxo0AgNWrV+Ovf/0rAGDjxo0Ih8NYv349qqqqUFVVhQ8++MC8ljuQ3jGdMKFq6E2W5fPIsdDaDQGgPGzyXfLNEYYe5/zzQs6j9+EouCKFURInT1k1Lugf0s1M5ihy4jrGHO/MoqS4ZyuyhH8un4E5RfnjPoZeY6zPQRD1/pVWjfGcOXOwffv2ET9/7LHH4v/esWOHca1yqaF1Am1uiAE8Bk2+kyUJeYqc0XJAuSrtLaETAglBxxWipBK/9eCKFMYYPn5Yc071a2dmgCMnbPDhhHujqBQDJtelot/XeiLWLCk4Xtz5TiBG7RYngngphQGv5Qezp6DUn/6Wo7kq3VIKWZLgH5yo6YZMOjlPnixDBjPGRlLS/GBtpHgphYnjkEeSoEbBVSlMpncZM8tVvIPv9Z7BiZs5u1wbWUf/+twJNcb6wGzE+DwvaN9qJVYadmNLkSEPMDCmHCZJEvweBT0RlRljgwz/YG3NOY2XUph4PG4JbQ19LwUzz7EvnjEeLKUQ9P7FEUkgHgu+yrCK/hqynXznJolvRm+K7wwDHmXM9SaJcoG+CYg/YV1uGj8pIaixPGNsaikFBjf44HhnNrM3htE/sA1ljMW8ngyMBRKvMRa0s2TCqMl3bjKsRjDF4ORXZEd8gCL30oMqllIYRx8TrAo49F04U41X2VAkCVrCv8k8imzuPdv3lRpjUSffcUQSiCdefiBmZ8mEx8AaY7dIHCNSfTUZ8Ci8SVBO07+GZ2BsHP3e4bOqlMKK5doSnlvQOMoxFEmyaPKd2DXGYrbKpfQsq8cBb/6hUgpKl5xwzlLNvi70KPBxijblsPzBoIo1xsbRhwSrl2szM5hKTBQ5IWkkMrNLKRQpVlwpeikFJ98JZGi5NjE7SyY8Bk6+cwv9VHllKWWm/duhSfh6iXhbaRKlKxCvMWZgbJShUgprzumswgDmFAVQnOc17RiJ90Mn3BtF5pHNnXwnSRJ8six8KQUDY4E4coMP5ozTpk+eSWeGdzDPi6CJNyMis+mbfLCUwjiyxTXGpQEffjz3FFOPoQzLGJt6KNdTJMn0e7ZXluIbfKRafckuYrbKpZyUMR5ax9jmhuQYGZKwXy8RGSmgMGNsNKsn31khsWLMCfdGkSmSBNnkvuNVJAxEY9MpRc0Yc0QSiJMCY2aMx0eRGBiTOwTzvJAAFHq5XJtR9KHDqsl3VhiWMbaxHW7gkSTTdxdMLPMR9V7HUgqB6NseOyIwZsZ4XGRJ3Jm6REYqDxbg9vmnYqKPJUFG0e8dombixkMZtiqFc16XiC6ZXmz6OfYlXE9R+ykDY4EMZYxtbogB9AFa0H4vLFmSTF0TlEgUsiShLOD8rd6tpI+7PgcNvMNrjJ3zukR0+sQC04+hJ34kcOc7SoOjJt/pGWOWUmQkNvmO54yIMqcPHWZu0Ww1Tr5zFv1DmyeN1Zfs4px3jwM4ssY491+KpWTWGBPROMmOzBgn/ts5r8ut9IyxqNligKUUQnFSYKxw8t24sMZYTKoaQXv7CUQi/XY3JWd4PD5MmlQKReFtxipDNcbOGUNYSuEseuJH5PscRyyBxEspHPDm5+S78TkzWMi6SwG1t5+A35+PgoKpwn79JxJN03DyZCfa209g8uSQ3c1xDT276qyMMUspnCSeMRb4YjIwFkhZwIcirweTHLBxgyxJkMFP+Jm6Ymap3U2gUUQi/QyKMyBJEgoKitDd3WF3U1zF6g0+rJA458YJSSO388ni91EGxgKZ7PehdsFpdjfDMIrMqXfkHAyKM8PzZT2rt4S2AkspnEXvmyIHxs5595BwPJLEUgoiIos4MmMsJWaMbWwIGcKniF8Hz4wxmeabU4KYWeC3uxlEjrJ69XUYGBhAJDKAw4cP4bTT5gAAzjhjLu66a0Naz9HUtB+RSATnnfdNM5tKFtMDR5Fn/GcqMRjmZO7cF88YC9xHGRiTaS6dXmJ3E4gc57HHfgsAaGk5ihtuqMHWrU9l/BxvvfUX9Pb2MjB2GH1LeSeVsXDynbN4E9YxFhUDYyKiDDR92Ym/fNlpynOfO7kICycXZfx3+/a9gieeeBx9ff3wer249dY1mD//bBw6dBD33bcR4XAY0aiKyy+/EosXn49du55BNBrF/v1v4JJLLkNNzfXGvxiynBPXQeeW0M7i5eQ7IiIy0+efH8HWrf+JzZsfQUFBIT799BOsXXsbnnlmN5555r+xZMlFqKn5EQCgs7MTRUVFqKr6Hnp7e3HLLT+1ufVkpHnBAuR7FLubYShOvnMWX3zyHWuMiYgcYeE4s7pmef31ffj88yO4+eYb4z9TVRVtba1YsOAb2LLlYYTDYSxcuAgLFy6ysaVktrMmFeKsSYV2N8NQnHznLCylICIiU2mahsWLz8e//ds9I373ne9cgvnzz8Ebb7yGbdu2YvfuZ7F+/b02tJJofIZNvmPGOOf5cmDynbi5bCIiSum8876J11/fh08//ST+s7/97f8AAEeOHEZxcQm++90r8aMfrUZzc+znBQUFOHmy25b2EmVCZimFozBjTEREppoxYybWr78X999/L/r6+hCJDODss7+O8vKz8NJLL2Dv3kZ4vR5IkoTbb/8XAMBFF12Mu+66E9dfX83JdyQ0fRfVKFhK4QRe1hgTEZEZQqFp2L37fwDEssajLb127bWrcO21q0b8fNq06eNa5o3IDoosIRrVmDF2gFxYlULckJ2IiIhcT5+ApzAwznkFXgWT8jwoC/jsbsqYmDEmIiIiYemZYoGTjJQmryzjznNOs7sZSTFjTERERMLyDAbE3BKarMDAmIiIiISlMGNMFmJgTERERMLSV6aQWGNMFmBgTERERMJSZIkrUpBlGBgTEeWY73//SlRX/yOuu+6fUFPzA7z44vNZPd+ePc9h3bp/BQC88sr/or7+oaSP7+rqwpNP/jarYxKlyyNJLKMgy3BVCiKiHLRpUx1mz/4aPvzwffzkJz/GokWLEQwGAQCRSAQez/iG9yVLvo0lS76d9DHd3V146qkn8MMfXjeuYxBlQpa46x1Zh4ExEVEOO+OMecjPz8d9921ASclkHDr0GXp6erB161P44x8b8Mwz26GqKgoLC7F2bS1mzpyFgYEBPPjgA2hq2o+JE4M4/fS58efbs+c5/PnPL2PTpgcAAA0Nu7B9+9MAAK/XiwceeBCbN9ehu7sb119fDb/fj0cffdyW107uoEgS1zAmyzAwJiLKQOefX8XfX/mTKc89cclFKPrWBRn9TVPTfvT398Pj8eCjjz7Er3/97wgEAnjnnbfw0ksvoL7+Mfh8Puzb9yp+8Yt78JvfPI5du3agpeUotm3bjkgkgptvXo1QKDTqc//ud/+FLVv+AyUlk9HT0wNFUbBmzc9www013D2PLKGwlIIsxMCYiCgHrVv3M/h8eSgoKMB999Vh795GnHnm2QgEAgCAV1/9Ez7++CPceOP1AABN09DV1QkAaGr6Cy6/vBIejwcejwcVFZfj3XffHnGMfftexfLlV6CkZDIAID8/35oXR5QgFhgzMiZrMDAmIspA0bcuyDirawa9xli3d28j8vMD8f9rGnDFFVfhhht+YkfziAyjyCylIOtwVQoiIge64IIL0di4G8ePHwMAqKqK99//GwDg3HMXobFxDyKRCPr6wnjhhcZRn+P88y9AY+NutLW1AgB6enrQ19eHgoIChMNhRCIRa14MuRpLKchKzBgTETnQggULceONN6G2dg1UNYpIZAAXX7wM8+aV46qrvoePP/4YK1dejYkTg5g37yy0t7eOeI6FCxehpuZ6/PSnN0GSZPh8XtTVPYji4hJcdtnluO66azBhQhEn35Gp/qG0CJ39/BBG1pA0TdPsboSutbUb0aj1zSktnYATJ7osPy6Jgdff3dK5/l988RmmTj3VohY5R66cN44B7sbr7z6yLKGkpHD031ncFiIiIiIiITEwJiIiIiJCmoHxgQMHsGLFClRUVGDFihU4ePDgiMeoqoqNGzdi2bJluPTSS7F9+3aj20pEREREZJq0AuMNGzaguroazz//PKqrq7F+/foRj3nuuedw6NAh7N27F3/4wx/wyCOP4MiRI4Y3mIjIDgJNx8gJPF9ElItSBsatra1obm5GZWUlAKCyshLNzc1oa2sb9rg9e/bg6quvhizLKC4uxrJly9DYOPoSQEREucTj8eHkyU4Ge2nSNA0nT3bC4/HZ3RQiooykXK6tpaUFU6ZMgaIoAABFUVBWVoaWlhYUFxcPe9y0adPi/w+FQvjiiy8yasxYMwStUFo6wbZjk/14/d0t1fUPBv04fPgwTpzgt2DpCgT8+NrXToPX67W7KWnhGOBuvP6kE2odYy7XRnbg9Xe3dK//hAmlmMB7Z0Y6OsIAwnY3IyWOAe7G6+8+WS3XFgqFcOzYMaiqCiA2ye748eMIhUIjHnf06NH4/1taWjB16tRs2k1EREREZJmUgXFJSQnKy8vR0NAAAGhoaEB5efmwMgoAWL58ObZv345oNIq2tja8+OKLqKioMKfVREREREQGS6uU4u6770ZtbS22bNmCoqIi1NXVAQBWr16N2267DWeffTaqqqrwzjvv4LLLLgMA3HzzzZgxY0ZGjZFt3AzdzmOT/Xj93Y3Xn9gH3I3X312SXW+htoQmIiIiIrILd74jIiIiIgIDYyIiIiIiAAyMiYiIiIgAMDAmIiIiIgLAwJiIiIiICAADYyIiIiIiAAyMiYiIiIgAMDAmIiIiIgLAwJiIiIiICAADYyIiIiIiAC4PjA8cOIAVK1agoqICK1aswMGDB+1uEpls6dKlWL58OaqqqlBVVYWXX34ZAPD222/jqquuQkVFBVatWoXW1labW0pGqKurw9KlSzF37lx8+OGH8Z8ne+9zXHCWsfrAWGMBwPHASdrb27F69WpUVFTgyiuvxC233IK2tjYAya8z+4CLaS5WU1Oj7dy5U9M0Tdu5c6dWU1Njc4vIbBdffLH2wQcfDPuZqqrasmXLtDfffFPTNE2rr6/Xamtr7WgeGezNN9/Ujh49OuK6J3vvc1xwlrH6wGhjgaZxPHCa9vZ27bXXXov///7779d+/vOfJ73O7APu5tqMcWtrK5qbm1FZWQkAqKysRHNzc/yTJLnHe++9h7y8PCxatAgAcM0116CxsdHmVpERFi1ahFAoNOxnyd77HBecZ7Q+kAzHA2cJBoNYvHhx/P8LFizA0aNHk15n9gF389jdALu0tLRgypQpUBQFAKAoCsrKytDS0oLi4mKbW0dmWrt2LTRNw7nnnos1a9agpaUF06ZNi/++uLgY0WgUHR0dCAaDNraUzJDsva9pGscFF/nqWFBUVMTxwMGi0Sh+//vfY+nSpUmvM/uAu7k2Y0zu9OSTT+LZZ5/Fjh07oGka7rnnHrubREQ24FjgPvfeey/y8/OxcuVKu5tCAnNtYBwKhXDs2DGoqgoAUFUVx48fz+grN8o9+vX1+Xyorq5GU1MTQqEQjh49Gn9MW1sbZFlmZsChkr33OS64x2hjgf5zjgfOU1dXh88++wy/+tWvIMty0uvMPuBurg2MS0pKUF5ejoaGBgBAQ0MDysvL+XWpg/X09KCrqwsAoGka9uzZg/LycsyfPx/hcBj79+8HADz99NNYvny5nU0lEyV773NccIexxgIAHA8caPPmzXjvvfdQX18Pn88HIPl1Zh9wN0nTNM3uRtjlk08+QW1tLTo7O1FUVIS6ujrMnj3b7maRSQ4fPoxbb70VqqoiGo1izpw5WLduHcrKytDU1IQNGzagr68P06dPxy9/+UtMnjzZ7iZTljZt2oS9e/fiyy+/xKRJkxAMBrF79+6k732OC84yWh949NFHxxwLAHA8cJCPPvoIlZWVmDVrFvx+PwDglFNOQX19fdLrzD7gXq4OjImIiIiIdK4tpSAiIiIiSsTAmIiIiIgIDIyJiIiIiAAwMCYiIiIiAsDAmIiIiIgIAANjIiIiIiIADIyJiIiIiAAA/w+nE03/0x5s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data:image/png;base64,iVBORw0KGgoAAAANSUhEUgAAAsYAAAExCAYAAAB/F2SJAAAABHNCSVQICAgIfAhkiAAAAAlwSFlzAAALEgAACxIB0t1+/AAAADh0RVh0U29mdHdhcmUAbWF0cGxvdGxpYiB2ZXJzaW9uMy4yLjIsIGh0dHA6Ly9tYXRwbG90bGliLm9yZy+WH4yJAAAgAElEQVR4nOy9aZAkyXkl9uLIq46uo7v6msZgOAdmhhRWJCES3CVl4rHcgZEDCiZxCbOBST8oQmakjDJRWpkIisJhknGNZmu2ayaKBDEEB1gOQWJxkUATFy9gMMQAJAZz96C7p++uru46Misr7zjc9cPDPTwiPPKMvKr9/amqzKxIjwgP98+fv+99BqWUQkNDQ0NDQ0NDQ+MuhzntBmhoaGhoaGhoaGjMAnRgrKGhoaGhoaGhoQEdGGtoaGhoaGhoaGgA0IGxhoaGhoaGhoaGBgAdGGtoaGhoaGhoaGgA0IGxhoaGhoaGhoaGBgAdGGtoaGhoaGhoaGgAAOxpN0BGpdIAIZO3VT56dAl7e/WJf6/GbEDf/7sb+v5r6D5wd0Pf/7sPpmlgbW1R+d5MBcaE0KkExvy7Ne5e6Pt/d0Pffw3dB+5u6PuvwaGlFBoaGhoaGhoaGhrQgbGGhoaGhoaGhoYGAB0Ya2hoaGhoaGhoaADQgbGGhoaGhoaGhoYGAB0Ya2hoaGhoaGhoaADQgbGGhoaGhoaGhoYGAB0Ya2hoaGhoaGhoaADQgbGGhoaGhoaGhoYGAB0Ya0wA2y0HH3n9Bjo+mXZTNDQ0NDQ0NDRSoQNjjbHjVrONq/U29h132k3R0NDQ0NDQ0EiFDow1xg5eadPXFTc1NDQ0NDQ0Zhg6MNYYOyhlEbGuRa+hoaGhoaExy9CBscbYwZXFPtWBsYaGhoaGhsbsQgfGGmNHKKXQgbGGhoaGhobG7EIHxnOE7+038MXrO9NuxsCgCKQUOi7W0NDQ0NDQmGHowHiOcH6/ge/sHky7GQODasZYQ0NDQ0NDYw6gA+M5AgGdy+CS8OS7OWy7hoaGhoaGxt0DHRjPEQidT9aVt3ge266hoaGhoaFx90AHxnMEQikIDe3P5gXax1hDQ0NDQ0NjHqAD4zmCT+cziS1MvpuzhmtoaGhoaGjcVdCB8Ryhl+3Z87sHuFJrTbBF/UHbtWloaGhoaGjMA3RgPEfgjGtagPm3m3v4p53qJJvUF8J2T7khGhoaGhoaGhpdoAPjOUIv5pVQCn8GdRa8RVpKoaGhoaGhoTHL0IHxHIH0KJQxq64VvZhuDQ0NDQ0NDY1ZgA6M5wi9AsxZ9TnmTdKMsYaGhoaGhsYsQwfGcwS/p5RiNh0rSPBTa4w1NDQ0NDQ0Zhk6MJ4j9GSM6awyxlpKoaGhoaGhoTH70IHxHIHQ6E/V+7MYfOrkOw0NDQ0NDY15gA6M5wiCMU6JjOmMaoy1XZuGhoaGhobGPEAHxnOEUKubrjGexeCTt1szxhoaGhoaGhqzDB0YzxG6aYwJZYWXZ5Ex1hpjDQ0NDQ0NjXmADoznCDwwVikpeMw5iwU+dEloDQ0NDQ0NjXmADoznCN0CzLD4x+wFn2Hy3VSboaGhoaGhoTEG+JTiRr097WZkAh0YzxG6SymQ+t60MY7Kd9/ZqeKVci2z42loaGhoaGgMh9crDfzB6zew33Gn3ZSRoQPjOUK3Ah+z7PxAxxC0f/POPr6zc5DZ8TQ0NDQ0NDSGQ9v3g5+kxydnHzowniN0Y175KzPJGI9B5uESCm8Gz1Xj8MMnFG3Pn3YzNDQ0NGYGPPbwDoFmUgfGc4QwwEy+58+w80Mo88jumC6hh+IB1OiNV8s1/NH3bk67GQLP3qng/33t+rSboaGhoTEz4PP7YSCsdGA8R+imIx6HXCErjKPynUsIPDKdLZtbzQ5amjGcGDYbHVyutWYmsfTA8VBxvJlpj8bgeL1Sxycv3Z52MzQ0Dg00Y6wxFfTyMWY/Q9/gWcE4fIxdQuFO6Tyf/N5NfPPO/lS++27ErO2G8HG/cwi0dHcrrtRaeLWik3c1NLICt4rVjLHGRCEYY8WKjCg+NysIK/ZldDzK9MXTWJkSStHxyaFIMJgXzBoTwduj+8D8wqezN05qaMwzwnF6/sdFHRjPEboV+JC3dWeFWePgjDHJaCZyyfQCpVljL+8GzNo151p/HRjPL3ilUC2H0dDIBiIwPgTPlA6M5wSUUol5TfcxTnt/msjaY9kNVqTTeAA5Wz9r1/gwQyR1zAjFxwkRrTOfX/iCZJiNPqWhMe+YtXF6FOjAeE4gc1PdNMZp7wPT0x7TjO3apskY82B8FktvH1bMGmPsB/1Za4znF90cfjQ0NAaHZow1Jo5egW80cE7+f8318MHvXsL1emsMreuOrO3aHIkxnnSw7x2iBIN5wawNuPxZ1FKK+QVn/WdlsaWhMQl4hKLqjKcy3azlgowCHRjPCeS+pup3tEfgvNt24RKKvfbkyzV2k4AMA5d0P9dxImQvJ/q1dzWEfGVGBlzeDB0Yzy9CKcWUG6KhMUE8v1vFf3jl+liC18MkM9SB8ZygJ2NM1Z/laLhMDzkN1k0k340hMJ706lRLKSaPWVuM8Pa0dGA8t+BSisMwiWto9IuG56NDiNh1zRL8WXIPwdxo9/OhK1eu4Dd/8zexv7+P1dVV/O7v/i7uu+++yGf29vbwvve9D1tbW/A8D29/+9vx27/927Dtvr5Cowf8noFx92CxGSQKTaPTZi2lcKWH2qUUxWwO2xe8Q7Qqnhfw/jM7Ugr2s+Pr5Lt5BR+LdPKdxt0E3u8dn2DBtjI+9uEhjfpijD/wgQ/giSeewFe+8hU88cQTeP/735/4zIc//GE88MAD+MIXvoDPf/7zeO211/DVr3418wbPOqqOi922k/lxe7lORH2MFYxxEBhPw2OQZszOTJMxnjW9692AWWPptY/x/KOb9aWGhuMTXKtNPh9n3OD93hmHlGLGCIxR0DMw3tvbw7lz5/D4448DAB5//HGcO3cO5XI58jnDMNBoNEAIgeM4cF0XJ06cGE+rZxh/dX0Xv3/uBqqOl+lx5WC3t49x8v3GDDDG2UkpwoBk4lIKzRhPHGTGFiMi+c7TgfG8QgTGmI0+pTFbeKVcwx9+7yZ2WtmTXNNEGBiPT0pxGJLveuoctra2cOLECVgWo90ty8Lx48extbWF9fV18blf+7Vfw6//+q/jJ37iJ9BqtfCe97wHb3vb2wZqzNGjSwM2PztsbCxnchz/8m20fYIvbO7if/mRB2EYRibHRbMjfs3l7UR7d6QBfnmlhI316LX0NncBAPliLrNz7ReWzdZfBNlc50IrvBbLqyVsHFkY+Zj9tms7uM6GZU78Ot6tMC6w/rO4XOh6zQml+NZmGW8/vQ7LHOy5G+RemheD/qz7wNzCvMTmsyOrC9hYLgHIbg7QmE/I998O3Ju2iI/vP0T9orBTBQAsLBexcTTb87KvsmfKLiTjk3lDZgLgL3/5y3j44Yfx8Y9/HI1GA+9973vx5S9/Ge94xzv6PsbeXj2z6miDYGNjGTs7tUyO1ei4sA0D53ZrOHvuJn7s+Gomx5XlGY2Wk2hveb8pft+rNLAao43LdRZMHjQ6mZ1rv3CDxD+f0Ey+u1wNz3Vnr4FiZzSt5yD3f2+/AQDoON7Er+Pdik6w+1Leb2HHSh+yLh808dT5TRhtDw+u9L9YGvT5dxzW3w4Uz6HGfID3qb1yA/m2l+kcoDF/iN//g1obAPDCZhn/bLE0rWZljnpAsO2UG1jPmDRuBo5X9eZ8jIumaaSSsT2lFKdOncKdO3fgB4kmvu9je3sbp06dinzu6aefxi/8wi/ANE0sLy/jp3/6p/Htb387g+bPFzxC8cCREh48soAv3dhFuZONPVovjTEF7fr+LEgpxqExdiesmdZSisnD77P/HLgs2GmNOSku1Bjr5Lt5ha58p9ENvH9crrWmkpczLkxESkHn/3r1DIyPHj2KRx99FGfPngUAnD17Fo8++mhERgEAZ86cwTPPPAMAcBwHzz33HB566KExNHm24RKCnGni8Xs34BKKSwfN3v/UB3prjMPfVQFE051e8h3X8VFkMxFFku+m5GM8K3rXuwH9Vr6rB33cGXNSnPYxnn9kvVjXOFyQrceu19tTbk12EK4UYyDIhHvQIdAY9+VK8cEPfhBPP/00HnvsMTz99NP40Ic+BAB473vfi1deeQUA8Fu/9Vt4/vnn8c53vhPvete7cN999+GXfumXxtfyGYVLKHKmgeUc09tkNUn39jGW3o99JaU0ZIyn4mMc/p5NYBye4KSdCsJiExP92rsa/SZ11ILAuDPmPqFdKeYf2pVCoxt8SmEAMA3gYkbk1ixAMMZjGLsOE2nUl8b4gQcewKc+9anE608++aT4/d5778VTTz2VXcvmFDwwzptszZHVJN3Trq1L8OkQKjrrNFZzJCLzGF3YLq92Jx3oe32ylxrZod8Btx5IKTrjZowRskk+oQMn+mlMH/3uQmjcnfApYBkGziwVcbHaxGNnpt2ibBAy4dmPkdOMMbKGrnyXMTxCkTNNWKYB2zCyY4x7aIi7vc+r3vH2ZQ2fUPzh6zfwRlW9sh4nY6zt2g4/+jWO51KKsQfGUjM0azyfyNpCUuNwgVC24H3oyAJuNTti0T3v4P1+LD7GRAfGGilwKYEdMEh5y0Ano5UZ1waZxuAaYy6jYO3LvtPWPR/X6m3cbKi1WL3Y7kHhEoqCxbrutAp86MB4cujXOL7GGeMx6+gJpbADG0adgDef8LWUQqMLPEphGcBDgRXopYPDUexjnFKKWfObHwU6MM4QPqUgFMgFMoq8aWauMc4ZZm+NcUpgXLLMsSTf8XLTaQ8EjUkpRoVLCBZ4YDwtKYWeUScGv0+WflLJdz6FKKc6r4xxy/PR8u7eoD7UGOvnWCMJQiksw8DpxQJKlplZEv20MVbGWEspNFTgHSInGGMzM1sUERibRopdW4h48MkD49W8PZZOG5abVh+bUAiGLStXilIQmEzaZYPHQQR6Up0USB+LESIlmI5fSkGxGBStmdfA+NNX7uAzV+5MuxlTQ78WgBp3J3zCAmPTMLCStyO7rvOM8WqM+c/5f6Z0YJwheBDMA+OCacLJgiJFuNJLC4z9boxxwKSt5HNj8TEWVnApDwShVMhLspJSlILAZNK+zF6X66yRPQil4EN4twG34flicTgOj854m/jCbNxB+LhQdTzUD8lkPwy0K0X/qHTcu26HzKeAGZA5tmkcChYUCHORxmPXphljDQUEY2xkrzHmnc421VKKbgluDc+HbRhYyJljZozV50oRLhayCYwJCqYJ05iClEK6fnfbZDENdFvwyahLCaadjBaj6W0KpRStOQ2MHULu6h0PkXyHu/ca9AOXEPyHV6/hu3sH027KROEHUgqASSOnYXM6DvChcRyM8WGya9OBcYbg7KU9Bo0x79B504CqT8uTXDz4bXgeFm0LOWM8D3izh5SCRqQUo3+fQyjypgnbmPxK3peq+hyGAWDWId/ebveaJ94t56wJSSkCjfGcsq4dn2Si959XhEm0U27IjKPjE7iEouocDleGfuEHyXcAI3UOS/W7sfoYC4//+X+odGCcIVyVlCIrH2PwoFstpYj6GEffa7g+FnPW2B7wXsVDCLKWUhDkLAO2OR4GvBuiUoqJfvVdiUEZ4/VCbqyuFISyVNJ5T75zfHpXS4F08l1/4OPruBNaZw1EYoynQcCMC2FJ6GzPJy55o3P+XOnAOEMkk++MzNirMPkuxZWii49x0yNYtK2xaaU4Y5y2UqQ0ZNGzSr7LmSZyhjFdKcWcP/zzAL/LTogM7jN6rJgfK2PMm2CbBvJmds/3MLhRbw/1PFFKe0opqs7h1ZVSaRLXz3B3eCKQursCY1lKYZvGxHNZxoXQlSLb+8nHknyGBNg0oQPjDKGUUmSmMWY/05Lv+PuWkXy/4flYCAJjguw7bdNj55iafIfQ9zUru7acYUwlKUJu/2ENHGYJfp8Lkbrri1Lsjk/GxljwCcAygKJlTo0xrnRc/MHrN3C+2hj4f13CWO+07usSgn//ynR0pZRSXKw2IkE7pRRf3ypntp3fbXdNIwpXMMaH70J1uowTPgVMU9IYH5KOIlwpMr6f/HDTqi+QNXRgnCFcGpNSWOyByoIlle3a1AU+wvdVrhSLOaYxBrLvtJwxThs8GGOczUrSJxQ+BXKWAcs04NHJBiZyoKY1xuNHv1KKmutjOWcjb5ogGN+94c+ZaRgoWNbUku/497a9wb+fS03SrmfHJ3AIRc2dvH76VrODpy7cwtVaWFCh7vn4ys09nKvUM/kO+by1lKI7+Fwx7qI5k0bT8/E7L17G+ZRqrT6lsAONsT2FeWZcIGPaAeDPVGFK9QWyhg6MM4SbkFJkZykWMsZpUgoGO8YYe4SgQ0IpBWtPtg9FNx9jGmgy+TUZdSIKFx+BlELxnR6h+NiFzdRKfKNA27VNFjKx0Sv5bsm2xMA8LolDWIHSQNEy0ZlS5bt+i56owPWiac8iv87TSDji902+f1mXYZdlZzow7g4+V8yrLWEa9h0PLqGodFzl+z6hwq4tZxweKQUfv7LWGIvA2NSMsUYMoV1bKKUAshlU+GCeM41gGzTa8SilMAFYMUaZB61yYDwuxli1SpQDdmD0yU1efKRpv+quhwvVZoR1ygqRwDij69jyfLxSrmVyrMOGKGOc/rm652MpFwbG49r65c+haQAle3pSilFcFTo9Ak3ex6cxuaksn9LKsH/tVhnXhnjGoyXqh2jkXYTDqjHutcspJ9/lgiTveU8oA6RiSTTb5Fs+F2rGWCMBvrq2hZSC/cxiUJEZYyA5SRDKWCzLMCIBWyPYauWuFEC2ndYJ7HyAdMYYYAE7EFaOGxb8u/KmGWxxJb9T6OLG4dVIwgEzq4Hln3YO8GeXbt/VJXrTwPuyge79tu56QkoBjG/rl7fHMgwUpqgx5n1vGMaTL9TTgkLxPE9hclMFwWmLgL/fKuOlIRaUWkrRP4SU4pCtIHhRqrTdU48iknxHcTgWUXJ/d7uMXZRSnN9v9P18JKQUmjHW4EhIKUzOXo0+efKOF0oSou8TSmEYLClIHvgbQbb+om0J1jbLbaGmFMypdFgioM+oJLRsiZdmo8Nt48bBGnqUZp55u9dxxLFHOk7bwd/d2jsUzAYHv8Z500xl6H1C0fRIwBizezOurV9+VC6lGEbjmwXSWNR+0L+UYvL9iF9OVZJrvL0+oUONZSQSGA/exrsJ3hhJhmmim/wPYH3ElHyM2Wfn/xr4lJEMQHc5xZ2Wg49fvIWLKRps1XEBSUox53OQDowzRNKujbNXo3cSEguME4wxJMZYDoyDAWDBtgTbnOWE15SOr2SMg59ZJd/xbNqcaab6GHtj1MX5hIpVcVaBcaXDFi+jLhpeKtfxN5tl4RJyGBAyEenWfLy08VLOHrvGOOpKYU2PMU4JFvtBr+Q7t8f744QI+BVJrnGml2A40iESdM/5BD5uCCnFIdMYN3t477Pku5Ax7vbZeQKh4fzVbbHD3+t3fBMEhmaMNeJwCYWBcAumkCFjLPxTU7bxCdcYxwNjlwcNksY4wwecB94reVv5MMilrOW/h4UjMcZpPsbOGFkOTxpYsnr4eQLIqIfjUoxZZHf+8uo2Xh1h2ztvpTPGdanqnQiMxyWl4K4UMFCyTHiUToVJCoPFwf83ZIyh3F3gx55GwhFRBMH8HOX7P0p2PaHJ42iowRdJszimjIJQY6w+L59Gk++A+Q/2APbMF0VgnH4+/K1+E/X5s1nUGmONOFxCYJsGDCMs8AFkM0nLBT6AZOJXRGMsvdXwfJhgHTaUUmQ3yHF2ciVnKx8GwRhn5GOc0BhPgzEWOu/Rj0coxb7jit9HAV+kzFoGuUsI/nGnijcO+tuWkxGWQjfTGWNp8ZflYlQF3t3MQGMMTKf63ShSCrl/qFo+CxpjVZJrlOllP4fJru83oVNDdgQ5HFICjl5SCp/KGuPs3KWmDZ9SlLhbVpdxa9AKeZox1kiFS6mQOgDZaoxJoA2yu2iMTYOZkselFCXbgmkYklYqe8b4SN5SZu6GjHFWrhSSxjjFXzJMvsv+4ZQZ4yy2YQ8cL2TERjxcc0YZ4722O3TySoQxTrneNcEYT1pKMc3AONqeQeAomFcZQkoxDY2xQkqhSjQUE/cQ1z5S4APzPYGPG/ICZRzj6bTACZ20YNenVCSMHyaNMQFFIShn322eGJgx5pK3MTlfTRo6MM4QHqHCqg2ApOUZvZOQYGuHx93xIIGCbe/Gk++aHivuAYQr36w1xgZYUEKRDNj5n5n5GMt2bWnJdyKTerxSiiwC47LkoznqtWnOKGO822bnOMz1kgfctP+XGePQlWI8A7PMGBftIDCegqZbxaL2C7l/qK4pf6amoalU+TOr2PHQRmzwNmopRf+QA8dZG1dGQS8pBbNrY7+H/v/z3VcopSAUIWPc5XxEhbwBGePQrm2++4oOjDMEl1JwcPeCTBhjMEY4zSqMM8aWYUQG+5ZHxIMwjiSChuejaJkiIIlvvya10aN9nyMC43Qpxbjt2rhEJosFhmwwP2prOQsya9ZKu23mujFUYMylM5Y60RJgVe8KlomcacIKFkzjklIIjXGQfAdMV0oxHGMsSSkU/86fn2kwxuHuSTIIVtmsDfOMR48zTCvvHniHPjDuwhhLPsbA/Cff8btX7CP5ju+k9B8Ys5+CNJrzB0sHxhnCJVEphRUwvNlojEMNMaD2MTYUPsYuoSJoHceWUDMoN51WPIRLK+zMGOOolIIgeS34+WUdHFHKTNELKV7Sw6DseOL3rDTGsyal2A3s6IY5P/4/BdNUFrYBuIexJf7OW+YEpBSGJKWYvP90L41x0/Px+r66hHJPxpjrfKfQj5TJdyoWOWjaqFIK7UrRHVEpxWyNK6Og0SUw5szqYUu+48+WCIy7EChDSymsw7GI0IFxhvAIFatLgAWqedPMzMfYkhjjNI1xPPnOJUQExPYYHvCm72NBrqoX20IZX+U7E7ahloYIKUXGAxmhTBqSpZSikpGUwidUWU53FrDbCqQUQzTLCy5Jt6SOuudjyQ4D44JljN+VIhIYz17y3Xd3D/D0xS1l0C4HOCpmZ5rJd2FQHr4WsuPJ14bZ3tYFPvqHvDgaVzXJSSNalCr57PLTlAt8ANkmrU8D/FHhO13dNcYDMsYkJDDkv+cVOjDOEHEpBcA6SjYaY6Yh5odPSBZAxft+ZJUfMsbj0Eo1XT9SPCSNMTYNAyaySb5jtnRIZamFlCLjgMWLrYqzWGCUO64wXB/lcE0pAJo1ZoczxqNpjNMXI02PLc44CuY4GWP205xy8h3ve2l9puOzzVDVdZADHNX/82BhmiWhe2mMZfeKQfuVLvDRP+S5YtbGlWEhF6VSMZu8P4VSisPBGPPzGsSurd97ntQYz/e10oFxhohLKQBm2ZbFJM2T70LGOCmlMA3GzMoThUsIclaMMc5UY0wijHE86OZ/GgYLjkcdW9yAlTdkl40YS81X9h6lma5cw+qDJgxkxxivFmwAo7FX8mA/S4xx0/OF9nmY68WvidB1K47R8YkY7AE2OE9CSjHLdm38Oqn05v0m303Frk2ZfAfFa9IYN+D111KK/uGRsALcLI0ro4CPlUXLVJJEsvMMICWtz3lfEZavFkvS7/bcDJt8p+3aNBKI27UBzLIti5V2f8l3RhB8yoFxKO8wjHQnh2FAKRVsXZodGxfxq9jsYdCPNERmAbJkOfj3WAbTN4/uyUxQc30cK+QBjMgYS3vPs5R8xxPvgNEY43yXLbq2T0SQCrDAWHXfz+838KnLtwduQ7Q97Cd/1gqmOVW7ttTAuIszS0RKofj/cJt5ioyx9N0hO65megfdkePfYUBLKXrBoxSLwW7MuORJkwYfK1fztjLwE4xxzK5t3l0pxNgFA7kecUkopRiMMbYNFnTrwFhDIG7XBrAVVCauFARdGWMKxhhbpiF0mUA0kASY/CArrZRDaDBwml2kFOynYSSr8g0Dl9CQAU+p5Ce3IdPAWDz82ZwLLwV9tJgDMJqnKq9wCMzWludOYNW2VrCHCvzjW3QJm0JK4cQC43yKlOJyrYkX92rKam/9gj93/JEq2uZUk+/SAjsRGCv6QscnQpqi6ilC5zsNxphG28Beo5H35NeAwfu77K0+5/P32OGRMDA+LBrjaLVWlcY4KqUYR2GsaUBmwvM9JJ5h8l2/jDH7aZsGbCO9GNO8QAfGGUKWLXBkpTH2OWMs9E7R91lJaCNi1+YTCp8ikhCYM9VllIcB35JijLE6G5U300CSzR4GjsSAp2uMs2FPKaX42q2yKCDBWSzLTLp/DAOeeHesyBjjUQLtVhCc5c1spDtZYbftwDSAY4X8kHZt0cI28b7rEgoCJBljxX33CA0KjYwQGCM6aRYtcyZ9jIXPr6IvdAhFKfBgJsrku1BjPMoiYhh01RiT5GvA4LkE/JrlunhjazC4lKJoWzBwmBjjMDB2FX1c3hUC0ueZeUO4qDeQt4yM7drCcdFKsVGdJ+jAOEO4hAqnBI7sNMZ8+5b/HZdScFZW0gcF2tt8gjHOptPylXd/yXdJx4xh4BIizidVSkGGnzRlVB0PX93cw2sVZnsVMsZGJoxxWQTGAWM8wuE4Y7xayM0UY7zbdrBeyA0dhHA/0bR7zSfrBGPchQkapf/HJ82iNS0pRTJYlNFVSuETlAIWsJuUgmLyyWnKwFipO5YZ48EaKbSWhqmlFD3gBeNtzhyfN/ikwectXpQq/gwIAiSYNvlO7aGRUgRuWW6XyZhfg76lFCSc53NGduTbtKAD4wzhKZLv0vSOg4JQCgu9NcZywCZXiePIGemFEgZFlDFWBy5yFr9lZFP5zhaMsZqljlRrGuHa8+vIJwT+8NumAcscfau50nFhGwaO5LJJvsuZBpZsa6YY4522i2PF/NALCR4Yp/V7fq4FU2aM2WI0jQkaZYITrEvw99QD49Tku8C6L9b//UD+VOpiOSg/w5Oe4LoFwSQ1MNZSinHBIxR2kGg6SwvuUdD0fJQsM/TcJfFxIrorBLA5dN4DY1kGljN7McYM3YJnGZox1lCCUDbhKJPvMsmGskwAACAASURBVNBmxV0pVAU+TMn5gVIqOrUspUirFjcMeGC8mLNSHSJosCXDpRRZJN/1ZoxDDeUog3k8s9+TH/4MpBTljou1Qi7Vm3oQ8CTIQkaa9ixAKEW57WKjmIM1ZBDiUwrLTN/O5IFx3JWCQjHhZeC2EE/MKVrWdOza+tUYx9rGnwfOGKvuibzQnPQEp0y+U2mMpdNK6+9VqXhO9DvYTy2l6A1GRBipuv15BB8r05LqSEpgPO9ljuXz6mUKMGhlSZ9SmGDxh52hXHNa0IFxRvAU7CwQJN+RJHs1KLiUIgyMY+8HPsZy6WUupUgk32X0gPPt+wXbEu1KS77LSkrhSKx8GCxFz8cjFItBJbRRBvO4l6OQUphmwhZvGFQcD+sFO1UeMwiagW1ewTQzL2wyLPYdDx6lIWM8RLv6ZYzzscAYSLKl/P6NkkQjdkAwZSlFD42xmxIY878X7G6Mcfg/kw4GuiXapRXmUEkptpod/O5LV3Cr2Un9jpxpjlyG/bDDoywwTtPtzyOaHvPe54RRfM6KF/gAkKmb07QgSykYY5x+PsMk3wlNtmFMpWpmltCBcUbgHcg2o5e0YBpK9mpQcLu2bhpjzhgDbPBXMca5TBljAgMsOEhLjhLJd4GNSxYlofn55FK+0yVUVEIbZTD3Y8GFrD0bVWNMKRWMsSkY49GkFIu2mZmmPQtwq7ZjxfzQVn1xjXFaYBxhjPluQew6iKIQGUgpuP6waJno+P7UktRSGePYbgcHXyyULM4Y95BSTJwxDr5XlXw3gJRiP9Dv1xSssdAYm6MnAx92cKelvKXW7c8Daq6Hj3zvJqoO6xPce18wxlQ9Tsgcl22qPY/nCRFXCsvsy8fYo7SvZ4Tt7IWE1bzvxOjAOCNwFkrFGAOjZ/QmGeM4M8ulFvzzVEwYEcY4w5Vvw/NQsk22Ak1hjGVNZiZSCl9ijFN9jIlgjEeRUvgiuIgWqLADHdUo53Kn5aDjE5xeKISB8dBHYwklJS6lmJEJbLcdJhcOrTEmoW4NSLqxqJLvBGOcEhhnojHmyXe2CZ9OQYtL+U/19/JFXLwv8IViqQtj7JKwqMPkzysppeC3MVVjrFj8chZf1X5+6MMwgY8bXiClKMxx8t2dpoOrtRZe328ACKQUOTNVSpGmMZ5/xjgcu/I9GePBFsecwADY/DjviwgdGGcEPgCrNMbA6OWJCaWCqQQUmbQIfYx5e3jnzEc0xtmtfG+3HGE1lqYB5c00jKiV3LBwae8S1x6hokTwKOypSL6Llcjldm3eCKdyodoEADy0siCCkFEmab49mA/u7ywwYXXXgwFgKZDaDMsYd1sQ8gAo4kohFqPJfiH/HAZhMqkR+d5Wn5ZtV2st/LuXr+J6vTV0GwC15EAG1wmnaYyLVrrG2CNUvD9xxrhL8t0gPsYiMFa0n1tR5UxTJ9/1gEdJqDGekQX3oOB95WqNPXN8rBTJ230ExllKEKcF3nruStFdYxz+3k+84BMKW1QKnP9FhA6MM4KQUsTt2kQS2IhSigRjHH2fUgoD0QIgKhY7Kx9jj1DcanRw72IRQDiIJKUUEmOcUbW4uMY4Hiy5hAXPvTJveyHOGMt2bfaIyXcXqg2cLOWxkh89+Y5QirZPRPIdMPpCLAvwEunhomjwY/iUDbhpUh1+nhFXih5SilEmuPg2K5ck9KMzvnTQxFMXNlHuuNhuOT0/37UdpIeUIoUx7kdj7FIiXCumlnwnM1ZKKUX4PyrNeDfGONQYaylFNxDKfPBtwwgKVc3nteL3+3q9DccncAPihO9yxvuPkBzE5805D/ZkKUUuKIedJgGLVs/tPbZxAgNAJvk304YOjDNCmpSiEGgbsmCMeVll/nf0/TDBDWDbjyq7tqyE8VvNDjxK8aYlFhinlZsOk++MiMfyMPAJBaGhZpovQlSuFDmRST3C9wX/2omxWLY5mo9xxye4Vm/hoZVFAOFDOOwk3fLY8mMhYIzlNk8TjqQHH/Z6JdxYYufV9pnOXe7j45VSsIIjso+x6rvieOOgiY9fuIWlQOIz6q5NT7u2Xq4UXTTGLqHivKYmpZCDYAWLLGfYq57xkDFW+Vmzn3YGO1iHGXJC+SxJtFTYbjloe+oKlLwP7zsetoJkTFljHJ8/+OZPPPlu3uUBkQIfPcpcy3e6H1IvIqU4BNZ2OjDOCKogFIAUqGQQGBssAFUlMqns3BzRpqhdWxadlm8F37tUihw7jTHmJaFHmYjiiw/LYEGKG5swWbW/0QfzBGNMwsl4FB/jywdN+BR4y8oCAEjJd8O1syH8pM3UoHAacAlFPlgYmgYvGDHYSfKkDqEnj/1/JygHbUiTGB/0Ex6+wb+OwvzIzAgQBsa9ykJ/7VYZyzkL/8PDZ1gbRgzI+k++UzPGocY4+n+UUngkrIw3LcZY/t5uPsYly0xhjP3EcTi4LM3MwCXnMEN24ckHGuNJJ5n2g45P8P+du46vbVWU78uL6XOBzriblCJe9h1gc+i8B3vxAh9Aeg6OHF/0xxhDJ99pJOEpglAg1DuOyhjLdigq6ysC7krBPx9KKfKRLaFs6pjfaLSxkrOxkrfFayo2WjDGGH0iigf6fItenvxc6TOjlkeOF/hIVL4bcqA8X20ibxp4c7CoGNWurSVVIOSB6CywO44fZYyBwXcMPBouRFT/3yEkoi8GujDGJAvGmEYmzIIIjLtf73LHxZuXS1gJirmMGnCqvH0j7xN1gY8w+U5d+c6nbAEjNMYzkFQoa4yp+J2fh3rx2z35jooqopoxTocbY4wJJt8f+sEbB024hGKnrZYnyX3pXFDFNOpjrN5Zsg153jxMPsbozRjr5DuNLMAfLjvGGBey0hgjnJBVfsBcaiEHIG4KY+x10Rb1i+v1tpBRxI8dbxcQ2rWNspJUyVXYdxLlZ/KjMsZ8O5rE7NoCBnOYc6GU4mK1gQeOLIi+ErpSDHdtGlIFQt7fZoYx5uy+ORwrTkjMri12AM4Yy8j3kFKMIiXyaXSLtdhHYOwRiqrjYb3ACp2YGM1LGVDLCyLfKRjj5EICgNAQxwNDPvlPjTEW5yW9FtkR4p9ju0Vp/rrxXZ7Id9AwX2Pema1xgj8ntsQwzsK4Esfr+yzYrQQWfXHwe3yylMde8JluBT5k9waOcSWU3Wl1lF7b44A4LxjIWd0ZY/lU+5lDfUKFI5ZtmnP/XOnAOCOkSimC3jLqgMKT7wBe3S4egEY1xoSyyVd2qgBYHXOK0QLUA8fDvuPhXkVgHC/PLHyMU9o9CJQlrmPyjYgubsSqg7yt3OUhUvluyO2i3baLiuMJGQUA8LMZdtyVS3MXegx4k0RcYwwM3u98GnVjSUopaCTxjn+XKvEyE40xoowxZ17bXVwp9h0XFMB6IQdAPcl+9eYubjbafbejm5TCpzQsThPXGPuscmRaEi+/NtNjjMOAX7DDClkFl7SkZdfz+5HGGHMpxZwTW2NFKKUwpHFlti4YoRTn95nDT6XjKQkf3sfvPxKOuQu2OWCBj/FIKb50YxdfuLad+XFVINJ5hW5ZvRnjvlwpYozxvCcq6sA4I/S0a8tIYwxAybzGNcbcri0Xc8lIs1UbBDeCCTwRGCvkBdHku9EYGqX9XIqUwg4Y41G03bIdm+MTsSoe5VwuVJnG7S1B4h0Q6saHXTQ0Pe40YHVldtq+n5qgMg7IjPGwlnR8wBU7DgrGuGglhzFVCVveT+KLt0FApAmAfY8BA90Z43LAUoWBsRlpg08ovrZVwbe29/tuB++bqnmNX6NCIJuSrxmXnqTJd/g1Cl0pplP5jv0etElqIm8vD27ZrlDyInSza/PF7trwuzR3Azx5LDWzIXiyxo16Gw3Px5nFAjqEoKVoH+//Dywz6ZoBtqDlc3XaAnoSPsYdn0zMQUjWTudTzp3D7xEYlzsunt+pRj4vJ995dPRd6WlCB8YZQSVbYH+ziXNUqxsulQDUGf4UYHZtYsuaRqzNOIT37wid9nq9DcswcHqhkDh2nKGhCB9GyzAwyjyrLFgSSyYMpRTmyKb0ctDQIYwx5g9/XNvcL/Y6LkqWibUgSOIwMbz+uun5wXanxOwoDvaZK9v45OXbw33JEFAyxgNeMz9+zRXJd3lFYFywko4k2VS+C8tBA2xRU7DMrsl38cA4l1jMsT56vZ4NY8yvkSiLLj10HZ8gb5qRCpkyBGM85eQ7+XeVdRt/FvMpz3ivAh+WYQjGeJ4n8HFCBMaGMVM2kDJe32/ANIC3H18FoJZT8P5z33IJJpj8id9/y0gvSmVJUyef27LWpHuEjjQXDwJV8l2apItQWYec/MwLuwf4zNVtsXCOM8b8tXmFDowzgivpsWQYfZhp94NE8p2CMWZbzvzzAWNsRduTtn00CG7UWzi9UEiUv1YVD+F/MinFqBrj5OLDjiUTynKLvJVkDQeB3NaOT+BRKhYWKp13v8eM69ABjMgY+1iwmTODkO4o+lvN8bCdkqAyDsiuFMNLKUIpkKrfpzHGKkeSUEoxWp+IdXsULbM7Y9x2YRuGsGpjizlJFx+0a7ftCllMz3YE/ZwinfVdVBS5cXwaMMZswR4fBjyhQZ6elIIvfFWBMW8v3yFLlVL0cKWQE5VnK9SbHYS7b2ZmO59Z4/X9Br5vuYRTAUlTVgTGvA8XLROnFgqi+BOQ3L0BJMY4JtkDsl8oxnd0xgmZMc4JG9l0KQVfDKkYY35N+W4NkcbpNM/5eYIOjDOCvIUfR94azR0BiEopVNo4QkOXBiC0a4sz2DxwH1Yv5ROKzWYnIaPgx076GPOHMQsphYIxjrNvQtJiBpPm8N8XLTvLpRRRS5pB2Sb5GDJGsbJreL4Y7LtVWvQoxYHjTSwTX+1KMdgxElt0sfvZJiQireEoKBxJsmGMaYQxBvoIjDsu1go5sbCNb8vKz2K/rDGTA4S/y+DH5kU85OvQISRMiFQ8j6HGePKMMaXMapHfTxEYS4k9skOFKDyhYPz4a6lSCiNaDEkjCZ6IyUkGIJnMOQhqbrZjz17bwU7bwSMri1gP3JEqHS/xOZ6nYBgGHjtzDP/qzFHxXs4wEgtlVfKdIJTGwBhPKoCUvb97LXQIIAXG6fIUufiVvLMHTH63KUv0FRhfuXIF7373u/HYY4/h3e9+N65evar83Be/+EW8853vxOOPP453vvOd2N3dzbKtMw2PUNjB9kwcWTDGBJC2KhQaY3AWJNyydqVJkCM34mpup+3AJRT3LBYS76l9jBkM8OBvqK8FkFKwJJF8FwzmwfafT+nQD2iEMSaEsb2xh3/QQ8sDiIxREoGaUmBsBolnqoWYS1jg0ZiQzphXIGTtYq8N7GMsZzvHAjlKKZwujLF8DXjQxds1LOKuFABQtK2ugXGl42K9INkaxvqsPPH0UyqaUCZQyglniej7vLIfl1LIY48juXiodinkXAnLmCzrw8+Dt49Pvh4N+xERgTFj7lX+uvJ97yqlwHDPcBaYB/lGWM3VkNyVhpvHOj7Bv3v5Kl4u1zJr37kKy9d4dHUJRdtCyTLVUgqJjHhwZQFvXV8W76m0wz4Ndjil10YllNLgEZrpMVuejz98/QZ2FTuDah/jLoxxl8/EPf7lcXpc7Pok0Vdg/IEPfABPPPEEvvKVr+CJJ57A+9///sRnXnnlFfze7/0e/viP/xhnz57FJz7xCSwvLyuOdjjhEqJki4F0S6FBwLcOAe4HnJQsxEtGuyrGWHTa4QY4HlQdydmJ91SMMZEeRlW7B0F6UoRs1xYy970SDHp/X/i74xN4hEa29eU2DXJMS9FPzBESgeTAGGBJVyopBb9OB06SVcka3MVDlO8ewZVCSIhiAaVDWIAYt2sDGMMj33f5Xo7iRxr3MQa6M8aUUpQ7ntAXA0nJ0aCMMb+GvH+nMcaLNntGk4xxejVCWa40ilf3MEg7L59SwVjK5aE580URDYDle6GufBeVUkxaC/m5q3fwp29sTfQ7h4Hs8DOqu1LL8+ESipqTzaLcJxTPbe/j3qUi1ovs2Vor5FBx1BpjFRkBqAt3+ISNOUZsngGyT0Z1Kc20/91uObhWb2OzkbSAi/gYW+n6Yf5ZbkuqCtxFVdigP8hJyWkOQvOEnoHx3t4ezp07h8cffxwA8Pjjj+PcuXMol8uRz33sYx/DL//yL2NjYwMAsLy8jEIhySoeJriVCvw681BkQaj64RvVHQEI7diA5La70A4hrjFWJN+NuPKVrcHiUJmg00jlu9G2LVXar/QCH6MnjMSz+b0IYxxtU9/HlI4hYzTGmEQD45SFGB+oqhMIjOMOImnJXr0gX6+46wkflAtW8nrGbfx6ZVmnwSMkMnnEXSkAHhirJ/ymR9AhJBIYJ5Pv2O8bxRxuNto9r5Efu7bJIh08MOYaY2kx4VOJMU7q5D1JrqTSX44TIjBWBME8WOaXjbOAeYUOUg6MVdeS38Ow4uRkJ/DdtjuQNd+0oLZr6z2WNj0ff/S9m9iX2Ft+f7IKAl8u17DvePjJU2vitbVCTqkx7h4YJ6UUPF9Hhkhaz5wxJgPXFXj2dkW4G8VRd9nYrgpKZYmIbXQ3BeA5TarrIx+L94e45I2d2/wGxknaL4atrS2cOHECVpCMYVkWjh8/jq2tLayvr4vPXbp0CWfOnMF73vMeNJtN/OzP/ix+9Vd/NbLq6oWjR5eGOIVssLExOLv94u98CKV7TuPhf/O/wtrcRTFnKY+zfDWHg4431HdwEEqxvFjAxsYyisG2LD8en8yWlwrYOMZeW1gqgOwYWCrlI99by7EBbnG5OFR77BZbiZ45cQRrxXzkvaXbZZB6O3LchQbbGt44tozlegsEwLFjSwP1C45SsM18YmMZiwFjvXQzj7IbXttCk004JzeWUQtGt8WVEjaWS4ojhlBdi8JuaEeTK+Vh5SwUKcXGxjJWg+9ZWV/ESsxhohusKxYKoInvy1kmcgV74HtCKUXT83HsSEn870LBBmwzcSxRVSyv7qdZ4oA7MQTt2jHYly+vLGBjvf/nnACi3xdyNizpGfMDdnVjdTFxPvG+WJcWA4aVvDZp1+PjL19Due3gN370IQDs/uWN6OfXtvdx4aCpPEY9KEF73/Ej4v3F6zm0mo74eztYPP5nJ1bx99d24BRt3Ct5rsZRC65tKW8DHRera4tYL4XP4l5Ad5xcXwRu7qKwGI4BLiVYWWLXM2ebyMf6XMlhW7DHjy0hf8mEnR+8Tw4L3meWijmg3saRlQUcPVICocBCIQe0XRxZKWFjdRH2NQsFQrC+wp7rpdUSjpaCBKw9djwDABT32rpioWAYWD3C/nd1nVknTuo86QUDB66P1fVFIYcZFed2D/Dw+rJyN2pYFBt8vD2CpZzF5HCFXM/r9PruAS7XWqjZJh4KPtuqMq/hQqn3//cCoRT/8PoN3LNUxI8/eFIscO7ZreJCtZGYX3JbZeQV4yEAlAo2jGCByd/Pbe/DjvWbo8EcuxT0v6zgB7Ko9WPLqTvOcTz70hXcu7KAH3/wZPLN4J6VFvOJ8y1VajAAnDh+BABbgFopc471hgnbNFF0PViKMSC3yR6yQjA2E8PA0gL7zqOEkQTLGV+rSaJnYNwvfN/H+fPn8dRTT8FxHPzKr/wKTp8+jXe96119H2Nvrw4yhVXGxsYydnYG0z5RStG8uQm37WBnp4Z6y4FBoT6OR9Bw3IG/g4NrCltN9l3E8+H4VByPr+haTQfVQHe1f9BCy/VAXT/yvfWgys5upYkdY/BBeTuY6FvVFrxadLvG7XhwvOj31WoseKns1dFusYnv9nat70FARjU41v5eA02uQ3Q8dKRzrBywgeGg0kSnwSb527t15NrpLGna/a81OoFnNFCuttBsu6CUXfdWsFW1vVODM0Bg3OqEx5BBCUWz5QzcR1zCBBh+J+xfFqGoKY7FmfPNcgM7i+y9luej6fk4GlvkjIpym93rTtCOenDv9ioN7PQpK6KUZWy32+zcKCFoSue5FbBunWYnca7xvijLR5odL/L5bs//1UodHZ+I99sdlkAkf546Htquj+3tg8SC79Ie+5wtfafv+mi74d+7wTN7KpA+vHRjD6Xj6VvOnPE3A9ZmZ7cOvxj2wd3gGSUtJ/i7iZ1CHpRStD0C0mHXxSAUjVg/KVfZ81Pbb8KkQKM5eJ8cFpxhNIJ+ultuIBf0IzOYF/YqDSy6BK22B+pT8Yxv7dRASuz3O1LZ31bsXgPsHvqUohEsrHZ261g7sz6x82wG9+/SrUomz91Oy8G/f/Ua/rsHT+HRtezIpcoBuz7VcgNty0TBMrFfb/e8TrfK7Prv7TewExBq27VgXG4kn9VB8Xqljlv1Nn7p/hPY262L1ws+0+tevrWPI/kwtGk0HSBtbvYpGoH8gr/faHYSc3mT95VyA0uumjV/ea+G89UG/vX9ioBVASLlPdzePlBKwlRoez6u7zeU53O7EhQ7qbYS79fqHZhGeF5500C5nvwcAHQcH4ZFYQGoKcbXRjC27Ow3sWPbcH0CJ3jWGsFYv1tmz+qswjSNVDK25504deoU7ty5Az/YKvR9H9vb2zh16lTkc6dPn8Y73vEO5PN5LC0t4Wd+5mfw8ssvZ9D82QRpNEAdB+7ONighQTGNdCnFaBXY2E++VRHX6godL4xIUpjrJ+UdYfLdsFoxAtswEtplfuzU5DtjePkBR1qpTnl7K6qLCzKpu2z/VR1XMHBxEEpFBTAupYjrqAY9F9nyTcawUgpZw82hsqmjNMx+loPEL9/cxccu3Br8i3uAb7GFDgi8vf2fJAGzI7N6SSn66IsRL9wBZE01x4/0L1nrz1G0LBCok1R4MtBaXpJSpLhSHC/lsZyzcKOHzjjU4qqlFMLHOKYxdgNNNtcXqjT/ssZYVclynOCXJC85APjitej2LNcJcxmNK42vXEqxlLO6Simm5UrBz0HloDAMuLxtVLleHHyO4ONV3jT7kqXx9shznthyH5H4opQVw1nL25EkOiD0CY8n4KUlPAPJHBUgdDyJfE44LaSf/yuVOl7aq/Xdn1Re5r3AHVcOXF9p7Vj30qUULEE/PK+NYh7bLbV9J8+lyKVqjNlrKo0xt3Gd5NiRNXoGxkePHsWjjz6Ks2fPAgDOnj2LRx99NCKjAJj2+NlnnwWlFK7r4lvf+hYeeeSR8bR6BuAG+3XUdeFVKoFnsPpy5lOSofqF7D8IpGuMWfApuVLQdLu2YfU/Tc9HyVafp22YCb2UsGvD6Jq+MPlO+k6FjzF3wBDJd10G80+8cRt/fu5myvdBFM7oBHZtwsd4SHePdLu24a6LKiGxoHBBkdtZdcMJ+Vaj07d37iCIe04PozGOG+3HC3yEGuNkf+R9kSOiMe6zDYRS1FwvchzuaCCDu2KoEvD2Oi6Wc1akCEm8vKxsQ/imxSKu9QqMhca4e/Idr3DHx55wsRLek/gwwCd+O9AhTjL5jt9bOeDn55YTrhQQ71nSAl0eX/l9WLSt1MQhngzM/54k+P3eVySKDYNQ55nJ4QQ8QkVhJiCwHe1TYwxEg72sNMYNz8eNRhs/enwl8RzyoknxBDyWp6A+nmrxp/Iq70djvNN2QMDIo36QtnDvBvn7bzeTCXZ1N92/W66FAACnFgq403KU8w4nAFhyYheNscKVwpZikHlFX9z9Bz/4QTz99NN47LHH8PTTT+NDH/oQAOC9730vXnnlFQDAz//8z+Po0aP4uZ/7ObzrXe/Cgw8+iF/8xV8cX8unDE9KPnS378DrwhgXrKSl0CAgonpcyFZGy6RCvC9nWnetfDdkp235PkqKxDuABYtUao/ctkjQPkJgzP0oOZIloZk7CK9IBnRPGKl7HsopRS/8IDOXW3/FE8HYZ9hnL1YbfSXUpCWCmIYxVKEBVWCcV1R9k68R34onlGK77Qx8P7aaHdxpJQdlGUnGePDBkn824h2tYIxVdm28L8aLRORNNQOiQsPzQZCcwFSuFACUCXjcw1hGGmOcMw28aamIcsftWkkvzhh3s1wrSKWx4wsJ1WJMdnWxFcm040Q8+c4nNBLky5+RXSlYu5OBcXfGeHgLwVHBdxayYozDIgvZnge3IOUo9MkYN1y+EEv28VGdCuLFa2SsBbk35dh15eO4CjnFeKAao3sVxvIpxV4g++GsbS/Ix+qXqJLnstsKtrfGk+8Ux4snFZ5aKMAlFLttRcIiguQ7y0ixa2M/O4SAUBq1kx1TouIk0ZfG+IEHHsCnPvWpxOtPPvmk+N00Tbzvfe/D+973vuxaN8PgjDEAOHduwz22iOWcOmAsWMxSSK4ENgji2+Vx/1ESK7uM4LsIVZWoHs2ovOkRLKQw42K7iVJYgUco/xYDozM0KraVF9rgK1zGkodbf0B3U3rXp2i46iDEDxgT7kPtUYVdW3BzPn9tBy4h+I233tdVK5YeGA/JGIvgMXxNVfXNlQKMquOBUop9x4NL6MBVfv7i6jYKloFffvhM6mfk0tysfYPfe95HrZQFIQ+AVCWhw61PCssKA+qilbRnSkPNSU4y8gTAwcsntxVMUaXj4r5Y4idjqWRLsZAVXZCq1XEZTxyCRbXU11SwvsGijgczfILrZtfmER40pls1jQsquzZfCvKB8BnhzD0fT52YlMI2jNR7zceKaUkpMmeMOWuX8Xm4lEaqmzJ3pd7f0VIwxrJ7wShQScc4cqaJJduKuGHw70yVUhhqu7ZkYBzMqynt3++44tzqro8T3XO9AcQC4z6vi7wwUZETgjFWHI8VBQrP62RQLfB2s4PjpajWXUgpTBNNRaAvSylIbJzWJaHvYnjlMgzbhpHPw71zBy5Ra0eBkO0YVk6hklKkaYx5qddWwDhlzhh76YyxyqZFbvswOlMZsqctR7x8LGPu2fXux67NIQSNFPsyzhBzxlhmUOLsd9PzceD6+PpWWXms8JgpPsYYTmOsZIwD6Ye8Q8EHyqOFHEs88nxsBwMrwWCD2L7jdi1oAUhBmCgJE6aEdAAAIABJREFUzV4fSGMcfDSiMZb+n0+2aYwxIPULyhcGVt8a4wNpkuHXsjtjHJOvEIqqE/UwBlifJTRsmytpOXN9PJ89GWPO+gZ2ZnzcidvbqaQUcjDEF52Tgi8t3oBoYJyPLegZCyhVeowwxj4KlpmQWYnvodHdtUkSW35AWABJLeygIO02SLsl7m/WW9fxXdC+GWOuMVYwxiMWgJXyTNTvqyzb0uRrgFpjrJJLhfOm+gR2pF3HegrREodqcdwL8sLkdjPKGFNKu0op4ud1vJiDaQBbigCbf7anXZtPxMI8URJ6xsqHDwIdGA8Jr7wHe20duY3jcLiUQpEEBITJQcP66cqBL9DFx1gKnPkkGG8Tq/g0fKdtxTxzZYQ10sNjh4xxVlKK2IAV00w7UqEVHmSkLUgoZVnMDddXylx4IF4ImBKfqjXGhFK0fQLLAJ69va/00hTHTBmkh2aMY8EjEN2h4ODX52jgXnDgeJHEi34nVY+wwbfXQO7G+t8w9z7uW23FpBRtn8A0koky7HujASa/TkXL7HsSqklabB5gqUtCW6I9MvYdl1kxxQJj24huy7o+Y2kjpVq7jBX8/3ol39lCShE+G0BUSpFkjIkIhlQFe8aJRBAsSSn4roCsMU6r4NUOqiGmaaQJQlZc/t5x4Cs3dvH87oH4Ww6G9kf0E7/90Sex9ZEPC7Y861vlxcievKWuqBmHWmOcEWMckxXGsVawFRrjZKDLwQt8yOO/UkrRIzdnp+XC9H3kOy3hJdwLw0gp+PU/XszjTqsj5oztTzyNraf/o3j21RUfo4t62zRxvJhXapX5Z/OKAihAOF/wirBAUkpxqAt8aKjhlsuw19eRP36CMcY0qeflKKQwSv1CFfjKW8q8/8ka5BbfZla0yTaHn/Cavo9SilRAldhHKEuGMyLJLsMGxskgKP4QsgVKyIjxkrEqeJQKHapKR8VXzZwp8YjsShG0ibCgmAL4FydWYRjAl27spJ5D95LQ0uR+7Sou/tr/CGd7O/VYQDJ4BKDUVvOJ6ViBbZlVXQ93pMC430Gs5nqgSC8lyhFu24f3Qm5vP4gnW6qS7wqmqfTEDvtilE0rWiZjyPvo/7J7B+/TKjYpjTHeD7SOq/moYi1eMlVmaQdijC31NY2U8pUcSrhkqGSF5cNV/2tLzM8kJzfVefHXCrEdAKExFlKK8Np3eGActD++6OVBtUgGHuM5vViu4Xv7oaUYvzcLtoWq443E8nZubaKzeVM858NWzkxDPEdFJdFSQe1KEd63URAnieJYL+RQDez4OHppjCmic5ZqV8g2o4vZOHbaDn745efwzs98FPU+k5lHkVLcu1SEQ6jYdai/+F00XnxBfC6N5Y0vKE4uFLDVTGqVOQFg92SMKZqvvYqlg0oi+W6eC3zowHhIeOU95NaPInfiBNzdHXie37XyHTB8Oc2kxjjGGEsaY/6zLRg7VWA8XEUrL7Cl68UYy5M6pXJAHz2fQaEa4OIPYbwMNtcHqyAP3C3FYMaC2JApUSffUfG/J0oF/OSpdbxWaeD8vroyUbfkO1kr2rpwHtRx0L50UXkccTyhMZalFMn+FmeMqzHGuN9BjCfu9bIXcgnBcrWM1tf+DlQ650E0xiomIhEYpyzS4q4hIsDildL6SCo7kJgfVwTG6VKKTixhju9UxKVH8W1ZV2JpVdKAOEILsyiLKt4PJD8sATV0EthpOzARZu9bKimFtLAcZQE9DPh5FSQmPJGQx+8nYe0XFbxkKYVHULTNVK0jCf531B2sfuD4JDLOcFu548UcKKJ9bBBQSuFVyvAqFTjBMYY9j9blS2hfuZx4PW4tyezaen9HQ8UYZ6SDDokA9fsr+RwIEGFtu9m1qSQSqjHaMtiuZ9qCdaft4FjjAMu1Klq1uvIzcchj2aDJd29eKgIA7rQc+K0WvHIZtLqPfLuVejxCk0z7qVIBB66XcCbicqO0ZGW5JHTlyQ/jrS8+pxnjux3U9+FVKoIxpp6H/EE1kqggo9DHZNcNPPCV2UqVxthA2DHbHtcYqxOThpnwOAtdTLNrU9hHEaldI0spSPpK3hWBcZTlUDk0cMiDocqyjNeL50xJJPnOlANjdpwF28R/eXIVx0t5fO7qHWWw7dM0H+OolKJza5P93NxUtl0+HpBMvgOirC4fpFbyNkyDsZnbbUew//0OYmFg3JsxfvD8S6h88hNwtrbERDYQY0zi/T7pSpEWGMe3Pvn38iC2n/5fc8L7JwfYKp27ifD54HBSFqe52MQh73IMpjFWP09yP5W9Z3fazCGD9z9TJaWg4cJyasl3IggOJ+B4LoHsUMMWv9Jui8QYA8l7zfxcw8lvnMl3DiGRcZ//vhEkOw2rMyatJqjjAISAHLAKncMmNW//6Z9g5z/9eeL1uCtFPhgHu7kreYSIe6F0pRixP4nd0xTGOK94fmQrsTh4v5IDflVgbBjdXVp22g4WXCZJ8Pb2lJ+JwyMUttNBzukMzBifWSrCAHMIcm6Fc8RaeUeZVAuoS12fXGD9cCsmp+Cf5VKT+DMicjfaLdB2CwuNWsLjXzPGdxm86j5AKeyAMQaAI9Vywq7Nq1ZBKQ2T74YcueIJB5YZT76LM8ZGD8Z4uMCYB48LKdnyqi0UKjFsWfgYDyKlANgWbCpjLLWzqWDz+QBZME20fQJCEUm+KzbrMJ75O5G1W7Is2KaJf/19J1D3fHzhelJSkTZIx+3anFu3gp/9BsYys8N+VzHGedPEkZyNa/UWXEJxerEQeb8XBmGMFwL2ovHid4dyAIjrp3nyHZ+YO6Q3YxxPvuOBcT8BX5QxDrarFayLYRgo2mZCShF3geBQ7XLwBV5eIYOJgy8OcjEWNWxr+JzIUordtoMNqdJaPFeBtYmEuyKmOZXkO6GdJjTxGr9tckGBvBWVS7UDRw/BBqZIKcbtSuERVqAkskAlnDHOo9BuwvnQ/4nWpTcGP3alEv6xvw8AQ1eNdXe24deS1c88EnOl4LKDLterKTmzjENjzMeEtOQ71WJINW9w5ASxErZVJZcC0heKDddH0yMoOkEyc6XPwJhS/MTXz+In//qzAyffLedsrBdyuNNyYoHxNlbzdmpRjgRjHDhTJAPjwK4tZXEpYpJgUVZq1sU1Y8+WZozvOnh7zHkgd3Qd+SAwXj4oRwIyr1rFlf/jf0P9u98RWeBZSSn4FigPEOJ2KZYUGMcnZYB7Nw7eFs6Mphb4UFS8IQh9h4fZTpfRPfmOb0srLIZSrrscfKjZXW4JFSYgiOQ7w8Ajrz2P/NnPob2zCyDcMr9nsYifOrWOF/dqeLUcbqvF/R5lyJ6ylFIx2HWGCIy7aYxzpoEjeVtUVzu9wLbk+meM3eB7u09yDqEodVh50vqLL4yoMQ5ZeopQE8o1xirwfhFmwweBsT1AYOx4wi9VZp5VC5uiZaETs2vj1zyu888pdjn4Z4ZzpYi+70n5DrzYC6HMZ/WYVDo6Lt/h3ys0xtNKvlNojBNSCjkwjsml2r4vku+ApJ6cP9fjdqXg918O2mXGeK28A7NaQefa1YGP7VVC9xujyoLkYYJOv14HaTbh15Pb/3EpRbzfqiDvvMkLguw0xsnxToZqG7+bxtgWjHFMSqEYVjh7Ggd3pMgFgbEhL1q6wCMUK5VdrFZ2+k6Gd/xwTDlRyuN2q4POrVswcjn4xRLWyts4krdTku+S120pZ2M5ZyUS8HiVvDR7V3EfaiyxtNSsR66xNeGxI2vowHgIuMGK0F47CmtlFUY+jyPVSiQgc3d3QD0PnRvXxeQtuyNsNTv45KXbkYGiff0a3vif/yd0Nm/iVrOD63XGuKkYYfY6+5sflfd5ywiD8JxiFh8mqca5vYVWwGJyjfH+3/8dbv/xH4XHTUm+41eFt3+U5Ls0Gx1PCjL6TRiRB0OVlIJJN4xI8CUvPk5uXQcAdA4YYyMvGH7y1DqOF/P4xu1wkOTnrZRSIGTv/Oo+SKsFa3UV3u4uSDu9cIjKlUKpMZa+eyVn4sFz34XtOji9wBnj/gbmqiIhTQXXJygGjHH7ymWQahUGMJBdUzyxkFevEhnRCimFG0xK8X4RSil4oNu9IT5hlnbcUSJMvkuyLuy46YxxovpkbPKWg9F+XCl6Simk4xUsEz4F9touPErFFj6QxhjHNMY0mbw2Lqis2RLnKu5nOA7mzbAIAS+ZW5ClFIpJfRKuFPz5iy5Qw52LY00WVHgKtrYXvHI4rlhVNv4MQzi4u2xXy2/UQRXe5xEphSKIjIPri5dsS80YZyWlSAuMFXNQWl4HIEkvYoGx2idZHezxwNjqsPEuV6309cx4hGCxUUOpWYfXZ1EQhxBRr+DkQgF7bRedzZvInzqN9sZJHN3fRcFUO++okgoB4GSpoJRSMFcK9T0XlpB11ndLrQYs6ZzTrBLnBTowHgKcMbbX15nbwsZxJqWIMcYA4G7vKJPvLlabeKlcQ1Wq0tN46UWQZgP7f/s3+OubuzgbbMULxlhoddnffECP664swxD5ydzTV4ad8uB0w52PPwV84ikAITNa/YdvoPb8d6TjqqQUScY4Phm/sHuAr9zY7dkGn1KYsSc77vghJw8BQTnuVI0xRb7Tgu06yjKenB2UC0iIwNj3sLHN2Fy3GgwOksTEMg1slPKRe65idzlkT1muK15+24+wv4MFiQpdXSkUUgrbMHBi6yb+xTe+hIevX8RSLsqI9oIsL3AIgbevZkccQlFoN5E7cRKgFI2XX1S6IHSDypVCfp27D3C03riIK//7b6B1+bJYpKZJKXoN2nXPi1ithXZt6vtXsMxEtTo3sPBLSxh1idxn+3eliJdOVgW3/Dt43+VVGY9FpBQpMgxJYwyMNzlNhvx8cD15/Fyta5ex89lPC/0/wCQlvK/L1RDTsuN5xn2cYMgaaq1taGN4tMHGDb8+eGDsVsqAYcDI52EHgfEwkhB3J5B7UQrSbEbe82IkQz9JVZxgWC3YSlcKb8RrzS9lOmOczCHgiZrdPu/0EUinOTTstBzW11osMF6o7fdVs8DttJF3OjApBakd9Pw8wPr3T3ztLKpf/3ucLBVAAbQ2N5G/5x7Ujx3Hyt5OqoyBQL2gOLVQwHbbiVwz03Gw8YVPw26ynQRVdUAAKAZ92KQUZjNMOJ/0blPW0IHxEHDLezAXFmCVWHkb41gyMPaDwcrd3VbahvFJVC4f2XqDORAcfPs5kFZLBHsquzYg7Jz8GYi/D6gZ49wQSTXOzjbMW5vIddpYsEyQTged69dAO22QDltthklFkl4LIWOclnz3UrmGf9qtgvo+tp78w1TNHcu2j762ElhhcU9QVvlOllJ00xgT/MsvfRL//JkvqRljrjG2FJPD9auwgnvo1w6QN40EE5wzosw8v/29fIy5jGL5R3408rcKcf05IBeUkSdkiTHevQ0AON48CIOHvqUUnmh/a2sLl//Nb6D6zNcTn3MJQaHVwsIjj8A+dgyNF1+IyEX6AT83Y/sOqs9+I+E00fFphDGuv/Bd9t23t9KlFH1qjA+CxLv1oooxTn6+pGSMiTr5NbaAlAMQ7jPen8aY/Y9x+Q1U/vavxfvyFji/PpsBI7QRk1KoyknLjDF/bRLgcZRtMo2idfsW6IXvAWDXzACw8jdfROWLZ5Frt8SCqSBtcbflwDgt+Y4CZvAd7O/xnB+/h65UbIe3M28aONJgwZBK39sLXqUC68gKckePIV/jjPEwgXFoB+k3onIKlSsF0N2qkY+jK/nceHyMFeOdjLD6aneXifjnI1KKlEA6l7LTutN2cKxggQSB8WKtmlpNVQYNtOHx32V8d/cgUsmP7ldw//deQuWrX8GZxTzynTZQ3Ufh9D2orB9HzmljoX6gdqVIyW85UcrDpxD++4RSHN2+haXnv4XCGxcAJHNKCGXXo9QM+4wlBfe2qfYQnxfowHgIeJUy7LX18IVjG1iu7SMnV7KRGGOAM0qyppX9zivVUELQvvQGivffD9rpYOO1F8WKOwx+osyrrLdTvQ90Sb4bYICinge/WoVBKU7eucnO5cpl5nsEwD84iHxvkjFmv3O2N74TV3U8ND2C1uYmat9+Djv/6c9TC24kNFK2BdswhPZVLlAAdK/W5Loeju7cxtHd22j6Ka4UhhEJvnjA5bwR2qiR2oGyGqAV23qLlziWITPGztYtWEvLKN7/AIxcDs7mTWX7gTBIim55ptu15UwTC9tbAIC1ejV0EuljEOPFPY4GLKqzxZjsnc9+KqFRdHwfuXYT1vIyln7wh9A89xoKnjtQv/MJYHkeOh/9MO587KOwXX6PWZZ0PPmu8eor7P39SsIhRViB9RkY8+Ie/FzdIBs/jXVJk1KoNP5xJxVHkj4Yga6vu8aY/eTHzn/zGfbMeGEJa5F8Fxx3s9FG0TKFZhrgFTSjx3YjyXfqwHJckF1ILMPA8b/8cxQ//hEUWg1YhoHVagXFa8xWbLWyI56jnBla0kUCY0OR80CZd7mJ8Usp+LhDEJXNsDabWOAB7VCBcRn22hrs9XUUggSoYQJ8Rw6MY88wk1JIY1+nheNbNyKygzh48t1q3lZXvhvyWpNOB369LiXfqQNdK9ZnaSDH6eZjDCSlFKoA0k7VGLs4YUIwVEv1g76q30WC4WoyMK46Lj595Q6+IxWIKZ1/jbV3+w5Kuzs4XWM7dvnT92Bn5SgAYHH3jjowhloiwsdELi8jlGKpzvoUD3ajFqzsmpYsCwuNsO+a0s6HbRhDWcLOCnRgPAS8vT3kjh4Vf9ON4zAJEVovIHCuANsm81sttqUvJ3sFgVgteIA6N2+AtNtY/el/icKb78Ppl/4RTvAZ/l+yjzEQbivx7se7vCw3UEspkmUwO7duYfcvPqsMSL1qVTz0p+/cgGEYgt0GAC8YmFUME5uEohKQ+ADOdasH164BANqX3kDr/PcS7Uiz0Vkt2Kh0PBDKssBlloNn5asmDW93GxbxceSgjJaiCpVHo9XIgHDg7Vy8gMraBkihANTrWFBka8QXIF01xkZoy9fZ3ET+9GkYpon8qdNdE/BU8gzGuEV3KFzpu+0goF042E/N3FeBF/fgCVxumUmKSL2O3b/8XPTDzSYMSmEtLWPpB38Y1PNw6sblgRnjH/zOMyB3GMOdOwiZMVHFjQeZlYpYQHj7lSRjHJNS9Eo+5ZKRNUlKEU+ClVGwrERgHNe7c6js2vJ97nLI5yLkBTu3Ad8XCxXZTYBPereaHWwU85FiKGkFPgRjnCJFGBdk6cyx3S0Ub9+C4br4/lf/CZZp4MHzL4rPrlZ2JVcKUwQ2YWBshc4kJPkMsuS7cUspktpiOQk2HyTNuUMyxrm1ddhr6yjWA+Z5iPNwd3Zg2GzXLR4Yxx1+zGe/jnd84U/gdJF+ND0fedNAyTYjyZPxnZtBsf2nf4Kr/9dvgQRJh6mMcezZImBzUHzeoIRg97OfhhnM0/K9SmOYVTanLiGodFwcB5urjaPHUGo1UGu2ep9UMG8CgKFgjK8HCdJyYviRi6+js7gMAKi/8Dze3AgC41OncXuVxSQLu3eUtnKyLl9GPCmeUMZ6A4AZ9C35+vBrumCbWGjW4R9ZYecgnY8qxpgn6MB4CLhBOWiOzhrrkHnJpsWvhp3E3dlmSWAxSyEAaAQsDw80Sw+9Bav/1U9haW8bq7dYcheRJgxASkKKaYxDWyuIz6tWyiopxcGzz6B89vMgquzkIACipokTQcJZ6+IFINDUcsZDVTaTUColBSYZmo5PxLVo3rgOw7ZhHTmC8hfPJtqRlhSxms9h33EjbAzHsmnAbrdEUogMepsFXCYhIGWFxY7n4p6//DPktm+Ll2zDAPV9tN+4iO1Tb4K/sASzrmaMmc5K3qLrzhj7NHCk2LqF/Ol7AAD5e+7pIaUI/19GXmLRAMYGmABM3we9zQKoQrWcmrmvAl/AcJ2qX6nAsG2s/NRPo/q1v0PnxvXwww2mN7OWllB66C0wFxZx+trFwSbva5fxAy9/C9aZN7FjBXpmj1ChG+eBX/PVlwEARj4Pr7IvsZ3RLdyQHeklpfBgIqxa5xEq+YknP1+0kwswh9CIPp0jUeCDkshiKWeaohCECvxccqYBgxBYe0yf37lxg7VVIaVwCcUJ6mLv7OfhB1pAlbRFLm0/eSlFuPN1/7kXQOwcnAfegkdefR5Gs4H7z7+M+kOPwCgUsFrZkZLvQh9jLlErWqZyW13WqMZzNYZB+/o17D/zNeV7EY2tlAMBADYNiZShku8Cxji3vo5Ssw7TZ9Xeqs9+A7c/+mTfx3F3d1B4830AolpnSmlCSmHs7sCkFN7VK6nHa3o+FmwrYYPGfw7bl5zbt+DXDpD7kz+C5bnpmuHYHBTuqMWOt7mJ8hfPwvunb7H2+XIfSdcYx4O9A4eRBWuUjY35YKxq7aZXP+UwuDbcNGFWk7kaIjDmOw/tFlauX8b2o/8MxfvvR/3FF3C8ugfXzqG2tIJGrgj/yAqK27dTCnyomXCx0yvFE4tBQMyD3ahmm/1esi2UmnW0T7K5CpKUgjlfacb4rsFm5QCk0YC5HgbG+4tHAAClA4kx3t+HdYS97u7sRPxEgaSUov3GRdhr67DXj2L57T8GN1/AQ699Fz6RmCpEGeMwMEbkdf5TpW8EeBJBtNPyBK+4zgwIrYEq9z2E1TtbIO022pcvYfH7f4C9H2eMY1KKJNMdvr8v1bV3N28if/oerP3sO9A891qiGpOqJDTAgpf9jhdhYzjWvvk1/Ld/9vvYryYnH+OOFPAqBrKV7S0ceeUF0G9+I/ycaaBzg7H7u6ffDG9xCVajobSws80oI6cqxsHBXSn86j5Is4n86dMAgMLpe+BVKiKYiSONhY73N+5U4NzeAjwPuRMn4e/vw/KD7fc+JqwwMGYsKgkm52P/9X8Dc3ERO5/6ZHg+QT+ylo/AsCyUHn4YG5vX+g5CKCHIf/oTaC4uY+W//2V2jpItFT83Hvg1Xn0F9toaSg88BK9aSSSO8WpwcUYpDTXXx1LOjiTDiYB0bxe1f/x25PNFy2SlsmVrLp8krNqA5ALSJTQi/2EuC901xnzRu3xQgeGHu078uLYUNHLcc+0i9v7is7jxu/8WbrmcsGuLB0PTYIxNAHAcnDn/CiqPvBUHP/vzKDhtlD/yYZSadVR+8EdhnzqN1bLEGEvXqx2Mq0U71BiTb38Tu5/7DPtd0qiO6qsOAJUv/RW2n/6PQsYiQ76HfJHqEAIDAK3uA4SgVVwAVThCAEDj1Zdx/Xf+bxAnWrKXtFsgrRbstXWYa2sAgIVGDYRSVJ99BgfP/YPYzekG6nnw9vZQ/L7vAxBljMW4Io+3AXlAuwTGDc/Hom2Jft+uN+Dt749s1+bulZE7eRLWzev459/4ckp5j+hi7vbHPopKQLDEA10uISHBMyMvRNOY1ZyZlAfwPI58hwWxC29igbGz2zuZ3DyowskX0FheFX7AMuKMceO1V2H6Pg7e8v1Y+qG3oXP1ChYvX0B17RheP2CJk/TkaRYYp0gRVYVR4p7vPmVyEADAAWeMo2QXwNypFpp1tFbX4eQLkcA4Pv/MG3RgPCCu3GDsXXPpiHhtr7AAYhgwJG9J76CK0oMPAQgYY9OMJENxKUXd9UEpReviBZQeeoi5XBQKuPXg9+NN1y+i4zo9k+84kxVnZtNKVOcUrhSclZT1bo5P8NydfTjBgLj58FthEh/VZ58BabWw9ENvY/8T1xjLmj5Q8SiGDE34vQeShIHe2kThzBms/tRPwVxYwN5ffSHSxjSt2GrBRt3zxWJDPu/c9SsoOG3Un/uHxP9ZO7fZAw0gt6cIjIMkNe/cq0JKYhkGWhfOAwD2Tt8Lb2EJuWY94kjBYQeBh7Bh48dQnANn77gjRUFijAHA2VQ7U6Q5XbAqVeGFdinbXues7tIP/TA7p6DP9gp+KCFoBFKXowFjTCoV2GvrsJaWcORHfwytS5eEFIdnKFtLSwCAhYcfweJBBWaKi0Uc7s42rO07ePmHfpwtEkxT/G88MKa+j+a517DwA2+FvbYKb1+SiIhseMYCCd0pD0p3dvDG738YbmzH4MDxcCQfMl+ylGLpmb/B1kf+AO3r18TnuURDllPEy5NzyAtISmmEpQXS/VI5+FavCSYpABhT3o0xBoAjB/uAYcDb28WNf/v/YPHSBeSadXHP+HM7avIdcZ3UhVw38Oe79p1/RM51sPOf/xfonH4TNs98H9rn/3/23jtcsuws7/3tVLty1alTJ8fOcXqS0ORRzgIhhEEkgUUyGCNAXIGN7UfGgIWwuHAJBgwXBIomSDNKCGkkTdAojCb1dJjunk4np8q5dvIfa+1du+pUz4zw89xn7jN8/5zuU6eqdlprvev93u/9ztKOJyjvO4w2OU22vB3MJ77PuOt5wfUP27Upjz1C8bOfxtrZ7mOley453/ahBtG+fBlcF2tIt7MwMPCBly9P8Luj7YxPobjuLkcIgMqDD9C+dFFk50LhN/fQcyOQEcA4Ua/iWhYdCVqbZ04957FbhQJ4HubsPGhaHzDu1ST05hXPHyNLz58xrnz8o6z87u/8HxXfebaNU62QfumttF/1evafP4n95OND/zbYENfrVL/6EM2nngR2z7nW1iYAtpwP/U3Ms2mShxFK/kZYl8A4OjcvPvd5dL/TahXaiRStZBp9ABhbrstas0Ok06ItyaPGE0/QjcbozC2I+Rtgc4PyyBhny2K86dMzGDubqJ0OO5++l8Kn7w0+81qOOoNZQxePhNQY+3KPsPTMnw+SjoVhdWnGk7TiyT5piDkgHf3/W7yogXHTdvh/z61Q+TbacnakVVst0QPGZdulncoEg8FzXZxqlcjUNGoigbW9TURT+ibKdsAY29jFAnapRFQCaYDNhf1Euh0aFy/u8m7c5WM8wBj3gPGzMMbh9GK7hS0nvXA67XSpzqeWtilubqGYUZbn9+OhUPr8PwIQO3wENR7vvkrzAAAgAElEQVTHkQNCUZRdNi2uB2a7SfnL96EMAETosZBmq4Faq2LOzqFGY2Rf/koaTzyOHdqFOq6H0d3t6ZuNCAZzp9MNzs8PTwJ+7+EHdumnja1NCpOzuLEYseJ23+ue5zGyIyZPZ2ebTFl6VysKzQvnMMbG6aYyWIkEkWYj8HYevM7h830+dm2+TtSXUvgA+Vo6Y9fzMLodlAFN2WDRoS1Zyc6SkKskjl8nXpDM0nPalz3+KPk//u+MVQqkpMUblVIgKdJHR4VDSUss8HoAjIUeLn7oMADJpUs8n/BtpMojeXRdR8+OBBtPIaXoAaD2pUu4rRaJ49ehZ0ewZaGoqvRfe00N26GJ91e/+XU2P/8Flv7re2k+fTb4/pplkzL0PoAdsGhrAoAW7v1k8PfDvMrDjTvCoSnCYcGSDK3HwGbuORhjH+QrisJIWQDjxHUn6KwsSaDdK6ALA+NotYSezTL3K/8Bz3WZ+NCf8fa//j0uvftdNM+f67P0Ez+ff/vscOz83d+y8ju/fc3Xy/d/ZajzjC3dACoP3E99JE95ZgHH83jqxjsAWD58PY6qok5OEW820OSzFlF7m51hdm3IGonKA/f3zZX+JXf55yFju1YNfIDD7g5+9De4cIPfGaqKJRnFwpjIDA1atnm2TfO0ALf+Tz8Cr+6RHK4cf4l6lfjGWsBcN049D2Asj90YH0dLJnFD2cLSP36WV3/2o8Hz79k2bqUsakaWrg5luEEU38VDjHH38kW6G+t40rrQDREFnuex8nu/y+bf/BWu1R36eSA3Ap7oNNt6xWuxdAPr4oWhfxtkO54+A56HI2VGg3Ouf7/snW2MTjuQUvhnNSyrZyhDCCW3Hxib09O4qoon5yrX6tK6dHHosWrVCu1kmk4qjV7r1xivNTqonTbf+5E/4qaP/Cmd5WXqTz3J+sJ+TMMgMjlFZEo8O+7EJFdqQtNszs6iOA5v+9j/oPjJf6D46XuDe3UtR51BSZHjuoGUwvXdtfp0+uJnsiXm+EYsQTOexAsDY+3aRe+e67JzzyeC5++FGC9qYLzT7vJMtcVSZfdu/VrhD7RyPBX8rtSxsDMjWPI1p1YD10XPZDDGxgONsT9pe54X6IbqthMwArEQMN6Y3YOrKLROn9oFfP2sfbDD84Ez/t+Jn8MWZRALr+uF/GDX1nvnVwtNjnKn2ioUMXI5qppBZ3IKu1RES6cxxsbQ0mnsar9NS1/xnetw0+f+lq0P/02QtuqXUtgowKRc4H2NVuIGsSNunjkd/O3UM6c5+Lv/ta+SGno60O2WJc9betjW67jlEsXRcfTtrb6CPs91iRS2qI+O441NkKoUB7wsIVfYxB4dA2B2SSzkqmPTOn+O2IGDQlYRS2C2m8SGjKSgAMx2qHz1QSxfdzsUGIsFuru2ippMoqXE86XnRlHM6DV1xnbX4m0f+SPqX/pi3+8P3/85Rk73WBVfStFeXiIyO4cxLjo2uvKZfS7w05Fs8XSlgKGqKK6LUimjS0mRIRdou1jE8zx0CVp8xjgyM4tlxkhefZ7AWE6a9VQWTVFEsatcbJwBZrBx6iSoKvGjR9GzWXAcnFqtb5Pms6yDcp/uxjp6KoWWTLHyu79D9esPA6L4Lm3olD7x99z1pXuwXdESXLMttK1NtFSaxhOPB3Kfnnd0GAwNd6VQ5HHYrjuUmQt3WhwW4eKgTLmAncoQO3AQp1bDqVT6Gob4gF0BtFIRIz+GOTfP4q//JoUf/gm+edurUSImG3/+p3TqknUa1Bh/m8C4u7lJZ211KHhyGg22PvRB1v7g93d5YLueR7pSon3xGdaP34TjiTlue3qB6Z97FxdfereYsyanxPFJ7b/fKa/rinoFTTp76KoCnhcUWFUefABbOptoSk+a9s/txNm+3GNOfQay7zqEzt+fW/yCTJ+IKOQnxTEM6IxbF87jttsoZpTGADD2pW36yAhuRhQ+JRpVkqtijMaPn6B55vQ1wWtwzHIeNfJjaIlk39zfPn+O6ZXL6K7IbFrFIngeG9MLqJ023fX1oZ8pGGNVXP9uB297C1yXRKMaNNfx539re5vmqZNU7v8KK7/zvgDw7zpOea2M0VEcRaWcG8NeGe7UE8hrpHuDW6mg2fZuYLy1HaRY88Wt4F49Wx3IsI6xPvjTJDBWk0k6yTRqWdyj4mc+zfJ/+42gGL/v82pVOskUnVQGo1btu19LjTbTK5eJdDskijtc/fX/jFuvs7RwIJhTfNY4NjMTbO1Se/YC0I7Gid9xl5DLyOt6reZEgzaYTq2O7ti46Qxep4NudQdaZou/S0irtmo8SSuWwK0OSimGD6zuxjrFT91D5asPDX39hRAvamA8rE/6c4W2sY5lRNiKJgABcksdG28kFzDGPoOqZTJExsawtreJhjqwhTs61S2H1oULqNEopgSFAO2IyfbELN0zp3YV/TyXxtgHZNdijIP0sA8OQqArzFyUZfMRp1REGxmh7bh0F/cBAsQrioKezgRSCv+7wwUKUw99ifyyWEBcORGHx0ula5M0NCbL0tZOarSii4uoiUQfWzJ/7ilUx6b+yDf7zsd3Dthp9zPGvubywq2vwI7GKX/lS8F7rJ0dVNumOTqGOjFBulLs8zK2HYdscZvOwSNEZmaZk8DY/dpDuI0G6dtuR1MU6tE4qucR7/R3DgofR/nT97D5l3+BI9N/w3TSqqLguh7tpSXM6ZnAPUBRVczpaTrXsGxTKiWinRb1xx7tHXu1yvSjX2PsdK+KX9hwIToxzs2hZ7Mouo6zs43CczPG/vePVotEVIVoq4HiuhgSGPsA2SoWsT3R3MM1IqimGZxHaXaR1LOkYcNhbW/jaRrNREoA2twolHvstn+vItUy1Ye/SmzffrR4Ai0rUsu+ZZttW6z/6R8TWV0OnAi0UPGptbFBYs8i87/2n4hMz1C+74vYrkvTdklFdGrfeoTFi2dwOh1cz2OkuIXiuoz9q+9HTSQCN45hTXy6jjvURxyknZHrhfylw1KK53al8BezTGmHTn48mDs6K8t9XsSaKrI4I6Yh2LG82OhpiQT2oWOcOXEL+Z/4aexymcrHPxx8v3+M/vX+dsKp18TmJDQv+NE897Rg8hp11v/8z/rAgON5ZOU8UJ3bE7gaaKpC8oYb8aIxUcw7KZgyTYLRvCmkPU8WakE7aP/4I902itUlfvQYTq1KW47B/pbQ/zxk3L58STTZ0HW627vZr0G9OfTkNdbODlo2iyUr+gcZ48ZTJ1F0nZHXvo7u6krfJiKQUmSzdDWDthkjUa+SWr2KMTZO+rbbcZsN2s+iBQYBjBVdR89m0ZLJvvoSp1hA9TwMuXH2N6qX9ou6kval3Yy/44oNa1zXiGgquUKPwEjWKkEdhj//t86JDE3+e76XzuoaS7/x3qEsor+J0EdyuJ5HMTeOLbMjg6EoChHXJfbMOdS4WKMT9cpQxjh28JD4/sJmz1pvSFbPrpRxWi25mR1kjCUpJbt8arE4dnaESFl0v6t9/WvgeXQGgLznuhj1Gt1kGiuVQXVdnFB2dKneZu/qRZxojE/+wM+QvPFmtGyW5Zm9wVyTuetlJG68idxhkY1TgMz8HNVf/A/c+7Yfx3yJ8MH3N23P6Urhz4nyervzi4Bo9zzYAAV6zT0qZpxWPIkbYowjEu8Mu0ddKRfsK9Z+gcWLHBhLpuHbEInHttYo5sYpyAYALcel47roo6PY5ZLYocndoZ7JCsa4WCDieUE61tfCZgydtuPSuniB6L79KKHF0XFhdW4v7vISnmQTruVj7NGvQe4xy9dmjKG3Ieiur6Louui3HtKZ+U0ztEoZRQIO9u4X12H/QfFaOh0U3/nf6U8ejdOnmHn4y6wfEml7Ww7Q8EJU6dpkIjq54hadRBI9JSQqiqoSP3KMxunTwj+202FqWbBz4W57AGlDRyHUs95Pa0tg7MwtsH78JuqPPxYsMP5moJOfwJiaIlmv0gxZ7HQ3NzFsC2dqhsR1JxjfWBYTxD99jtjhI8SPHEVTFKqmaPISa+/WVOqKwvTyReqf+4w471q/FjscqgI3fOsBUVBx3fV9r5nz83SuXhnKAGmSPWpfuogjdYrN00+h4BEv93RutueRbNZwGw2ic/Moqoo+mscq7Ozqa++5btC0Jbge8nqlywV0VQlSbYGUQgJju1Sk63hE2028RKLvMyrze4hVikP1mINh7WxjZ3Mg3QOM0VG8chnFdXFcj6v1Fvl2g9rvfwC33WLs+39AHEcAjMvoioq+sU7tkW8y9fl78MUuvlbQ8zy6G+vEZmdQozESx47TWV6i2hLnnrY7WFubaK6LsXxFGN9vC5Yydugwude/keapp2g9cyHUVKVfYzyMMYZee1l/DMYefySQj0SkK8XOPZ/YVeQHBA0IPM8jXS4IYCy1jZ3lZVloGLZ/UxnTFXFN8vng9/70YCzuYfQ730LnkW+w+MyZXjp6wNljpd7uawl+rfCdbQZ12yAyQIoZZfyHf5TW02cphuoIHM8jLlkoO53GkVKTcBt2xwU3m8UyImjSj3tfOsahTJwvrBbYbHV7wFhViEvAmb7zLvR8nvaDX5HnLqQoKv8nwPgykekZjInJa0oplODfPXeGiKpgFXYwRvN4cZFRGXSmaJx8ktjBQ6RuEnUcYdbYLhXRkilUI0LX9WgmUyTrVTJrS8T2HxBF0YqyS4IxGNa22CgpqiqAsbxWnucFtmjGttTiSunH5uxenGhsqDzA94IXGmOFXKFX3JyslntdJ+Vc0zz3NFoqzcgb3sT8v/81vG6XtT/5Y1yrX9rozxd6TgDj0ugEbrMZMOeDMbW5jNppk7nrLvHdtXLfnOvZNlZhh9iBA2jpNKOFzUADHnb5ca0uO/d8gkvveTdbH/5rdFXFpV8K6N9Xtd1GiURQdB03myNardC++EwA9Ae96J1qFcVzsVIZLLnm+Rsez/NYrjWZvnqR7v5D1OMp8j/9s8y+7wN0I2bgTW6MjTHzb3+e+fxIcN01RUGdmMTTNMiPi++WReau56G5Nt3N/uzGIJ4IXKjmFgFINev9fvx+lkuuAUVTSik6HVy5QTAV0X13WDMYn2TpLP0LMH5BRg8YP7+J0XVd0jubFEcngi4xJfnTHBsDz8MqFbHL0qUhk8UYGwPHIeb7ATpuUHg3FjPQbJvu2hrRxT193+V4Hqtzgp1VzoudtVcs0LpwYXfxnT+Y6bFE8CxSCj/FL9/YWV0jMjWFlkr3M8ZdC9VxMJv1gNnQDh8lc/fLSL30FnGO6XQ/Yxyq3N38m7+ilR/jzGvegj6Sw9nyGePdwDi1s0VldKLvOBPHj+NUynRXV6g/dRLdsWkeOELn6pVeK1N5vmlDZ6vV7Tu/zvIyWipNdGSE80dvBMehfP9XxH2QWt7O2ASxGcFANTd6E3l7RQxab3qGxInrUV2Xl3/h7/FqVfJv+Z7geysRAYyjrSHAuFrh7i/dizo5hRKJ4MlU5bDCjtRX7+eGxx4iecedjLz+DX2vRffsxW21sLZ2L76qvzi4bqCRbTwlrMvi1XJf04esXOTMuQVxnfJ5rO3tXUxI9asPcuk9vxSAY7fTCa53vLSDrigkZdcuHxDrmawo7CoWRde7dhPiA8B4TjzjrfO7PaoHw9rZwRrJoSpSejCaB9cl3qhhex4rmzu8+t6/walVmfnFXw7Gj57NivOVjLFvtZdcW2bqqtAlio6ELk61gttqEZMFjtE9e/Bsm8oVkZJOb/YKHs0rl3A8GN3ZwIsn0HM5sq98NWo8TuWBrxAdaKrieZ7sfHcNxlgWwFquR7JWJvq3H2Lnk8I5wVAV1FqF4qfvZfsf/nbXhsiXUtilIobVpT06hpYQx9ReXsKl/xl7ST7NjaoNnhcwxoT+xvE8cm98M+rCHm756ucxpFPJYPHdX11Y4/7153Y78OcQe4gzQvPsaeKHDok55JbbKNz7yWCzanse8UYdFAUnmQoYY/84fM246wntubIhgLGiKHzXggABV+vtAIBpikJCPqfGaJ7s3S/HvnCeTGmnj0T450gpPM+jfeUS0T17MMbGho7NjmRPISylkMV3OwIYkxRjpK/oeXuL7sY6iRPXE5mdQ0unaZ7uScrsUgldulF0HZdGIs345gqRZoPo/gNoqRTmwuIuCcZgWNvbYn1C1AL4pIjbaoIc+5qcM6zCDqgqVjpDa3aB9sUhwFhmcYQrhSrHShwUhWStHBQoO57YlLbOnSN26DCKomDOzjH5zp+kc+Uy2x/7SN/n2sUiWiqFGongelDMi3XCLzYdjNkrF3B1ncxdLwMEWx02DbIKO2IsjI1jzi8wsr3Rk1L4BailIlf/y3+m+Kl7UE2T9sVndnWsFNdf/Ftpt1BjcfHv3CjRZo3SQw+iRCKoicQuxjh45tMZ7LScs+RcXunaGOurGI0a7mHB0Lcch648tkELyJxpENdVkrL2I6htSadRDANr02eMPXKPPMyVX/sVlt73m9QffxTP7VlFBhpjf0MrbfySrfoun2cQzT9sXadtRETxHQSNzXJ/9ze89tMfpjXE/tVnjO1iYZd39gslXuTA2NcFPj/GuLq5KQrixqeodu3A3BsgKScYe2cnYIw1qTEGiFbEQ99x3KDwLh+NkC1tg+sGjI8fjudRyE/iJZJo58+SrJUp/vf/xsoHfhtV2vf0iu/6GeNrFd/5leK7Om+trRKZmpGsgXhQPc+j3LGZdVooQCEq3QXicSbe8a8DAKKlM7jNZrDL1xXRCtKuVbF3dtg8fjNETIyJCZG6I8R0ex6VrkVGV4lub7IzMtaXeolLO7jG6VPUH3uUdjRG5Y3fDUDtsX7WOGvqgW47kFJI2UAmYrAWz5C4/gbK930Rt92iu7ZGO5lGi8VIzkrnh5B9W3d5CVdVYWKK2L79WGaUiY0VIseOEztwQF5nqEjG2BgAxnativnBP0NzbGLv/Gn0dAZPpp4GGePGqafIfP5eLu89Qu6Hf6yvCQMQgL5B+zoQjLGrKKjRKM3TTwn3iFOncMwoiucFTJbleqSly4Y5NyuOOT+GtbMt5C+h4r3O6gpuo0FbskI+W1xPpjEkA5KS52LkhIe3ommi8K0otNrRdguSPR0+QGd8EsuM0Tx3btd5DIa1vY2VzfWeZdlQJ1GvsNXqMn76caKlAjPvejexvfuC9+mZjADo5bJIpe9sgabRzuY4+LUviRSm3Aj4Osn4rA+MhT6vKs87viHOu5EZIb4kmpOM7qzjzcwF7jGJ607QOHkSQ5GbTKcnl/JgKGPsL0aW52K5HrMSsNcffwy3LZoBzZw/DZ6HvbMTuKD44XiiNbp//C2pgzdn54IsSdj+7fVzefbZIpvgAyHoN/ZXNA31TW8h1m6iPy5kOWG7to7j0gw5v1wrXMvCbQu9pT3AGFuFHazNTeJHj6EoCuk77gTPCxgsx/WINWpo6TSapuO4nrSmCzHGEiyXs3kIjdcR0+A1M+IZiUoUpChK8Jzq2RHSd94Nus7Rp74ZfKaqPH/GuPDpe9n4q7/A8zysnW3cep3onr1EZB2Jv4GxCgWKn/sMluOQkGClT0qBIFCMfB7DNHGMSB8wbpwUTgqJ665HURTix473aYZ9D2MQGYpGMh3YhcX2i4xe4tjxvizSYPjn4K9PQkrREMWbhd6GRpFZPmtnBz2XQ9c1GtNzdNfXdn223/Wuxxhv4szMQyZLslYJ7ovjeVjb29ilYlCUC0IzO/L6N1K5/8tUv/G14PdWsSikVPK9xZw45mGpeM/zmL5ynvrCPlFHoWkka/1SikBbPTZOdH6BVGkbWxZuBzKBbz6Etb3NzC/+MiOve4PYRMhrHJZeBm4WrSZaXABjfXQU1fOof/1hkjfcSHR+cZcUzmeHnVQ6aJDha6yX6m1R06Io6HINbNlu8AwNzimKonDDaJr9afH9/th3UDDGJ+gGmVqIL19BTSaxyyXW/ugP2Pzrv9zVsdYtFrF0A0UW9yVbjb6aB/+fSq1KO5ECRekDxm6ng3H6JNOrVyj8/gd2gd/O6gqqrD3x56sXWrzIgXG/pOC5oiqZpNjcHB5Q6tiUZGpxZFIUUViFAk6lghqLoUYiwcRjyt1gx3UDAJePRsgVfBavB4z9tqUoCvbBwxjnn+Y1n/0Ybq2OZ9t4F0Wx3iBjrIQWkPD5geimdvEXf57G6VOhna8bOFJEpqfRUqmA7anbDrbncRgBeFcMKRkY8Ov1vZp9fZRffOfvCutjEygKRMbHsTY3+1oftx2XruuRq5ZRHZud3HifRtPIjRKZmqbx5BM0Tj7J0sJBlPwY5sIi9Ucf6TsO35nCP2/PceiurWLOzpGJ6KKF5eveiNtsUL7/K3TW16jlxjBUleysmADs0EJrraxQzubRDANF0ygtCjCc/a639s5dUWhLrbkR0udZpRIr738fytYmX37N9+COTaClUyCv7aDGuHnuaTxV5cFXfhfeEJlFZHoGxTSHagb1cpFWMkPs8BEap0/RvnQRt9mgcbNg9DuSBbc9j+TWOsb4BGpUgvn8mJBW2N3+7mBy1+8XhfqOGEuLh1C6HexymVSjiqsbqCG5hJ7LYZV6jLGSSPYdq6qqlGYXhnY1DIfTbOA2G3SHAONkrcKFSpPxjRXU/FiwSfFD0TQh7ykJxji6vUlkcoqlO15FenuD+rceCVq7+hshP2Og50bRUim6Vy4TURWU5SWMsXG29h4msbqM3WqSLW5DqBYgef2NYsxcFfemEwJAsNsysb10lUu//AtMXT4fSCnmr1wA08Trdqk//hiGqrDwzCmM6RnUWIzqw/1FKr7u1s96NEflHDM7h7Wxjmbbu2RUgQNBWEohf/rA0N67X4COB7+MF9Ix254XSCiea64ML4KDXrp+IW38iFjsfX26D6BdT+gW9YwouLQ9dkkpXB8Y58agVu37vtsmsiwmo0zFzOB3yWYdDwU9k0FPp9Feehv7z50MfGN9sP1c4dk2pS98nupDD9J46slgkxrdsxdjfALPsgK2rPzl+9j5+79F39okoWso9EspEs06OA76aF5U78cT/cD4qZMYExNEJgQzmjh6HKdeC1LPVqnnBtN1BDAGsCJm4FQQP3ZcZJFCxcvhcOt13FYrxBgnwXFEZko2qmpHY8Hmw5L6dENVqU3Pg+ftmo8a0pM/bmgYrku2uE13agZyo5Ix7gFjP2sUCwFjgPxb30Zkdo7yfV8IfmcXC8EG3PXAiZgYY2MBqPI8j62Pf5T1//knbH/8oySqJUr7jwhpYja3S0rhs/uR8QnMuXlU10WV2YfAeebCOWL79pM4dpzovMiwmZu9zpLBZ8mNttdsoUpgbI7KMWbbpG65jcjsLN2BYlSfMXbSGbxEElfTggzLSqPN7NJFzMU9xCQB1bSdIOtgarth25vnx3jTvLiX4aLZyPhEwBi7nkdkY5XEkaPs+c3fJvua11F96EG68hkJOt+VijSSadR4AkXXiTfrQ+3alGqFruzC15HZQadcpn3pIorjcOb4S3BWV1n5wG8HmyiRfdwi9R1C//xClVO8qIGxD1CeL2PcWrqKqyiM71kEoNjpUupYRDWV5FgeFKEdsytlkVpGVA4ruo4uJ3/R6U1KKaIGI4VNPDnQ/ejrDHfgMGqzQaJWYezf/YJIyT99pu/v3AGNsV/vE2aMqw8/CI5D68K5vqYFviOFOSMZY5nu9wvvJjuCCb2oisVm0K9X94tHpJzCLyryU0e1/AQqYIxP4NRrRLvt4Lj9xdZnMkuj41QHeszHjx2ndf4cXrvF0p5DaIpC6uaX0L50qU/DmDX14N+GqtLd3MCzbcy5OdKGeK09M0/8yFFK//SPdNfXqOTyRFSFVCpJI5HCC6VD7ZVliqMTwYS6eteruf9V3008JHnRVYVONCYYW7lAO/U6K+//LdFA4af+LWtz+8Tinkyh1H0pRd8pYm1v4Y6M4mr6UE9VRVWJzi8MZYyNSolmJkvi2HXYOzuUvvgFUBQ6twp9XcsHxq5LcmMVU07yAMaYmMBTtXKfcb0dAGPBZHZXV/F0nZV5wcxaG+skGjWsdKaP3dZHckJj7HpEW82AFfBDUxQKM4tY21u7dG5910PqGTuZHjD2GaNEvcpqo83E1gqJ/QeGvl/PjgSMcWxnE3N6mvVD11HPT7Bz7ycwFLGgddfXUSIRIhJ0K4pCdM9e9JUlJmImnauXiS4uUplbRHVsrK89jOa6MNvbxMaPXycY6ZNPoiqhRg4+uxO62Z5tiyLMapW9jzyI5XrYrSYT61fRbhca2OrXv0asXGBse53ErbeT+o5bqD36rYCFFfdSgMXu+hpdM0YnJhYlc24eXJdMeWcIMN4Byer7MVjE6wBnrnsp3voqrafP9jUiqUiHmkHNYOPMaZohRtsNSbEGGePmmdNomWzQvMYHdz6AdjxPAONsVnqAixbvPkDXFN8XXEgpoN/GUFMUfvLwLG+c782l8UYNO5kM2h5rr3gNiueiPvil4Bo8H9ON1oXzuI0GSiTC9sc/SuvCBRTDwJyewRgXGxOfiQxchtaWMVVVaMb97JzrEZftdo18Xvi9RuM9fa9t03r6LInrTvTOQbKGtUcfwe12cev1npTC9WhI69Di1FxQpxLbuw99ZITiZ+7Fc3Z3/fSLBX3iRpWbWKdeDxjjtZk9eNubeK4baKIjqkJlcgYUhfqjj/SBvZ6UQsXbXEdzXToT03gjOVK1cuBKYbteoC+OTE31HZeiaSSOHqOztCRIIM/DKhQCyZZvOWbOzgdSis7Vq5S/8Hmap09Tvu8LOJpOYZ8orCMnvjsMjLvb2yiRCFomgzkvxrK5Ln38PQ+z1UBbXw2uu09aGXIjGmZPO46oI3BazUBKEZdruRdPkDh2HHNmFs+y+nTodqmEqyh4yRS6ptJKpAMpRbtSIb+1SvLE9cFmou2EGePh8iw/wv0EjIkJkd1wHPR2C6NcwpxfQNE08t/zNozJSfIKdUoAACAASURBVIof/iC61e3hiVKRRjKDpipo2awExruL76hWsOSmrCOzg3a1IiR9qspj3/Fy1H/9k3SWl6k9Imoluuvr4HnEDx9By2ZfsAV4L2pgrCiiE9bzBcb26grVzCiLowIMFtoWpY7FSESX1b0j2IUd7EoFTdro+EVOaqkHjFshKUVuZxNrcmqg8K73EDb2H6G7Zz/3v/qtxI8eI37oMPZZf4c3XGPca5UqfnqOQ/XrIjXVWVnpk1J05YQgpBQ9xtjvSBeV/69Ie7pdjHGqNyCgp53srC6jJpN040lRKSzZj3S1tAsYx7bWQVWpZEepW/3FPYljx8V1jEZZn9mDqigkb34JAKXP/yPNs2donj3DxDcf4u77PslN3/iydF8Qk6Y5O09G2rlVLJvcG9+MU6ngdTqUs2NEVBVDU6llR1F3pLdlrYpXKVPMTwSbDG9snMv7j/VpNzVFAUWhHYsHbHD9ySdECu7nfp7IATE5266LlkqD3w1usEJ6awtXgrNreapGF/fQWbq6q8NWpFyklc4SPy6uU/1b3yS2/4AoNIrG6UjGR23UMavloMsVEOhNU9Vy3zPnS4Fal54R7a9XBXs+4nd12tggXq/QSWX6jsXI5YTGuNshYnXRU/1SCk1RWD1wFDSN0hc/P/Q8oedh3M6M9JxYTBM1mSRZrwhNbrMRpI0HQ89mscslIraFWSkTmZ7BURTWb74Na2ODTHFLPPsbG0QmJvvGnrmwSLywxVynhl0oYC7uoT67iIeC9YAEU6HsjhaPEztwkMbJJwTIcXp+tdCf9iz+42fpLC8RP35CFEqtr2CfPYPmukRO3Ej6lttonjlN8msPiPfe/BLSd9yJ1+lQC2VIfI1xd32dRi4feK/6ji65wuaurIS1s40xmu8718FaBcv1uLz/GEoqRekLn+9jnvyxOuiWsfU3H2TnH/6ud2xy86eYZh9j7LkuzbNniR89Gmym/HvqA2jb8zDrNfSRETRVSLKEbKRfY+x4HuUR8ez6rLkfgzKkRKOKFXpO3dE8l/cdha89hNNoDG2LPSxqjz2KEokw+eM/hbW5SeWBrwiAoesBuLS2NnE7nYBJTa0vY2hKn4e97brEZYdUQzLG7Wg8YIy76+t4tk10T788KHHiekqf+wwbf/Fn4ndDGOPCVC+Toeg6Y2//QTrLy33sqx/tZ8SmNyIznVoqBIxLRTxNY2N6ASyL7sYGTrmMkc8Ly0fDJHXrbVTu/wqrv/eBQALgA+O4ruHIGo3m5DTOSI54o0aM3jVonXs60BcPRnRRaP07qyu4rSZepx0AY8cTlmPm3FxwvSsPPYBiGCz+1vs48D/+Jw/8m/fQkpsFbyQnpBShedva2sQYGxfr/9g4dsQkJmVTrgdTvu2dBMZ6NouWTqOvC7InTCL4xZRuq4kWF5m45FgeR9OwTtyEouuYs0K6FtYZ2+US7UQKXdPQVYVWMh3IK2LPnENBSGliUqPesp1g0z2MMQ5H2HUqMj6BZ9t0C4VedlqSI6oRYfJH34ldKHDTN7/Skzj6jLGioGeyRBv9jLEbAsa2LBx0onHQNOxymea5p1HnFrAjJtahoxj5sUAe5EtKzJk5onPztP8FGL8ww2c4n08oaysU8xNMxExMVaXQsSh1bbLSLkwfHQ2kFD5jDGJXrsjOah2n52Gc0lRGC5s0x/t3zeFikI4ZpfDOn2V58SCqIhgqd3uLVKWE64k0kicrQf2xP2jX1jx7BqdSQUum6Cwv9Rhjz6W7tion9zFh8t5q4dl2wBhHqmVcM4otO8TF9OdgjENSCnNmFg9hI+P75mYqpWBglbuiIIjTJ9HmF3A1ndoAYxw7eAjFMIgcvw5HFw0XIhOTmIt7KN/3BVY+8H5WPvB+4p/9JNMrlzjxxMN0HvmGSLNpGpGpqR4w7trEDh8huldoSYvZ0cADtTmSRy9s4XleAKpLufFQ21mx7QiDWv/f3VgykJJ0rl5BMU1ihw73paK1VEq0SQ6lhkFq/ba3cHNiob/WIh3dszdYLPxwrS5GvUY7PUJkbDy4xvHj1xFRVSqZHJYExim5AQoXefrAOFkr9Vly2eUKWjaL1+nQWV6ivrxCcSTPHQcXUUyT7uY6sXqN9gAw1nM5wYxIllobAoybiTTp2+6g+tCDATM9GH7av5Ud6btW+mieZK3C+Ia4BrF912aMnXKZVHkHBY/I9DSO61GRLNL45fPYnoe1sb6LsXLnF1GAuace7V2vRJJ6fhyKBTqRKOpovu89yRtupLu2xki9jNXusPZHf0Djnz4H9DanndUVCp+6h9R3vJSpn/o3OEaE6ce/DqdP0o7GMPfuI3XLbeB5RL/+EJuTcziZEaJ792FMTFINeX72gPEazdGxXsHQ+AQYBiOFraGMcTgrBbsbBdmuh6PrRO98OY2TT1L8+Ed4zWc+wsiH/pyydHyxQiSCXa1ibW/hlHserT7AM+fm+xjjk6efxqnXiB8+2ncMRm40SCG7lkWk1UDPig2R7e3WGPtSikYyjZJKUfjUPX2NWQYjVq/SDQNjD5664XbodCh/6YuSMX72+d9zXeqPP0r82HFSN7+ExInrwXECTboxOgqahrW1JXT5joNiRslsrAaMcbjBR1S2NtdHc5iaSisaCwiJzpoPHGb6jmH6Z/8dI695HXXpyOPLULquS2lsktq+Qyzv67+2yZvEse7c84m+7JrnOJTu+ye0vfuJSE9oLWCMa1iFAl46I+QqCJcbcZ55YTXneUy+8ycZ/5EfpfXMBa782q9w5T/+e7J/8UccOfuYyNgtLWHpBq1sDiubQwHispuavbONXezXF4fDlJv39pXLAXttBMQBATDG82hfvkTtG18jedNL0GTqX4nFe568I6PEWg3UkNOFtb0VjAVFVWmOTxLfEBssx/WYXr2EF40RlcVnIJ5nVd6bsB1p13UxNBW32WOMU7Eon/nuH6PwqjcCCHmLovQ5U9ilMq1ECl3aKTYSKbEh8Tzyj3+DdjKNOT9PXILgluMGm6trOd34ES6aNSQh1dncYNSvMZnvbexjBw6SecUrOXLqEdTNDVErVKtSD4Bxhmiz1s8Yux56twOdDo4ExpqqomcyWNtbtC9fwpCkUMf1SJw4QfPsGVyrS3dtReCNceGk011f2+VC8kKIFz0wjqjX7tASDqfRQC+XqI9NoqsKo1GDYkcwxjkJjA1pfyWkFL3J2Jyawl1b5dYHP4dVKtC2HbHLLBUwrC6Vscn+7wrbwThun4WM37FseuWiKNC795OM/vZ7iXTawUJnlIu8+rMfJbYtZBLVr30VNZ4g+8pXYRcKQZcey/XorK5hTE4JbaZMhziNOqWuJdrtlkuBVZupqbvYzkBjHJJS2I5DRwJj1xPH7bMq6WoxOJ9q12Zm5RLO+jqZl78SEB3HwqGaJrPvfg+Jt36f+D75/bO/9H8x/x/fy+x7/j2z734Pqd98Px//kV9gc3KOwkc/RPPUU0SmplF0naShoSri+xRFIf+278Pcs5et3HjP2i2XR2+3carVIL1THJ0IwK3vzdl37vJYrJBGsH31CtH5BZEpCKWitVQKxXEwup2+a+hr/TwJtq61RwsvFn74vtlt2RY2Ltn1xHUnMDWVaqbnBJLdXMVDIbrQk1KoiQRqLEa8Uu4VXrTbeJ02qZsEK1998gm0ahl1aprFTILIxKTY9DRqtEJt0aHHYvmNXIzkoMZYVka//g1i8zWEyQIBjNV4HMuM9vluGqOjJOoVxjdXUKKxoF32YOjZLE69RlraeZnTM8LNIJXBnF9g9NJ53G5XpIcn+sdeeVyk+WOPfgMUBXN+AV1VKM0uAqIhgzawMCWuvwGAuSvnmbnnY9QffxTr85/BbDcxVFVoID/012ixOGM/+MNo8TiF4zcyee4ptLOnWZnbT0TXMKenMeVifGn/USzXQ1EUMnfcSev8uaCxjeOB2Wnh1Go0c+O9GgNVRZ2aFozxEI1xWF8MPUlP0HBBflDyZS9HMaNU7v8KI8VtYufP0JROO2EpRVt2r7OlZyv0HCmi8/M41Wqw6JWeEg4JxuEj/fcqlwuYZd3X4GeyaIra8zEOFRX7v0NRSP7Mu1BNk5UPvJ+dez4x1M4wVq8FaV4QGZny6Djqseso3/dFNNm45dmifeWy2GhJ67Sx7/8BtGQqkDsomoaRG8Xa3hKyEnnP0oVNTNcW9mwhV4pIpYyWyaAaEUxNpSkZY8+TEjRNCwCrH4quM/b9P8D0z72LxI03Bc9Jx/FQozGWf+DHqWZH+9+jKIz/4A+D57H1kQ8F96j+2KPYhQJf2H8DBbnh8ed+t1EXbgGZEVHgiCgOBtDzQkphOS6KopB92StY+M+/TubulxGZmUFp1rnlgc9R+eqDdJaXqOQn6HoKXTk/xeQGyvalJtcAxkZ+DDWZpH35cqB31gONsYdKT95QuOcTuK0WmTvv6r1f6bnsuFkxJ/ldMz3XFZ1ox3sOSK3JGVKba8KD3XWZXrmMcuAgSkg2aM4vwMY6qmMPeJV7mIqC2+ppjCOaSnNimooq3q+aJsbYeB+pYZdLNBMpYSmpqjSSKexSidoj3yCztsTKHa9EUVUimiBkWrbby0I9B2McXnf8TK21uUluZwMnnQ0sUf0Y/a7vxlU1ko88HLDWjWQGFTGXRur9wNj2eraKnu9WpYhx23jqJDgOcemt3HE8Etddj9ft0jr3NJ3VVVEzo6riHjrOrqzPCyFe9MBYf55SCl/o35Xm8jnTYKXRxnK9oPOaMTqKXSjgdbto2R5jnHvTdxK/4y4OPP0E8ff/OsapJ4hpWiA8L+T6bcr6fRK9vs52xvgEWn6MmeVLsHyV4mc+hdrtMLa5GjDGsVNPMLt8ifwH/5T2lSvUH3+M1EtvwZRsoSLZQ1tKKfy2w+F0WrlrMxLRsUslTLlbjw8ZkKppopjRoPudripEKiW8TpvI7CweQhOmRiLouRzJcjE4n0rX4sSpR9AyGXK33IquKNSt3Xq42P4DoQEo2aN4nOjiIvGDh4gfOcpoPo+nqnztVd8lDNWlIwUIYJ429CAdHD90mMlf/Y/YRiRg9GwJ3C+9+13s/N3/gkyWTiweALPbJ7K848B033EFPeYTSZxqFc9x6CxdDa5zOBXtT0bRdrMPtARd/AJgPHyVDi8Wfvha3K7MToy85nXk3/avMOfmiagq1WwOr1LGbbcZ2VrDGhsPCu9ASonyeeLVHjD2WVxzYREjP0bh/vsB2H9QyBYik5O0Lj6D4nk0k7ulFACeHCuRgQlY+NB6RCanSN50M+Uv34fTajEYvr9qWF8KYuOZrFeY2lwltndvnywgHL7+MnP1Iq6qYoyNByxr4sT1pNaWSKwtg+ftYow3VINaKguNOpGJSbRYDF1R2J4WG4pifnJXu9jI2DiR6WkOfvU+cudPi01et8uhM48R0RSap5+ideE8o295a/AcFF9yO5rjoLRbLC8cCDZombtfjheNcmXvkYBlTN16OygK1Ye/CgjGJndRFC/Vp2b7i8emZxkpbBHO6zitFm693mfV5t8PCPmXyu+LZrPs/Z3fZf8f/gnfeplgvdoSvIZTqn5bZ8+2cWVXRzvEGEOv+l5bukI1nQ0q8P0Q8hvZ2cz3+c5m0dWebGKYxhjAXFhg4T/9F9K33U7xU/ew9oe/3/c8ue02Rrfdl9kIiqtuuwOnXmNs7cpzFt/VH3sUNI3ECbEBikxMsvf//n8CmReItsrdrS1aF85jzs0TO3oM1fNIbqxiyK6n/vlEqqWAATVVlVY0jmdZeJ0O3dUVIpNTgSZ6MJI33MjMv/35wAGh67pEVBVNYeh5GPkxRt/yVhpPPE7xU/fgeR7Fz38ONz/G8sIBGlL+4HeodGp1rFIRJ5OlG42hptJBsayQUvR3ZYxMTjL+9h9i+md+jiff8bMU5vey+cG/pH35EtWxKSzXpSPBaaQqO7A9LbXmA2PPD0VRiC4s9jPGIVcKTRH2jWosRuvCeYz8WB/I1tRe91V7pB8Y25UKnmUFRA1A6aWi5fj2xz+Cs71Fsl5FOdgP2qNSv58t7QRdN/3rb7oOnm2jxXpzazaiB30AAMyZ2V3AuBFPYUjGuB5P49k22x/9CNX8JKXrvwMQa1dUU2k6zvPWGIf9x7VMFiUSobu1yejOJvb07O6/T6VZ3n+U1MlHAweiRjKNpihomSx6p43d7fnaO55HTAJjfMZYUdAyGbxuVziBHBB9DrqOKyQzkQiNk0+K51sSGoH3+guwAO9FD4wjQ4DxsG4tgUhcPlijphHY0/id1/R8XkgD6EkMQEw6Ez/yo3zi7T+DnR9n4kufI6qKz/QUha2RfiYnPMFZrhvskhVFmNJHjx1navUKib/7MFo6jacojG2uBBrjyNJlGvEkeC7L7/sNvG6X9G23B92xPPnw29Wq0FFKDVTAGNdqVDoW2YiBXSwSHR0lrmu7ZBR+hL2MdUUhsSO1TJIx9oexMT5BslIMzq+7tsbE0kWyr3gVqmGQNLRdjPHgNbnWnBDRVOK6SjebY/wHfwSA6FyPHU1H9L7mBD7oCBjjvQc59fI3MfqWtzLyujegvO37xTWR4CEd0dmT6k180ANtbiKJXa3SXVvDsyyii4vBtfCP3ZcVxFrNPhY0KMiQoOVanqqKohBd3NNXgBeYx/sLz/g4uTe8SWi6NYVqRiwmnY11cltrdGfmd32unh8jWin2FhK/OU02KzxRpR5yfr8A+8bEpJj8gMaAHZuvA/RTjmZ6CDCW35N7/RtxWy0q93951zEJG6mxPn0pCBCl2zaZwmZf+/Rd5yQ3pekrz1AbyYsOf55YMBInrkfxPBYe/7q4ZgPM3EazS2VCTtzyPhqqwubsIt5onpWF/UO7RyWuvxHNsVm+8VbGf+hHcA8e4fDpb6E7Djuf+Af0fJ7MXXcHf+9MTLI5uwdP01ib2xvImzJ3vwz9ve+jE0v0nC1yOeJHj1F9+CE8VwCs8Se/hTExQW12oW++8KZmiHZa6CGXAztwpBgupfCfOf8Z0FUFLR4XHd2S/c0HhjHGEKqyr9dR44ngu+xiAdfzSK0vszM+s2uu1XOjuK0WTrOJIRljY2Skjx0OrNVCYBlkW+doVKT1f+gdNE6fYvm3ei3j/WNqJXrPqf/1kcPHUEyTqWfOXlPXD2ItqD/2KPFDh9FCDiyD2lhjfBxra5P2xWeIHTyEIZ+d+NoKpgST/uZTr1aC7IqvMQYx73ZWVjBndoOXa0XXcYloSiAzGRYjr3096TvuonDvJ9n84F/SuXKZ1h0vx1PVXue2WAxUVdhslkpY0ls3MjUl6hpk4WZE2gwOi6ancu67f1BI6Gyb+vgUXdejk0jhqip6qYjqOHjnzpI4cWKovtiP6J49dNdW6W6sg3SaAYIMpO99DKJ5S3iTHO6+astsp1eUHfykdZlfMAng5cY4+x13UX/0WzifEp0s9UP9shRfl5vb2RDWhU+fpXHqJF3HJW4L0OgzxgBZ06Dc6UkEIrOzWJuboniy3cZttaj7UgpVoe5LWWpVnrzztZhGb62N6Rot2wnWrOfSGPvA2PJExskYn6C7skymvIM7PTzLdvm6l6B12hRlM6pGMoMqWWAALTSfuB4BY6z6r6tKkCWPLu7BlHrrjuuiRiLEDx+h9ui3BNEmMZQxPo5imi/IArwXPTAWO+CQbq5W5eK7fo76E4/3/V1naYlWPElULrq5aM8ebCQkpQg+N8QYgxiszXSW4t2vIVouMn/paTrLS3RGx6h6/behz0BcpvrCi3H82HUYtoW+tcnkj70Ta3JapJcV6ZF69TKrc/vovPNnUQwDY2KSqKxSVuMJXAmM1bOn5OcJ5iNgDep1Sl2bEU0MVCOX49hIgvlkdOg1DHe/01WFpCxiM2dm8Lxef/bI+ASJSk9KMfbIQ7i6TvZlrwAgZezWGPsRMD3PMplmIwaGopK67XZmfuGXyNzdAyIZQ6caAt3WQFoqZho8fexmRr/zLYx97/fhHhVp0mt09JWviReVVBqv06Z5QVTnRxf6GWPL9UTxHRBv93t/+tZBymgvVXitiO7ZS3dtNWi8Ye3s4KpaUBkcjoiqUpUpzPqZM8TaTZzZ3cA4MjZOtFLClpXrvlWbnsngyAIgL2IGqcwwkKwlBoBvKi0WUFnIEhkCjP1HO7pnL9F9+3d1dvNcVzQ/yOeDCnQ/9ND4iu4bXngHve53eqtJVRZp+U4O0cU92PEEU5cECxYZkFJstDrY8jpFF4WGVFcVWpEo9q++l43phaHAOPeGN3LpTd/LU3e+DkVR6Nz1CuLNBt2//gs6V68w+p1v6WMBDVXlmy9/M9s/9ONYETN4VhRFwYyJcRYudEvffid2oUDr/DlihW2SK1fI3PkyNFXtkwK4U2LhU9d77NQwqzboPb+DUorwGPML1zypi/XnSs+2aV+5HOhsbZkmd+s1tFQyeF6sQoHS1jbxRo3t8eldrhbhjokRqUHVstngWfHvm3+8bggYh+9D9hWvZPYXfxm7UmbrQ38tP1MWhYXGhw+CNTNC4roTTF58GmdIxrD6ja+z/md/wsrvvA9ra5PkjTfv+ptwRMbGhSTKsogfOoSbTFNPZoiuLgUtvi3XFTUGlXJwfUxNFcW7iOyRXewRFc8nuq6LqarP2qhEURQm3vFjJE5cT/WhB9CSKerXC6mUrxlXVBUtkRCMoePQzWRRAFPavxm5HIqqYqhK0CVuMCzPQ43FmXnXL5G5++UU9x/Gcl0sRRXOGaUCE+tLKO02yetvfNbzii7uBdel/uTjGCO5APi6IWmNubAAikL69jv73muEGeNkCkdV8WRWIuxh7EdEUzh14hYxt516knoyjRZ6HXogLlfYpFsosPaHv8/WRz5M1/UwrSHAeBdjPCM8uzfWgw2bkFL4GmPxjCZuuJHV6QXMENCP6yptqTFWePY1kNDrfkF1ZGKC7oXzKIA7Mzf0PZWpOVrjU8Fmt5FMCY2xxDFGqF11mDFW5et+oR6IjKyqKETUXtFp4sT1wdriP9+Kqgrv9X8Bxi+8MB2rj8VonjmD22zQlJZofrSXlyjmxklL2YSvKwYYCaQUvYVHy/SnDBVFwVRVSgeP0siOsvCth+gsL+FMzdCynT7WJwyOuo63CyDEDx/GMiI0br6VxPETtGcXGdtaQ3FduhsbqK0mW5NzaHMLLLz3N5j9xXcHbLM5N4fla0DPPoWeywW7YZ8xblertB2XXFs8/PpIjrcuTgTdpQZDT2cCxthQFdKFTfR8HjUq6pADxnhiArPVRGk1sSoVZp4+Se3EzQGbmjS0Xa4UfgQs0bOkkUZNg5iuoigKieMn+mQDGckY+9mAwbRUTNNoOU7wuhuwUtf+vuA1efzNp06ixmIBGxHuKBQwxp1+6YC1tSWq8GVx47OJeqKLe0TBydUrANiFHdrpDLq2m8k3NZVqWoCO+jcFO+oOAcbG+DiqbaPLic+XUmiZDOuSOdWneq4pfhU77AbGiqpijORQJXCPpHbbtYWf8/iRo3SWl4I2ov73e7aNkR/vA0XQK8BBUYiGmnoMRtiSzLf18plHRVVp7D8sFphcDtXsed7arsd2u4tx6Ijw7zwi9LC6Ihg/N8RUDoYWT1C/4SX4Ccf23gMUc+N0n3wcY3KS9K239x+jolBOZqjvOYiuKP1aan9DFQIgyRtvEp7GX32I+dOP4qkq6dvv2HVNrQkp9wnZmFnbgi3bxRjLn2FXCl3OE8E1SSRwVRWzViWqqTieWHA7y0t4lkVSatHDjLGWTKHnZGvuUpHCeeGAMIwx9lPkdrGIWa/hqhpaItkrbHV7WQO/dbkzBMADxA8fIXPn3bTOPS38UqX8oxFijMPjOnnTzZjNOgnpQhCOnb/7XzROiYY5qVtuDTp9XivCQCu2/yAdx2V7fBpjZYmIJupYLNcj0m2jWF2MkV7dRkcyxr5kIfLtMMauR0TWfjzbplrRNKZ++mdJvfQW8t/7fXQ1PXi/H1oyFaS1u6mMkMVJYOxvSo0BKUU4bNcVQC+bZeIdP4aSStN1RQfIZjqLVygwu/QMnq4TP3J06Gf44RcJ27KxiB9OiGjJveHNzL77PYGEKziPkMbYQaGRzODIegxrawtUte89MU2jrWjkfvCHAWFTN6jR90Hc6M4GyU98DLfdxtrewra6RKXMQIv1A+N2yJrVzwK0zp+j/GXhbtMMMcbF0QlSr34tY2//IZkF6EGzmKYFGuOIpj4r0w67O1Ya4xNBJtsbIqUAUTy3fZN4xr1UGlfT+8Cu0egBY9v1GN3ZQE2liEj5iC5lF9DTjptaz6Uncd31wfvDtSF+Ad4LLV7UwNgq7HD7H/wmsau99HRTWqGFdS+uZdFdW6WYnwg8cUclMI5pKlEpMdBHe4NNH9DSgXxQPLhw420kN1axi0WUGdEsxLe6gf50etd1g0pcP4xYjH94+89QePPbAGjPLWBYXTqrK7SeEYUNW5OzRDQFY3S0b0E0Z+forq5gWF3MZ86TvOHGXmMQyRg3JThKy12hPjDxDIbWJ6VQyRS2A91ymO2OSMDo7Wyx9LGPonguzl2vDD7n2Rlj+V3PMim8cX6Mt+8brltLR3Qst+cI0mvAIIZAXNdwvN5CYT8PYOw71/m60ebTZzEXFgMQOVh8BxAbYIy721sYY+PBxufZFrfYvv2gaTQef0ycw84OrXR26DFGVBXHMHAyWayVZRxVDWRA4fCdLGKyyMWulEXqMpHkGTNNK5EiKVlB6DGsjhmlpRu7Ps9/VjpmrK94BXp2W8H5HDgInkcr1F42SPuP5SU71K8xBgEcwnq+wVATiYCdLYaBsbzI7YMC8A7KKHbaXRwPcnv3sP+P/yxYzPxOeQFTyfBnos+uzYNT198KQP4t37PrWhiqALTdUEtWP/yq8zBjrEYipF56C7VHH2H+6ZPUDx5Fz2R2XVM7alJPZmCtnzFWzOhQX2kINfgY0sLaZDcxBAAAIABJREFU0DTaiRTxZo2xaCQ4Lv+eJWVBms8YO/UaWjKJakTQUmnsYoHGpYs4qkpxdCKwnPIjYJaLBcxGDTuZEuyl7+bhuH0aY9frzQXDmPv48evwbJvmubOBL2wjHgbGvfcmT1yPq2nkzvU3wXCtLna5xMhrXsv8r/4aUz/5b/pkFMPCH0eR6RnRJMZ12RmfRi0XiTUbAUCM+wWGQ6QUvrvGt8UYO8IuTFXA49nnD9U0mfqpnyFz510hX+Xe/dCSyZ6XbiojOkdKHbC/hhiqcs0mL7br9T0/hizUs1yPVjqLW9hh7uoFnH0H+zakw0LPZlF9GUS2t/6I9UT+TSZDfKCYE+hrce94HvVUFqewI9pQX7oobAtD2Ru/O6G3/yDWO36CJ15y99Bny5xfYGJjhejF88QOHwHPwywUAmDczxiLudF3dzLGJ1B0ne2PfYTyfV8geuPNbE3MBsDY0zSSb/s+lFwOF/oY46iuigYfjov5HPpi6K07VogxBtGwRQmRBuHQVIXtozegRqO4vjxCAS0rcIwZaqTjui6Ta1cxDx7GlNhHUxSSN9xI7o1vDtxGTE0NxrsxOkpkZhY1FguefRCZtrG3/9BzntP/1/GiBsZaKo2na4yffgIQejK/U1BneSlgDzvLS+A4bI9Nk46IByEd0dEVJZBRgPAF1DIZFF3v6wjmR0TuoM4fuA5baop0OQmGi86CnZ6q0JULcnigqoqClUhhywW6NbcICM1f+5kLeIkk1UxuV0toEF6nXrfLkbOPo9oWiRtuCl5TdB01FqMtQW5CtrEeZJp2Xcd0GqdRx3McNNchUylgSFDh4eEfujEuQFX60W/gPPJ1Tl1/K+nZ3u4xZWg07P/N3psG2ZKc12Ens5a79+29X7993sybBbMBEDZuIACCGIocCiS4gAAMwmIYkCyKloN0mBFkkCCDYVGQGAo5GOYPMvyHgR8KQw6bFhgiZTPskGiRNElhmcEABGafN/OW3vvevltt/pH5ZWVtt7Ju39evB+zzp9/rvrcqqyor88uT5ztfkPDUJdDv8gYsQte1sd5wC/8GIOPHSoxxU0a5tEAJDQJxVZVNSgYiz0tY/OhG69x1EbguGqnS0d6d24K1TQUpuedrt9F+8q04/PM/Q+T78La3MVhYytVdkw2dL8sF761swHGzgSwtVhr7ssjCwb5Y1DGGF/sjvPgz/xhrP/4T6vO8Xoe9tIRgoZvLHCl/VY090e+HPnnXr90vyolKT1Ug9jB2VtdF8p3e71stWO1Ooc0TgTGmWOPdxVVEKa2q98DDCDiHs5lMprw1FBPcuaab1CzKrdmyPkEMSRRFmAQhXrz+GC7+yq+h/Y53Zj5LwfDIzwlGeXJiIyx853cjmkxQHw1w+LZ3q7YkAuMwwu7KOgKdMZaa7TTTxNWOBtT50kG6xRj6zTaa/R7WpHzMCyOMXnwe9tIy3I0NWWKWAuO+WgTaKyvwdncRvfoydlc2ENh2IqMfkJIzzgVjfNSDn0qyHQehVr5ZXOu03ZzG9etgrovBs8/A39uD32gqdlRca5zIzOsN7F55ACvf/Foir8Tf3gaiqHTc0+GsrQGMofGgsKmaBBG21sXY1rl5Q0opIrQk80YJojUeSylGL78k3q/llZwz5GMchoox1q+vDBTc6gy+vnAaEGMsCQ6S4TicIwRyx2g/SvYfV2qYvTDEaHEJUe8QC4d78B5+1KiNJP0aaUm86cVyHhJSigjod7rwd7Zx8H//CYbf+DoW3/99ic83ZXB35IfwHn0CA5l4lkZdJov1r96PtR8XOSjNvS04FBjrjHEtOd8wy0L3e9+Pzrvfgyuf/Q10/qt/iNCy4EgpBRCXXgeSOmKxmymkFGWOFIAc/zTWnBZtO6vnwIsSlhmD57jY+NTPYPyBp8T1MAar1UZkWagP+nHf2t1G66iHxkMPq/YIPXIXqx/5cbXoqKUcv1Z/5CNY+fCPJsYhZ2UVC+9+T+k1nTT+VgfG3HVx+MAjWP/Wc4iCAN6d22KAvnQZ4XAIf0dsQY5eFIzy9sZ5xRhzxrDRcDOBmLOyIoLjvBUnF1qhIePofdf7xHat1KPqEgLqgA25BafrqtR5pG4NALyFRQyabQyff15UZJIBR9POCYxlwsIjX/4zBLU6mnIgJ1jtNiaHgtVwb74BVqtntIlp2AtdIIoQ9Hqo72yBhyFsnTGWAbyzLiaPh77xZYTLK7j84R/Fg914MGnLe9v3s6yxicZ4GigwPkyVtiV2TjdS189nEhjXFuPdAd0nOD1A+c026hpjHEp7OGdtXd2jMuuohe/6HgS9Q/T++q8Q9A5x1OnmyktsxsAhbOgAYHttM/fe2csrCC0LzX1ijEVxmtvDCY78AJcvbCYkKQDQeuKtGN//oAwW8zWjXkFgDGj3ttFA7eIlVWwAkHpYxmCvrCRYXkDcz0u/9CtY/dGPTL9JEIFHZFk4XFhS2//0DtmtJv7ohz+JhR/4ocR3bg0msBiwWku905y29UWfKSJtahZHBBE4emEEi3M0r1zNHQuUx3gQZBaweYwxIBYSzrlzOGp1MH5AvLe6bhsQwcnuygaC27cQyiRJ4fKRfYfpftAzJIcDHTYX+sfWoIe1hsYYP/886vcLOYuoNCgs24JeT0mynKVleNtbqL9xA73Ni/K7yf7COIe9uARvdweN/mHsi6otKmONsWhrvJuTuSRwRyT6HD37LPy9XXidbiJnIy3J2nnwUdR7B+g/H+9aUPKenqBVBu66OP+z/w1Wnv5hdY92Vs8BnKN18zVRUCYI0erLwHg5Zow9x0Vk2UAQwL1wsXSrXMdEVl6L2X+z7+n2cQTyMkatji/1PVxo1eEsLeHcp/8Buu99HwB90ZZljTPSJ8kuT8IIk27MEo4fmi6jUJ+TO1xhN2Y50/k2ebCZKDJFC+J+ZxFhr4et/+Vfo/X4E1j84PcnPk+B8cAL4p3JnJe89cQTuHXtYbz4d39MMekLe9twpf2plcMY703iBLz1j30Cm5/+h6hduqT6pCUZY0D0zbzAuGlzjGSBj1pBYJuG7sxBu3y7K1lHHfV5JhyDOu98F7xHRM4RZ+L9DNtix0i1+UWhQ2499LBqT+6upSalAIQcbOmDHzJq/73G3+rAGAD6b3kCteEAw2/+DQbPCV3x0lM/ACB2ohi9+AKChS4GrQV03Jh9+NSD5/H3riRZhfZb3462xsLqqFsch56PCID/PR/AfZ/7LSwsiaBKZ4wVo2Zb0pUiu32ra70CMOycu4ijrz0Db+sOVh5+GJ95+CI2GtntKve8KOfZGB7h8IGHM7ZAovpdX0y4r7+G2qVLhbZY6juSMfUPD1CT3rGWDIwjTR/NHVcxJZd++lN498U1VYUPEIyxuBdZnXEwZTI0AS1oFGMsR0DHIo0xBSph8nxTLp0Gg7ommyEnA4KtsxeNJmrDODAmdtTVpBRljE/rscdhdbvY/bd/AADoF0gphDMFx4gC4/XzGWYSEAOfv7Sidgf8gwPYi4t4sSd0v9c6WcnCxic/haMfEsGpn5qJSbvnTwmM9a80rl/H8MUXVEW/8es3YC8ugTtOwsOW4K6vZwL1PLgXL8K7eAWRJd8h7fw259g6dxFhylXj1nCM9bqbmRRpQUGDfNHETJPZOAxlkDlFhiOPMfSzUgq7gDFmjGHzv/7H+L/+7kdhycmcnBoIfhhhb0VoCidvvI7hC89jcvMNIVtJIb1QmQRRJuPd4QyDVgfN/iGW5dg32tuDv7uDxjWRACkqDe4jGo+EbZVkHu2VZXi3bsH2JsDlq+Le5CS6OSuiyEdj0Ecok/30e5JIvoNY5JBLTx6ajz0uHCJefBF+twtfc1FQUgo5nu4/8AhCxrH3l3+lPhPvWpgzxoCwUqOdikkQInAcsI1N1GQy6sAP0DzqiYWfHDNqFgcYQyR3GKs4UgDxYsZ0/NC/p/8EYindYauDlmPjI1el9/y7vwO2HOPjRWI+Y+wUMMbkDrG7sq4cL8rQuyByX3xtURciKlyYquvgtDMl+spAno+32zj3M5/OzGctxRgHU/MI7MUlfO1HPoFeuwteq8FaXkZ3fwfORATGXJN3tR0LFgMOxvk5M8oBhvGE9GFM8geeZIxDiBjBhDEWx40JGbvbRe1jP42vP/aOwrGLCuoAcfyhdjE7C2gM4up3tZdewLDRQm1zU40X6TEMICmF4UrtlOFvfWA8vv4wfNtB76/+EoOvfw328orIQGYMI6kzHr30AkYXLoOz+CUCBMNZT2kHl3/waax/LF8z41pcaY4ajg27u4i2PJ7OktI2VcPiysc43e90rVeICDublxBKHVDz+oO4mhPQAILZoBXk3vWsPstqtxEd9bHocExuvIa6ViWnCDTIH33ly2j90f+BYb0JrG3ItgH6u9h++zvQff/3ofXYE5njdGTwmmfZZpJ8Nw0d1waDKAsN6FIKmVQmX3AvFRhPYyeoLY1mXWg4NZsqgm4d5DVbicBYZ6ZMpBSA2JJbeM93ChsjAEft/MCYrq134QpQq+PW+Su5gxcABMurspJipKQULx4OsFxzElIhHWkWVV2vlFL4zXbmO3mTd+OBB0WFvRuvwdvdQf/LX0L7bW9XnyvbNi3C+k99Ar2f+UcA4mCMrr+I9dobe1ipZ6U49L04MM4/J7EnKtFqyoKS2jCQxX50cFZcqt7ZvIC9lY2MUwOBpBSAWNjv/Ns/gNXuKOeX9HmAOFikbXkdolphB47voeYJBnryomBXY8ZYlOAOerLkOTHGmiSgIz+bd0320jImN9+AOxkjXCDGWPs7j9sCiKBs2jjQelQUQQr6PYQpxjgd+ITNJgZLK+i/+JL6jLd1B6xWUwv+WaC0lZubcKRu/sgP0Do6BFvoxtvNsiGBfF/cCvpikuzULKbuh7mUIssYk5Si11rAxx/YVDt4OvRyw+m2+GEEm3Hts2KO8oIIntT6v3rlQeM27ly4gj/88KcQXIsXdWlZYR4cbbchiCLsbVyAvbwstOKpapxAPKcP/CBmRQvOUbe48jHmG5vo7suCWZYF5sZjB2cMCylnCh1K5qAxxr7cVQDifgEADfkC7E+8Ug9jdQ84SywI+bu/s1AiAoi5LFCBsfwOkXELXbT7h4qFr738PG6fvwwuC5AA+fdLz7l4s+FvfWBs12q4ceUB9P/zX2PwjW+g+Za3gNdqcM9tYvzaq/B7h/C2tnBw7iI6jl36Uk5DzYrZw7rsUFRNLk9j3LAtWfkuOxjo1ZSiKMLOOSGRYI6DunSZKGzHpUsILQu7V7NesFa7Az44wrlhD+FopEy4p4EmkJ0/+N8Ax8Ef/b3/AoFcMEQptnv9pz6OjU98Mvc4xBjnJeCZSBumtpExdBxbSSkm2sAE6NvXkoUvyHzXQX9r2pYonXk1u22uM8aTZgs1TWOsPDUTyXfl17LwXXGVp8NOtzgwthj2z10A/81/iX5nMcHO6whW17BwuAvf8xD0euDdLl7qDXPZYnXsAlaTtoiDZg5jnDN516Uf8fBb38Tev/9jAPGOzXECY2ZZSlNNE5lijLWJU8c4CNV7mbimVN+YpjGm40yCUO1G5IEmw2EQ5j4XtyD7P5YUif+T7pbgRxF6C0tgtRoO/vQ/YvDsM1h66gfA61mrRWpezBhnk3tszjGQrg62tGT0b7wmqgLKscFeXERwcKAsGxVjrBIx61i7dBEc2YUUfY6Sd6MFSvzJMsY0BnphOHUcdjc2lEtE2F1MPOf0gpczht7qBgavxMnWVGCmiqQhDZXce24TfG8Hlu/jSDLGfCmWBtC448v3pQpjHEQRQnmMdCJlefuyjPGRK/rI0sY6LhVYcxYtiINIJP8lNMaW6MOTMAQWFrD53/4Cnn3rd8A3JBH7foitcxehzwZGUgot0AyiCMOlZVz75/+yMDehYYsZKskYF7/jNJ6wjQ1093dgDYfC9zv1nUXXwf4kv9yx7hlOiwm/QEpB5NvAN9MY03HzFoRFcbUtpRRAdnc2euBBdPd3cPTVr8Db2oJ9eIA756+KdvLku6mjZrGzwPjNCodzvHTtEQS9Q4SDIzQfEYkBtUuXMX7tVVVQQdcXzwpdH0SaVsZYxqZM1xiHEINsljGO/ZfDCOitnwOzbdTvu1ZYNYmw/MM/gmee/imMnKzUwm82YQ+OcG5PsBy1S9ODbEBMjMy20bj+IMY/+ws4WFpTL6WefFeGjmvDYsDuKDuYBCVBiQm6WpGPtMbYTbGI0zLfCesNF6t1BwuOjY1P/X2s/eRPZT6jD1CTRgvu8Egl+nhbd0RCWasVs3dTig0QaufPo37tGpjj4KjRKpSXUPKDXxLkRyursH0fg1deAQAcNVoYBiGuLRQHxhTMpYM3Z2UVIecIcrZL1da99h1neRn26ir6X/kyDv7D/4OFd71HuU8E4fGet57Apf+/KLltFIS55vmmUgqatEYVGOORHyiGK/33vCAyvUCkanAEP4xgc47ahYsYvfA8eLudSTYixAU+xAHyGGPdY9XuicA3fON1uBvnwCVDZi8uCemGtF1SyXeSMd5eO4+NZl1qDrP9O2G3JRfZdk5gTP18Eoal/aL5mGCNo+4iwigODMLUe80Zw+HKOsZ37ijbQG/rTiV9cR6or9Q3N8GiCJ3DXRx5AVr9QyUno/O7nMFvVpdS6CWC08VaSr8bRImfADCR7hitteKcEqfgvQ+0QC/+bLwr4nCG9qOPIXBcY8aYdg6D1MKmTE4X25WFRotrzhhajoWBZpta9I7XLY6xtGCL1s7B8T1Yt28mEu8IaS9jHbSLaDOdMQ7VTkNaY0ww1RjrUgqgfAdUT+JNvyP4jvdif3EVg3/zrzF49qsAgG0pc6kpxjh7zJrFc8ewNwPOAmPO8Pql+8EcMciT/Uvt0mX4OzsYPPsMwBhuLm0oRnNWJFeByc4+SazuxE8KnkdBliFxLKa+EyJCZDtY/YmPYvkHny5vx/nzOLj+SGYrOYoifN1jcHwP1/duA5zDvXC+4CgxeK2Gq//DP8PFX/jvVSEL/SVjBfZWaViMYbnmYms0yfyNWIbjBEp69btJGIFBY4ytJCto4mN8/0ITP//4VVF176GHVWKjDn2AGjda4EGAcCQ0ad6dLcVsTUue+cpOD3+9fZj43dpHP461j30ioZ1Nw5UaLxqE8zTGABBJ+Qe5Q2y7YpC/1skO9urYBXIEq9XCf/jJT2PvrVknhqJrbDxwHcNvfB3RZIKlH/hB9fvjMMaAJoGgSUhJKbLbwWEUCbP+nMCY7luZlKKuJc1NcqzPEm2TLFGI/OdSxBirxDNlYZZkCclZgsqhL38ony0W300+D8EYZ5PviDHmsioibr4OV+vrpKsdvyb80YkxJt/p3XMXsOBYcpzLY4xjyYVijPM0xtqCpiw4aj8hfFMj8kkuYMMsBhysCNnX+PXXEYUhvK0tuBX1xWnQdTbOi/Gzu7+DI89Hq38IZylpf1m3OPrnLqB+3zV170yg2EXOMomUZchjjD3JWjtLxa4YRTIkTwv0CLQwPPKFDpoxppK8TEC7qGmP/yK7RILu8hCEZmNI27VxpCffGTDGgRy72Y3XElZthMWag8OJn+/gEcYLCb1CqpJS5JBoAKoxxvp9kz+nBcZZjbH4m+PY+PPvfgrRzja2/td/A7/VxmBZvB9KY5yXfCfHMNOF0GnCWWDMGXzHRf3vvAP1B66rsoY1qa09/LP/BPfCRewxSxX3mBVJC5aUHZQ20OiMMSAGwExgrE2c5O249H3fj5ZkSspA3qw6vrTTww2Ia4y+9TdwN8+DO/n2Z5njSW9IfRtLtK08WULHWt3BnZzA2CRQLUPXjaUUXiACF9r+UluEcmCalvleBfoARbZMtG3sbd1Rdml8ysT2J2/s4D/d2kv8rnH/A1h87/syzg06iDH2tEE4D0wGAWPpgd1vNMGBqQvBIuYIAHZWN+Dk+JTqTgOJa5GJYa0n3yoqREmY6AmnIa0NjpPvspM7BQj5Uork9vG0hYg4X5Tr8KBDD4bznkshY5zaOUlLKYJIFFloPfk21K9dw+IH8tli8V36TqTanV4YiMBYBGvs8ADOZAy+u6MCbwCqOtZYFg5SjHF3EV9/+qPYfed3qzLlRcl3BNZN2rUBSPgYA+K5mTDGl37xlxHeJxIE9UlfT9zjjGF/VWqyb9xAcHiAyPOOzRhPAlGYpC69srv7OxgNBnB8D27KF961OF5/x3fj8i//arVz0II3wRibBSFEAOjvwHjzAp577J2oP148h7gF772fM8ZQHw+0pLy0veA0KMY4RRqVzSd6gQvfcHHddm1hFVoy7te1vB+Pirr4XqK4B2HRtREBiYqrBE+XUmgLPno/3IJYwVRjnGaMpyUVAimNMZLsssMZbl24CvbWtyMaj9C/fA2W5tXPUCSliHMu3mw4C4ypwMPHfhqX/rtfVL8n9i8cDuFcvQ+jICxMRDKFW7AKTK/uqEMnGONMu7XkO4NVdBpOiqU+nPj44qtbWJDWY+PXXk1MfqZI6zcjmDPGgJAn7I69zCr7uK4UgCgLPQ5DjGTded0mi17wiX5PWXHmuyn0KkxU4Sro9xAMh/B2tuHIRMgiu7a+52N75GHgZwcXYUc0LVATwVWcAV3AFiwtI+AcnmSMh402aiUVlqbZNk3CKNdDuyj4bz32BJz1Daz88I8kfh9EEXIcB42RlkBMk1LQFr+JlKLoriQ0xmE0nTFOZe+nQfrMNNK2hWTXRvIcXzLG7SeexOVf+tWpDh66LjWKZDCfI6UILRtRqw0c7GNpV5Z7L2KMOU9sK3/tykNYXl5U15nLGEsG1bMdVbhF79P6tQIi6CwLdhhjaFy/DttK7g6kNaoWYzhqdWE1Gpi8/homd6hk8HTG+IXDQYLMSEPcSwZeq4EtLaO7t4NQlqhOB8ZFTHoZSAZR47qPsdl34wIf2jvAbPx/3/UhNLrZ4lSEvEUlgNwxRu/XNB5YPLswBoBXekP8q2dfwUgmodM7JK4pGeCVPfukxtgsYbvt2kpKMW3cT7zjjTbGNbEbw5vZ92xREml5cgqVfMd4or1KSlEQK+SNT3mwOS/QGE+RUshHGkRIBLvUvvDpj8DqdrH/4KPqnjLG0LCtXCZbv1dvNpwFxtQpOUtoc+1uV5U4HF8Q7DEZ3M8K6igcyZVfkR6IVopDP8gMBi7nqmSsySo6DSfFUn9lp4dREOI77os1biaJd2lY6iVPBpimWKu7CCNgZ5zUGR/XlQKAYvwPPF+U19SOxRiTi414MD4OO03QzeaHxBj3ehh87VkgilRp1KKg8dW+kF0MgmxCInWZaa4UCY1xwb2zbRv9ziKiI5EYOGg0SwfgIp2u+F2oCozoKCpC4Kys4L5/+jnUr15N/N5kEpwG0kHHgXHy9/oEPc7ZwlTt09wmrKmTZizd8HKCzGTbDBjjnAklvdWbdpbwomyRjiLoLKMXRoiQvX46Fl9cQrS/j6UdGRhri2ZrYQFgDOHgCFa7re7POAjR9wOsynGzZvHca+KtFuDWMGh1FBOVn3wn/j8pSb5Ltj/5rIPUeMQZEDKgefkyxjduxFZta8WM8f7Yw//8N6/jq7v9ws+IinTyWjbOobu/Dciy2Wmpgl46twooiBIFPsTvQkOZgvLA186b54iQRlHSbS5jrB2Hxgs9yUvHX24f4M5wgltDsVuYzLlB4t/lPsZ6YBwVEgI62o4IjMvGnLoW7HlRhINF8SzzNcZU/S6bM1MkpRjLnQZ9nnM5U4HatF0oHWmyrUwiktQYJ98RtTu4sIhrv/WvsPPIEwmC6pMPbOJ7zmVzSmgsSVe7fDPgLDCmFz1nqU2B4YE0p1/NsXKqAnqp6naSjSvKICWbFiGlyLabBrcI1becbS0IBESChMWAlZW4g5e5W+QeNxX8RKgWtFMRgbTOuMxGxwR69TvhGpDs/jqjNY2JrQJdUzckxrh3iKOvfhm82RJlnqEHOMl++EpfJgSFUYalKWPRyUcytgbKf91tznEoTfStdgdD8FxJgY4iKYUfigpxeQN4lepcxIYfS0ohv6tcKUhjrG3JE/KywdVxlFZ5+nvmaoG4KLwwhXFP2FpVd6XQNcb67/0wyk3mywOdNYz0ICv5XbqH7tIS/L1dLO/cRlBPlnVlnMMiCYTmDT2SizkqoECa9zQYY+DLyxg22xm5S/JaJWNsoDFOtz8p7Yq/TFKU5lUKjO8AjKkE0DxQWfm9nICHMA4jtTByzwlbL0tqtO00YzxjYExBrSgJbf5uAQWMcSohOQ+F731O8p1+HN3WK93GMIrwjX1hY0mEiO7SlNEYlzx7lRgcVdQY+yH8cPqYQ+PDSFai218U/cTK0Rinq63qSLhSpKQU6QU1sbL6+ctgs+T8XupKwZPJd/o9UORhFILJ56ff0yudBro5VVVjKcWZxvhNB/0lSqP58MOwl5dxZ2FZaHhzHn4VUIdvpLyPbZaSUsh/0udCZF/WjMa4YlsczhPXPApD1Cwr4fOYl0xWhqzGuJqUYk0uPraGycA4TG3vzAK9+p0XZgMX1+LqJQ5KgiBT2Np9psDYPzjA0TNfRevxx8HkM45dKZJ4pTdS/07LKcos7Igx9qJk8lmmjYyhtyAma6vbFRWWjBnj/CScPBlBle1e+syslQ6BrMbYTgVd+mJ0WmCsJ99N6xPkMDAOBGNctBDR26AfP31OE41x2qZLyE/MRgORDFWc9AMAVzsNPLLYQm15GcH+PpZ3tzBe38zaEi7SwipOHlNFdOT1uQUsOADUPvxj+PI73qsm7iRjnPydicZYtUvTmwLZBS+HkKK0rlxBODjC8FvfhL28PNXZh64hbSsZSUkKfYbuZW1zE47vYeXO68LSLCVVqB+TMa5V1BgHUZwQNUktDvUgOw9F732e842T08d1LSvh1f4IAymh2JGEiO5lH6QCvFIpBd2LkErBT/04ABEYB1GEYZDdndWRYIxDjTEtZDVYAAAgAElEQVTOCYxdi6NlW4nqd4SEK4UmP5yEYS5jTySZscaYp3MPps8VGcZYm7P1AiR0LJP3zz2TUrx5UZRdDwBLH/oB3PdP/zm2Jz6Wa86xtvGBeNJJs3FpxjiIhGOCPklnA2OmSvKmWRATOCwppRj7wsPVarZEZaal5Vwz9DKkE6z0yncmqFkcXcfOMMbzkDZ0tOp3eclRrhaMiC24Y50OQHLrcGLZCBwXR898FUGvh9YTb1WfSydCAaJPvj4YY6km2j1Mlcouk5e4lqgANfSFRr3o/tmcKcbY7nYxLrAtSx476eJBIHY2j3GelmCYRpkmzgRKG5xKmsuTgYymMcaKqcxq/dMg9s/Uri39bwJVDUsj66qQXGyIUtTm94wzUSCkaGFw/0ITn7x+Hs7yMoJ+D0s7tzFcP5c5DiXg6WNGuojONPsm/pbHRBEaFfDHf0svAiaGLCCgM8axtCt5bPG75lWxOzj81jenyiiAuD/pwVsYRfgXX30Zf7F1INsYu5KQM8X5Gy9h3Gpngm5XczqIogj/8eYe7gyzCchp0MKjaknoZNJpcnE4q4QqlgboiWLZf+cxxl/f78NiItl3VzLGvULG2NzHmBwRTDXG4rz+1ECaPIVHgXCe6SkpRb6Wf1FzQtKhu8uoktCSMc6TcxFJVq3yXfyc6XEV5SJZLOncot+yNJFgOhfrlUDfbDC6yy+99BI++tGP4qmnnsJHP/pRvPzyy4WfffHFF/Hkk0/ic5/73LzaeFdR5McKiC1CZtvYHnnHllEAcUfRxfSiDSk9kBz43URgnDyWq3XWMIKxVzDBsYT/KQUgI1ncgFkWeLM5U+IdXQtdA0CV76o1bq3h3JXA2OYMbdvCgWKMk91f94Y+riOCfk59QAlaLYxeeB7gHK1HH1Ofy5vYXj8aI4giPLIoWLhBUWA8hTGm703TneqMsd1dLPTzTX8HyC4opwWYVaQU80i2pGtOF/jIs2vL8w9NH8czCMhqFseRHyBCVpaQd0y9PTr05FodfuqZp5nCKlIKOk4QIS5FW/DciRG2fQ/9tbzAOJbiEJTPLgXGUyphZSUiWcaKbpkXhMbBf75LjsYYy+tvXZGysTAsTbwjxvhQC3iO/AD7Ex8vHApJgG79V98UgXG7f4hxO5vYpiffDYMQ/+7GNv5zyp4xtx1q4RHbtZm8WzTXNSwOLwgVyz0ucVIBxHNhyJNSyJ2iMsaYxUlegFgIPLd3hGudJs41atiRHvZ9P1DkUJr5LHv0+ta/6bxBVf4OJ9MZ46SUIkJ/fROwrELpTde1sZdTFtoPxXVYjMU7IXKBmjcGEWNs7GPMq0kpLEZltKMcKUUyRjJNaKTiH9+2jPFnP/tZfPzjH8cf//Ef4+Mf/zh+9VfzbWWCIMBnP/tZfPCDH5xrI+8mpjHGgOgoOyPv2Il3QJzUkGGMGc8wxpbcliXkSSkAMTiGM2iMSeNInX2kbZ+v/thPJPxkq0DfFlIvY8VjrNZdbA09NWDT8QwXy1PRdW0cen6uz6xrsVhKMafkO10mE4RAKEu/Nh64nth2jvWe8TWTvvjhrjD/z0opxM+ySmxHfjB1e10wxpqUoqACXPo7QHaCHE9hjKuUrT2Si4D0IrIKlM1aSmOs2q6VTJ3WbnvKe5hGjXOlj5wqpSgIIAjkSpFm19OFFNL+tX6F5Dsg1tgWSSlUe7WiFL3cwJgY47hPqyI6spGuZnWVRrovJ3yMU8Gy8O4uvzYg65KT1q1zyRjb7ba6RreEMaaAX2c1D2Twc2sgy2bryXfdLiausC8cL2QD47rFEUSC1VaBYY7FVxrUZ3W7NpPdGMqnaTkWQsT3fmKwII6TlAukFLrGWDuWozHGOgm0NfKwM/bwyFILyzVHMcZ9z0fbseCkGGaTuU7tWobmGuNOTWeMiz9f1wJjLwzhdxdx3z/7LbSkb3YaSzUHB5PkXEZto77JpJwiCElKcXzGWE/6BsoLVtna2JzeVUk7kQSGGv9va1eKnZ0dPPfcc3j6aVE44umnn8Zzzz2H3d3dzGd/93d/F+973/tw9erVuTf0biGtn0njYOLDj6L5MMacGOM0U5mVUnCW3IpKPyh9S2sWjXG6s4/9QL30i+99H5oPPlTxiMnjirrq4ndVGeP1hotxGOJQm3iO61BAoOp3XhBlBpm7kXyXZYxF4NB68q2Jz6XdBQDglf4Iq3VHZfUPU84UZdUAaWF15OVXV9Pb2O90EVx/CM1H3lK4nZdur+7iQYilFNmANq58N/XQAIBtuWOweowFaSb5TtuS50jbtRUnHtlaolzZhOBaXG2xT9MD0mSot1OHo71HOvIq3+m/98Owki6bpASxf2rBxCmDxggMh8tZdowCY97SNcakNyd9ZPHuXLov51e+M1+gqHald7BSjKPOlLmy6lyplEJeV9/zVSBKpX93x560GoudWRhj6C+Je+Z3soGxXjFxZ0wa26wLTRoTGVzprKPJopPGuJZcdKo5wCAwBrJWn0B+8l0eY5zWvn59Xzh7PLLYwkrdwTAIMfAD9LwAbcdWOxqE0GBcTvoYm43jxBjnFdPSkbRkFHkEztISWMF4uejamIQR+qndPi+VC0AM7zjIZ+0ra4xZvl3bNI0xIN6T9OLDYgycJZ1dqkgp3ozV70orVty8eRMbGxuw5ERnWRbW19dx8+ZNLGvZtd/4xjfwp3/6p/j93/99/M7v/M5MjVlZMa/6My805HZYrelibS2rqb29Jba0HjjXxdpydc2tjlBqh1c6jcS5OjuHCLYi9Tv31h5cm+P8xgIYhLNDo+4kvrPiiYG4s9iAZXNYnOW2vwjLozEAYGGpiZVGDR6AbrNW6Rh5IB/KetPFyqp4np1WteM+wAC8sgWvZmFtVRYLeGMHjmUdu30bd5p4+fVdgAELWrvW1jro3HCxPfGxttaB/cod1ILjn29BPtvV1bYYULqiMuCl930nmtqxKcO8IfthFEW48eURntxYxOXNReCrAKvZifaMDwWjvNRt5LZzDRHwAjCKItSc4mvhwwkizsH/yc/j8sUVTP7dl7C8kH9MHTWLw0616UXZLzfXOlhrJyuueT0x3LQ65f3hy32xJf3whWW0ZiysQ/c0kIP42kpbtanuWOBu3HZeE8VpNjcWMseJ5HsbAXDs6X1i4RUXrx2JhMmVxebUz7oWh+8HuZ9bPhLPdmGpiY7mn/6qL8ar1eU21hYaWJT3u7vUwlq7jogxtAvGsjw4Fofj2nBbYuG/ubaAlUaWBPBbl/EKgNHyCoJaPXP8g3UR+E26C+pvNRnknVvtYK1Vw8pgBNwAOktNdFOe8Lcke7+y3MLaYgtjLZBYWWphbbmNvhMHDM3UeFiESV30nUZHtNl+9Q5qXvwMOwciMAujCEsP3o/Bs89g/cGraE85tnMobA1DAI1uAws1B4Hc3YnkOb0oQrcV36fhyhpw+3VEy0uZdq+NJ8CrQHuxiZHsO8MoKr0+6/Ye6vK9jt+t7LNJo7cv7uNSq4ZX+iO0F5tYbrgI/oZhyeC+1h0Llpt8D+pyPllf7aj+oyfNra+0sbbYQuMlG2M/VN99/ltv4MpCEw9cWEbf5sBr2wgbDkZRhJVWDf7RCI72noZAaf9uefEcBM7QapRf00BbiEwbK2ks4DUbmHC0UuNfGo9ZDH/42jYOOMM17XP2zV3UbK6+61gcTs0W83DOfLmy1wPuHOD8+gIWDOopLBz0Ed0EllfasDhDU/bP9bU2mk52PF2U/W5xuQX39j4ce5xog2txODVxH5nFM/FIHii/yCq5R6cRxyvlJuF5Hn7lV34Fv/mbv6kC6Fmws9M39mGcF4jV2DscYmurl/n7C7dFMoU98nP/XhU/ft8GrrQaiWNNRh78MMLtO4fgjKE/HINFwPZ2X2anR/AmyfOP+mIgur3dx2QSwLV4pfaNjsSkdWurj7AxwdHEB/zg2NdIg+FBf4Q78liDwbjScV25WPnWrQOsRpL1HE7AoujY7XMlI8EABGNxT9fWOtja6iH0Aow88bvh2EMUhMc+Hz3bW3d6iAAcXXsIq4jQdxdwpB2bVvSH/RG2tnq4M5yg7wXYsC0c7PRhM4atg2Qf3ZaD2VFvhC07286RdLTojT0s1ZzCayGGc+9wiBu3RH8PRl7ptVuM4fAo+Wy39qQX8sEQW8NkNvahZIH3D4bYcqYf++XtPhoWx+BgiMHUTxaD7umRZPMO9wawZZvqnGOnN1TPf783Qo0Xv0PE6ETh9D7I/Ng3enQ0vd8TOTvsZz83llvyN7d6GGkT4d6BmOAO9wfYGvs4ks94e6cPe+hh7AfwJxXGqggYDD3sSLuso/0BQjm2pMHrdQzWzmEwzvaNl90uRkurGC2sqb/tHIhj9g8GYIMJJnRNdw4xSe3A7crz9/YH2PLCRFDVPxhiK4hwOIjb5U/Mxqqe7HO7+wNs2TaGIz/xDEeyTUEYgT3wCGqXv4SjehdDfXxOWWjtaU4xL93cx/lWHa9rnsbPvb6HsR8i0J7DQDLGk9ZC9lnLsfiNrR5ek8fZH05Kr+/gaAwHwNZWDwcV3q07UgftyHt8a6uHoOHiaOxjybZKz8ujCL1Bsn2qX+4dJfoPJdsdHQzFc/UCjLz42b16OMC71rrY2urBlnKUF24dYG84wbJtAWGEI+1eBGGE0XD62ERJZ/uHI0z8wKivrK62pawGpeN+zeLY6w3RH3qlc1JL7uB89fVdXNRio/5gAh5BfdcC0B+MMfQChDntXYhEgaqj/SHGfIQyTAZinLt55xA1i+NA9tm9nSMc5ewKDAdxPHE0mmTGOQsMh0dibhp7PvxJeT8BxC7RXm80l9hp3uCcFZKxpYHx5uYmbt++jSAIYFkWgiDAnTt3sLm5qT6ztbWFV199FZ/5zGcAAIeHh4iiCP1+H7/xG78xp8u4OyjSShK2RxPULI72MbSOOt62mmWk9NKZXCYn6IlCkzCbEBBrjGnro1o74q1akXxhois1AWfCVs0PI9AdrVqVr+NYqFk8kYA3L2kDWbblJUcl7NrmpTEmnSsZ6j/+Vpz/0Acyn6Mz0aYT2Rada9TAGEPT5oWuFEVbf7pzxNQqbJomb5ptWRp5lmLTtLpVLKW2R5Njy5e43GJWBT60eyDuZ1JjPO2abcbgoVxbl6erLDwmp3c8R2PM87chi5LU9OS7KlIKzmRhAQMP241P/Qy+5tm5bhl7bgP//if/AX50JU5c010TgOmaQz91XQm5Q0pPLf5tKqUQ59TL3erHjvsk0HzwIVz51V9PfP/mYIz/6Wuv4p88dkV5rOuWcyR52J/4WKk56HsBbhyNZLGU+ERj6eQRpIp7AFphmCBUPr5HstjEtG19vVJh2rZvGmiuIynFZAYpRZGnelrf7nKGYRDlulKEkSgsQ2PFslwA7ownUmNsJz5P3yl79rozkqkeljGGlm2h5wWliWVkrzcJw4z1aho257ggmXkdfhRmivx4YSR13tnzP77cweMVdqx1SWPNMku+A6SUIsrLadIlgeY2msJL/9tQSrGysoJHHnkEX/ziF/HhD38YX/ziF/HII48kZBTnz5/HX/zFX6j///Zv/zYGgwF+8Rd/Me+Qpwp5WskvbR/iocUWmrYlHClqzrFLA0+Dnizg8GRQ5loMR35+RwWEPkxojKu1T18QeGGEEObm4dPAGFM6MnoZq946xhjW627Csig0tN0pw4K2jZQOXMiuLZID6lxcKVg86QHFEzqTOi66Z9QfqXpUw7ZyXCnEz0K7Nn3gLdEYA6L/TXOVSMNJlR0FhEaPoczHuHzy3hl5uLZQXM7YFLYeGGtNatoWjrTt01FB0gvB4QzDwCD5TjtGmR6QtMu5rhRW/oI9rTHOuFJE5j7GdJwQESY5FbfS6LzzXQheuo3JwVHmb5Q0pQe9FHDFPsZk35R9/mkNJGmwfW0szPM2LkOeB2valYJ+n4ed0QShvD4VGIehktYcyt2Wg4mPpZqNlmPhVbltrT/X3gMP4Y9/6GO4cvFy5hykx58EIvmOQyyQj/xAWUzmYawFnHqAXwYvpTGmhc4kLM8tENeVzS2IfYyzTj/DIFT92dKSwiapscbhHAuOjRtHYwSRIEjSgXSE8oJRqu8oH2OzztKkwLjk83VprzcJInTd8vt1pd3A/3t7L+Ftnl7A2oxhFIRiQTWHeTjWWYcArFISRV9MhFGEdLivu1yYWuAB5ERzsiqAecDoCfzar/0aPv/5z+Opp57C5z//efz6r4tV9ac//Wk888wzd7WBJwHHilfA+2MPX3jpNv7wVVEadHs0UUUn7hayJvTxKremBr5smwGozPWqMZyyYImiqd6zs8CSg5JijGcIMNfqjkrAApL35DjoanrVTIEPzhFBMg0VVsXTQANIuvpaHqjYABAXnKHn1LQtDIIC9rCEMQYwNVjSB8VpjG8aednpZPWWt5A0LfAxCUIceP5cEl7FIk3+W2tT07ISZbZLGeOC9zANne0ps77SE5LSUIxx6pnHFSAhf8b3NIpElcMqrhTKri2n4lZ+m/P9lfMCY086v9D7H1fCKi9cov87fa3AcZLv0seB/H1+p6Qqd6MgubvQ1XxvAeBg4qHrOjjXqGFLOkskFkmWjZsXr8HNYRhp5+rQ83HkBzjfqsljT0/A63s+Wo7M/ZHXYZZ8F7tSAOI5UVlwc8Y4eR4vSvZLAl1boiS0Zg8HJO/Tct1RC4t08h2d0iTQJQvUqoFx3jWkUaPAOAyNkuGudOoIIuDGUSwx8VLvqc2ZcuKZS2CskW2AtE3FtMBY/CRCK0PEMaaesSkLDxSXgT/tMNIY33///fjCF76Q+f3v/d7v5X7+537u547XqhMGWSMBsU3Ul3d6eNdaV2yRzcGqbRqcVCfWV2ROihFQbU4zxhWDuPicYaXtcxMQ06MY4xmOsVRzcOgFamDzDW13yrCQCIyz7iCAZgw/h/PRfS5jjAGkGOMk29awOLZTJWiDMH8yIujszzQpBUkO/DCa6uebhiv17zqmSXLS1mJFoO3kebx3eaWFAcHAp6UUHad4W5SOY2LXRigLjKdJKYoKKagta8UYi9+HMgiIgEo+xtTnBFtY/j3XyvdXpsBYl35MgijBmlKQlJel7ucEPZakTtPsuPibYWBMjLFGOuj3W99CzsPIj2UG6rrCCE3bwiQMcTgJ4IcRel6Armsn+pAeNNGiI2/RQu/LG1LneaXdwI2jsbRsqxVe2/7Ex5VOI3EdZlKKFGMcRBn2dhocztD3sgs2m7HMgpieP9mDCh9jqcHPcYJZqTl4uScC445jgfMkYwyUL07pPL4M+E37SksFxuWMcd8LcotE5eFKWzyjV3pD3CefV5CyVbQYU4ssU6/iaUiTbWE4XW6ZtGvLjnO2tjtYxeO/ZrFc6dRpx3wioTc5XE0zpW9Xf+Gl2wBw1xljenHzKsvQZJKWSiTs2mbRGGtbtdMstmaBzZnSKgFmA1kaaXZpboEq54oZyEgptHOmbZ1mBT1bk8DYYiwrpZDfb9pWRmNcZsFj87gYdxn7TUxOFSmFncMcjaYExqYa49iqbQ6McQ4DCQiN8SgIY/aqhDGmYNOkwIf6Tgmt4qjAOHveWTTG5HOdtoOcBtqqNtWXupwjjJI2cn4YqepeaSlFIjgkKUUeY5zTl9OexrNojOOcB73yXZZ5LuqTZJGoM8YTWTp5wbHR83z0PB8RhDXXuUYcyOoMPN2HPIaRAqGbR3FgDExnjMdBiFEQYlEu9CtJKZSPsfiuV5EcyZdShAU7H6L4iHqGnKlFEGnQ9fFiRUs0bTs2bIacwLj82ZMmtkpuCs0LJnIpklKY7LI0bQtrdVf50gNZKYXDmZJ2zVVKoRjj6cGsvkDMK6Ki7w6KqrBm99Tlb06N8VlgjCRjTJPLO9e6igU5jpeqCUiXpZvQq8BYJS0kv+NwPYirrjHWC3zMmzEmE3cSU8wipUh7IJr4V5qCtkEzyXdaQqM/J00zPVszxliTUlBgzDQphR9mip5MOybp54F8pirRTs4SfWFWKcW0AMu0wAcVOVgxsCUqA113ehuRJkFabJQln8aM8fTzJTXGJYwxm50xTutuwyhSi/pmhURhqvxmyn7puQ2E/YmnZFMTLTJLHzN+p7PPPw7449+lPY1n0RjrOQ8AMmMlna5QSpHLGAvZSUcGxvtyUdB1bZxraoFxzu5B7iJIXvTNoQyMO8JSsJdTSphwoJ0TMN+NofYDyeQ7k+RLQp6Uwo/yE3wdzhPXnJBSKO/spJSCoDTGWtIXYDaf2JypazIN4qowxsMggB9Fxr7CVzt1vNIfxcRHKhfAZlyN56ZFPKYhLaVIF7ZJI6ExRh5jnEy+M52La1ZxtcvTjLPAGILZ8VVgLCaX959fVlmyK3eZMU6b+evVetLJFenveGGk/AKrQC/wMZKsyLw0xvQS0dg5S3gZs0tZFv246EqmJC/5DojlKfN0paBBulRKIUMMPwzBEQeTTZsrHSChTGMMxMFIaWCsMYf696bBrcoYq3ZPP+72eIIFx56r1i59j4hVpYXwuCT5Lq40V4ExLl2M8MLPuamFISEIk0E+V4uNWAbWqhAYW0xss44DM32pvngk7GoSn3FKSuHmaK7zNId5ux/p4D/vbyawWTJxSL/dZVKKPMaYkt46roXeJMCBtAPsug5qFlfzRsKhxCp+1pyJKqdeGKFlW+jIvj+NMdbPSceg6yuDJ9nKmpK2RGpBY84YZ6UUec/E5SwjXaF7nSfbosWwzRjqsqKf7igirrW0iamkW1PGOJZ7TEPNstS4YRrEXmk3MApClVCeLt2ukzDzkVLEOUQA7ZQUf17fecr7rMOFxjiSki1uGHCcBcZvYohSpeLh0eTSdiz82H0b+MD55bkxqUVQUoooGwQqKUWqH9osrlk/k8ZYC6znnXxHQVZUYYWfhhq0ZdvmVRIa0Bjj1E11NEbLtJRoGVRgLK9jWoCaZoz1zxILqEt9VDLKlGNOY6rS7RSLpCrMUTXGmDGxrVoUhBC2R97cdP10D9P3XWeMg7A88YiY+7KdGZrUbMZK+72ekFT0tzzGOI85DY7FGMuKWwY0rKskWPFzp8B4uebkSCn0BFDx/PO2VuOkwmywkKcxrjKm6Ixx+v6VJd/R+zDWEjWpbO+CY6Pn+9iX/rskazgn3StqiWCHdgfy+xj1PQoMO441tSw0Mca6lILBvPKdw1lioXLcBXFR0mfXtRMJz7rLhDqn9j1aVLQdS44XevJdORFAsDlTpIqxxtgxS77T50lTxviKLCxEcor0/dKD5HnEG3l5S9PGLn03Lz/5jifILmPGWKsm+2bCWWAM8aLrjHHd4rAYw32dBj54Ies7OW/oiXAAJd/FbQOyE4Fes/54PsbVts9NQJY8tMI/FmOcqM8+J8ZYBcb5jPFEak/n4YKRLUtc/Nlk8l0ycamRExjHjHHxMVXST8m9s7imNeXcWMdXhTEWbWWl273bI29u8qUiprcp9fSDIFA7JtOYGlMphTuFGcwcU77DeQ4eRexqOplIl1IoxnhKEmEa9DxMrbry2rU39mAzhpWak5gEvTDKecfyGaQgijJyF1r80+Xq/byKYwxZdwHIkAhlTikkpcjTGHccG2EEvD4Yo2Fx9exJTpHQGJf0CwqGSErQdmz0/GLGeH/igyFpP2lpC+tpoOfCGVNsumJvTfotTyZXA1JKkfNMnrq4ir//4IW4jRyqBHdeMN6wLTRtrmzqdOlFJSkFY0Zjrg4lpSi5B1XkUoTlmoO2bSk/47SPsX5O02B7GtJ5S2U7oPQ+FfkYE3ESJ/+ataNmcQRRHNu8WTCXyndvdiQ1xkGlrch5IC2U11kNZ8qETNZJYQSwiuGnpTHO1Nnn6kqRSL6r/qKnt5JNjN1NcaldR9u20HGTz1lPeJp3gQ8jjTHiScCXrA5BMcbaBJ3HsqVBg2yZlMKRz8w0CQuItYZRFKngTny/+P3Rt0bzMPADDPxgLol3QLGUImbgQ1XG3ERKYepjbLLFulxzsOTmLwD0oEWHn2E848BOMcYVkmhJY2xu15ZlsndGorJizeLYn8SyikkYZhIQ9d05HXm6RUsyhtS3Yq/v6oyxpwKE5IJ3puQ7TWMMADeORglW9J1rC3A5SxSFcqfIZoB4UaYYY9tSmuM8HEx8tB0rEVBxlryO3bGHBcfOvPv6c6EiPdUY43i+oh0EwYAW66cJumf/JEdKAQjZAQX8nOck35W2UEgJxoGfOGcZTJPv6jkLnjIwxnCpXcdrFBinku/0ZzQXxljtQsfz57QpQF8ghlGUucckjzSR7+mg+zMOIuTlBE+CEH0/UDsFpwVnjDGSPsZDP6y0FTkPKL1vznYfvSR52yCKMZ5BY0xJKZSR7PLyrV9T0NYlJd/NctiaYqbmrzG+f6GJX3rbtYwLB01e87RrSxf4mFVK0bBIE6tLKcw1xmUMJrH8o0qBMQ2+cTDvR1EpYzwtMKbEu9U5DZSKMU41iTTGQz/A0CsPCooC7DSo35qwPu/dXMLPPnqp8O95lQWDMEqwNXrS1ZEn2PoqSaMWE9rNyoxxmGSMl2u21BNqyXdBljGucZ5I0FPXlZPsanGWGyxTu01hc54IrpKSDHl+Q7s2cjqocY4FubA+mPhY1BY4XdfBezeXEzsB1B+KpBQUQKzojHGJxngxtajS3y0/DPE/PvsK/vzOfua7OpNPsoi8RLgiODl9wI/M/LNtbSEyDkQeRZr9/+T18/jw1XV1TaE2L9LvSs/Dq2uMiRAr242YRUoBAJdadeyMPQz8YKqU4u4k35W4UmhSirxEPSJBygqFpKGqXRYwxn9+Zx+/89yrRsc6SZwFxkhqpgZ+oET4JwV9G0P8hMYY50sp6G9UtW6WII4E9WXb31WhCnwQYzzDMeKVJmmM5+dKUQRHJaOElTJvp6EKY2wxTUoRJYOKtIsCYDZR0DFM7NqIMTbtC462kABgZPWmaz8EP8UAACAASURBVAbzQFZt80p4zUvcAsTkxiHed5PkU3NXiukBkA7hGlL8uTwtZ1YjG09oYuyqtqi3GMMkkMGeSVCUcpaIogi7Yx/LNQduSk+YVwDBtbLBft51AWK7Nt0kut4qwb8upUhP+vTvPHlPFEWZAh/Udp0xBpKFg/JwX6eB79pYxIVWvi9xuixyx7FE2eGCxKX9iZ85J9eCyInUzZM3sg5P241yLIaJLFYBmCV+pZPF6d8m8hY9ABvJXYppVWUtlpTBAObJd3RNpn2lil0bwVRKAYidSgB4tT9CiHyPdSdnMTgLMj7Gpq4UYZRLtJF8RlU4NE2+S81/afS9IFM99TTgLDBGtsDHvWKMc5PvpkzIrsYYz/IqkaC+CktoAlXgQ/5/lnLa9ELR4FbFqH1WuBpLHVbIvJ0GxRgbuVIwdc+8lC9oM+WiAOQXRUiDtjrLygTTVlkVKYWuyQZgpFXXg/88bI89MGBuW2tOwcKAMYa6tMAzkVLQccomLZuL/IR56ASbNk+UrQaKNcZBGM0kA+OMKbmACVOVfuYDX1h9LdccZeYfqeAsawFXqDFOMeF0bVnGOP6bKWhSB7IVNKdJKahyGhD3bbpuoTGO73VZYFy3LfzQ5bXi5DslpRALQjp2P0dnHEXCNzp9Tn3RSTugW8NJ+uuJwiu0mBlPKeWeRswY64Fxvo9xGrr7wcRgrNFZ8KrJd9Q6Y89di+NCs4aNxvRF+SxSCgC40KqBAaqAiV4+21bz/ZzkjBmNcZkrhfgZu1KkGGNG83E1KcW0apcA7YyevjD09LXoHsCxGLwoLvBx4oGx5ikMJCe/ouQ7gLZaBTM7iwzCsWIpxbyKewBxgQ+aIOfBGM9TY1wER1vdRjh5xjibfBd/1uYcLmcJxtikElSZtlEdXy5mRiW2ZYnvpPSmJu4mnMVBSh62RxMs1ZxKZY2noYgxBkTgOfADtV1upjEuP2fNYnPZDu3WnIRmF8hzpSDGkxb11c5rsfj5mSRepXcJdEeKmhWXVKccAyd1H4pKxOZt9eYHxsXPswjJ5LvkeVRAkMNaDbV+odwpNMbY5lzd78Xa8dJ12o6Flkw8E/8Xx8tzphgGIbwwygmMk+MHAGyNJgnvc/G3mDGm6pW0IDYhMfK8rL3IkDFWCzlpkVgSFOkJhVVyVooK+5ThZx+9jLevLkz9TJIxNj923RKFPl6iwDgxvrPMsY+DqlIKXeKSxy7TM6fdNdN7SnHFQYHDiheFRouxk8ZZYAwxyIUR5JZSdM8Y40APjFncNiBfU+dwXrj1YQKHMWXXNk/GmAp80EA2C2NMxSlohVqlPvusoHMO1ct//GNW0hgj3goVPpfJZ9KwraQrhbwn0+5vzVRKwatLKZQmO22/NI0x5tNdKXbm6EgBxAN63m5D07YwDAK12Jg2SRNjYjIp1yw+l8F+0bWVLRdBl1mJ9sjfR7MzxoRKjLEMilRgXHcSle08tTWfvA81zjHOCULzpBSu5vRAiK3bSpuqQLkUQDY7f5qUgsaBJddWwb7y+5XXSnKKbkESpSned34Zn3n4onqXiTHO0xmni3vo1xKkAuNJGOEwdYyExljm15gEqYQ8KUVQYNeWhl5IwsQ7m9xyIs0Fw0hKkbOrMi/o46OJZErHpXYdrw9G8rtaYMzmGxjr9xkod6VI2LXluFylCR7T9+98s4aWbeGZ3X7u38lT+7ThLDBGPMHTgHOvNMZ5yXexlKKIMQ5zK9UYnVdqGOetMaYgK6pgyJ4H2nYNo9l11FXhcK6YonvBGOtboXneu7orhUmCoKl9GDHG1VwpZL+tJKUo1hhHUYTt0URtJ88D05Lmmpa5lMK0wAcAfPD8Ct6zvjhLcxPoujaGmscsILLM8xjj42iMCbMU+KDAeEkWtwBEP9C1uInvWyxfSpEjlfrghRX8xH0bid/xKc+zCMs1B1sjT3hWRwUFPnICY9pJoAB0Emava0EFxsdjjJu2hTVtC58Y414O00bFPfKT78S/dTY3LadIaIyls9HYsLwxfQeYLflOv98mY43FpL0b4mdUmTGeMyOpt7lqIHuxVVeEUdKVQhzHZNfGBIyxlLbezJWCkkvzku+AeFfQNJi1OMOTKx18Y/8osdtJ8MP8ion3GmeBMeJBLg6MT5Yx5kx4/fpSL6yv7qZJKVweb0vO0rXI1WIcBPMNjNOM8YzHoUSdqhYxx4HLWeXtommgY4yMAmNWKKUAhDNF2se4bJIwtWubRWM8W/JdsQNAzwswCaO5MsY0KeYN5E2bY1hZSlHeJ962uoD7F5qzNDcBCnx0OcX+xMeCFoRRYQcRtFXf7Uowxgbsl8WFZZqnMcYdxxLsrhY0E7Oa7sPpBD1CEGWf0XLNwYVWPXn+GQLjJ5c7CKIIz+71ESGdfBefPw1ijBel3n3khwmNMQB0XCvjJzwPtBxx3H4OY7xfwBjrUgpd/7s1SgbGk1DXGDN4MsmvZrhFlmfZZ8r8EecUSO/ksnPqPt2VpBQJxrj045VgM6aOWTWoowQ84O5KKeiYyqYQ0+8bZwwcWoGP1KydIXgqXPfbVsT799Uc1tgPo8qs+0ng9LXoHoB0cKSDOenAmKzTAm27KK58JwPjnO85FjMKuIrgyGBo7lIKqTEOK6zw81CTgT8NiHc7+Q4QE/c8GWNauavkuym3OW3Xlh50m7aVcaUotQ+jAh+lWj6OYRAgAlA3HKgoOKBrM9EYT7NrI0eKuyKlyLlPJE0Z+QEcPt2uMJZSzK1ppaCqZrRgD6MIe2Nfed0SLMbQm1Qv7iG+G//bPOkytlzbHXvKi5mCnARjnLZrk4nOaemCaQGfWZLvLrRqWKk5+NL2Yea7evJiGjQOLMnnMJKSA7oOAHh0qY13rXXnponX29W0rXzGeOzDYkKXrEOXUugFFdKBsRfGVQ5jxnj2BbE4n1kSVSb5zkBjDMjCE6C5sbyNelvmTagwxlCzLKPqlmlsNNy44mWOlGJeyXeAGPsC8jE2kCJaWgySKQmdIniqXPf5Zg3rDRdf2jnM/C1vZ/Q04Cwwhs4YC2bmpANjAMrMP0gFgat1B+/fXMb1bpaBcjhXA/UsfcuW35+E071nKx+XscTW1+yMMT95xthiyqJpXkyD0NXKf5dIKRIa49QgKZLFdClF+ZaWqV2bo7XRdIJcSAVuJhpjnRX/yk4PX9uLWYQduS0/r+IegMYw5jSpaVuYhBF6E7+0/9NEexJ9kNBN3d+DiY8gijLlsjkDDmdc1OsTnKnGlNxwoijCrcEY61QCOSGliORn01KKbFAFlG/1EmbRGDMmtnNflsUV9O8SM5avMRb9mZj7kR+oBQFd1yOLbeW5O2+IstD5GuMFx84EJ2m7NtFOlgiMAznH6IzxZEaNMe0aRNK9o7rGuLyojP75KlIKJ2fxM0/Uc/TvJrAYw3lZGTGvwMfcc30UY1y+uyg+n2/tRu2bhYhjjOHtKx282h9hJ7NIO5NSnFoQ83WvNMZAcWUZzhi+/+KK0pzp0IOZWRLcHM6UHdS8t3CAODnjOIzxOIi9E+928h0gJgwlpZjTC2uaIW0xza4tJ1uXGGPKMg+iCGVz2eV2HQ8vtlTwUnhu7VymfaFlC9ZkXwa0o0DoX6dtjek6yD95Ywf/5+s76m/bI1Fa+Lh6TR3TtMFU5GNnOCm95iquFPNCx7XBAOyPxbi0ozlA6LAYU8zicTTGrvFWuliwHnoBhkGITSqBrGlPPaXFzUopgKyvqWlBnVk0xgDwxHJH/bsoeTGNkZJSiP44TmiM735H6Dh2LmO872Wt2gApU5KXQWPm+WYNW8NYiqOeC7lSWHGBj8q5BZo3dATkloROQyWaG2uMaeFSzZVCH8/uBiNZt/jMloyXpDxIZ7XnnXwnjs+0vKXy+0a7eXnJ/E7qva2aMPfkygIYgC/t9BK/9w3dTE4aZ4Ex7r3GGIhrwseBcfl39ABklgcpHBjKt7+rggaziQqMZzuOawlG+6Q1xrSFOs9KgIB4RtN1XoK5onr16a3Jpm0hRDw4mWw/L9Yc/PT186UDrj6pmfYFxhgWa7bSPJpIcsTkLfr53tjD1nCiApDt0QTLdWdu9x2Iryvfrk285zvDSSlbRoN3XgXKuwWLMSy4ttIYU1XAtJSCM6bcC6q6UswmpRC7W7dk8YhzMjDWGWPqo+lFEsktMhX9TBnHCkmQOtYbrmLq8gp8FEkpXM5UPxn58XXNc8u7CG3HKnCl8HJdMHQpBd3f8606Dj0/9mEOk9pvCu76XmDMgMYVQqn4krnuVM+5CFG+S5FwS6g0N95dxrg2I2MMAFc6DQBxNVMgniPmYfNIcBgz9jEG4hgkT4+cZYyrtaXr2riv08Bze0mdsXemMT69cLTA2OHTGa+7BRLKB6F5EKivWGdypdDswO4GY0wDJ5sxmKhxJjXGJxcYO5wri5t5rWSVM0LJxEF2beSpnUm+kxM0ySnmWSZ7FsYYENvMFLiZWL1ZcrtXyAIE03TjSARY2yNvbqWg1fmmJB82pcfmrgFjPE2rfDex6MYLj93xBLYMlnVYLM41qLrbReMGg3l/d6TE6aYMjDdTUgqqugZkfV5rBYyxKEtvolGVP2dYbT+5IljjhJRC/jtPSjEKQjQsK1HWdiK3fue5eCtCx7HR9/yED3EYRTjMKe4BxO8WkGSMgVhn7KW03zTX+VFkLKVI+5eramhGGnHxmYGBE4z4vPipk0Ymi9NZfYxNcbXTwH3txkzffctiC595+KJaUAIaYzzH2MOWdq6A3F0suW8W16oFpu6Z7vEPzBZvLNUcRToR/PDMx/jUQmeM7wVbDMhOHGWlFNPgJALj6ufUvz9vjTEQD5zHYoyDUAWqJ6UxJsybMS5rPyXfeSlWh6Cq30mGdZ6BsT6RVAuMbbXVbxIYU4EPXWt2oz9CGEXYHXtz1RcD8eKvqMAHIILz0yilAATTQjtZOyMPy7Uso05dliFePJmC7otpcQcgTr67ORxjybVRl+fUZRLFdm1x8KzD1D97FlcKwpPLHdQtrpIF9ePkSSmGfoCGzVW7yJXiJNhiQGiMg0gUbiH0vQBBlF9QRJcpTdKB8ZAC4xRjPIP1GGdM5cQAcWBsEuDEgXF5PoL+eSo8of9uGu6mjzEAfP+FlZm15YwxXO0kg+pYYzy/tuoVH8t8jAExjnhB/pxNnvomfvxFcHi2HLxn6H990jgLjBEP6KMgvHeBMWMqMQIwDYw1KcWMGmPCPCvfWanAeBb9M0DWTtmExLsJfdKb1xg1zUtXB0kp1EST+jwxnMS2BAaDnXEbZ1wkLdZs9P0AXhhiFARGE10YxXrZhsXx6tEI+zKxbJ6OFMD0RYn+rpcHxtId5sQZYwcHEx9hFGFn7GUS7/Q21S1euT/QY68S7JHN463BOMl6cWFjNQ7CTJIaoUhjbOqMQ9c6y1Cw4Nr45bddw0OLrczx8hwEh0GIutTRq+vSHB3uNlbkIpEkNEBxcQ8gXTkzBGfAWt0FZzFjTIGJnnxHqLIg1oMctcNm8FDoM0NjxjiWulQq8KEzxm+CKIfuQ2OeFWhZuuLj9M9bLH6m80y+I7iyboKOMynFKYZetvReJN4BsVBeMcYGb3+CMZ7hnHqHvLtSitlQsziCKFIFJE5GYzx/mx+6H2VbjWnGOK0xJjZwmJBSzKWJx2CMRaB2MPHNpBRctHt35MHhDA8vtvBaf6Ss2lbmzRiX2LURSgNjLRn2JNF1bQRRhL4XYHfsZfTFQHxtVa3a9O9WYapcLvy0t0deIjCmv+mFMDI+xqQx1gLjMIowCcuroOntnVXmlO4HdNl+TmQ88gM0JJNes7iwazOwGJsXaJFIi0gA2Cso7gEkrRCpcqbFmSxwkmSM48I/2hxQYbVRk7t5dC6gmpTiyKDapP75IIoTC6v7GJ8+RjKN1bqLj91/Dm9ZapV/2BBJxtjMlULt8qb+5qQC41mJOF/TikdRZFwY5qRxFhgjuZ10LxljPwwraoznyRifQikFsQtzLNFchruRtKGCszKNMRO2Ol5BUEEuCkNdSjEv5wydOaow8ZPX7v7YN0y+EzsjOzLIu9Su48gP8PzBAMB8PYyB6fpul7M4MCy55oYtFHqNE6afaMv8xtEIXhhhOef+0Hsxy9hF40YVxti1GA494Xm9mXI7oYCJqqulxyW6z/qWqknFRAJd67wWKNNLQofqedcsjrEvNMYnJaVYch1wxP7eAHBnOAFD/ntCuzGAuL80fqzVXeVMkR5bdMa4SuJXw+IqcVsFxpWkFBUZ48oloedPcNxtPL7cMfKCNgXFFICZK4VeOj09XmYruFZvT9r/moJ2EzeTk8ZZYIzk4HDvNMZpu7by7+iB0yx9624FxvRSTY6bfCfbNJhjwY0y6JPDvPW7Zc+US41gkWavYSWT78K7oDF2OKsUbC/V4upsJqXFKXOe9LKXpXXRV3Z7qHGO9pzfv2mMMWNM7RCVtbvj2PhHb7mER5fac21fGch94IVDsXDIY4xpwqvqSAEkNcam0FnGzTRjLAPjSZC/Rao7VxCqBcZmsiRTUOXAXI2xlFKItlkYhVJjfEKLI4szLNUcbGtSijvDCZZrTu695RxJxlj2/fW6i53xBEEY5bhSzLZrWNeKDZElmJ7MXXxN4icFxmWylHxXCgPGmHZ4cPK7PKcFFFMAZq4UQkqRn+BI95MchGbZsUn7X1fRpp80zgJjpKUU95Axrpx8dzzGWLcRm2fnnB9jTIHx/Eo0l59T16bNmTEuk1KQK4UaMJKvp80ZHM4wIo2xYbWwKm2suk284Aiv3T0ppTCRJAQy0W6l7mKjWYPDhd3Yat2ZWY8+7XziZ/7fSU5hEhRcaNVPROeugxj5F3tDAMBKLSs1oT4wG2MsflYJ9pQHrgzcdNRkXsAkDHN9XpXGWJMumJQSj9s738CYjumlNM+h9NnVGeMRaYxPsA+s1p1Eouqd0aTQk1x3pdDLPm80XQSR0BnTdSpXCi1aqvLuJxlj84SsTPJdqZRC/NST76pIKU76fT1NWKyJ/IS9sScL6JhIKfILhlEFVwqcZ7mvLk/GBUWSwdOA09eiewDKsgWA5j1S6hcV+JiGeWmMq2SkmyCtMZ7V+5UmSlWi+YST7+Z1OlOWy2KYatcGiAQ8NSHNMfluFuYQEM9kwbGxNZwgRDnrx+Xg6kcRVmoOLMZwQbKOeYllx0XZoqSpBT6nEQ1ZSOD2cALOgG6OGwHnswfGplISHfSOnGvUslIJi8VJajnHtLicYI/NGBs3txSbTRcv7B0lfpcub16XTPg4NC+EMQ+s1F1sjz1RXS4Ubi7rBTr8dEloGj+I1b85GM+NMW7YFkZargNwAlIKVE++e7PIKO4G3rW2ADDgT2/tm7lScI0xzvms/nxnkm4qR5ozxvhNA+cYk8s8kAmMDTrLvDTG85RRAFnGeNaxiVisWGN8918gnaWdl48xHbNs4lDJd0HxRNOwudrCNMk0rtrGWfrCYs3G7aHwtDX1JQXiQPhSW8gp5m3VBpR7SDcrMMb3AozFlQCXXCf3HaB72pohcXiW5DsaN9KJd4CWfBdEhdvkJLcgVGGMj+NjXITr3RZe3D9S7xUQuybQjkJdVsScBCenMQYEY+yFEQ69ADtjD0GEqYyxbtdGz2m17sJmDDcHY81fmid+ArNojKWUokLyHWcMnMXP3LQkdBBWKwltukv37Yyu6+Ctyx381faBUcl1S9s5yfss9SeG2QJHxRjLTkoE0Fny3SkGPfRZMrvnAZJSkP+1EWOc8Nyd7ZzA/ANjmrSKtmVMQS/SiUop7oKPsSljTHZLpNnL0xHW7ZgxDuZYTpOe2SwBYte1lQ7SpMAHgfSyVCJ13ol3gLDo+t7NJTzUzc/2VlKKU7idRyAHgiJGfS5SikrJd+Kzm81sgEbJd0WMMZAMqoCqgbGUf81xLHhwoYkIwPNSx623SUkpbO26TpIxlu/IzmiCO3LxWRwYJ+3aaPywGMO5pos3BmPF1sWV1maTUtRtC14orCWrJN9RewCZz1A6JhJjrJWENjjHWWAs8N3nluCFESIYJN8xBlqu5t03vT/NssNM36c+WOTXfxpwemeDEwY9tOYcfQSrgKrUVEkwSBb4mL2jzpsto2CNtmWOm3ynpBQn8P7cDbs206ppXA5MRa4UgAwq/LvgSjGjlAIQTCYpRk0DY72C24PdFr5zY7EweD0OOGN46uJqRgtLOO2MMRB71uYl3gHHS77jMzx3CqDSiXdAzAZ7U9wbmraVqIAVSynK268CY+PWluNiu46GbeGbB3FgTO2r64yxT9d1chM57aJsjzzcGQlHijUjKUWUGD82mzXJGCfdQmwWj85Vdg1owTAKgsqVQukZmizGbBUYR4r1NAnK4p0ioyZ92+Jcs4aHuk0A5TGCfq9ypRRqUTpbW+Lku6TG2DFI2jxpnL4W3SOcCimF9PUDDF0ptA41i443llLcHSeAN33y3bwZYwO7NiD2eM2zsRFSipgxnnd1vlmlFIRaSV+i9i5pFdxci+Ppy2uVq7bNA+RKcZoDY7q/RR7Px7Frs7RnYIqHF1v4yNV1xfTr0JPvnIJBrGEnGeMqGuNHl9r4wPnlueZEWIzhLasdfOtgoMovU/soAKzbXLFpJ9lXuq4NmzHsjCe4M5xgsWYXPiuya4ukL7S+43S+WcMwCLE19FJuRkwyt9WSoJR1pB/OzBgb7RDIj1DynemYfMYYx/iec0sAyhcu+r2aJqWY9Z7Gdm3JpM0zxvgUw1aB8T1KvlMsq7k1mSUHNOB4dm3zHujjynezm4EDGmNM3oknkXyn27XN6bZUcaUAgLHSGGcbIJLvyJVifjro4zDGerGBcsZY/LwbiXazYKXmwOYM7XskoTIBWbaVMsbHKfBRUUrxjrVubnBKRXmG/jQphaVcCQAhW2CAERN7sV3HBy+sGLfVFI+uLeDQ83Fblk5WUoqchdNJaow5Y1iuC8u2O8PixDv6LCAkB3ryHRCz+6/0hxmJlsN55Wsi68ihxhibVjCrIuGLpRRiN9WUAIrdaE5f0HXSuK/TwI9dXceTK52pn0sExjn3WRWqmnEeTrtSVF1QnSTOAmMJh3Nwdu+Yo4yBtmFnocHoOFKKuSffpV6AWbs9DewnyRg7d0FKUcXHGADGoQgU8j5fty1RJlsmo8zdru3YjHFJYCzPUxTknTTestTG597/2D3bKTLB/Z0GHuw2cbmdZWiBedm1zacf6XkBRYGunkAKxOWg523VVwWPri4AAL4ldcYq+c7KatBPqiQ0YVVWrtsaedhoZOUrBN3abJKSUpxr1MAgSIa8aoRV3/s8xth0LKIxwGSXQkkpwsgogYzAmNAvnzHG4l78nbVubhlxHYky2rka4/kwxpOUlOIsMD7FcDhD07Lu2eBMnZICY9OVLnXW2eza7g5jHLtSHI8x5ozB5exY9dmr4m5IKUxLQtPENpaTV15fbCgWPag0UZTBkTZaHWf64JmHaoyxDIxPCWPMGcPCKQnSi7BYc/BfPnihUGpiSZ3oLAvc1bqLh7pNXGk3jtlKARpLIhQzq03bwigIVT7FOAjuuZRlueFive7iWwfCtm0YhOBMk5tpO4knnai5WnexPRJetEWJd0D8bpEXupMI5rnSK6efi8t55ftP8rtRIALjooV8fjvFT5MS1HpJ6NCgepsO2yC57wwxyqQU9jFIOEBnjGXyXcWdhpPE6WvRPULHsQsTdE4CMWNsbkkDHI8xpgFxMccb9TiIpRTHY4yBu5MMZ3I+hvllvpuXhI4XR0WDBTE1R74oyTu/BEGOn330Et65tlD5uzWLx9n7pYb9p4sx/nZAw+LouvZM/bVmcXzqwQtzG/t0FtApCLYaFkeEmAQwqZh4Eniw28RLvRH6no+hH6KhESW1VJB5ktAXkSZSCioUlWaGyUUkwxhzXjnY18vT+1EIu2Ahn4cqsq20lKIKWW+zalU8/7ZDv1d5YwnlvMyPMT69GuP5RkRvYvzQpVWllboXUIxxWE02QKuwWfqWxRl+/vErc3fioG2s4/oYA3ISUlKKebRuOki3PauTRh5MzebpGY5ztjsJtLXb9+YvL5m2TVuGxZoDfzQpnYiWaw5qnOd64J5hNrz//DLevd69180AkAwgixhBYr4HfoCGbZ140YwivH11AX9+5wBfePE2ahZPBOt1ja0/SY0xkPT3XpvKGIuftOBIL67PN+v46m4/0/63rXYqj3Zq50pKKapoeatYQyYr31VLNjaxgztDDLuUMaadz9mOb3HhYZ0pCX0Kn9FZYCxRv8cawzRjbBoEHocxBjDT1rkJqPQvMHvlOyCeXE1teuYBh3PMc41kKqXQNcZFuivSkarA+JSsthddG33PL/3c1U4Dv/r2a/dUT/rthoZt3RNHjzwkktQKAp+mYhslY+yH98w/Xse5Zg1PX17D//7KHVgsaUdXv4caY9pdWXTtqcEkBYGjIJ+JK2KM37O+WLlNNueiPL1MvquiE62S8ClIltiVoso8ZzF2ImTKtwuSUoopGuNjzDkO52fJd2cwB3W6SRAKxrKqxviU9S395Tk2Y4yTtd1xZSLmvGDOGMd9wERKYXLMk8J71rv43s1lo8+eBcXfvkhIKUp2PSjB7bQwxgDwzrUFvG2lgyCK2wncW41xx7HgcjZVXwzE40dxYCwC/Xkx3sJTfQbGuKJFIGescvIdALQd61QsuN4s0OfsaQU+jiMxdDmLNcZKm3765oMzxviUQF/tV90uAua79T8P2CWrT1PU7kVgbDFE85RSmGqM5c9xEBYy+bS9S+zsaWFErndbuH46dvPPcA+hyycK7dqUlEJMkONTojEGxKLtw1fWcWc4Sch9Zi2dPK82fejiamllSBoji6QUbcfGRsOdW05JXVpHMrDZGGPD+0ilrkNUc+H5xAObpzLoOq3Q55JcKcUxNcaAZIyDWGNcRZt+kjgLjE8JKONzHISV+6rh3AAAGh9JREFUOl5cpvGuNGtm0EB53CnE5feGMabtnnnAZv9/e3cfHVV55wH8e++dmcwkIQwJCQwIIlQhipYiK7WirYgGazTndGtxU6KWitvja2Vxm3pYEMVTY8/Bqg31rLsutWjtYfGABhrR9ZytWnyh8aVu6jsISATMS5OQTJK5c/ePyZ1MTDIvmfvyzL3fz1+QTOY+c+8zz/3Nb37P86T3GhJLKSalyLZ1mVBjTJStdNb7TZy4BQwu1ybQzHSfIuOmM2cMu2F7BldtiWjW7nyn+9aU1OUOerPGyhgDwE1nzjBszNA3G8pT5Iw2B4nXGKf5N8pgWZ6aYSlFoUllgk41LJmVbB3jLDPG/QmrUog48Q5gKYUwvAmf9jMZuPRBWrRPXfpryLZddmSMjZ60od8I0p98N/aAocixJexOMjAmAfnSqMUdKqWIQo3Glhbz27Sx0lhGG7f8SqzEStT3XKoa49jPZMNW2wkoSny5tkyCpUw3E9ID49gGH2SW4atSjPz9UCnF+I/x1RpjEbeDBhgYC0PvlH3RaEaDTLyzmtKq8YtnjLMcg33xMoRsW5TJMWVDM/BDy9wkf9zQmp3amDXGQGwCXnckMuxviETglYeKusbqw57BD3e9ERV9g9kjkTLGY8lTYjvEiZaE0I2sMTb3nOobtQyMd/JduoGxHFubOZMtoSlzied2tPNsxDbb3sSMcZJJ5nYTfzRyCf3TfZ8aRSbj2dDkO7E6mB7cZ9sqOybfFed549vwGkH/0JNqEEj8dbKvmAKKLNyqFERALNOqv2eTlRwEPAp61Wg8iBOlxjgZv5L5er9WGrlcm7ljg1+R0atGEckwmaNf6kwyxvrazBzuzGPNqhTS8IyxoBeURTiC0AeWTDdt0BfRF61/KQYF7Hk21BhfMbMUGoyrMU53K83Ec5VswPB7FJwIDww+pwENJDJQniyjT40mnaQWUGT0RNR4EJdn8FrqZshT5Hi2S0RDGePYh2bzM8YK+tQoBqIaJnjHkTFO86alDK5KEdvggwOeWVLtfKffk7KpMY6VUsTuXQPRzL5psBIDY0EkfgrLpOP5mDE2XOzNatzxgj4PzgwWpNx2N3HCQ7KbWkCR45vR8EZBoslTJGAg+bJgAY+C3oiaUxnj0yYE0JXGWt12Gbkqhbljg76DYfeAmnIpuUTjWZUiOrgltB0TH90i1c53+j09q+XalISMcYqSQTsxMBZE4u4vmQQ7ofw8TA34LN+NKRUj3kTAUFYhlwNAjyxj5enTUj4uccxP9kk6P2Ezh1w+L+RM+liULDDL98j4MjyAvsHspijrGCdzyfQSu5uQlOWBccIOhpnsXqbfG9Jd9m7Y5DsOd6bxpIhBvAZ8e+uV5WE1xvmCbEz0VWkFxgcOHEBtbS06OjoQDAZRV1eHWbNmDXtMfX099uzZA1mW4fV6cccdd+DCCy80o82OlBgIZdLxzphYgDMmFpjRpKwMlVJk9zzxjLELRsR0SykCCTP4GRiTaPKU2K5oyT4UBxQFvZFwTmWMRTdyuTZzz6l+zTRkNj5nsvNd7PGx7GKmW0JTZlKVUhgx+c73lRrjbMoyzJRWYLxhwwZUV1ejqqoKu3btwvr16/HEE08Me8w555yDVatWIRAI4P3338fKlSvxyiuvwO/3m9JwpxnWKR0QBA6VUmSZMY6XUmTdJOENm3yXZBmbxB25GBiTaHyKnDIoC3gU9ESGJt/lQsZYdHZljIGhtdrTURbwYUrAl3b7FFlCJJr5OsaUmWGlFKPct4fmyoz/GPpybVFNE7rGOGVvbm1tRXNzMyorKwEAlZWVaG5uRltb27DHXXjhhQgEYjWUc+fOhaZp6OjoMKHJziRJUjyY9IjZVzKid/hsxzE7NviwS+JrTDZgJK756oZMOuWWAo+C/BTrEud7YnXy+uoqzBhnL3G5NkVKnrE3QiCN7b9H843JRbh9/qlpL3sXL6WA5ooEiV0Sz+1ol0bfxCXbVSmAWLZ4IJrDNcYtLS2YMmUKlMEslaIoKCsrQ0tLC4qLi0f9m507d2LmzJmYOnWqsa11OI8sIaI6Y+at/hqy3vnOhsl3dkm8kSVd6iohY8y4mERz6fSS+K52Y/EP9uGO/gHIMD+76QZ6YBNWo5acz8SSLjMzf0OrUjBjbKbECfOjLtdm0JbQQGxFiohmTT8dD8Mn373xxht46KGH8Pjjj2f8tyUlhUY3J22lpRNsO7bOq8gIq1EE/F4h2pONCSc6gBOAx6Nk9Vq0k7H1hPNNPicinO/+rqG3Y3Ewf8w2haABn8b+XVZSiNIClitlS4Tr7xSlaTxmaiQCfAZ0RzX4vQrKyopMb1cqud4H5N5+ALFSiqI88+8hEyJDH34mFvpNO17+YS86IiqgqabeB3L9+mdLGew/iiyNei7k3j4AQFEW17okHHuOCZPyEdGAooI8Ic97ysA4FArh2LFjUFUViqJAVVUcP34coVBoxGPfeust3HnnndiyZQtmz56dcWNaW7sRjRq3fmy6Sksn4MSJLsuP+1V6HjDSrwrRnmwMhGPLGmnRaFavpXtweSQzz4ko1//vgwMTAPR2943Zpv7uvvi/O9p7IPUMmN42JxPl+rvJQE+srx/vDiNPkmw//07oA539g2MuYvcSs1+PNrhKRFQD+nr7TTveQH8E/QMqBqJRDPRHTDmOE65/tvSlCGWM3nf0e3G4Z/zXOnwy9r7/4kQXBtQoBsLmXM90yLI0ZjI25TfdJSUlKC8vR0NDAwCgoaEB5eXlI8oo3n33Xdxxxx14+OGHcdZZZxnQbPfRv44SdaZmJvQ6pKwn38XrmrJukvDS3vmOq1JQjssffEN39kc48c4gSpqlWEaRJCle1mVmKYVnsMZY1UafFEbGSLXEakBRcGqhH9ML8sZ9DL1f9kZUaBC3hCqtEenuu+/Gtm3bUFFRgW3btmHjxo0AgNWrV+Ovf/0rAGDjxo0Ih8NYv349qqqqUFVVhQ8++MC8ljuQ3jGdMKFq6E2W5fPIsdDaDQGgPGzyXfLNEYYe5/zzQs6j9+EouCKFURInT1k1Lugf0s1M5ihy4jrGHO/MoqS4ZyuyhH8un4E5RfnjPoZeY6zPQRD1/pVWjfGcOXOwffv2ET9/7LHH4v/esWOHca1yqaF1Am1uiAE8Bk2+kyUJeYqc0XJAuSrtLaETAglBxxWipBK/9eCKFMYYPn5Yc071a2dmgCMnbPDhhHujqBQDJtelot/XeiLWLCk4Xtz5TiBG7RYngngphQGv5Qezp6DUn/6Wo7kq3VIKWZLgH5yo6YZMOjlPnixDBjPGRlLS/GBtpHgphYnjkEeSoEbBVSlMpncZM8tVvIPv9Z7BiZs5u1wbWUf/+twJNcb6wGzE+DwvaN9qJVYadmNLkSEPMDCmHCZJEvweBT0RlRljgwz/YG3NOY2XUph4PG4JbQ19LwUzz7EvnjEeLKUQ9P7FEUkgHgu+yrCK/hqynXznJolvRm+K7wwDHmXM9SaJcoG+CYg/YV1uGj8pIaixPGNsaikFBjf44HhnNrM3htE/sA1ljMW8ngyMBRKvMRa0s2TCqMl3bjKsRjDF4ORXZEd8gCL30oMqllIYRx8TrAo49F04U41X2VAkCVrCv8k8imzuPdv3lRpjUSffcUQSiCdefiBmZ8mEx8AaY7dIHCNSfTUZ8Ci8SVBO07+GZ2BsHP3e4bOqlMKK5doSnlvQOMoxFEmyaPKd2DXGYrbKpfQsq8cBb/6hUgpKl5xwzlLNvi70KPBxijblsPzBoIo1xsbRhwSrl2szM5hKTBQ5IWkkMrNLKRQpVlwpeikFJ98JZGi5NjE7SyY8Bk6+cwv9VHllKWWm/duhSfh6iXhbaRKlKxCvMWZgbJShUgprzumswgDmFAVQnOc17RiJ90Mn3BtF5pHNnXwnSRJ8six8KQUDY4E4coMP5ozTpk+eSWeGdzDPi6CJNyMis+mbfLCUwjiyxTXGpQEffjz3FFOPoQzLGJt6KNdTJMn0e7ZXluIbfKRafckuYrbKpZyUMR5ax9jmhuQYGZKwXy8RGSmgMGNsNKsn31khsWLMCfdGkSmSBNnkvuNVJAxEY9MpRc0Yc0QSiJMCY2aMx0eRGBiTOwTzvJAAFHq5XJtR9KHDqsl3VhiWMbaxHW7gkSTTdxdMLPMR9V7HUgqB6NseOyIwZsZ4XGRJ3Jm6REYqDxbg9vmnYqKPJUFG0e8dombixkMZtiqFc16XiC6ZXmz6OfYlXE9R+ykDY4EMZYxtbogB9AFa0H4vLFmSTF0TlEgUsiShLOD8rd6tpI+7PgcNvMNrjJ3zukR0+sQC04+hJ34kcOc7SoOjJt/pGWOWUmQkNvmO54yIMqcPHWZu0Ww1Tr5zFv1DmyeN1Zfs4px3jwM4ssY491+KpWTWGBPROMmOzBgn/ts5r8ut9IyxqNligKUUQnFSYKxw8t24sMZYTKoaQXv7CUQi/XY3JWd4PD5MmlQKReFtxipDNcbOGUNYSuEseuJH5PscRyyBxEspHPDm5+S78TkzWMi6SwG1t5+A35+PgoKpwn79JxJN03DyZCfa209g8uSQ3c1xDT276qyMMUspnCSeMRb4YjIwFkhZwIcirweTHLBxgyxJkMFP+Jm6Ymap3U2gUUQi/QyKMyBJEgoKitDd3WF3U1zF6g0+rJA458YJSSO388ni91EGxgKZ7PehdsFpdjfDMIrMqXfkHAyKM8PzZT2rt4S2AkspnEXvmyIHxs5595BwPJLEUgoiIos4MmMsJWaMbWwIGcKniF8Hz4wxmeabU4KYWeC3uxlEjrJ69XUYGBhAJDKAw4cP4bTT5gAAzjhjLu66a0Naz9HUtB+RSATnnfdNM5tKFtMDR5Fn/GcqMRjmZO7cF88YC9xHGRiTaS6dXmJ3E4gc57HHfgsAaGk5ihtuqMHWrU9l/BxvvfUX9Pb2MjB2GH1LeSeVsXDynbN4E9YxFhUDYyKiDDR92Ym/fNlpynOfO7kICycXZfx3+/a9gieeeBx9ff3wer249dY1mD//bBw6dBD33bcR4XAY0aiKyy+/EosXn49du55BNBrF/v1v4JJLLkNNzfXGvxiynBPXQeeW0M7i5eQ7IiIy0+efH8HWrf+JzZsfQUFBIT799BOsXXsbnnlmN5555r+xZMlFqKn5EQCgs7MTRUVFqKr6Hnp7e3HLLT+1ufVkpHnBAuR7FLubYShOvnMWX3zyHWuMiYgcYeE4s7pmef31ffj88yO4+eYb4z9TVRVtba1YsOAb2LLlYYTDYSxcuAgLFy6ysaVktrMmFeKsSYV2N8NQnHznLCylICIiU2mahsWLz8e//ds9I373ne9cgvnzz8Ebb7yGbdu2YvfuZ7F+/b02tJJofIZNvmPGOOf5cmDynbi5bCIiSum8876J11/fh08//ST+s7/97f8AAEeOHEZxcQm++90r8aMfrUZzc+znBQUFOHmy25b2EmVCZimFozBjTEREppoxYybWr78X999/L/r6+hCJDODss7+O8vKz8NJLL2Dv3kZ4vR5IkoTbb/8XAMBFF12Mu+66E9dfX83JdyQ0fRfVKFhK4QRe1hgTEZEZQqFp2L37fwDEssajLb127bWrcO21q0b8fNq06eNa5o3IDoosIRrVmDF2gFxYlULckJ2IiIhcT5+ApzAwznkFXgWT8jwoC/jsbsqYmDEmIiIiYemZYoGTjJQmryzjznNOs7sZSTFjTERERMLyDAbE3BKarMDAmIiIiISlMGNMFmJgTERERMLSV6aQWGNMFmBgTERERMJSZIkrUpBlGBgTEeWY73//SlRX/yOuu+6fUFPzA7z44vNZPd+ePc9h3bp/BQC88sr/or7+oaSP7+rqwpNP/jarYxKlyyNJLKMgy3BVCiKiHLRpUx1mz/4aPvzwffzkJz/GokWLEQwGAQCRSAQez/iG9yVLvo0lS76d9DHd3V146qkn8MMfXjeuYxBlQpa46x1Zh4ExEVEOO+OMecjPz8d9921ASclkHDr0GXp6erB161P44x8b8Mwz26GqKgoLC7F2bS1mzpyFgYEBPPjgA2hq2o+JE4M4/fS58efbs+c5/PnPL2PTpgcAAA0Nu7B9+9MAAK/XiwceeBCbN9ehu7sb119fDb/fj0cffdyW107uoEgS1zAmyzAwJiLKQOefX8XfX/mTKc89cclFKPrWBRn9TVPTfvT398Pj8eCjjz7Er3/97wgEAnjnnbfw0ksvoL7+Mfh8Puzb9yp+8Yt78JvfPI5du3agpeUotm3bjkgkgptvXo1QKDTqc//ud/+FLVv+AyUlk9HT0wNFUbBmzc9www013D2PLKGwlIIsxMCYiCgHrVv3M/h8eSgoKMB999Vh795GnHnm2QgEAgCAV1/9Ez7++CPceOP1AABN09DV1QkAaGr6Cy6/vBIejwcejwcVFZfj3XffHnGMfftexfLlV6CkZDIAID8/35oXR5QgFhgzMiZrMDAmIspA0bcuyDirawa9xli3d28j8vMD8f9rGnDFFVfhhht+YkfziAyjyCylIOtwVQoiIge64IIL0di4G8ePHwMAqKqK99//GwDg3HMXobFxDyKRCPr6wnjhhcZRn+P88y9AY+NutLW1AgB6enrQ19eHgoIChMNhRCIRa14MuRpLKchKzBgTETnQggULceONN6G2dg1UNYpIZAAXX7wM8+aV46qrvoePP/4YK1dejYkTg5g37yy0t7eOeI6FCxehpuZ6/PSnN0GSZPh8XtTVPYji4hJcdtnluO66azBhQhEn35Gp/qG0CJ39/BBG1pA0TdPsboSutbUb0aj1zSktnYATJ7osPy6Jgdff3dK5/l988RmmTj3VohY5R66cN44B7sbr7z6yLKGkpHD031ncFiIiIiIiITEwJiIiIiJCmoHxgQMHsGLFClRUVGDFihU4ePDgiMeoqoqNGzdi2bJluPTSS7F9+3aj20pEREREZJq0AuMNGzaguroazz//PKqrq7F+/foRj3nuuedw6NAh7N27F3/4wx/wyCOP4MiRI4Y3mIjIDgJNx8gJPF9ElItSBsatra1obm5GZWUlAKCyshLNzc1oa2sb9rg9e/bg6quvhizLKC4uxrJly9DYOPoSQEREucTj8eHkyU4Ge2nSNA0nT3bC4/HZ3RQiooykXK6tpaUFU6ZMgaIoAABFUVBWVoaWlhYUFxcPe9y0adPi/w+FQvjiiy8yasxYMwStUFo6wbZjk/14/d0t1fUPBv04fPgwTpzgt2DpCgT8+NrXToPX67W7KWnhGOBuvP6kE2odYy7XRnbg9Xe3dK//hAmlmMB7Z0Y6OsIAwnY3IyWOAe7G6+8+WS3XFgqFcOzYMaiqCiA2ye748eMIhUIjHnf06NH4/1taWjB16tRs2k1EREREZJmUgXFJSQnKy8vR0NAAAGhoaEB5efmwMgoAWL58ObZv345oNIq2tja8+OKLqKioMKfVREREREQGS6uU4u6770ZtbS22bNmCoqIi1NXVAQBWr16N2267DWeffTaqqqrwzjvv4LLLLgMA3HzzzZgxY0ZGjZFt3AzdzmOT/Xj93Y3Xn9gH3I3X312SXW+htoQmIiIiIrILd74jIiIiIgIDYyIiIiIiAAyMiYiIiIgAMDAmIiIiIgLAwJiIiIiICAADYyIiIiIiAAyMiYiIiIgAMDAmIiIiIgLAwJiIiIiICAADYyIiIiIiAC4PjA8cOIAVK1agoqICK1aswMGDB+1uEpls6dKlWL58OaqqqlBVVYWXX34ZAPD222/jqquuQkVFBVatWoXW1labW0pGqKurw9KlSzF37lx8+OGH8Z8ne+9zXHCWsfrAWGMBwPHASdrb27F69WpUVFTgyiuvxC233IK2tjYAya8z+4CLaS5WU1Oj7dy5U9M0Tdu5c6dWU1Njc4vIbBdffLH2wQcfDPuZqqrasmXLtDfffFPTNE2rr6/Xamtr7WgeGezNN9/Ujh49OuK6J3vvc1xwlrH6wGhjgaZxPHCa9vZ27bXXXov///7779d+/vOfJ73O7APu5tqMcWtrK5qbm1FZWQkAqKysRHNzc/yTJLnHe++9h7y8PCxatAgAcM0116CxsdHmVpERFi1ahFAoNOxnyd77HBecZ7Q+kAzHA2cJBoNYvHhx/P8LFizA0aNHk15n9gF389jdALu0tLRgypQpUBQFAKAoCsrKytDS0oLi4mKbW0dmWrt2LTRNw7nnnos1a9agpaUF06ZNi/++uLgY0WgUHR0dCAaDNraUzJDsva9pGscFF/nqWFBUVMTxwMGi0Sh+//vfY+nSpUmvM/uAu7k2Y0zu9OSTT+LZZ5/Fjh07oGka7rnnHrubREQ24FjgPvfeey/y8/OxcuVKu5tCAnNtYBwKhXDs2DGoqgoAUFUVx48fz+grN8o9+vX1+Xyorq5GU1MTQqEQjh49Gn9MW1sbZFlmZsChkr33OS64x2hjgf5zjgfOU1dXh88++wy/+tWvIMty0uvMPuBurg2MS0pKUF5ejoaGBgBAQ0MDysvL+XWpg/X09KCrqwsAoGka9uzZg/LycsyfPx/hcBj79+8HADz99NNYvny5nU0lEyV773NccIexxgIAHA8caPPmzXjvvfdQX18Pn88HIPl1Zh9wN0nTNM3uRtjlk08+QW1tLTo7O1FUVIS6ujrMnj3b7maRSQ4fPoxbb70VqqoiGo1izpw5WLduHcrKytDU1IQNGzagr68P06dPxy9/+UtMnjzZ7iZTljZt2oS9e/fiyy+/xKRJkxAMBrF79+6k732OC84yWh949NFHxxwLAHA8cJCPPvoIlZWVmDVrFvx+PwDglFNOQX19fdLrzD7gXq4OjImIiIiIdK4tpSAiIiIiSsTAmIiIiIgIDIyJiIiIiAAwMCYiIiIiAsDAmIiIiIgIAANjIiIiIiIADIyJiIiIiAAA/w+nE03/0x5sOA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6" descr="data:image/png;base64,iVBORw0KGgoAAAANSUhEUgAAAsYAAAExCAYAAAB/F2SJAAAABHNCSVQICAgIfAhkiAAAAAlwSFlzAAALEgAACxIB0t1+/AAAADh0RVh0U29mdHdhcmUAbWF0cGxvdGxpYiB2ZXJzaW9uMy4yLjIsIGh0dHA6Ly9tYXRwbG90bGliLm9yZy+WH4yJAAAgAElEQVR4nOy9aZAkyXkl9uLIq46uo7v6msZgOAdmhhRWJCES3CVl4rHcgZEDCiZxCbOBST8oQmakjDJRWpkIisJhknGNZmu2ayaKBDEEB1gOQWJxkUATFy9gMMQAJAZz96C7p++uru46Misr7zjc9cPDPTwiPPKMvKr9/amqzKxIjwgP98+fv+99BqWUQkNDQ0NDQ0NDQ+MuhzntBmhoaGhoaGhoaGjMAnRgrKGhoaGhoaGhoQEdGGtoaGhoaGhoaGgA0IGxhoaGhoaGhoaGBgAdGGtoaGhoaGhoaGgA0IGxhoaGhoaGhoaGBgAdGGtoaGhoaGhoaGgAAOxpN0BGpdIAIZO3VT56dAl7e/WJf6/GbEDf/7sb+v5r6D5wd0Pf/7sPpmlgbW1R+d5MBcaE0KkExvy7Ne5e6Pt/d0Pffw3dB+5u6PuvwaGlFBoaGhoaGhoaGhrQgbGGhoaGhoaGhoYGAB0Ya2hoaGhoaGhoaADQgbGGhoaGhoaGhoYGAB0Ya2hoaGhoaGhoaADQgbGGhoaGhoaGhoYGAB0Ya2hoaGhoaGhoaADQgbGGhoaGhoaGhoYGAB0Ya0wA2y0HH3n9Bjo+mXZTNDQ0NDQ0NDRSoQNjjbHjVrONq/U29h132k3R0NDQ0NDQ0EiFDow1xg5eadPXFTc1NDQ0NDQ0Zhg6MNYYOyhlEbGuRa+hoaGhoaExy9CBscbYwZXFPtWBsYaGhoaGhsbsQgfGGmNHKKXQgbGGhoaGhobG7EIHxnOE7+038MXrO9NuxsCgCKQUOi7W0NDQ0NDQmGHowHiOcH6/ge/sHky7GQODasZYQ0NDQ0NDYw6gA+M5AgGdy+CS8OS7OWy7hoaGhoaGxt0DHRjPEQidT9aVt3ge266hoaGhoaFx90AHxnMEQikIDe3P5gXax1hDQ0NDQ0NjHqAD4zmCT+cziS1MvpuzhmtoaGhoaGjcVdCB8Ryhl+3Z87sHuFJrTbBF/UHbtWloaGhoaGjMA3RgPEfgjGtagPm3m3v4p53qJJvUF8J2T7khGhoaGhoaGhpdoAPjOUIv5pVQCn8GdRa8RVpKoaGhoaGhoTHL0IHxHIH0KJQxq64VvZhuDQ0NDQ0NDY1ZgA6M5wi9AsxZ9TnmTdKMsYaGhoaGhsYsQwfGcwS/p5RiNh0rSPBTa4w1NDQ0NDQ0Zhk6MJ4j9GSM6awyxlpKoaGhoaGhoTH70IHxHIHQ6E/V+7MYfOrkOw0NDQ0NDY15gA6M5wiCMU6JjOmMaoy1XZuGhoaGhobGPEAHxnOEUKubrjGexeCTt1szxhoaGhoaGhqzDB0YzxG6aYwJZYWXZ5Ex1hpjDQ0NDQ0NjXmADoznCDwwVikpeMw5iwU+dEloDQ0NDQ0NjXmADoznCN0CzLD4x+wFn2Hy3VSboaGhoaGhoTEG+JTiRr097WZkAh0YzxG6SymQ+t60MY7Kd9/ZqeKVci2z42loaGhoaGgMh9crDfzB6zew33Gn3ZSRoQPjOUK3Ah+z7PxAxxC0f/POPr6zc5DZ8TQ0NDQ0NDSGQ9v3g5+kxydnHzowniN0Y175KzPJGI9B5uESCm8Gz1Xj8MMnFG3Pn3YzNDQ0NGYGPPbwDoFmUgfGc4QwwEy+58+w80Mo88jumC6hh+IB1OiNV8s1/NH3bk67GQLP3qng/33t+rSboaGhoTEz4PP7YSCsdGA8R+imIx6HXCErjKPynUsIPDKdLZtbzQ5amjGcGDYbHVyutWYmsfTA8VBxvJlpj8bgeL1Sxycv3Z52MzQ0Dg00Y6wxFfTyMWY/Q9/gWcE4fIxdQuFO6Tyf/N5NfPPO/lS++27ErO2G8HG/cwi0dHcrrtRaeLWik3c1NLICt4rVjLHGRCEYY8WKjCg+NysIK/ZldDzK9MXTWJkSStHxyaFIMJgXzBoTwduj+8D8wqezN05qaMwzwnF6/sdFHRjPEboV+JC3dWeFWePgjDHJaCZyyfQCpVljL+8GzNo151p/HRjPL3ilUC2H0dDIBiIwPgTPlA6M5wSUUol5TfcxTnt/msjaY9kNVqTTeAA5Wz9r1/gwQyR1zAjFxwkRrTOfX/iCZJiNPqWhMe+YtXF6FOjAeE4gc1PdNMZp7wPT0x7TjO3apskY82B8FktvH1bMGmPsB/1Za4znF90cfjQ0NAaHZow1Jo5egW80cE7+f8318MHvXsL1emsMreuOrO3aHIkxnnSw7x2iBIN5wawNuPxZ1FKK+QVn/WdlsaWhMQl4hKLqjKcy3azlgowCHRjPCeS+pup3tEfgvNt24RKKvfbkyzV2k4AMA5d0P9dxImQvJ/q1dzWEfGVGBlzeDB0Yzy9CKcWUG6KhMUE8v1vFf3jl+liC18MkM9SB8ZygJ2NM1Z/laLhMDzkN1k0k340hMJ706lRLKSaPWVuM8Pa0dGA8t+BSisMwiWto9IuG56NDiNh1zRL8WXIPwdxo9/OhK1eu4Dd/8zexv7+P1dVV/O7v/i7uu+++yGf29vbwvve9D1tbW/A8D29/+9vx27/927Dtvr5Cowf8noFx92CxGSQKTaPTZi2lcKWH2qUUxWwO2xe8Q7Qqnhfw/jM7Ugr2s+Pr5Lt5BR+LdPKdxt0E3u8dn2DBtjI+9uEhjfpijD/wgQ/giSeewFe+8hU88cQTeP/735/4zIc//GE88MAD+MIXvoDPf/7zeO211/DVr3418wbPOqqOi922k/lxe7lORH2MFYxxEBhPw2OQZszOTJMxnjW9692AWWPptY/x/KOb9aWGhuMTXKtNPh9n3OD93hmHlGLGCIxR0DMw3tvbw7lz5/D4448DAB5//HGcO3cO5XI58jnDMNBoNEAIgeM4cF0XJ06cGE+rZxh/dX0Xv3/uBqqOl+lx5WC3t49x8v3GDDDG2UkpwoBk4lIKzRhPHGTGFiMi+c7TgfG8QgTGmI0+pTFbeKVcwx9+7yZ2WtmTXNNEGBiPT0pxGJLveuoctra2cOLECVgWo90ty8Lx48extbWF9fV18blf+7Vfw6//+q/jJ37iJ9BqtfCe97wHb3vb2wZqzNGjSwM2PztsbCxnchz/8m20fYIvbO7if/mRB2EYRibHRbMjfs3l7UR7d6QBfnmlhI316LX0NncBAPliLrNz7ReWzdZfBNlc50IrvBbLqyVsHFkY+Zj9tms7uM6GZU78Ot6tMC6w/rO4XOh6zQml+NZmGW8/vQ7LHOy5G+RemheD/qz7wNzCvMTmsyOrC9hYLgHIbg7QmE/I998O3Ju2iI/vP0T9orBTBQAsLBexcTTb87KvsmfKLiTjk3lDZgLgL3/5y3j44Yfx8Y9/HI1GA+9973vx5S9/Ge94xzv6PsbeXj2z6miDYGNjGTs7tUyO1ei4sA0D53ZrOHvuJn7s+Gomx5XlGY2Wk2hveb8pft+rNLAao43LdRZMHjQ6mZ1rv3CDxD+f0Ey+u1wNz3Vnr4FiZzSt5yD3f2+/AQDoON7Er+Pdik6w+1Leb2HHSh+yLh808dT5TRhtDw+u9L9YGvT5dxzW3w4Uz6HGfID3qb1yA/m2l+kcoDF/iN//g1obAPDCZhn/bLE0rWZljnpAsO2UG1jPmDRuBo5X9eZ8jIumaaSSsT2lFKdOncKdO3fgB4kmvu9je3sbp06dinzu6aefxi/8wi/ANE0sLy/jp3/6p/Htb387g+bPFzxC8cCREh48soAv3dhFuZONPVovjTEF7fr+LEgpxqExdiesmdZSisnD77P/HLgs2GmNOSku1Bjr5Lt5ha58p9ENvH9crrWmkpczLkxESkHn/3r1DIyPHj2KRx99FGfPngUAnD17Fo8++mhERgEAZ86cwTPPPAMAcBwHzz33HB566KExNHm24RKCnGni8Xs34BKKSwfN3v/UB3prjMPfVQFE051e8h3X8VFkMxFFku+m5GM8K3rXuwH9Vr6rB33cGXNSnPYxnn9kvVjXOFyQrceu19tTbk12EK4UYyDIhHvQIdAY9+VK8cEPfhBPP/00HnvsMTz99NP40Ic+BAB473vfi1deeQUA8Fu/9Vt4/vnn8c53vhPvete7cN999+GXfumXxtfyGYVLKHKmgeUc09tkNUn39jGW3o99JaU0ZIyn4mMc/p5NYBye4KSdCsJiExP92rsa/SZ11ILAuDPmPqFdKeYf2pVCoxt8SmEAMA3gYkbk1ixAMMZjGLsOE2nUl8b4gQcewKc+9anE608++aT4/d5778VTTz2VXcvmFDwwzptszZHVJN3Trq1L8OkQKjrrNFZzJCLzGF3YLq92Jx3oe32ylxrZod8Btx5IKTrjZowRskk+oQMn+mlMH/3uQmjcnfApYBkGziwVcbHaxGNnpt2ibBAy4dmPkdOMMbKGrnyXMTxCkTNNWKYB2zCyY4x7aIi7vc+r3vH2ZQ2fUPzh6zfwRlW9sh4nY6zt2g4/+jWO51KKsQfGUjM0azyfyNpCUuNwgVC24H3oyAJuNTti0T3v4P1+LD7GRAfGGilwKYEdMEh5y0Ano5UZ1waZxuAaYy6jYO3LvtPWPR/X6m3cbKi1WL3Y7kHhEoqCxbrutAp86MB4cujXOL7GGeMx6+gJpbADG0adgDef8LWUQqMLPEphGcBDgRXopYPDUexjnFKKWfObHwU6MM4QPqUgFMgFMoq8aWauMc4ZZm+NcUpgXLLMsSTf8XLTaQ8EjUkpRoVLCBZ4YDwtKYWeUScGv0+WflLJdz6FKKc6r4xxy/PR8u7eoD7UGOvnWCMJQiksw8DpxQJKlplZEv20MVbGWEspNFTgHSInGGMzM1sUERibRopdW4h48MkD49W8PZZOG5abVh+bUAiGLStXilIQmEzaZYPHQQR6Up0USB+LESIlmI5fSkGxGBStmdfA+NNX7uAzV+5MuxlTQ78WgBp3J3zCAmPTMLCStyO7rvOM8WqM+c/5f6Z0YJwheBDMA+OCacLJgiJFuNJLC4z9boxxwKSt5HNj8TEWVnApDwShVMhLspJSlILAZNK+zF6X66yRPQil4EN4twG34flicTgOj854m/jCbNxB+LhQdTzUD8lkPwy0K0X/qHTcu26HzKeAGZA5tmkcChYUCHORxmPXphljDQUEY2xkrzHmnc421VKKbgluDc+HbRhYyJljZozV50oRLhayCYwJCqYJ05iClEK6fnfbZDENdFvwyahLCaadjBaj6W0KpRStOQ2MHULu6h0PkXyHu/ca9AOXEPyHV6/hu3sH027KROEHUgqASSOnYXM6DvChcRyM8WGya9OBcYbg7KU9Bo0x79B504CqT8uTXDz4bXgeFm0LOWM8D3izh5SCRqQUo3+fQyjypgnbmPxK3peq+hyGAWDWId/ebveaJ94t56wJSSkCjfGcsq4dn2Si959XhEm0U27IjKPjE7iEouocDleGfuEHyXcAI3UOS/W7sfoYC4//+X+odGCcIVyVlCIrH2PwoFstpYj6GEffa7g+FnPW2B7wXsVDCLKWUhDkLAO2OR4GvBuiUoqJfvVdiUEZ4/VCbqyuFISyVNJ5T75zfHpXS4F08l1/4OPruBNaZw1EYoynQcCMC2FJ6GzPJy55o3P+XOnAOEMkk++MzNirMPkuxZWii49x0yNYtK2xaaU4Y5y2UqQ0ZNGzSr7LmSZyhjFdKcWcP/zzAL/LTogM7jN6rJgfK2PMm2CbBvJmds/3MLhRbw/1PFFKe0opqs7h1ZVSaRLXz3B3eCKQursCY1lKYZvGxHNZxoXQlSLb+8nHknyGBNg0oQPjDKGUUmSmMWY/05Lv+PuWkXy/4flYCAJjguw7bdNj55iafIfQ9zUru7acYUwlKUJu/2ENHGYJfp8Lkbrri1Lsjk/GxljwCcAygKJlTo0xrnRc/MHrN3C+2hj4f13CWO+07usSgn//ynR0pZRSXKw2IkE7pRRf3ypntp3fbXdNIwpXMMaH70J1uowTPgVMU9IYH5KOIlwpMr6f/HDTqi+QNXRgnCFcGpNSWOyByoIlle3a1AU+wvdVrhSLOaYxBrLvtJwxThs8GGOczUrSJxQ+BXKWAcs04NHJBiZyoKY1xuNHv1KKmutjOWcjb5ogGN+94c+ZaRgoWNbUku/497a9wb+fS03SrmfHJ3AIRc2dvH76VrODpy7cwtVaWFCh7vn4ys09nKvUM/kO+by1lKI7+Fwx7qI5k0bT8/E7L17G+ZRqrT6lsAONsT2FeWZcIGPaAeDPVGFK9QWyhg6MM4SbkFJkZykWMsZpUgoGO8YYe4SgQ0IpBWtPtg9FNx9jGmgy+TUZdSIKFx+BlELxnR6h+NiFzdRKfKNA27VNFjKx0Sv5bsm2xMA8LolDWIHSQNEy0ZlS5bt+i56owPWiac8iv87TSDji902+f1mXYZdlZzow7g4+V8yrLWEa9h0PLqGodFzl+z6hwq4tZxweKQUfv7LWGIvA2NSMsUYMoV1bKKUAshlU+GCeM41gGzTa8SilMAFYMUaZB61yYDwuxli1SpQDdmD0yU1efKRpv+quhwvVZoR1ygqRwDij69jyfLxSrmVyrMOGKGOc/rm652MpFwbG49r65c+haQAle3pSilFcFTo9Ak3ex6cxuaksn9LKsH/tVhnXhnjGoyXqh2jkXYTDqjHutcspJ9/lgiTveU8oA6RiSTTb5Fs+F2rGWCMBvrq2hZSC/cxiUJEZYyA5SRDKWCzLMCIBWyPYauWuFEC2ndYJ7HyAdMYYYAE7EFaOGxb8u/KmGWxxJb9T6OLG4dVIwgEzq4Hln3YO8GeXbt/VJXrTwPuyge79tu56QkoBjG/rl7fHMgwUpqgx5n1vGMaTL9TTgkLxPE9hclMFwWmLgL/fKuOlIRaUWkrRP4SU4pCtIHhRqrTdU48iknxHcTgWUXJ/d7uMXZRSnN9v9P18JKQUmjHW4EhIKUzOXo0+efKOF0oSou8TSmEYLClIHvgbQbb+om0J1jbLbaGmFMypdFgioM+oJLRsiZdmo8Nt48bBGnqUZp55u9dxxLFHOk7bwd/d2jsUzAYHv8Z500xl6H1C0fRIwBizezOurV9+VC6lGEbjmwXSWNR+0L+UYvL9iF9OVZJrvL0+oUONZSQSGA/exrsJ3hhJhmmim/wPYH3ElHyM2Wfn/xr4lJEMQHc5xZ2Wg49fvIWLKRps1XEBSUox53OQDowzRNKujbNXo3cSEguME4wxJMZYDoyDAWDBtgTbnOWE15SOr2SMg59ZJd/xbNqcaab6GHtj1MX5hIpVcVaBcaXDFi+jLhpeKtfxN5tl4RJyGBAyEenWfLy08VLOHrvGOOpKYU2PMU4JFvtBr+Q7t8f744QI+BVJrnGml2A40iESdM/5BD5uCCnFIdMYN3t477Pku5Ax7vbZeQKh4fzVbbHD3+t3fBMEhmaMNeJwCYWBcAumkCFjLPxTU7bxCdcYxwNjlwcNksY4wwecB94reVv5MMilrOW/h4UjMcZpPsbOGFkOTxpYsnr4eQLIqIfjUoxZZHf+8uo2Xh1h2ztvpTPGdanqnQiMxyWl4K4UMFCyTHiUToVJCoPFwf83ZIyh3F3gx55GwhFRBMH8HOX7P0p2PaHJ42iowRdJszimjIJQY6w+L59Gk++A+Q/2APbMF0VgnH4+/K1+E/X5s1nUGmONOFxCYJsGDCMs8AFkM0nLBT6AZOJXRGMsvdXwfJhgHTaUUmQ3yHF2ciVnKx8GwRhn5GOc0BhPgzEWOu/Rj0coxb7jit9HAV+kzFoGuUsI/nGnijcO+tuWkxGWQjfTGWNp8ZflYlQF3t3MQGMMTKf63ShSCrl/qFo+CxpjVZJrlOllP4fJru83oVNDdgQ5HFICjl5SCp/KGuPs3KWmDZ9SlLhbVpdxa9AKeZox1kiFS6mQOgDZaoxJoA2yu2iMTYOZkselFCXbgmkYklYqe8b4SN5SZu6GjHFWrhSSxjjFXzJMvsv+4ZQZ4yy2YQ8cL2TERjxcc0YZ4722O3TySoQxTrneNcEYT1pKMc3AONqeQeAomFcZQkoxDY2xQkqhSjQUE/cQ1z5S4APzPYGPG/ICZRzj6bTACZ20YNenVCSMHyaNMQFFIShn322eGJgx5pK3MTlfTRo6MM4QHqHCqg2ApOUZvZOQYGuHx93xIIGCbe/Gk++aHivuAYQr36w1xgZYUEKRDNj5n5n5GMt2bWnJdyKTerxSiiwC47LkoznqtWnOKGO822bnOMz1kgfctP+XGePQlWI8A7PMGBftIDCegqZbxaL2C7l/qK4pf6amoalU+TOr2PHQRmzwNmopRf+QA8dZG1dGQS8pBbNrY7+H/v/z3VcopSAUIWPc5XxEhbwBGePQrm2++4oOjDMEl1JwcPeCTBhjMEY4zSqMM8aWYUQG+5ZHxIMwjiSChuejaJkiIIlvvya10aN9nyMC43Qpxbjt2rhEJosFhmwwP2prOQsya9ZKu23mujFUYMylM5Y60RJgVe8KlomcacIKFkzjklIIjXGQfAdMV0oxHGMsSSkU/86fn2kwxuHuSTIIVtmsDfOMR48zTCvvHniHPjDuwhhLPsbA/Cff8btX7CP5ju+k9B8Ys5+CNJrzB0sHxhnCJVEphRUwvNlojEMNMaD2MTYUPsYuoSJoHceWUDMoN51WPIRLK+zMGOOolIIgeS34+WUdHFHKTNELKV7Sw6DseOL3rDTGsyal2A3s6IY5P/4/BdNUFrYBuIexJf7OW+YEpBSGJKWYvP90L41x0/Px+r66hHJPxpjrfKfQj5TJdyoWOWjaqFIK7UrRHVEpxWyNK6Og0SUw5szqYUu+48+WCIy7EChDSymsw7GI0IFxhvAIFatLgAWqedPMzMfYkhjjNI1xPPnOJUQExPYYHvCm72NBrqoX20IZX+U7E7ahloYIKUXGAxmhTBqSpZSikpGUwidUWU53FrDbCqQUQzTLCy5Jt6SOuudjyQ4D44JljN+VIhIYz17y3Xd3D/D0xS1l0C4HOCpmZ5rJd2FQHr4WsuPJ14bZ3tYFPvqHvDgaVzXJSSNalCr57PLTlAt8ANkmrU8D/FHhO13dNcYDMsYkJDDkv+cVOjDOEHEpBcA6SjYaY6Yh5odPSBZAxft+ZJUfMsbj0Eo1XT9SPCSNMTYNAyaySb5jtnRIZamFlCLjgMWLrYqzWGCUO64wXB/lcE0pAJo1ZoczxqNpjNMXI02PLc44CuY4GWP205xy8h3ve2l9puOzzVDVdZADHNX/82BhmiWhe2mMZfeKQfuVLvDRP+S5YtbGlWEhF6VSMZu8P4VSisPBGPPzGsSurd97ntQYz/e10oFxhohLKQBm2ZbFJM2T70LGOCmlMA3GzMoThUsIclaMMc5UY0wijHE86OZ/GgYLjkcdW9yAlTdkl40YS81X9h6lma5cw+qDJgxkxxivFmwAo7FX8mA/S4xx0/OF9nmY68WvidB1K47R8YkY7AE2OE9CSjHLdm38Oqn05v0m303Frk2ZfAfFa9IYN+D111KK/uGRsALcLI0ro4CPlUXLVJJEsvMMICWtz3lfEZavFkvS7/bcDJt8p+3aNBKI27UBzLIti5V2f8l3RhB8yoFxKO8wjHQnh2FAKRVsXZodGxfxq9jsYdCPNERmAbJkOfj3WAbTN4/uyUxQc30cK+QBjMgYS3vPs5R8xxPvgNEY43yXLbq2T0SQCrDAWHXfz+838KnLtwduQ7Q97Cd/1gqmOVW7ttTAuIszS0RKofj/cJt5ioyx9N0hO65megfdkePfYUBLKXrBoxSLwW7MuORJkwYfK1fztjLwE4xxzK5t3l0pxNgFA7kecUkopRiMMbYNFnTrwFhDIG7XBrAVVCauFARdGWMKxhhbpiF0mUA0kASY/CArrZRDaDBwml2kFOynYSSr8g0Dl9CQAU+p5Ce3IdPAWDz82ZwLLwV9tJgDMJqnKq9wCMzWludOYNW2VrCHCvzjW3QJm0JK4cQC43yKlOJyrYkX92rKam/9gj93/JEq2uZUk+/SAjsRGCv6QscnQpqi6ilC5zsNxphG28Beo5H35NeAwfu77K0+5/P32OGRMDA+LBrjaLVWlcY4KqUYR2GsaUBmwvM9JJ5h8l2/jDH7aZsGbCO9GNO8QAfGGUKWLXBkpTH2OWMs9E7R91lJaCNi1+YTCp8ikhCYM9VllIcB35JijLE6G5U300CSzR4GjsSAp2uMs2FPKaX42q2yKCDBWSzLTLp/DAOeeHesyBjjUQLtVhCc5c1spDtZYbftwDSAY4X8kHZt0cI28b7rEgoCJBljxX33CA0KjYwQGCM6aRYtcyZ9jIXPr6IvdAhFKfBgJsrku1BjPMoiYhh01RiT5GvA4LkE/JrlunhjazC4lKJoWzBwmBjjMDB2FX1c3hUC0ueZeUO4qDeQt4yM7drCcdFKsVGdJ+jAOEO4hAqnBI7sNMZ8+5b/HZdScFZW0gcF2tt8gjHOptPylXd/yXdJx4xh4BIizidVSkGGnzRlVB0PX93cw2sVZnsVMsZGJoxxWQTGAWM8wuE4Y7xayM0UY7zbdrBeyA0dhHA/0bR7zSfrBGPchQkapf/HJ82iNS0pRTJYlNFVSuETlAIWsJuUgmLyyWnKwFipO5YZ48EaKbSWhqmlFD3gBeNtzhyfN/ikwectXpQq/gwIAiSYNvlO7aGRUgRuWW6XyZhfg76lFCSc53NGduTbtKAD4wzhKZLv0vSOg4JQCgu9NcZywCZXiePIGemFEgZFlDFWBy5yFr9lZFP5zhaMsZqljlRrGuHa8+vIJwT+8NumAcscfau50nFhGwaO5LJJvsuZBpZsa6YY4522i2PF/NALCR4Yp/V7fq4FU2aM2WI0jQkaZYITrEvw99QD49Tku8C6L9b//UD+VOpiOSg/w5Oe4LoFwSQ1MNZSinHBIxR2kGg6SwvuUdD0fJQsM/TcJfFxIrorBLA5dN4DY1kGljN7McYM3YJnGZox1lCCUDbhKJPvMsmGskwAACAASURBVNBmxV0pVAU+TMn5gVIqOrUspUirFjcMeGC8mLNSHSJosCXDpRRZJN/1ZoxDDeUog3k8s9+TH/4MpBTljou1Qi7Vm3oQ8CTIQkaa9ixAKEW57WKjmIM1ZBDiUwrLTN/O5IFx3JWCQjHhZeC2EE/MKVrWdOza+tUYx9rGnwfOGKvuibzQnPQEp0y+U2mMpdNK6+9VqXhO9DvYTy2l6A1GRBipuv15BB8r05LqSEpgPO9ljuXz6mUKMGhlSZ9SmGDxh52hXHNa0IFxRvAU7CwQJN+RJHs1KLiUIgyMY+8HPsZy6WUupUgk32X0gPPt+wXbEu1KS77LSkrhSKx8GCxFz8cjFItBJbRRBvO4l6OQUphmwhZvGFQcD+sFO1UeMwiagW1ewTQzL2wyLPYdDx6lIWM8RLv6ZYzzscAYSLKl/P6NkkQjdkAwZSlFD42xmxIY878X7G6Mcfg/kw4GuiXapRXmUEkptpod/O5LV3Cr2Un9jpxpjlyG/bDDoywwTtPtzyOaHvPe54RRfM6KF/gAkKmb07QgSykYY5x+PsMk3wlNtmFMpWpmltCBcUbgHcg2o5e0YBpK9mpQcLu2bhpjzhgDbPBXMca5TBljAgMsOEhLjhLJd4GNSxYlofn55FK+0yVUVEIbZTD3Y8GFrD0bVWNMKRWMsSkY49GkFIu2mZmmPQtwq7ZjxfzQVn1xjXFaYBxhjPluQew6iKIQGUgpuP6waJno+P7UktRSGePYbgcHXyyULM4Y95BSTJwxDr5XlXw3gJRiP9Dv1xSssdAYm6MnAx92cKelvKXW7c8Daq6Hj3zvJqoO6xPce18wxlQ9Tsgcl22qPY/nCRFXCsvsy8fYo7SvZ4Tt7IWE1bzvxOjAOCNwFkrFGAOjZ/QmGeM4M8ulFvzzVEwYEcY4w5Vvw/NQsk22Ak1hjGVNZiZSCl9ijFN9jIlgjEeRUvgiuIgWqLADHdUo53Kn5aDjE5xeKISB8dBHYwklJS6lmJEJbLcdJhcOrTEmoW4NSLqxqJLvBGOcEhhnojHmyXe2CZ9OQYtL+U/19/JFXLwv8IViqQtj7JKwqMPkzysppeC3MVVjrFj8chZf1X5+6MMwgY8bXiClKMxx8t2dpoOrtRZe328ACKQUOTNVSpGmMZ5/xjgcu/I9GePBFsecwADY/DjviwgdGGcEPgCrNMbA6OWJCaWCqQQUmbQIfYx5e3jnzEc0xtmtfG+3HGE1lqYB5c00jKiV3LBwae8S1x6hokTwKOypSL6Llcjldm3eCKdyodoEADy0siCCkFEmab49mA/u7ywwYXXXgwFgKZDaDMsYd1sQ8gAo4kohFqPJfiH/HAZhMqkR+d5Wn5ZtV2st/LuXr+J6vTV0GwC15EAG1wmnaYyLVrrG2CNUvD9xxrhL8t0gPsYiMFa0n1tR5UxTJ9/1gEdJqDGekQX3oOB95WqNPXN8rBTJ230ExllKEKcF3nruStFdYxz+3k+84BMKW1QKnP9FhA6MM4KQUsTt2kQS2IhSigRjHH2fUgoD0QIgKhY7Kx9jj1DcanRw72IRQDiIJKUUEmOcUbW4uMY4Hiy5hAXPvTJveyHOGMt2bfaIyXcXqg2cLOWxkh89+Y5QirZPRPIdMPpCLAvwEunhomjwY/iUDbhpUh1+nhFXih5SilEmuPg2K5ck9KMzvnTQxFMXNlHuuNhuOT0/37UdpIeUIoUx7kdj7FIiXCumlnwnM1ZKKUX4PyrNeDfGONQYaylFNxDKfPBtwwgKVc3nteL3+3q9DccncAPihO9yxvuPkBzE5805D/ZkKUUuKIedJgGLVs/tPbZxAgNAJvk304YOjDNCmpSiEGgbsmCMeVll/nf0/TDBDWDbjyq7tqyE8VvNDjxK8aYlFhinlZsOk++MiMfyMPAJBaGhZpovQlSuFDmRST3C9wX/2omxWLY5mo9xxye4Vm/hoZVFAOFDOOwk3fLY8mMhYIzlNk8TjqQHH/Z6JdxYYufV9pnOXe7j45VSsIIjso+x6rvieOOgiY9fuIWlQOIz6q5NT7u2Xq4UXTTGLqHivKYmpZCDYAWLLGfYq57xkDFW+Vmzn3YGO1iHGXJC+SxJtFTYbjloe+oKlLwP7zsetoJkTFljHJ8/+OZPPPlu3uUBkQIfPcpcy3e6H1IvIqU4BNZ2OjDOCKogFIAUqGQQGBssAFUlMqns3BzRpqhdWxadlm8F37tUihw7jTHmJaFHmYjiiw/LYEGKG5swWbW/0QfzBGNMwsl4FB/jywdN+BR4y8oCAEjJd8O1syH8pM3UoHAacAlFPlgYmgYvGDHYSfKkDqEnj/1/JygHbUiTGB/0Ex6+wb+OwvzIzAgQBsa9ykJ/7VYZyzkL/8PDZ1gbRgzI+k++UzPGocY4+n+UUngkrIw3LcZY/t5uPsYly0xhjP3EcTi4LM3MwCXnMEN24ckHGuNJJ5n2g45P8P+du46vbVWU78uL6XOBzriblCJe9h1gc+i8B3vxAh9Aeg6OHF/0xxhDJ99pJOEpglAg1DuOyhjLdigq6ysC7krBPx9KKfKRLaFs6pjfaLSxkrOxkrfFayo2WjDGGH0iigf6fItenvxc6TOjlkeOF/hIVL4bcqA8X20ibxp4c7CoGNWurSVVIOSB6CywO44fZYyBwXcMPBouRFT/3yEkoi8GujDGJAvGmEYmzIIIjLtf73LHxZuXS1gJirmMGnCqvH0j7xN1gY8w+U5d+c6nbAEjNMYzkFQoa4yp+J2fh3rx2z35jooqopoxTocbY4wJJt8f+sEbB024hGKnrZYnyX3pXFDFNOpjrN5Zsg153jxMPsbozRjr5DuNLMAfLjvGGBey0hgjnJBVfsBcaiEHIG4KY+x10Rb1i+v1tpBRxI8dbxcQ2rWNspJUyVXYdxLlZ/KjMsZ8O5rE7NoCBnOYc6GU4mK1gQeOLIi+ErpSDHdtGlIFQt7fZoYx5uy+ORwrTkjMri12AM4Yy8j3kFKMIiXyaXSLtdhHYOwRiqrjYb3ACp2YGM1LGVDLCyLfKRjj5EICgNAQxwNDPvlPjTEW5yW9FtkR4p9ju0Vp/rrxXZ7Id9AwX2Pema1xgj8ntsQwzsK4Esfr+yzYrQQWfXHwe3yylMde8JluBT5k9waOcSWU3Wl1lF7b44A4LxjIWd0ZY/lU+5lDfUKFI5ZtmnP/XOnAOCOkSimC3jLqgMKT7wBe3S4egEY1xoSyyVd2qgBYHXOK0QLUA8fDvuPhXkVgHC/PLHyMU9o9CJQlrmPyjYgubsSqg7yt3OUhUvluyO2i3baLiuMJGQUA8LMZdtyVS3MXegx4k0RcYwwM3u98GnVjSUopaCTxjn+XKvEyE40xoowxZ17bXVwp9h0XFMB6IQdAPcl+9eYubjbafbejm5TCpzQsThPXGPuscmRaEi+/NtNjjMOAX7DDClkFl7SkZdfz+5HGGHMpxZwTW2NFKKUwpHFlti4YoRTn95nDT6XjKQkf3sfvPxKOuQu2OWCBj/FIKb50YxdfuLad+XFVINJ5hW5ZvRnjvlwpYozxvCcq6sA4I/S0a8tIYwxAybzGNcbcri0Xc8lIs1UbBDeCCTwRGCvkBdHku9EYGqX9XIqUwg4Y41G03bIdm+MTsSoe5VwuVJnG7S1B4h0Q6saHXTQ0Pe40YHVldtq+n5qgMg7IjPGwlnR8wBU7DgrGuGglhzFVCVveT+KLt0FApAmAfY8BA90Z43LAUoWBsRlpg08ovrZVwbe29/tuB++bqnmNX6NCIJuSrxmXnqTJd/g1Cl0pplP5jv0etElqIm8vD27ZrlDyInSza/PF7trwuzR3Azx5LDWzIXiyxo16Gw3Px5nFAjqEoKVoH+//Dywz6ZoBtqDlc3XaAnoSPsYdn0zMQUjWTudTzp3D7xEYlzsunt+pRj4vJ995dPRd6WlCB8YZQSVbYH+ziXNUqxsulQDUGf4UYHZtYsuaRqzNOIT37wid9nq9DcswcHqhkDh2nKGhCB9GyzAwyjyrLFgSSyYMpRTmyKb0ctDQIYwx5g9/XNvcL/Y6LkqWibUgSOIwMbz+uun5wXanxOwoDvaZK9v45OXbw33JEFAyxgNeMz9+zRXJd3lFYFywko4k2VS+C8tBA2xRU7DMrsl38cA4l1jMsT56vZ4NY8yvkSiLLj10HZ8gb5qRCpkyBGM85eQ7+XeVdRt/FvMpz3ivAh+WYQjGeJ4n8HFCBMaGMVM2kDJe32/ANIC3H18FoJZT8P5z33IJJpj8id9/y0gvSmVJUyef27LWpHuEjjQXDwJV8l2apItQWYec/MwLuwf4zNVtsXCOM8b8tXmFDowzgivpsWQYfZhp94NE8p2CMWZbzvzzAWNsRduTtn00CG7UWzi9UEiUv1YVD+F/MinFqBrj5OLDjiUTynKLvJVkDQeB3NaOT+BRKhYWKp13v8eM69ABjMgY+1iwmTODkO4o+lvN8bCdkqAyDsiuFMNLKUIpkKrfpzHGKkeSUEoxWp+IdXsULbM7Y9x2YRuGsGpjizlJFx+0a7ftCllMz3YE/ZwinfVdVBS5cXwaMMZswR4fBjyhQZ6elIIvfFWBMW8v3yFLlVL0cKWQE5VnK9SbHYS7b2ZmO59Z4/X9Br5vuYRTAUlTVgTGvA8XLROnFgqi+BOQ3L0BJMY4JtkDsl8oxnd0xgmZMc4JG9l0KQVfDKkYY35N+W4NkcbpNM/5eYIOjDOCvIUfR94azR0BiEopVNo4QkOXBiC0a4sz2DxwH1Yv5ROKzWYnIaPgx076GPOHMQsphYIxjrNvQtJiBpPm8N8XLTvLpRRRS5pB2Sb5GDJGsbJreL4Y7LtVWvQoxYHjTSwTX+1KMdgxElt0sfvZJiQireEoKBxJsmGMaYQxBvoIjDsu1go5sbCNb8vKz2K/rDGTA4S/y+DH5kU85OvQISRMiFQ8j6HGePKMMaXMapHfTxEYS4k9skOFKDyhYPz4a6lSCiNaDEkjCZ6IyUkGIJnMOQhqbrZjz17bwU7bwSMri1gP3JEqHS/xOZ6nYBgGHjtzDP/qzFHxXs4wEgtlVfKdIJTGwBhPKoCUvb97LXQIIAXG6fIUufiVvLMHTH63KUv0FRhfuXIF7373u/HYY4/h3e9+N65evar83Be/+EW8853vxOOPP453vvOd2N3dzbKtMw2PUNjB9kwcWTDGBJC2KhQaY3AWJNyydqVJkCM34mpup+3AJRT3LBYS76l9jBkM8OBvqK8FkFKwJJF8FwzmwfafT+nQD2iEMSaEsb2xh3/QQ8sDiIxREoGaUmBsBolnqoWYS1jg0ZiQzphXIGTtYq8N7GMsZzvHAjlKKZwujLF8DXjQxds1LOKuFABQtK2ugXGl42K9INkaxvqsPPH0UyqaUCZQyglniej7vLIfl1LIY48juXiodinkXAnLmCzrw8+Dt49Pvh4N+xERgTFj7lX+uvJ97yqlwHDPcBaYB/lGWM3VkNyVhpvHOj7Bv3v5Kl4u1zJr37kKy9d4dHUJRdtCyTLVUgqJjHhwZQFvXV8W76m0wz4Ndjil10YllNLgEZrpMVuejz98/QZ2FTuDah/jLoxxl8/EPf7lcXpc7Pok0Vdg/IEPfABPPPEEvvKVr+CJJ57A+9///sRnXnnlFfze7/0e/viP/xhnz57FJz7xCSwvLyuOdjjhEqJki4F0S6FBwLcOAe4HnJQsxEtGuyrGWHTa4QY4HlQdydmJ91SMMZEeRlW7B0F6UoRs1xYy970SDHp/X/i74xN4hEa29eU2DXJMS9FPzBESgeTAGGBJVyopBb9OB06SVcka3MVDlO8ewZVCSIhiAaVDWIAYt2sDGMMj33f5Xo7iRxr3MQa6M8aUUpQ7ntAXA0nJ0aCMMb+GvH+nMcaLNntGk4xxejVCWa40ilf3MEg7L59SwVjK5aE580URDYDle6GufBeVUkxaC/m5q3fwp29sTfQ7h4Hs8DOqu1LL8+ESipqTzaLcJxTPbe/j3qUi1ovs2Vor5FBx1BpjFRkBqAt3+ISNOUZsngGyT0Z1Kc20/91uObhWb2OzkbSAi/gYW+n6Yf5ZbkuqCtxFVdigP8hJyWkOQvOEnoHx3t4ezp07h8cffxwA8Pjjj+PcuXMol8uRz33sYx/DL//yL2NjYwMAsLy8jEIhySoeJriVCvw681BkQaj64RvVHQEI7diA5La70A4hrjFWJN+NuPKVrcHiUJmg00jlu9G2LVXar/QCH6MnjMSz+b0IYxxtU9/HlI4hYzTGmEQD45SFGB+oqhMIjOMOImnJXr0gX6+46wkflAtW8nrGbfx6ZVmnwSMkMnnEXSkAHhirJ/ymR9AhJBIYJ5Pv2O8bxRxuNto9r5Efu7bJIh08MOYaY2kx4VOJMU7q5D1JrqTSX44TIjBWBME8WOaXjbOAeYUOUg6MVdeS38Ow4uRkJ/DdtjuQNd+0oLZr6z2WNj0ff/S9m9iX2Ft+f7IKAl8u17DvePjJU2vitbVCTqkx7h4YJ6UUPF9Hhkhaz5wxJgPXFXj2dkW4G8VRd9nYrgpKZYmIbXQ3BeA5TarrIx+L94e45I2d2/wGxknaL4atrS2cOHECVpCMYVkWjh8/jq2tLayvr4vPXbp0CWfOnMF73vMeNJtN/OzP/ix+9Vd/NbLq6oWjR5eGOIVssLExOLv94u98CKV7TuPhf/O/wtrcRTFnKY+zfDWHg4431HdwEEqxvFjAxsYyisG2LD8en8yWlwrYOMZeW1gqgOwYWCrlI99by7EBbnG5OFR77BZbiZ45cQRrxXzkvaXbZZB6O3LchQbbGt44tozlegsEwLFjSwP1C45SsM18YmMZiwFjvXQzj7IbXttCk004JzeWUQtGt8WVEjaWS4ojhlBdi8JuaEeTK+Vh5SwUKcXGxjJWg+9ZWV/ESsxhohusKxYKoInvy1kmcgV74HtCKUXT83HsSEn870LBBmwzcSxRVSyv7qdZ4oA7MQTt2jHYly+vLGBjvf/nnACi3xdyNizpGfMDdnVjdTFxPvG+WJcWA4aVvDZp1+PjL19Due3gN370IQDs/uWN6OfXtvdx4aCpPEY9KEF73/Ej4v3F6zm0mo74eztYPP5nJ1bx99d24BRt3Ct5rsZRC65tKW8DHRera4tYL4XP4l5Ad5xcXwRu7qKwGI4BLiVYWWLXM2ebyMf6XMlhW7DHjy0hf8mEnR+8Tw4L3meWijmg3saRlQUcPVICocBCIQe0XRxZKWFjdRH2NQsFQrC+wp7rpdUSjpaCBKw9djwDABT32rpioWAYWD3C/nd1nVknTuo86QUDB66P1fVFIYcZFed2D/Dw+rJyN2pYFBt8vD2CpZzF5HCFXM/r9PruAS7XWqjZJh4KPtuqMq/hQqn3//cCoRT/8PoN3LNUxI8/eFIscO7ZreJCtZGYX3JbZeQV4yEAlAo2jGCByd/Pbe/DjvWbo8EcuxT0v6zgB7Ko9WPLqTvOcTz70hXcu7KAH3/wZPLN4J6VFvOJ8y1VajAAnDh+BABbgFopc471hgnbNFF0PViKMSC3yR6yQjA2E8PA0gL7zqOEkQTLGV+rSaJnYNwvfN/H+fPn8dRTT8FxHPzKr/wKTp8+jXe96119H2Nvrw4yhVXGxsYydnYG0z5RStG8uQm37WBnp4Z6y4FBoT6OR9Bw3IG/g4NrCltN9l3E8+H4VByPr+haTQfVQHe1f9BCy/VAXT/yvfWgys5upYkdY/BBeTuY6FvVFrxadLvG7XhwvOj31WoseKns1dFusYnv9nat70FARjU41v5eA02uQ3Q8dKRzrBywgeGg0kSnwSb527t15NrpLGna/a81OoFnNFCuttBsu6CUXfdWsFW1vVODM0Bg3OqEx5BBCUWz5QzcR1zCBBh+J+xfFqGoKY7FmfPNcgM7i+y9luej6fk4GlvkjIpym93rTtCOenDv9ioN7PQpK6KUZWy32+zcKCFoSue5FbBunWYnca7xvijLR5odL/L5bs//1UodHZ+I99sdlkAkf546Htquj+3tg8SC79Ie+5wtfafv+mi74d+7wTN7KpA+vHRjD6Xj6VvOnPE3A9ZmZ7cOvxj2wd3gGSUtJ/i7iZ1CHpRStD0C0mHXxSAUjVg/KVfZ81Pbb8KkQKM5eJ8cFpxhNIJ+ultuIBf0IzOYF/YqDSy6BK22B+pT8Yxv7dRASuz3O1LZ31bsXgPsHvqUohEsrHZ261g7sz6x82wG9+/SrUomz91Oy8G/f/Ua/rsHT+HRtezIpcoBuz7VcgNty0TBMrFfb/e8TrfK7Prv7TewExBq27VgXG4kn9VB8Xqljlv1Nn7p/hPY262L1ws+0+tevrWPI/kwtGk0HSBtbvYpGoH8gr/faHYSc3mT95VyA0uumjV/ea+G89UG/vX9ioBVASLlPdzePlBKwlRoez6u7zeU53O7EhQ7qbYS79fqHZhGeF5500C5nvwcAHQcH4ZFYQGoKcbXRjC27Ow3sWPbcH0CJ3jWGsFYv1tmz+qswjSNVDK25504deoU7ty5Az/YKvR9H9vb2zh16lTkc6dPn8Y73vEO5PN5LC0t4Wd+5mfw8ssvZ9D82QRpNEAdB+7ONighQTGNdCnFaBXY2E++VRHX6godL4xIUpjrJ+UdYfLdsFoxAtswEtplfuzU5DtjePkBR1qpTnl7K6qLCzKpu2z/VR1XMHBxEEpFBTAupYjrqAY9F9nyTcawUgpZw82hsqmjNMx+loPEL9/cxccu3Br8i3uAb7GFDgi8vf2fJAGzI7N6SSn66IsRL9wBZE01x4/0L1nrz1G0LBCok1R4MtBaXpJSpLhSHC/lsZyzcKOHzjjU4qqlFMLHOKYxdgNNNtcXqjT/ssZYVclynOCXJC85APjitej2LNcJcxmNK42vXEqxlLO6Simm5UrBz0HloDAMuLxtVLleHHyO4ONV3jT7kqXx9shznthyH5H4opQVw1nL25EkOiD0CY8n4KUlPAPJHBUgdDyJfE44LaSf/yuVOl7aq/Xdn1Re5r3AHVcOXF9p7Vj30qUULEE/PK+NYh7bLbV9J8+lyKVqjNlrKo0xt3Gd5NiRNXoGxkePHsWjjz6Ks2fPAgDOnj2LRx99NCKjAJj2+NlnnwWlFK7r4lvf+hYeeeSR8bR6BuAG+3XUdeFVKoFnsPpy5lOSofqF7D8IpGuMWfApuVLQdLu2YfU/Tc9HyVafp22YCb2UsGvD6Jq+MPlO+k6FjzF3wBDJd10G80+8cRt/fu5myvdBFM7oBHZtwsd4SHePdLu24a6LKiGxoHBBkdtZdcMJ+Vaj07d37iCIe04PozGOG+3HC3yEGuNkf+R9kSOiMe6zDYRS1FwvchzuaCCDu2KoEvD2Oi6Wc1akCEm8vKxsQ/imxSKu9QqMhca4e/Idr3DHx55wsRLek/gwwCd+O9AhTjL5jt9bOeDn55YTrhQQ71nSAl0eX/l9WLSt1MQhngzM/54k+P3eVySKDYNQ55nJ4QQ8QkVhJiCwHe1TYwxEg72sNMYNz8eNRhs/enwl8RzyoknxBDyWp6A+nmrxp/Iq70djvNN2QMDIo36QtnDvBvn7bzeTCXZ1N92/W66FAACnFgq403KU8w4nAFhyYheNscKVwpZikHlFX9z9Bz/4QTz99NN47LHH8PTTT+NDH/oQAOC9730vXnnlFQDAz//8z+Po0aP4uZ/7ObzrXe/Cgw8+iF/8xV8cX8unDE9KPnS378DrwhgXrKSl0CAgonpcyFZGy6RCvC9nWnetfDdkp235PkqKxDuABYtUao/ctkjQPkJgzP0oOZIloZk7CK9IBnRPGKl7HsopRS/8IDOXW3/FE8HYZ9hnL1YbfSXUpCWCmIYxVKEBVWCcV1R9k68R34onlGK77Qx8P7aaHdxpJQdlGUnGePDBkn824h2tYIxVdm28L8aLRORNNQOiQsPzQZCcwFSuFACUCXjcw1hGGmOcMw28aamIcsftWkkvzhh3s1wrSKWx4wsJ1WJMdnWxFcm040Q8+c4nNBLky5+RXSlYu5OBcXfGeHgLwVHBdxayYozDIgvZnge3IOUo9MkYN1y+EEv28VGdCuLFa2SsBbk35dh15eO4CjnFeKAao3sVxvIpxV4g++GsbS/Ix+qXqJLnstsKtrfGk+8Ux4snFZ5aKMAlFLttRcIiguQ7y0ixa2M/O4SAUBq1kx1TouIk0ZfG+IEHHsCnPvWpxOtPPvmk+N00Tbzvfe/D+973vuxaN8PgjDEAOHduwz22iOWcOmAsWMxSSK4ENgji2+Vx/1ESK7uM4LsIVZWoHs2ovOkRLKQw42K7iVJYgUco/xYDozM0KraVF9rgK1zGkodbf0B3U3rXp2i46iDEDxgT7kPtUYVdW3BzPn9tBy4h+I233tdVK5YeGA/JGIvgMXxNVfXNlQKMquOBUop9x4NL6MBVfv7i6jYKloFffvhM6mfk0tysfYPfe95HrZQFIQ+AVCWhw61PCssKA+qilbRnSkPNSU4y8gTAwcsntxVMUaXj4r5Y4idjqWRLsZAVXZCq1XEZTxyCRbXU11SwvsGijgczfILrZtfmER40pls1jQsquzZfCvKB8BnhzD0fT52YlMI2jNR7zceKaUkpMmeMOWuX8Xm4lEaqmzJ3pd7f0VIwxrJ7wShQScc4cqaJJduKuGHw70yVUhhqu7ZkYBzMqynt3++44tzqro8T3XO9AcQC4z6vi7wwUZETgjFWHI8VBQrP62RQLfB2s4PjpajWXUgpTBNNRaAvSylIbJzWJaHvYnjlMgzbhpHPw71zBy5Ra0eBkO0YVk6hklKkaYx5qddWwDhlzhh76YyxyqZFbvswOlMZsqctR7x8LGPu2fXux67NIQSNFPsyzhBzxlhmUOLsd9PzceD6+PpWWXms8JgpPsYYTmOsZIwD6Ye8Q8EHyqOFHEs88nxsBwMrwWCD2L7jdi1oAUhBmCgJE6aEdAAAIABJREFUzV4fSGMcfDSiMZb+n0+2aYwxIPULyhcGVt8a4wNpkuHXsjtjHJOvEIqqE/UwBlifJTRsmytpOXN9PJ89GWPO+gZ2ZnzcidvbqaQUcjDEF52Tgi8t3oBoYJyPLegZCyhVeowwxj4KlpmQWYnvodHdtUkSW35AWABJLeygIO02SLsl7m/WW9fxXdC+GWOuMVYwxiMWgJXyTNTvqyzb0uRrgFpjrJJLhfOm+gR2pF3HegrREodqcdwL8sLkdjPKGFNKu0op4ud1vJiDaQBbigCbf7anXZtPxMI8URJ6xsqHDwIdGA8Jr7wHe20duY3jcLiUQpEEBITJQcP66cqBL9DFx1gKnPkkGG8Tq/g0fKdtxTxzZYQ10sNjh4xxVlKK2IAV00w7UqEVHmSkLUgoZVnMDddXylx4IF4ImBKfqjXGhFK0fQLLAJ69va/00hTHTBmkh2aMY8EjEN2h4ODX52jgXnDgeJHEi34nVY+wwbfXQO7G+t8w9z7uW23FpBRtn8A0koky7HujASa/TkXL7HsSqklabB5gqUtCW6I9MvYdl1kxxQJj24huy7o+Y2kjpVq7jBX8/3ol39lCShE+G0BUSpFkjIkIhlQFe8aJRBAsSSn4roCsMU6r4NUOqiGmaaQJQlZc/t5x4Cs3dvH87oH4Ww6G9kf0E7/90Sex9ZEPC7Y861vlxcievKWuqBmHWmOcEWMckxXGsVawFRrjZKDLwQt8yOO/UkrRIzdnp+XC9H3kOy3hJdwLw0gp+PU/XszjTqsj5oztTzyNraf/o3j21RUfo4t62zRxvJhXapX5Z/OKAihAOF/wirBAUkpxqAt8aKjhlsuw19eRP36CMcY0qeflKKQwSv1CFfjKW8q8/8ka5BbfZla0yTaHn/Cavo9SilRAldhHKEuGMyLJLsMGxskgKP4QsgVKyIjxkrEqeJQKHapKR8VXzZwp8YjsShG0ibCgmAL4FydWYRjAl27spJ5D95LQ0uR+7Sou/tr/CGd7O/VYQDJ4BKDUVvOJ6ViBbZlVXQ93pMC430Gs5nqgSC8lyhFu24f3Qm5vP4gnW6qS7wqmqfTEDvtilE0rWiZjyPvo/7J7B+/TKjYpjTHeD7SOq/moYi1eMlVmaQdijC31NY2U8pUcSrhkqGSF5cNV/2tLzM8kJzfVefHXCrEdAKExFlKK8Np3eGActD++6OVBtUgGHuM5vViu4Xv7oaUYvzcLtoWq443E8nZubaKzeVM858NWzkxDPEdFJdFSQe1KEd63URAnieJYL+RQDez4OHppjCmic5ZqV8g2o4vZOHbaDn745efwzs98FPU+k5lHkVLcu1SEQ6jYdai/+F00XnxBfC6N5Y0vKE4uFLDVTGqVOQFg92SMKZqvvYqlg0oi+W6eC3zowHhIeOU95NaPInfiBNzdHXie37XyHTB8Oc2kxjjGGEsaY/6zLRg7VWA8XEUrL7Cl68UYy5M6pXJAHz2fQaEa4OIPYbwMNtcHqyAP3C3FYMaC2JApUSffUfG/J0oF/OSpdbxWaeD8vroyUbfkO1kr2rpwHtRx0L50UXkccTyhMZalFMn+FmeMqzHGuN9BjCfu9bIXcgnBcrWM1tf+DlQ650E0xiomIhEYpyzS4q4hIsDildL6SCo7kJgfVwTG6VKKTixhju9UxKVH8W1ZV2JpVdKAOEILsyiLKt4PJD8sATV0EthpOzARZu9bKimFtLAcZQE9DPh5FSQmPJGQx+8nYe0XFbxkKYVHULTNVK0jCf531B2sfuD4JDLOcFu548UcKKJ9bBBQSuFVyvAqFTjBMYY9j9blS2hfuZx4PW4tyezaen9HQ8UYZ6SDDokA9fsr+RwIEGFtu9m1qSQSqjHaMtiuZ9qCdaft4FjjAMu1Klq1uvIzcchj2aDJd29eKgIA7rQc+K0WvHIZtLqPfLuVejxCk0z7qVIBB66XcCbicqO0ZGW5JHTlyQ/jrS8+pxnjux3U9+FVKoIxpp6H/EE1kqggo9DHZNcNPPCV2UqVxthA2DHbHtcYqxOThpnwOAtdTLNrU9hHEaldI0spSPpK3hWBcZTlUDk0cMiDocqyjNeL50xJJPnOlANjdpwF28R/eXIVx0t5fO7qHWWw7dM0H+OolKJza5P93NxUtl0+HpBMvgOirC4fpFbyNkyDsZnbbUew//0OYmFg3JsxfvD8S6h88hNwtrbERDYQY0zi/T7pSpEWGMe3Pvn38iC2n/5fc8L7JwfYKp27ifD54HBSFqe52MQh73IMpjFWP09yP5W9Z3fazCGD9z9TJaWg4cJyasl3IggOJ+B4LoHsUMMWv9Jui8QYA8l7zfxcw8lvnMl3DiGRcZ//vhEkOw2rMyatJqjjAISAHLAKncMmNW//6Z9g5z/9eeL1uCtFPhgHu7kreYSIe6F0pRixP4nd0xTGOK94fmQrsTh4v5IDflVgbBjdXVp22g4WXCZJ8Pb2lJ+JwyMUttNBzukMzBifWSrCAHMIcm6Fc8RaeUeZVAuoS12fXGD9cCsmp+Cf5VKT+DMicjfaLdB2CwuNWsLjXzPGdxm86j5AKeyAMQaAI9Vywq7Nq1ZBKQ2T74YcueIJB5YZT76LM8ZGD8Z4uMCYB48LKdnyqi0UKjFsWfgYDyKlANgWbCpjLLWzqWDz+QBZME20fQJCEUm+KzbrMJ75O5G1W7Is2KaJf/19J1D3fHzhelJSkTZIx+3anFu3gp/9BsYys8N+VzHGedPEkZyNa/UWXEJxerEQeb8XBmGMFwL2ovHid4dyAIjrp3nyHZ+YO6Q3YxxPvuOBcT8BX5QxDrarFayLYRgo2mZCShF3geBQ7XLwBV5eIYOJgy8OcjEWNWxr+JzIUordtoMNqdJaPFeBtYmEuyKmOZXkO6GdJjTxGr9tckGBvBWVS7UDRw/BBqZIKcbtSuERVqAkskAlnDHOo9BuwvnQ/4nWpTcGP3alEv6xvw8AQ1eNdXe24deS1c88EnOl4LKDLterKTmzjENjzMeEtOQ71WJINW9w5ASxErZVJZcC0heKDddH0yMoOkEyc6XPwJhS/MTXz+In//qzAyffLedsrBdyuNNyYoHxNlbzdmpRjgRjHDhTJAPjwK4tZXEpYpJgUVZq1sU1Y8+WZozvOnh7zHkgd3Qd+SAwXj4oRwIyr1rFlf/jf0P9u98RWeBZSSn4FigPEOJ2KZYUGMcnZYB7Nw7eFs6Mphb4UFS8IQh9h4fZTpfRPfmOb0srLIZSrrscfKjZXW4JFSYgiOQ7w8Ajrz2P/NnPob2zCyDcMr9nsYifOrWOF/dqeLUcbqvF/R5lyJ6ylFIx2HWGCIy7aYxzpoEjeVtUVzu9wLbk+meM3eB7u09yDqEodVh50vqLL4yoMQ5ZeopQE8o1xirwfhFmwweBsT1AYOx4wi9VZp5VC5uiZaETs2vj1zyu888pdjn4Z4ZzpYi+70n5DrzYC6HMZ/WYVDo6Lt/h3ys0xtNKvlNojBNSCjkwjsml2r4vku+ApJ6cP9fjdqXg918O2mXGeK28A7NaQefa1YGP7VVC9xujyoLkYYJOv14HaTbh15Pb/3EpRbzfqiDvvMkLguw0xsnxToZqG7+bxtgWjHFMSqEYVjh7Ggd3pMgFgbEhL1q6wCMUK5VdrFZ2+k6Gd/xwTDlRyuN2q4POrVswcjn4xRLWyts4krdTku+S120pZ2M5ZyUS8HiVvDR7V3EfaiyxtNSsR66xNeGxI2vowHgIuMGK0F47CmtlFUY+jyPVSiQgc3d3QD0PnRvXxeQtuyNsNTv45KXbkYGiff0a3vif/yd0Nm/iVrOD63XGuKkYYfY6+5sflfd5ywiD8JxiFh8mqca5vYVWwGJyjfH+3/8dbv/xH4XHTUm+41eFt3+U5Ls0Gx1PCjL6TRiRB0OVlIJJN4xI8CUvPk5uXQcAdA4YYyMvGH7y1DqOF/P4xu1wkOTnrZRSIGTv/Oo+SKsFa3UV3u4uSDu9cIjKlUKpMZa+eyVn4sFz34XtOji9wBnj/gbmqiIhTQXXJygGjHH7ymWQahUGMJBdUzyxkFevEhnRCimFG0xK8X4RSil4oNu9IT5hlnbcUSJMvkuyLuy46YxxovpkbPKWg9F+XCl6Simk4xUsEz4F9touPErFFj6QxhjHNMY0mbw2Lqis2RLnKu5nOA7mzbAIAS+ZW5ClFIpJfRKuFPz5iy5Qw52LY00WVHgKtrYXvHI4rlhVNv4MQzi4u2xXy2/UQRXe5xEphSKIjIPri5dsS80YZyWlSAuMFXNQWl4HIEkvYoGx2idZHezxwNjqsPEuV6309cx4hGCxUUOpWYfXZ1EQhxBRr+DkQgF7bRedzZvInzqN9sZJHN3fRcFUO++okgoB4GSpoJRSMFcK9T0XlpB11ndLrQYs6ZzTrBLnBTowHgKcMbbX15nbwsZxJqWIMcYA4G7vKJPvLlabeKlcQ1Wq0tN46UWQZgP7f/s3+OubuzgbbMULxlhoddnffECP664swxD5ydzTV4ad8uB0w52PPwV84ikAITNa/YdvoPb8d6TjqqQUScY4Phm/sHuAr9zY7dkGn1KYsSc77vghJw8BQTnuVI0xRb7Tgu06yjKenB2UC0iIwNj3sLHN2Fy3GgwOksTEMg1slPKRe65idzlkT1muK15+24+wv4MFiQpdXSkUUgrbMHBi6yb+xTe+hIevX8RSLsqI9oIsL3AIgbevZkccQlFoN5E7cRKgFI2XX1S6IHSDypVCfp27D3C03riIK//7b6B1+bJYpKZJKXoN2nXPi1ithXZt6vtXsMxEtTo3sPBLSxh1idxn+3eliJdOVgW3/Dt43+VVGY9FpBQpMgxJYwyMNzlNhvx8cD15/Fyta5ex89lPC/0/wCQlvK/L1RDTsuN5xn2cYMgaaq1taGN4tMHGDb8+eGDsVsqAYcDI52EHgfEwkhB3J5B7UQrSbEbe82IkQz9JVZxgWC3YSlcKb8RrzS9lOmOczCHgiZrdPu/0EUinOTTstBzW11osMF6o7fdVs8DttJF3OjApBakd9Pw8wPr3T3ztLKpf/3ucLBVAAbQ2N5G/5x7Ujx3Hyt5OqoyBQL2gOLVQwHbbiVwz03Gw8YVPw26ynQRVdUAAKAZ92KQUZjNMOJ/0blPW0IHxEHDLezAXFmCVWHkb41gyMPaDwcrd3VbahvFJVC4f2XqDORAcfPs5kFZLBHsquzYg7Jz8GYi/D6gZ49wQSTXOzjbMW5vIddpYsEyQTged69dAO22QDltthklFkl4LIWOclnz3UrmGf9qtgvo+tp78w1TNHcu2j762ElhhcU9QVvlOllJ00xgT/MsvfRL//JkvqRljrjG2FJPD9auwgnvo1w6QN40EE5wzosw8v/29fIy5jGL5R3408rcKcf05IBeUkSdkiTHevQ0AON48CIOHvqUUnmh/a2sLl//Nb6D6zNcTn3MJQaHVwsIjj8A+dgyNF1+IyEX6AT83Y/sOqs9+I+E00fFphDGuv/Bd9t23t9KlFH1qjA+CxLv1oooxTn6+pGSMiTr5NbaAlAMQ7jPen8aY/Y9x+Q1U/vavxfvyFji/PpsBI7QRk1KoyknLjDF/bRLgcZRtMo2idfsW6IXvAWDXzACw8jdfROWLZ5Frt8SCqSBtcbflwDgt+Y4CZvAd7O/xnB+/h65UbIe3M28aONJgwZBK39sLXqUC68gKckePIV/jjPEwgXFoB+k3onIKlSsF0N2qkY+jK/nceHyMFeOdjLD6aneXifjnI1KKlEA6l7LTutN2cKxggQSB8WKtmlpNVQYNtOHx32V8d/cgUsmP7ldw//deQuWrX8GZxTzynTZQ3Ufh9D2orB9HzmljoX6gdqVIyW85UcrDpxD++4RSHN2+haXnv4XCGxcAJHNKCGXXo9QM+4wlBfe2qfYQnxfowHgIeJUy7LX18IVjG1iu7SMnV7KRGGOAM0qyppX9zivVUELQvvQGivffD9rpYOO1F8WKOwx+osyrrLdTvQ90Sb4bYICinge/WoVBKU7eucnO5cpl5nsEwD84iHxvkjFmv3O2N74TV3U8ND2C1uYmat9+Djv/6c9TC24kNFK2BdswhPZVLlAAdK/W5Loeju7cxtHd22j6Ka4UhhEJvnjA5bwR2qiR2oGyGqAV23qLlziWITPGztYtWEvLKN7/AIxcDs7mTWX7gTBIim55ptu15UwTC9tbAIC1ejV0EuljEOPFPY4GLKqzxZjsnc9+KqFRdHwfuXYT1vIyln7wh9A89xoKnjtQv/MJYHkeOh/9MO587KOwXX6PWZZ0PPmu8eor7P39SsIhRViB9RkY8+Ie/FzdIBs/jXVJk1KoNP5xJxVHkj4Yga6vu8aY/eTHzn/zGfbMeGEJa5F8Fxx3s9FG0TKFZhrgFTSjx3YjyXfqwHJckF1ILMPA8b/8cxQ//hEUWg1YhoHVagXFa8xWbLWyI56jnBla0kUCY0OR80CZd7mJ8Usp+LhDEJXNsDabWOAB7VCBcRn22hrs9XUUggSoYQJ8Rw6MY88wk1JIY1+nheNbNyKygzh48t1q3lZXvhvyWpNOB369LiXfqQNdK9ZnaSDH6eZjDCSlFKoA0k7VGLs4YUIwVEv1g76q30WC4WoyMK46Lj595Q6+IxWIKZ1/jbV3+w5Kuzs4XWM7dvnT92Bn5SgAYHH3jjowhloiwsdELi8jlGKpzvoUD3ajFqzsmpYsCwuNsO+a0s6HbRhDWcLOCnRgPAS8vT3kjh4Vf9ON4zAJEVovIHCuANsm81sttqUvJ3sFgVgteIA6N2+AtNtY/el/icKb78Ppl/4RTvAZ/l+yjzEQbivx7se7vCw3UEspkmUwO7duYfcvPqsMSL1qVTz0p+/cgGEYgt0GAC8YmFUME5uEohKQ+ADOdasH164BANqX3kDr/PcS7Uiz0Vkt2Kh0PBDKssBlloNn5asmDW93GxbxceSgjJaiCpVHo9XIgHDg7Vy8gMraBkihANTrWFBka8QXIF01xkZoy9fZ3ET+9GkYpon8qdNdE/BU8gzGuEV3KFzpu+0goF042E/N3FeBF/fgCVxumUmKSL2O3b/8XPTDzSYMSmEtLWPpB38Y1PNw6sblgRnjH/zOMyB3GMOdOwiZMVHFjQeZlYpYQHj7lSRjHJNS9Eo+5ZKRNUlKEU+ClVGwrERgHNe7c6js2vJ97nLI5yLkBTu3Ad8XCxXZTYBPereaHWwU85FiKGkFPgRjnCJFGBdk6cyx3S0Ub9+C4br4/lf/CZZp4MHzL4rPrlZ2JVcKUwQ2YWBshc4kJPkMsuS7cUspktpiOQk2HyTNuUMyxrm1ddhr6yjWA+Z5iPNwd3Zg2GzXLR4Yxx1+zGe/jnd84U/gdJF+ND0fedNAyTYjyZPxnZtBsf2nf4Kr/9dvgQRJh6mMcezZImBzUHzeoIRg97OfhhnM0/K9SmOYVTanLiGodFwcB5urjaPHUGo1UGu2ep9UMG8CgKFgjK8HCdJyYviRi6+js7gMAKi/8Dze3AgC41OncXuVxSQLu3eUtnKyLl9GPCmeUMZ6A4AZ9C35+vBrumCbWGjW4R9ZYecgnY8qxpgn6MB4CLhBOWiOzhrrkHnJpsWvhp3E3dlmSWAxSyEAaAQsDw80Sw+9Bav/1U9haW8bq7dYcheRJgxASkKKaYxDWyuIz6tWyiopxcGzz6B89vMgquzkIACipokTQcJZ6+IFINDUcsZDVTaTUColBSYZmo5PxLVo3rgOw7ZhHTmC8hfPJtqRlhSxms9h33EjbAzHsmnAbrdEUogMepsFXCYhIGWFxY7n4p6//DPktm+Ll2zDAPV9tN+4iO1Tb4K/sASzrmaMmc5K3qLrzhj7NHCk2LqF/Ol7AAD5e+7pIaUI/19GXmLRAMYGmABM3we9zQKoQrWcmrmvAl/AcJ2qX6nAsG2s/NRPo/q1v0PnxvXwww2mN7OWllB66C0wFxZx+trFwSbva5fxAy9/C9aZN7FjBXpmj1ChG+eBX/PVlwEARj4Pr7IvsZ3RLdyQHeklpfBgIqxa5xEq+YknP1+0kwswh9CIPp0jUeCDkshiKWeaohCECvxccqYBgxBYe0yf37lxg7VVIaVwCcUJ6mLv7OfhB1pAlbRFLm0/eSlFuPN1/7kXQOwcnAfegkdefR5Gs4H7z7+M+kOPwCgUsFrZkZLvQh9jLlErWqZyW13WqMZzNYZB+/o17D/zNeV7EY2tlAMBADYNiZShku8Cxji3vo5Ssw7TZ9Xeqs9+A7c/+mTfx3F3d1B4830AolpnSmlCSmHs7sCkFN7VK6nHa3o+FmwrYYPGfw7bl5zbt+DXDpD7kz+C5bnpmuHYHBTuqMWOt7mJ8hfPwvunb7H2+XIfSdcYx4O9A4eRBWuUjY35YKxq7aZXP+UwuDbcNGFWk7kaIjDmOw/tFlauX8b2o/8MxfvvR/3FF3C8ugfXzqG2tIJGrgj/yAqK27dTCnyomXCx0yvFE4tBQMyD3ahmm/1esi2UmnW0T7K5CpKUgjlfacb4rsFm5QCk0YC5HgbG+4tHAAClA4kx3t+HdYS97u7sRPxEgaSUov3GRdhr67DXj2L57T8GN1/AQ699Fz6RmCpEGeMwMEbkdf5TpW8EeBJBtNPyBK+4zgwIrYEq9z2E1TtbIO022pcvYfH7f4C9H2eMY1KKJNMdvr8v1bV3N28if/oerP3sO9A891qiGpOqJDTAgpf9jhdhYzjWvvk1/Ld/9vvYryYnH+OOFPAqBrKV7S0ceeUF0G9+I/ycaaBzg7H7u6ffDG9xCVajobSws80oI6cqxsHBXSn86j5Is4n86dMAgMLpe+BVKiKYiSONhY73N+5U4NzeAjwPuRMn4e/vw/KD7fc+JqwwMGYsKgkm52P/9X8Dc3ERO5/6ZHg+QT+ylo/AsCyUHn4YG5vX+g5CKCHIf/oTaC4uY+W//2V2jpItFT83Hvg1Xn0F9toaSg88BK9aSSSO8WpwcUYpDTXXx1LOjiTDiYB0bxe1f/x25PNFy2SlsmVrLp8krNqA5ALSJTQi/2EuC901xnzRu3xQgeGHu078uLYUNHLcc+0i9v7is7jxu/8WbrmcsGuLB0PTYIxNAHAcnDn/CiqPvBUHP/vzKDhtlD/yYZSadVR+8EdhnzqN1bLEGEvXqx2Mq0U71BiTb38Tu5/7DPtd0qiO6qsOAJUv/RW2n/6PQsYiQ76HfJHqEAIDAK3uA4SgVVwAVThCAEDj1Zdx/Xf+bxAnWrKXtFsgrRbstXWYa2sAgIVGDYRSVJ99BgfP/YPYzekG6nnw9vZQ/L7vAxBljMW4Io+3AXlAuwTGDc/Hom2Jft+uN+Dt749s1+bulZE7eRLWzev459/4ckp5j+hi7vbHPopKQLDEA10uISHBMyMvRNOY1ZyZlAfwPI58hwWxC29igbGz2zuZ3DyowskX0FheFX7AMuKMceO1V2H6Pg7e8v1Y+qG3oXP1ChYvX0B17RheP2CJk/TkaRYYp0gRVYVR4p7vPmVyEADAAWeMo2QXwNypFpp1tFbX4eQLkcA4Pv/MG3RgPCCu3GDsXXPpiHhtr7AAYhgwJG9J76CK0oMPAQgYY9OMJENxKUXd9UEpReviBZQeeoi5XBQKuPXg9+NN1y+i4zo9k+84kxVnZtNKVOcUrhSclZT1bo5P8NydfTjBgLj58FthEh/VZ58BabWw9ENvY/8T1xjLmj5Q8SiGDE34vQeShIHe2kThzBms/tRPwVxYwN5ffSHSxjSt2GrBRt3zxWJDPu/c9SsoOG3Un/uHxP9ZO7fZAw0gt6cIjIMkNe/cq0JKYhkGWhfOAwD2Tt8Lb2EJuWY94kjBYQeBh7Bh48dQnANn77gjRUFijAHA2VQ7U6Q5XbAqVeGFdinbXues7tIP/TA7p6DP9gp+KCFoBFKXowFjTCoV2GvrsJaWcORHfwytS5eEFIdnKFtLSwCAhYcfweJBBWaKi0Uc7s42rO07ePmHfpwtEkxT/G88MKa+j+a517DwA2+FvbYKb1+SiIhseMYCCd0pD0p3dvDG738YbmzH4MDxcCQfMl+ylGLpmb/B1kf+AO3r18TnuURDllPEy5NzyAtISmmEpQXS/VI5+FavCSYpABhT3o0xBoAjB/uAYcDb28WNf/v/YPHSBeSadXHP+HM7avIdcZ3UhVw38Oe79p1/RM51sPOf/xfonH4TNs98H9rn/3/23jtcsuws7/3tVLty1alTJ8fOcXqS0ORRzgIhhEEkgUUyGCNAXIGN7UfGgIWwuHAJBgwXBIomSDNKCGkkTdAojCb1dJjunk4np8q5dvIfa+1du+pUz4zw89xn7jN8/5zuU6eqdlprvev93u/9ztKOJyjvO4w2OU22vB3MJ77PuOt5wfUP27Upjz1C8bOfxtrZ7mOley453/ahBtG+fBlcF2tIt7MwMPCBly9P8Luj7YxPobjuLkcIgMqDD9C+dFFk50LhN/fQcyOQEcA4Ua/iWhYdCVqbZ04957FbhQJ4HubsPGhaHzDu1ST05hXPHyNLz58xrnz8o6z87u/8HxXfebaNU62QfumttF/1evafP4n95OND/zbYENfrVL/6EM2nngR2z7nW1iYAtpwP/U3Ms2mShxFK/kZYl8A4OjcvPvd5dL/TahXaiRStZBp9ABhbrstas0Ok06ItyaPGE0/QjcbozC2I+Rtgc4PyyBhny2K86dMzGDubqJ0OO5++l8Kn7w0+81qOOoNZQxePhNQY+3KPsPTMnw+SjoVhdWnGk7TiyT5piDkgHf3/W7yogXHTdvh/z61Q+TbacnakVVst0QPGZdulncoEg8FzXZxqlcjUNGoigbW9TURT+ibKdsAY29jFAnapRFQCaYDNhf1Euh0aFy/u8m7c5WM8wBj3gPGzMMbh9GK7hS0nvXA67XSpzqeWtilubqGYUZbn9+OhUPr8PwIQO3wENR7vvkrzAAAgAElEQVTHkQNCUZRdNi2uB2a7SfnL96EMAETosZBmq4Faq2LOzqFGY2Rf/koaTzyOHdqFOq6H0d3t6ZuNCAZzp9MNzs8PTwJ+7+EHdumnja1NCpOzuLEYseJ23+ue5zGyIyZPZ2ebTFl6VysKzQvnMMbG6aYyWIkEkWYj8HYevM7h830+dm2+TtSXUvgA+Vo6Y9fzMLodlAFN2WDRoS1Zyc6SkKskjl8nXpDM0nPalz3+KPk//u+MVQqkpMUblVIgKdJHR4VDSUss8HoAjIUeLn7oMADJpUs8n/BtpMojeXRdR8+OBBtPIaXoAaD2pUu4rRaJ49ehZ0ewZaGoqvRfe00N26GJ91e/+XU2P/8Flv7re2k+fTb4/pplkzL0PoAdsGhrAoAW7v1k8PfDvMrDjTvCoSnCYcGSDK3HwGbuORhjH+QrisJIWQDjxHUn6KwsSaDdK6ALA+NotYSezTL3K/8Bz3WZ+NCf8fa//j0uvftdNM+f67P0Ez+ff/vscOz83d+y8ju/fc3Xy/d/ZajzjC3dACoP3E99JE95ZgHH83jqxjsAWD58PY6qok5OEW820OSzFlF7m51hdm3IGonKA/f3zZX+JXf55yFju1YNfIDD7g5+9De4cIPfGaqKJRnFwpjIDA1atnm2TfO0ALf+Tz8Cr+6RHK4cf4l6lfjGWsBcN049D2Asj90YH0dLJnFD2cLSP36WV3/2o8Hz79k2bqUsakaWrg5luEEU38VDjHH38kW6G+t40rrQDREFnuex8nu/y+bf/BWu1R36eSA3Ap7oNNt6xWuxdAPr4oWhfxtkO54+A56HI2VGg3Ouf7/snW2MTjuQUvhnNSyrZyhDCCW3Hxib09O4qoon5yrX6tK6dHHosWrVCu1kmk4qjV7r1xivNTqonTbf+5E/4qaP/Cmd5WXqTz3J+sJ+TMMgMjlFZEo8O+7EJFdqQtNszs6iOA5v+9j/oPjJf6D46XuDe3UtR51BSZHjuoGUwvXdtfp0+uJnsiXm+EYsQTOexAsDY+3aRe+e67JzzyeC5++FGC9qYLzT7vJMtcVSZfdu/VrhD7RyPBX8rtSxsDMjWPI1p1YD10XPZDDGxgONsT9pe54X6IbqthMwArEQMN6Y3YOrKLROn9oFfP2sfbDD84Ez/t+Jn8MWZRALr+uF/GDX1nvnVwtNjnKn2ioUMXI5qppBZ3IKu1RES6cxxsbQ0mnsar9NS1/xnetw0+f+lq0P/02QtuqXUtgowKRc4H2NVuIGsSNunjkd/O3UM6c5+Lv/ta+SGno60O2WJc9betjW67jlEsXRcfTtrb6CPs91iRS2qI+O441NkKoUB7wsIVfYxB4dA2B2SSzkqmPTOn+O2IGDQlYRS2C2m8SGjKSgAMx2qHz1QSxfdzsUGIsFuru2ippMoqXE86XnRlHM6DV1xnbX4m0f+SPqX/pi3+8P3/85Rk73WBVfStFeXiIyO4cxLjo2uvKZfS7w05Fs8XSlgKGqKK6LUimjS0mRIRdou1jE8zx0CVp8xjgyM4tlxkhefZ7AWE6a9VQWTVFEsatcbJwBZrBx6iSoKvGjR9GzWXAcnFqtb5Pms6yDcp/uxjp6KoWWTLHyu79D9esPA6L4Lm3olD7x99z1pXuwXdESXLMttK1NtFSaxhOPB3Kfnnd0GAwNd6VQ5HHYrjuUmQt3WhwW4eKgTLmAncoQO3AQp1bDqVT6Gob4gF0BtFIRIz+GOTfP4q//JoUf/gm+edurUSImG3/+p3TqknUa1Bh/m8C4u7lJZ211KHhyGg22PvRB1v7g93d5YLueR7pSon3xGdaP34TjiTlue3qB6Z97FxdfereYsyanxPFJ7b/fKa/rinoFTTp76KoCnhcUWFUefABbOptoSk+a9s/txNm+3GNOfQay7zqEzt+fW/yCTJ+IKOQnxTEM6IxbF87jttsoZpTGADD2pW36yAhuRhQ+JRpVkqtijMaPn6B55vQ1wWtwzHIeNfJjaIlk39zfPn+O6ZXL6K7IbFrFIngeG9MLqJ023fX1oZ8pGGNVXP9uB297C1yXRKMaNNfx539re5vmqZNU7v8KK7/zvgDw7zpOea2M0VEcRaWcG8NeGe7UE8hrpHuDW6mg2fZuYLy1HaRY88Wt4F49Wx3IsI6xPvjTJDBWk0k6yTRqWdyj4mc+zfJ/+42gGL/v82pVOskUnVQGo1btu19LjTbTK5eJdDskijtc/fX/jFuvs7RwIJhTfNY4NjMTbO1Se/YC0I7Gid9xl5DLyOt6reZEgzaYTq2O7ti46Qxep4NudQdaZou/S0irtmo8SSuWwK0OSimGD6zuxjrFT91D5asPDX39hRAvamA8rE/6c4W2sY5lRNiKJgABcksdG28kFzDGPoOqZTJExsawtreJhjqwhTs61S2H1oULqNEopgSFAO2IyfbELN0zp3YV/TyXxtgHZNdijIP0sA8OQqArzFyUZfMRp1REGxmh7bh0F/cBAsQrioKezgRSCv+7wwUKUw99ifyyWEBcORGHx0ula5M0NCbL0tZOarSii4uoiUQfWzJ/7ilUx6b+yDf7zsd3Dthp9zPGvubywq2vwI7GKX/lS8F7rJ0dVNumOTqGOjFBulLs8zK2HYdscZvOwSNEZmaZk8DY/dpDuI0G6dtuR1MU6tE4qucR7/R3DgofR/nT97D5l3+BI9N/w3TSqqLguh7tpSXM6ZnAPUBRVczpaTrXsGxTKiWinRb1xx7tHXu1yvSjX2PsdK+KX9hwIToxzs2hZ7Mouo6zs43CczPG/vePVotEVIVoq4HiuhgSGPsA2SoWsT3R3MM1IqimGZxHaXaR1LOkYcNhbW/jaRrNREoA2twolHvstn+vItUy1Ye/SmzffrR4Ai0rUsu+ZZttW6z/6R8TWV0OnAi0UPGptbFBYs8i87/2n4hMz1C+74vYrkvTdklFdGrfeoTFi2dwOh1cz2OkuIXiuoz9q+9HTSQCN45hTXy6jjvURxyknZHrhfylw1KK53al8BezTGmHTn48mDs6K8t9XsSaKrI4I6Yh2LG82OhpiQT2oWOcOXEL+Z/4aexymcrHPxx8v3+M/vX+dsKp18TmJDQv+NE897Rg8hp11v/8z/rAgON5ZOU8UJ3bE7gaaKpC8oYb8aIxUcw7KZgyTYLRvCmkPU8WakE7aP/4I902itUlfvQYTq1KW47B/pbQ/zxk3L58STTZ0HW627vZr0G9OfTkNdbODlo2iyUr+gcZ48ZTJ1F0nZHXvo7u6krfJiKQUmSzdDWDthkjUa+SWr2KMTZO+rbbcZsN2s+iBQYBjBVdR89m0ZLJvvoSp1hA9TwMuXH2N6qX9ou6kval3Yy/44oNa1zXiGgquUKPwEjWKkEdhj//t86JDE3+e76XzuoaS7/x3qEsor+J0EdyuJ5HMTeOLbMjg6EoChHXJfbMOdS4WKMT9cpQxjh28JD4/sJmz1pvSFbPrpRxWi25mR1kjCUpJbt8arE4dnaESFl0v6t9/WvgeXQGgLznuhj1Gt1kGiuVQXVdnFB2dKneZu/qRZxojE/+wM+QvPFmtGyW5Zm9wVyTuetlJG68idxhkY1TgMz8HNVf/A/c+7Yfx3yJ8MH3N23P6Urhz4nyervzi4Bo9zzYAAV6zT0qZpxWPIkbYowjEu8Mu0ddKRfsK9Z+gcWLHBhLpuHbEInHttYo5sYpyAYALcel47roo6PY5ZLYocndoZ7JCsa4WCDieUE61tfCZgydtuPSuniB6L79KKHF0XFhdW4v7vISnmQTruVj7NGvQe4xy9dmjKG3Ieiur6Louui3HtKZ+U0ztEoZRQIO9u4X12H/QfFaOh0U3/nf6U8ejdOnmHn4y6wfEml7Ww7Q8EJU6dpkIjq54hadRBI9JSQqiqoSP3KMxunTwj+202FqWbBz4W57AGlDRyHUs95Pa0tg7MwtsH78JuqPPxYsMP5moJOfwJiaIlmv0gxZ7HQ3NzFsC2dqhsR1JxjfWBYTxD99jtjhI8SPHEVTFKqmaPISa+/WVOqKwvTyReqf+4w471q/FjscqgI3fOsBUVBx3fV9r5nz83SuXhnKAGmSPWpfuogjdYrN00+h4BEv93RutueRbNZwGw2ic/Moqoo+mscq7Ozqa++5btC0Jbge8nqlywV0VQlSbYGUQgJju1Sk63hE2028RKLvMyrze4hVikP1mINh7WxjZ3Mg3QOM0VG8chnFdXFcj6v1Fvl2g9rvfwC33WLs+39AHEcAjMvoioq+sU7tkW8y9fl78MUuvlbQ8zy6G+vEZmdQozESx47TWV6i2hLnnrY7WFubaK6LsXxFGN9vC5Yydugwude/keapp2g9cyHUVKVfYzyMMYZee1l/DMYefySQj0SkK8XOPZ/YVeQHBA0IPM8jXS4IYCy1jZ3lZVloGLZ/UxnTFXFN8vng9/70YCzuYfQ730LnkW+w+MyZXjp6wNljpd7uawl+rfCdbQZ12yAyQIoZZfyHf5TW02cphuoIHM8jLlkoO53GkVKTcBt2xwU3m8UyImjSj3tfOsahTJwvrBbYbHV7wFhViEvAmb7zLvR8nvaDX5HnLqQoKv8nwPgykekZjInJa0oplODfPXeGiKpgFXYwRvN4cZFRGXSmaJx8ktjBQ6RuEnUcYdbYLhXRkilUI0LX9WgmUyTrVTJrS8T2HxBF0YqyS4IxGNa22CgpqiqAsbxWnucFtmjGttTiSunH5uxenGhsqDzA94IXGmOFXKFX3JyslntdJ+Vc0zz3NFoqzcgb3sT8v/81vG6XtT/5Y1yrX9rozxd6TgDj0ugEbrMZMOeDMbW5jNppk7nrLvHdtXLfnOvZNlZhh9iBA2jpNKOFzUADHnb5ca0uO/d8gkvveTdbH/5rdFXFpV8K6N9Xtd1GiURQdB03myNardC++EwA9Ae96J1qFcVzsVIZLLnm+Rsez/NYrjWZvnqR7v5D1OMp8j/9s8y+7wN0I2bgTW6MjTHzb3+e+fxIcN01RUGdmMTTNMiPi++WReau56G5Nt3N/uzGIJ4IXKjmFgFINev9fvx+lkuuAUVTSik6HVy5QTAV0X13WDMYn2TpLP0LMH5BRg8YP7+J0XVd0jubFEcngi4xJfnTHBsDz8MqFbHL0qUhk8UYGwPHIeb7ATpuUHg3FjPQbJvu2hrRxT193+V4Hqtzgp1VzoudtVcs0LpwYXfxnT+Y6bFE8CxSCj/FL9/YWV0jMjWFlkr3M8ZdC9VxMJv1gNnQDh8lc/fLSL30FnGO6XQ/Yxyq3N38m7+ilR/jzGvegj6Sw9nyGePdwDi1s0VldKLvOBPHj+NUynRXV6g/dRLdsWkeOELn6pVeK1N5vmlDZ6vV7Tu/zvIyWipNdGSE80dvBMehfP9XxH2QWt7O2ASxGcFANTd6E3l7RQxab3qGxInrUV2Xl3/h7/FqVfJv+Z7geysRAYyjrSHAuFrh7i/dizo5hRKJ4MlU5bDCjtRX7+eGxx4iecedjLz+DX2vRffsxW21sLZ2L76qvzi4bqCRbTwlrMvi1XJf04esXOTMuQVxnfJ5rO3tXUxI9asPcuk9vxSAY7fTCa53vLSDrigkZdcuHxDrmawo7CoWRde7dhPiA8B4TjzjrfO7PaoHw9rZwRrJoSpSejCaB9cl3qhhex4rmzu8+t6/walVmfnFXw7Gj57NivOVjLFvtZdcW2bqqtAlio6ELk61gttqEZMFjtE9e/Bsm8oVkZJOb/YKHs0rl3A8GN3ZwIsn0HM5sq98NWo8TuWBrxAdaKrieZ7sfHcNxlgWwFquR7JWJvq3H2Lnk8I5wVAV1FqF4qfvZfsf/nbXhsiXUtilIobVpT06hpYQx9ReXsKl/xl7ST7NjaoNnhcwxoT+xvE8cm98M+rCHm756ucxpFPJYPHdX11Y4/7153Y78OcQe4gzQvPsaeKHDok55JbbKNz7yWCzanse8UYdFAUnmQoYY/84fM246wntubIhgLGiKHzXggABV+vtAIBpikJCPqfGaJ7s3S/HvnCeTGmnj0T450gpPM+jfeUS0T17MMbGho7NjmRPISylkMV3OwIYkxRjpK/oeXuL7sY6iRPXE5mdQ0unaZ7uScrsUgldulF0HZdGIs345gqRZoPo/gNoqRTmwuIuCcZgWNvbYn1C1AL4pIjbaoIc+5qcM6zCDqgqVjpDa3aB9sUhwFhmcYQrhSrHShwUhWStHBQoO57YlLbOnSN26DCKomDOzjH5zp+kc+Uy2x/7SN/n2sUiWiqFGongelDMi3XCLzYdjNkrF3B1ncxdLwMEWx02DbIKO2IsjI1jzi8wsr3Rk1L4BailIlf/y3+m+Kl7UE2T9sVndnWsFNdf/Ftpt1BjcfHv3CjRZo3SQw+iRCKoicQuxjh45tMZ7LScs+RcXunaGOurGI0a7mHB0Lcch648tkELyJxpENdVkrL2I6htSadRDANr02eMPXKPPMyVX/sVlt73m9QffxTP7VlFBhpjf0MrbfySrfoun2cQzT9sXadtRETxHQSNzXJ/9ze89tMfpjXE/tVnjO1iYZd39gslXuTA2NcFPj/GuLq5KQrixqeodu3A3BsgKScYe2cnYIw1qTEGiFbEQ99x3KDwLh+NkC1tg+sGjI8fjudRyE/iJZJo58+SrJUp/vf/xsoHfhtV2vf0iu/6GeNrFd/5leK7Om+trRKZmpGsgXhQPc+j3LGZdVooQCEq3QXicSbe8a8DAKKlM7jNZrDL1xXRCtKuVbF3dtg8fjNETIyJCZG6I8R0ex6VrkVGV4lub7IzMtaXeolLO7jG6VPUH3uUdjRG5Y3fDUDtsX7WOGvqgW47kFJI2UAmYrAWz5C4/gbK930Rt92iu7ZGO5lGi8VIzkrnh5B9W3d5CVdVYWKK2L79WGaUiY0VIseOEztwQF5nqEjG2BgAxnativnBP0NzbGLv/Gn0dAZPpp4GGePGqafIfP5eLu89Qu6Hf6yvCQMQgL5B+zoQjLGrKKjRKM3TTwn3iFOncMwoiucFTJbleqSly4Y5NyuOOT+GtbMt5C+h4r3O6gpuo0FbskI+W1xPpjEkA5KS52LkhIe3ommi8K0otNrRdguSPR0+QGd8EsuM0Tx3btd5DIa1vY2VzfWeZdlQJ1GvsNXqMn76caKlAjPvejexvfuC9+mZjADo5bJIpe9sgabRzuY4+LUviRSm3Aj4Osn4rA+MhT6vKs87viHOu5EZIb4kmpOM7qzjzcwF7jGJ607QOHkSQ5GbTKcnl/JgKGPsL0aW52K5HrMSsNcffwy3LZoBzZw/DZ6HvbMTuKD44XiiNbp//C2pgzdn54IsSdj+7fVzefbZIpvgAyHoN/ZXNA31TW8h1m6iPy5kOWG7to7j0gw5v1wrXMvCbQu9pT3AGFuFHazNTeJHj6EoCuk77gTPCxgsx/WINWpo6TSapuO4nrSmCzHGEiyXs3kIjdcR0+A1M+IZiUoUpChK8Jzq2RHSd94Nus7Rp74ZfKaqPH/GuPDpe9n4q7/A8zysnW3cep3onr1EZB2Jv4GxCgWKn/sMluOQkGClT0qBIFCMfB7DNHGMSB8wbpwUTgqJ665HURTix473aYZ9D2MQGYpGMh3YhcX2i4xe4tjxvizSYPjn4K9PQkrREMWbhd6GRpFZPmtnBz2XQ9c1GtNzdNfXdn223/Wuxxhv4szMQyZLslYJ7ovjeVjb29ilYlCUC0IzO/L6N1K5/8tUv/G14PdWsSikVPK9xZw45mGpeM/zmL5ynvrCPlFHoWkka/1SikBbPTZOdH6BVGkbWxZuBzKBbz6Etb3NzC/+MiOve4PYRMhrHJZeBm4WrSZaXABjfXQU1fOof/1hkjfcSHR+cZcUzmeHnVQ6aJDha6yX6m1R06Io6HINbNlu8AwNzimKonDDaJr9afH9/th3UDDGJ+gGmVqIL19BTSaxyyXW/ugP2Pzrv9zVsdYtFrF0A0UW9yVbjb6aB/+fSq1KO5ECRekDxm6ng3H6JNOrVyj8/gd2gd/O6gqqrD3x56sXWrzIgXG/pOC5oiqZpNjcHB5Q6tiUZGpxZFIUUViFAk6lghqLoUYiwcRjyt1gx3UDAJePRsgVfBavB4z9tqUoCvbBwxjnn+Y1n/0Ybq2OZ9t4F0Wx3iBjrIQWkPD5geimdvEXf57G6VOhna8bOFJEpqfRUqmA7anbDrbncRgBeFcMKRkY8Ov1vZp9fZRffOfvCutjEygKRMbHsTY3+1oftx2XruuRq5ZRHZud3HifRtPIjRKZmqbx5BM0Tj7J0sJBlPwY5sIi9Ucf6TsO35nCP2/PceiurWLOzpGJ6KKF5eveiNtsUL7/K3TW16jlxjBUleysmADs0EJrraxQzubRDANF0ygtCjCc/a639s5dUWhLrbkR0udZpRIr738fytYmX37N9+COTaClUyCv7aDGuHnuaTxV5cFXfhfeEJlFZHoGxTSHagb1cpFWMkPs8BEap0/RvnQRt9mgcbNg9DuSBbc9j+TWOsb4BGpUgvn8mJBW2N3+7mBy1+8XhfqOGEuLh1C6HexymVSjiqsbqCG5hJ7LYZV6jLGSSPYdq6qqlGYXhnY1DIfTbOA2G3SHAONkrcKFSpPxjRXU/FiwSfFD0TQh7ykJxji6vUlkcoqlO15FenuD+rceCVq7+hshP2Og50bRUim6Vy4TURWU5SWMsXG29h4msbqM3WqSLW5DqBYgef2NYsxcFfemEwJAsNsysb10lUu//AtMXT4fSCnmr1wA08Trdqk//hiGqrDwzCmM6RnUWIzqw/1FKr7u1s96NEflHDM7h7Wxjmbbu2RUgQNBWEohf/rA0N67X4COB7+MF9Ix254XSCiea64ML4KDXrp+IW38iFjsfX26D6BdT+gW9YwouLQ9dkkpXB8Y58agVu37vtsmsiwmo0zFzOB3yWYdDwU9k0FPp9Feehv7z50MfGN9sP1c4dk2pS98nupDD9J46slgkxrdsxdjfALPsgK2rPzl+9j5+79F39okoWso9EspEs06OA76aF5U78cT/cD4qZMYExNEJgQzmjh6HKdeC1LPVqnnBtN1BDAGsCJm4FQQP3ZcZJFCxcvhcOt13FYrxBgnwXFEZko2qmpHY8Hmw5L6dENVqU3Pg+ftmo8a0pM/bmgYrku2uE13agZyo5Ix7gFjP2sUCwFjgPxb30Zkdo7yfV8IfmcXC8EG3PXAiZgYY2MBqPI8j62Pf5T1//knbH/8oySqJUr7jwhpYja3S0rhs/uR8QnMuXlU10WV2YfAeebCOWL79pM4dpzovMiwmZu9zpLBZ8mNttdsoUpgbI7KMWbbpG65jcjsLN2BYlSfMXbSGbxEElfTggzLSqPN7NJFzMU9xCQB1bSdIOtgarth25vnx3jTvLiX4aLZyPhEwBi7nkdkY5XEkaPs+c3fJvua11F96EG68hkJOt+VijSSadR4AkXXiTfrQ+3alGqFruzC15HZQadcpn3pIorjcOb4S3BWV1n5wG8HmyiRfdwi9R1C//xClVO8qIGxD1CeL2PcWrqKqyiM71kEoNjpUupYRDWV5FgeFKEdsytlkVpGVA4ruo4uJ3/R6U1KKaIGI4VNPDnQ/ejrDHfgMGqzQaJWYezf/YJIyT99pu/v3AGNsV/vE2aMqw8/CI5D68K5vqYFviOFOSMZY5nu9wvvJjuCCb2oisVm0K9X94tHpJzCLyryU0e1/AQqYIxP4NRrRLvt4Lj9xdZnMkuj41QHeszHjx2ndf4cXrvF0p5DaIpC6uaX0L50qU/DmDX14N+GqtLd3MCzbcy5OdKGeK09M0/8yFFK//SPdNfXqOTyRFSFVCpJI5HCC6VD7ZVliqMTwYS6eteruf9V3008JHnRVYVONCYYW7lAO/U6K+//LdFA4af+LWtz+8Tinkyh1H0pRd8pYm1v4Y6M4mr6UE9VRVWJzi8MZYyNSolmJkvi2HXYOzuUvvgFUBQ6twp9XcsHxq5LcmMVU07yAMaYmMBTtXKfcb0dAGPBZHZXV/F0nZV5wcxaG+skGjWsdKaP3dZHckJj7HpEW82AFfBDUxQKM4tY21u7dG5910PqGTuZHjD2GaNEvcpqo83E1gqJ/QeGvl/PjgSMcWxnE3N6mvVD11HPT7Bz7ycwFLGgddfXUSIRIhJ0K4pCdM9e9JUlJmImnauXiS4uUplbRHVsrK89jOa6MNvbxMaPXycY6ZNPoiqhRg4+uxO62Z5tiyLMapW9jzyI5XrYrSYT61fRbhca2OrXv0asXGBse53ErbeT+o5bqD36rYCFFfdSgMXu+hpdM0YnJhYlc24eXJdMeWcIMN4Byer7MVjE6wBnrnsp3voqrafP9jUiqUiHmkHNYOPMaZohRtsNSbEGGePmmdNomWzQvMYHdz6AdjxPAONsVnqAixbvPkDXFN8XXEgpoN/GUFMUfvLwLG+c782l8UYNO5kM2h5rr3gNiueiPvil4Bo8H9ON1oXzuI0GSiTC9sc/SuvCBRTDwJyewRgXGxOfiQxchtaWMVVVaMb97JzrEZftdo18Xvi9RuM9fa9t03r6LInrTvTOQbKGtUcfwe12cev1npTC9WhI69Di1FxQpxLbuw99ZITiZ+7Fc3Z3/fSLBX3iRpWbWKdeDxjjtZk9eNubeK4baKIjqkJlcgYUhfqjj/SBvZ6UQsXbXEdzXToT03gjOVK1cuBKYbteoC+OTE31HZeiaSSOHqOztCRIIM/DKhQCyZZvOWbOzgdSis7Vq5S/8Hmap09Tvu8LOJpOYZ8orCMnvjsMjLvb2yiRCFomgzkvxrK5Ln38PQ+z1UBbXw2uu09aGXIjGmZPO46oI3BazUBKEZdruRdPkDh2HHNmFs+y+nTodqmEqyh4yRS6ptJKpAMpRbtSIb+1SvLE9cFmou2EGePh8iw/wv0EjIkJkd1wHPR2C6NcwpxfQNE08t/zNozJSfIKdUoAACAASURBVIof/iC61e3hiVKRRjKDpipo2awExruL76hWsOSmrCOzg3a1IiR9qspj3/Fy1H/9k3SWl6k9Imoluuvr4HnEDx9By2ZfsAV4L2pgrCiiE9bzBcb26grVzCiLowIMFtoWpY7FSESX1b0j2IUd7EoFTdro+EVOaqkHjFshKUVuZxNrcmqg8K73EDb2H6G7Zz/3v/qtxI8eI37oMPZZf4c3XGPca5UqfnqOQ/XrIjXVWVnpk1J05YQgpBQ9xtjvSBeV/69Ie7pdjHGqNyCgp53srC6jJpN040lRKSzZj3S1tAsYx7bWQVWpZEepW/3FPYljx8V1jEZZn9mDqigkb34JAKXP/yPNs2donj3DxDcf4u77PslN3/iydF8Qk6Y5O09G2rlVLJvcG9+MU6ngdTqUs2NEVBVDU6llR1F3pLdlrYpXKVPMTwSbDG9snMv7j/VpNzVFAUWhHYsHbHD9ySdECu7nfp7IATE5266LlkqD3w1usEJ6awtXgrNreapGF/fQWbq6q8NWpFyklc4SPy6uU/1b3yS2/4AoNIrG6UjGR23UMavloMsVEOhNU9Vy3zPnS4Fal54R7a9XBXs+4nd12tggXq/QSWX6jsXI5YTGuNshYnXRU/1SCk1RWD1wFDSN0hc/P/Q8oedh3M6M9JxYTBM1mSRZrwhNbrMRpI0HQ89mscslIraFWSkTmZ7BURTWb74Na2ODTHFLPPsbG0QmJvvGnrmwSLywxVynhl0oYC7uoT67iIeC9YAEU6HsjhaPEztwkMbJJwTIcXp+tdCf9iz+42fpLC8RP35CFEqtr2CfPYPmukRO3Ej6lttonjlN8msPiPfe/BLSd9yJ1+lQC2VIfI1xd32dRi4feK/6ji65wuaurIS1s40xmu8718FaBcv1uLz/GEoqRekLn+9jnvyxOuiWsfU3H2TnH/6ud2xy86eYZh9j7LkuzbNniR89Gmym/HvqA2jb8zDrNfSRETRVSLKEbKRfY+x4HuUR8ez6rLkfgzKkRKOKFXpO3dE8l/cdha89hNNoDG2LPSxqjz2KEokw+eM/hbW5SeWBrwiAoesBuLS2NnE7nYBJTa0vY2hKn4e97brEZYdUQzLG7Wg8YIy76+t4tk10T788KHHiekqf+wwbf/Fn4ndDGOPCVC+Toeg6Y2//QTrLy33sqx/tZ8SmNyIznVoqBIxLRTxNY2N6ASyL7sYGTrmMkc8Ly0fDJHXrbVTu/wqrv/eBQALgA+O4ruHIGo3m5DTOSI54o0aM3jVonXs60BcPRnRRaP07qyu4rSZepx0AY8cTlmPm3FxwvSsPPYBiGCz+1vs48D/+Jw/8m/fQkpsFbyQnpBShedva2sQYGxfr/9g4dsQkJmVTrgdTvu2dBMZ6NouWTqOvC7InTCL4xZRuq4kWF5m45FgeR9OwTtyEouuYs0K6FtYZ2+US7UQKXdPQVYVWMh3IK2LPnENBSGliUqPesp1g0z2MMQ5H2HUqMj6BZ9t0C4VedlqSI6oRYfJH34ldKHDTN7/Skzj6jLGioGeyRBv9jLEbAsa2LBx0onHQNOxymea5p1HnFrAjJtahoxj5sUAe5EtKzJk5onPztP8FGL8ww2c4n08oaysU8xNMxExMVaXQsSh1bbLSLkwfHQ2kFD5jDGJXrsjOah2n52Gc0lRGC5s0x/t3zeFikI4ZpfDOn2V58SCqIhgqd3uLVKWE64k0kicrQf2xP2jX1jx7BqdSQUum6Cwv9Rhjz6W7tion9zFh8t5q4dl2wBhHqmVcM4otO8TF9OdgjENSCnNmFg9hI+P75mYqpWBglbuiIIjTJ9HmF3A1ndoAYxw7eAjFMIgcvw5HFw0XIhOTmIt7KN/3BVY+8H5WPvB+4p/9JNMrlzjxxMN0HvmGSLNpGpGpqR4w7trEDh8huldoSYvZ0cADtTmSRy9s4XleAKpLufFQ21mx7QiDWv/f3VgykJJ0rl5BMU1ihw73paK1VEq0SQ6lhkFq/ba3cHNiob/WIh3dszdYLPxwrS5GvUY7PUJkbDy4xvHj1xFRVSqZHJYExim5AQoXefrAOFkr9Vly2eUKWjaL1+nQWV6ivrxCcSTPHQcXUUyT7uY6sXqN9gAw1nM5wYxIllobAoybiTTp2+6g+tCDATM9GH7av5Ud6btW+mieZK3C+Ia4BrF912aMnXKZVHkHBY/I9DSO61GRLNL45fPYnoe1sb6LsXLnF1GAuace7V2vRJJ6fhyKBTqRKOpovu89yRtupLu2xki9jNXusPZHf0Djnz4H9DanndUVCp+6h9R3vJSpn/o3OEaE6ce/DqdP0o7GMPfuI3XLbeB5RL/+EJuTcziZEaJ792FMTFINeX72gPEazdGxXsHQ+AQYBiOFraGMcTgrBbsbBdmuh6PrRO98OY2TT1L8+Ed4zWc+wsiH/pyydHyxQiSCXa1ibW/hlHserT7AM+fm+xjjk6efxqnXiB8+2ncMRm40SCG7lkWk1UDPig2R7e3WGPtSikYyjZJKUfjUPX2NWQYjVq/SDQNjD5664XbodCh/6YuSMX72+d9zXeqPP0r82HFSN7+ExInrwXECTboxOgqahrW1JXT5joNiRslsrAaMcbjBR1S2NtdHc5iaSisaCwiJzpoPHGb6jmH6Z/8dI695HXXpyOPLULquS2lsktq+Qyzv67+2yZvEse7c84m+7JrnOJTu+ye0vfuJSE9oLWCMa1iFAl46I+QqCJcbcZ55YTXneUy+8ycZ/5EfpfXMBa782q9w5T/+e7J/8UccOfuYyNgtLWHpBq1sDiubQwHispuavbONXezXF4fDlJv39pXLAXttBMQBATDG82hfvkTtG18jedNL0GTqX4nFe568I6PEWg3UkNOFtb0VjAVFVWmOTxLfEBssx/WYXr2EF40RlcVnIJ5nVd6bsB1p13UxNBW32WOMU7Eon/nuH6PwqjcCCHmLovQ5U9ilMq1ECl3aKTYSKbEh8Tzyj3+DdjKNOT9PXILgluMGm6trOd34ES6aNSQh1dncYNSvMZnvbexjBw6SecUrOXLqEdTNDVErVKtSD4Bxhmiz1s8Yux56twOdDo4ExpqqomcyWNtbtC9fwpCkUMf1SJw4QfPsGVyrS3dtReCNceGk011f2+VC8kKIFz0wjqjX7tASDqfRQC+XqI9NoqsKo1GDYkcwxjkJjA1pfyWkFL3J2Jyawl1b5dYHP4dVKtC2HbHLLBUwrC6Vscn+7wrbwThun4WM37FseuWiKNC795OM/vZ7iXTawUJnlIu8+rMfJbYtZBLVr30VNZ4g+8pXYRcKQZcey/XorK5hTE4JbaZMhziNOqWuJdrtlkuBVZupqbvYzkBjHJJS2I5DRwJj1xPH7bMq6WoxOJ9q12Zm5RLO+jqZl78SEB3HwqGaJrPvfg+Jt36f+D75/bO/9H8x/x/fy+x7/j2z734Pqd98Px//kV9gc3KOwkc/RPPUU0SmplF0naShoSri+xRFIf+278Pcs5et3HjP2i2XR2+3carVIL1THJ0IwK3vzdl37vJYrJBGsH31CtH5BZEpCKWitVQKxXEwup2+a+hr/TwJtq61RwsvFn74vtlt2RY2Ltn1xHUnMDWVaqbnBJLdXMVDIbrQk1KoiQRqLEa8Uu4VXrTbeJ02qZsEK1998gm0ahl1aprFTILIxKTY9DRqtEJt0aHHYvmNXIzkoMZYVka//g1i8zWEyQIBjNV4HMuM9vluGqOjJOoVxjdXUKKxoF32YOjZLE69RlraeZnTM8LNIJXBnF9g9NJ53G5XpIcn+sdeeVyk+WOPfgMUBXN+AV1VKM0uAqIhgzawMCWuvwGAuSvnmbnnY9QffxTr85/BbDcxVFVoID/012ixOGM/+MNo8TiF4zcyee4ptLOnWZnbT0TXMKenMeVifGn/USzXQ1EUMnfcSev8uaCxjeOB2Wnh1Go0c+O9GgNVRZ2aFozxEI1xWF8MPUlP0HBBflDyZS9HMaNU7v8KI8VtYufP0JROO2EpRVt2r7OlZyv0HCmi8/M41Wqw6JWeEg4JxuEj/fcqlwuYZd3X4GeyaIra8zEOFRX7v0NRSP7Mu1BNk5UPvJ+dez4x1M4wVq8FaV4QGZny6Djqseso3/dFNNm45dmifeWy2GhJ67Sx7/8BtGQqkDsomoaRG8Xa3hKyEnnP0oVNTNcW9mwhV4pIpYyWyaAaEUxNpSkZY8+TEjRNCwCrH4quM/b9P8D0z72LxI03Bc9Jx/FQozGWf+DHqWZH+9+jKIz/4A+D57H1kQ8F96j+2KPYhQJf2H8DBbnh8ed+t1EXbgGZEVHgiCgOBtDzQkphOS6KopB92StY+M+/TubulxGZmUFp1rnlgc9R+eqDdJaXqOQn6HoKXTk/xeQGyvalJtcAxkZ+DDWZpH35cqB31gONsYdKT95QuOcTuK0WmTvv6r1f6bnsuFkxJ/ldMz3XFZ1ox3sOSK3JGVKba8KD3XWZXrmMcuAgSkg2aM4vwMY6qmMPeJV7mIqC2+ppjCOaSnNimooq3q+aJsbYeB+pYZdLNBMpYSmpqjSSKexSidoj3yCztsTKHa9EUVUimiBkWrbby0I9B2McXnf8TK21uUluZwMnnQ0sUf0Y/a7vxlU1ko88HLDWjWQGFTGXRur9wNj2eraKnu9WpYhx23jqJDgOcemt3HE8Etddj9ft0jr3NJ3VVVEzo6riHjrOrqzPCyFe9MBYf55SCl/o35Xm8jnTYKXRxnK9oPOaMTqKXSjgdbto2R5jnHvTdxK/4y4OPP0E8ff/OsapJ4hpWiA8L+T6bcr6fRK9vs52xvgEWn6MmeVLsHyV4mc+hdrtMLa5GjDGsVNPMLt8ifwH/5T2lSvUH3+M1EtvwZRsoSLZQ1tKKfy2w+F0WrlrMxLRsUslTLlbjw8ZkKppopjRoPudripEKiW8TpvI7CweQhOmRiLouRzJcjE4n0rX4sSpR9AyGXK33IquKNSt3Xq42P4DoQEo2aN4nOjiIvGDh4gfOcpoPo+nqnztVd8lDNWlIwUIYJ429CAdHD90mMlf/Y/YRiRg9GwJ3C+9+13s/N3/gkyWTiweALPbJ7K848B033EFPeYTSZxqFc9x6CxdDa5zOBXtT0bRdrMPtARd/AJgPHyVDi8Wfvha3K7MToy85nXk3/avMOfmiagq1WwOr1LGbbcZ2VrDGhsPCu9ASonyeeLVHjD2WVxzYREjP0bh/vsB2H9QyBYik5O0Lj6D4nk0k7ulFACeHCuRgQlY+NB6RCanSN50M+Uv34fTajEYvr9qWF8KYuOZrFeY2lwltndvnywgHL7+MnP1Iq6qYoyNByxr4sT1pNaWSKwtg+ftYow3VINaKguNOpGJSbRYDF1R2J4WG4pifnJXu9jI2DiR6WkOfvU+cudPi01et8uhM48R0RSap5+ideE8o295a/AcFF9yO5rjoLRbLC8cCDZombtfjheNcmXvkYBlTN16OygK1Ye/CgjGJndRFC/Vp2b7i8emZxkpbBHO6zitFm693mfV5t8PCPmXyu+LZrPs/Z3fZf8f/gnfeplgvdoSvIZTqn5bZ8+2cWVXRzvEGEOv+l5bukI1nQ0q8P0Q8hvZ2cz3+c5m0dWebGKYxhjAXFhg4T/9F9K33U7xU/ew9oe/3/c8ue02Rrfdl9kIiqtuuwOnXmNs7cpzFt/VH3sUNI3ECbEBikxMsvf//n8CmReItsrdrS1aF85jzs0TO3oM1fNIbqxiyK6n/vlEqqWAATVVlVY0jmdZeJ0O3dUVIpNTgSZ6MJI33MjMv/35wAGh67pEVBVNYeh5GPkxRt/yVhpPPE7xU/fgeR7Fz38ONz/G8sIBGlL+4HeodGp1rFIRJ5OlG42hptJBsayQUvR3ZYxMTjL+9h9i+md+jiff8bMU5vey+cG/pH35EtWxKSzXpSPBaaQqO7A9LbXmA2PPD0VRiC4s9jPGIVcKTRH2jWosRuvCeYz8WB/I1tRe91V7pB8Y25UKnmUFRA1A6aWi5fj2xz+Cs71Fsl5FOdgP2qNSv58t7QRdN/3rb7oOnm2jxXpzazaiB30AAMyZ2V3AuBFPYUjGuB5P49k22x/9CNX8JKXrvwMQa1dUU2k6zvPWGIf9x7VMFiUSobu1yejOJvb07O6/T6VZ3n+U1MlHAweiRjKNpihomSx6p43d7fnaO55HTAJjfMZYUdAyGbxuVziBHBB9DrqOKyQzkQiNk0+K51sSGoH3+guwAO9FD4wjQ4DxsG4tgUhcPlijphHY0/id1/R8XkgD6EkMQEw6Ez/yo3zi7T+DnR9n4kufI6qKz/QUha2RfiYnPMFZrhvskhVFmNJHjx1navUKib/7MFo6jacojG2uBBrjyNJlGvEkeC7L7/sNvG6X9G23B92xPPnw29Wq0FFKDVTAGNdqVDoW2YiBXSwSHR0lrmu7ZBR+hL2MdUUhsSO1TJIx9oexMT5BslIMzq+7tsbE0kWyr3gVqmGQNLRdjPHgNbnWnBDRVOK6SjebY/wHfwSA6FyPHU1H9L7mBD7oCBjjvQc59fI3MfqWtzLyujegvO37xTWR4CEd0dmT6k180ANtbiKJXa3SXVvDsyyii4vBtfCP3ZcVxFrNPhY0KMiQoOVanqqKohBd3NNXgBeYx/sLz/g4uTe8SWi6NYVqRiwmnY11cltrdGfmd32unh8jWin2FhK/OU02KzxRpR5yfr8A+8bEpJj8gMaAHZuvA/RTjmZ6CDCW35N7/RtxWy0q93951zEJG6mxPn0pCBCl2zaZwmZf+/Rd5yQ3pekrz1AbyYsOf55YMBInrkfxPBYe/7q4ZgPM3EazS2VCTtzyPhqqwubsIt5onpWF/UO7RyWuvxHNsVm+8VbGf+hHcA8e4fDpb6E7Djuf+Af0fJ7MXXcHf+9MTLI5uwdP01ib2xvImzJ3vwz9ve+jE0v0nC1yOeJHj1F9+CE8VwCs8Se/hTExQW12oW++8KZmiHZa6CGXAztwpBgupfCfOf8Z0FUFLR4XHd2S/c0HhjHGEKqyr9dR44ngu+xiAdfzSK0vszM+s2uu1XOjuK0WTrOJIRljY2Skjx0OrNVCYBlkW+doVKT1f+gdNE6fYvm3ei3j/WNqJXrPqf/1kcPHUEyTqWfOXlPXD2ItqD/2KPFDh9FCDiyD2lhjfBxra5P2xWeIHTyEIZ+d+NoKpgST/uZTr1aC7IqvMQYx73ZWVjBndoOXa0XXcYloSiAzGRYjr3096TvuonDvJ9n84F/SuXKZ1h0vx1PVXue2WAxUVdhslkpY0ls3MjUl6hpk4WZE2gwOi6ancu67f1BI6Gyb+vgUXdejk0jhqip6qYjqOHjnzpI4cWKovtiP6J49dNdW6W6sg3SaAYIMpO99DKJ5S3iTHO6+astsp1eUHfykdZlfMAng5cY4+x13UX/0WzifEp0s9UP9shRfl5vb2RDWhU+fpXHqJF3HJW4L0OgzxgBZ06Dc6UkEIrOzWJuboniy3cZttaj7UgpVoe5LWWpVnrzztZhGb62N6Rot2wnWrOfSGPvA2PJExskYn6C7skymvIM7PTzLdvm6l6B12hRlM6pGMoMqWWAALTSfuB4BY6z6r6tKkCWPLu7BlHrrjuuiRiLEDx+h9ui3BNEmMZQxPo5imi/IArwXPTAWO+CQbq5W5eK7fo76E4/3/V1naYlWPElULrq5aM8ebCQkpQg+N8QYgxiszXSW4t2vIVouMn/paTrLS3RGx6h6/behz0BcpvrCi3H82HUYtoW+tcnkj70Ta3JapJcV6ZF69TKrc/vovPNnUQwDY2KSqKxSVuMJXAmM1bOn5OcJ5iNgDep1Sl2bEU0MVCOX49hIgvlkdOg1DHe/01WFpCxiM2dm8Lxef/bI+ASJSk9KMfbIQ7i6TvZlrwAgZezWGPsRMD3PMplmIwaGopK67XZmfuGXyNzdAyIZQ6caAt3WQFoqZho8fexmRr/zLYx97/fhHhVp0mt09JWviReVVBqv06Z5QVTnRxf6GWPL9UTxHRBv93t/+tZBymgvVXitiO7ZS3dtNWi8Ye3s4KpaUBkcjoiqUpUpzPqZM8TaTZzZ3cA4MjZOtFLClpXrvlWbnsngyAIgL2IGqcwwkKwlBoBvKi0WUFnIEhkCjP1HO7pnL9F9+3d1dvNcVzQ/yOeDCnQ/9ND4iu4bXngHve53eqtJVRZp+U4O0cU92PEEU5cECxYZkFJstDrY8jpFF4WGVFcVWpEo9q++l43phaHAOPeGN3LpTd/LU3e+DkVR6Nz1CuLNBt2//gs6V68w+p1v6WMBDVXlmy9/M9s/9ONYETN4VhRFwYyJcRYudEvffid2oUDr/DlihW2SK1fI3PkyNFXtkwK4U2LhU9d77NQwqzboPb+DUorwGPML1zypi/XnSs+2aV+5HOhsbZkmd+s1tFQyeF6sQoHS1jbxRo3t8eldrhbhjokRqUHVstngWfHvm3+8bggYh+9D9hWvZPYXfxm7UmbrQ38tP1MWhYXGhw+CNTNC4roTTF58GmdIxrD6ja+z/md/wsrvvA9ra5PkjTfv+ptwRMbGhSTKsogfOoSbTFNPZoiuLgUtvi3XFTUGlXJwfUxNFcW7iOyRXewRFc8nuq6LqarP2qhEURQm3vFjJE5cT/WhB9CSKerXC6mUrxlXVBUtkRCMoePQzWRRAFPavxm5HIqqYqhK0CVuMCzPQ43FmXnXL5G5++UU9x/Gcl0sRRXOGaUCE+tLKO02yetvfNbzii7uBdel/uTjGCO5APi6IWmNubAAikL69jv73muEGeNkCkdV8WRWIuxh7EdEUzh14hYxt516knoyjRZ6HXogLlfYpFsosPaHv8/WRz5M1/UwrSHAeBdjPCM8uzfWgw2bkFL4GmPxjCZuuJHV6QXMENCP6yptqTFWePY1kNDrfkF1ZGKC7oXzKIA7Mzf0PZWpOVrjU8Fmt5FMCY2xxDFGqF11mDFW5et+oR6IjKyqKETUXtFp4sT1wdriP9+Kqgrv9X8Bxi+8MB2rj8VonjmD22zQlJZofrSXlyjmxklL2YSvKwYYCaQUvYVHy/SnDBVFwVRVSgeP0siOsvCth+gsL+FMzdCynT7WJwyOuo63CyDEDx/GMiI0br6VxPETtGcXGdtaQ3FduhsbqK0mW5NzaHMLLLz3N5j9xXcHbLM5N4fla0DPPoWeywW7YZ8xblertB2XXFs8/PpIjrcuTgTdpQZDT2cCxthQFdKFTfR8HjUq6pADxnhiArPVRGk1sSoVZp4+Se3EzQGbmjS0Xa4UfgQs0bOkkUZNg5iuoigKieMn+mQDGckY+9mAwbRUTNNoOU7wuhuwUtf+vuA1efzNp06ixmIBGxHuKBQwxp1+6YC1tSWq8GVx47OJeqKLe0TBydUrANiFHdrpDLq2m8k3NZVqWoCO+jcFO+oOAcbG+DiqbaPLic+XUmiZDOuSOdWneq4pfhU77AbGiqpijORQJXCPpHbbtYWf8/iRo3SWl4I2ov73e7aNkR/vA0XQK8BBUYiGmnoMRtiSzLf18plHRVVp7D8sFphcDtXsed7arsd2u4tx6Ijw7zwi9LC6Ihg/N8RUDoYWT1C/4SX4Ccf23gMUc+N0n3wcY3KS9K239x+jolBOZqjvOYiuKP1aan9DFQIgyRtvEp7GX32I+dOP4qkq6dvv2HVNrQkp9wnZmFnbgi3bxRjLn2FXCl3OE8E1SSRwVRWzViWqqTieWHA7y0t4lkVSatHDjLGWTKHnZGvuUpHCeeGAMIwx9lPkdrGIWa/hqhpaItkrbHV7WQO/dbkzBMADxA8fIXPn3bTOPS38UqX8oxFijMPjOnnTzZjNOgnpQhCOnb/7XzROiYY5qVtuDTp9XivCQCu2/yAdx2V7fBpjZYmIJupYLNcj0m2jWF2MkV7dRkcyxr5kIfLtMMauR0TWfjzbplrRNKZ++mdJvfQW8t/7fXQ1PXi/H1oyFaS1u6mMkMVJYOxvSo0BKUU4bNcVQC+bZeIdP4aSStN1RQfIZjqLVygwu/QMnq4TP3J06Gf44RcJ27KxiB9OiGjJveHNzL77PYGEKziPkMbYQaGRzODIegxrawtUte89MU2jrWjkfvCHAWFTN6jR90Hc6M4GyU98DLfdxtrewra6RKXMQIv1A+N2yJrVzwK0zp+j/GXhbtMMMcbF0QlSr34tY2//IZkF6EGzmKYFGuOIpj4r0w67O1Ya4xNBJtsbIqUAUTy3fZN4xr1UGlfT+8Cu0egBY9v1GN3ZQE2liEj5iC5lF9DTjptaz6Uncd31wfvDtSF+Ad4LLV7UwNgq7HD7H/wmsau99HRTWqGFdS+uZdFdW6WYnwg8cUclMI5pKlEpMdBHe4NNH9DSgXxQPLhw420kN1axi0WUGdEsxLe6gf50etd1g0pcP4xYjH94+89QePPbAGjPLWBYXTqrK7SeEYUNW5OzRDQFY3S0b0E0Z+forq5gWF3MZ86TvOHGXmMQyRg3JThKy12hPjDxDIbWJ6VQyRS2A91ymO2OSMDo7Wyx9LGPonguzl2vDD7n2Rlj+V3PMim8cX6Mt+8brltLR3Qst+cI0mvAIIZAXNdwvN5CYT8PYOw71/m60ebTZzEXFgMQOVh8BxAbYIy721sYY+PBxufZFrfYvv2gaTQef0ycw84OrXR26DFGVBXHMHAyWayVZRxVDWRA4fCdLGKyyMWulEXqMpHkGTNNK5EiKVlB6DGsjhmlpRu7Ps9/VjpmrK94BXp2W8H5HDgInkcr1F42SPuP5SU71K8xBgEcwnq+wVATiYCdLYaBsbzI7YMC8A7KKHbaXRwPcnv3sP+P/yxYzPxOeQFTyfBnos+uzYNT198KQP4t37PrWhiqALTdUEtWP/yq8zBjrEYipF56C7VHH2H+6ZPUDx5Fz2R2XVM7alJPZmCtnzFWzOhQX2kINfgY0sLaZDcxBAAAIABJREFU0DTaiRTxZo2xaCQ4Lv+eJWVBms8YO/UaWjKJakTQUmnsYoHGpYs4qkpxdCKwnPIjYJaLBcxGDTuZEuyl7+bhuH0aY9frzQXDmPv48evwbJvmubOBL2wjHgbGvfcmT1yPq2nkzvU3wXCtLna5xMhrXsv8r/4aUz/5b/pkFMPCH0eR6RnRJMZ12RmfRi0XiTUbAUCM+wWGQ6QUvrvGt8UYO8IuTFXA49nnD9U0mfqpnyFz510hX+Xe/dCSyZ6XbiojOkdKHbC/hhiqcs0mL7br9T0/hizUs1yPVjqLW9hh7uoFnH0H+zakw0LPZlF9GUS2t/6I9UT+TSZDfKCYE+hrce94HvVUFqewI9pQX7oobAtD2Ru/O6G3/yDWO36CJ15y99Bny5xfYGJjhejF88QOHwHPwywUAmDczxiLudF3dzLGJ1B0ne2PfYTyfV8geuPNbE3MBsDY0zSSb/s+lFwOF/oY46iuigYfjov5HPpi6K07VogxBtGwRQmRBuHQVIXtozegRqO4vjxCAS0rcIwZaqTjui6Ta1cxDx7GlNhHUxSSN9xI7o1vDtxGTE0NxrsxOkpkZhY1FguefRCZtrG3/9BzntP/1/GiBsZaKo2na4yffgIQejK/U1BneSlgDzvLS+A4bI9Nk46IByEd0dEVJZBRgPAF1DIZFF3v6wjmR0TuoM4fuA5baop0OQmGi86CnZ6q0JULcnigqoqClUhhywW6NbcICM1f+5kLeIkk1UxuV0toEF6nXrfLkbOPo9oWiRtuCl5TdB01FqMtQW5CtrEeZJp2Xcd0GqdRx3McNNchUylgSFDh4eEfujEuQFX60W/gPPJ1Tl1/K+nZ3u4xZWg07P/N3psG2ZKc12Ens5a79+29X7993sybBbMBEDZuIACCGIocCiS4gAAMwmIYkCyKloN0mBFkkCCDYVGQGAo5GOYPMvyHgR8KQw6bFhgiZTPskGiRNElhmcEABGafN/OW3vvevltt/pH5ZWVtt7Ju39evB+zzp9/rvrcqqyor88uT5ztfkPDUJdDv8gYsQte1sd5wC/8GIOPHSoxxU0a5tEAJDQJxVZVNSgYiz0tY/OhG69x1EbguGqnS0d6d24K1TQUpuedrt9F+8q04/PM/Q+T78La3MVhYytVdkw2dL8sF761swHGzgSwtVhr7ssjCwb5Y1DGGF/sjvPgz/xhrP/4T6vO8Xoe9tIRgoZvLHCl/VY090e+HPnnXr90vyolKT1Ug9jB2VtdF8p3e71stWO1Ooc0TgTGmWOPdxVVEKa2q98DDCDiHs5lMprw1FBPcuaab1CzKrdmyPkEMSRRFmAQhXrz+GC7+yq+h/Y53Zj5LwfDIzwlGeXJiIyx853cjmkxQHw1w+LZ3q7YkAuMwwu7KOgKdMZaa7TTTxNWOBtT50kG6xRj6zTaa/R7WpHzMCyOMXnwe9tIy3I0NWWKWAuO+WgTaKyvwdncRvfoydlc2ENh2IqMfkJIzzgVjfNSDn0qyHQehVr5ZXOu03ZzG9etgrovBs8/A39uD32gqdlRca5zIzOsN7F55ACvf/Foir8Tf3gaiqHTc0+GsrQGMofGgsKmaBBG21sXY1rl5Q0opIrQk80YJojUeSylGL78k3q/llZwz5GMchoox1q+vDBTc6gy+vnAaEGMsCQ6S4TicIwRyx2g/SvYfV2qYvTDEaHEJUe8QC4d78B5+1KiNJP0aaUm86cVyHhJSigjod7rwd7Zx8H//CYbf+DoW3/99ic83ZXB35IfwHn0CA5l4lkZdJov1r96PtR8XOSjNvS04FBjrjHEtOd8wy0L3e9+Pzrvfgyuf/Q10/qt/iNCy4EgpBRCXXgeSOmKxmymkFGWOFIAc/zTWnBZtO6vnwIsSlhmD57jY+NTPYPyBp8T1MAar1UZkWagP+nHf2t1G66iHxkMPq/YIPXIXqx/5cbXoqKUcv1Z/5CNY+fCPJsYhZ2UVC+9+T+k1nTT+VgfG3HVx+MAjWP/Wc4iCAN6d22KAvnQZ4XAIf0dsQY5eFIzy9sZ5xRhzxrDRcDOBmLOyIoLjvBUnF1qhIePofdf7xHat1KPqEgLqgA25BafrqtR5pG4NALyFRQyabQyff15UZJIBR9POCYxlwsIjX/4zBLU6mnIgJ1jtNiaHgtVwb74BVqtntIlp2AtdIIoQ9Hqo72yBhyFsnTGWAbyzLiaPh77xZYTLK7j84R/Fg914MGnLe9v3s6yxicZ4GigwPkyVtiV2TjdS189nEhjXFuPdAd0nOD1A+c026hpjHEp7OGdtXd2jMuuohe/6HgS9Q/T++q8Q9A5x1OnmyktsxsAhbOgAYHttM/fe2csrCC0LzX1ijEVxmtvDCY78AJcvbCYkKQDQeuKtGN//oAwW8zWjXkFgDGj3ttFA7eIlVWwAkHpYxmCvrCRYXkDcz0u/9CtY/dGPTL9JEIFHZFk4XFhS2//0DtmtJv7ohz+JhR/4ocR3bg0msBiwWku905y29UWfKSJtahZHBBE4emEEi3M0r1zNHQuUx3gQZBaweYwxIBYSzrlzOGp1MH5AvLe6bhsQwcnuygaC27cQyiRJ4fKRfYfpftAzJIcDHTYX+sfWoIe1hsYYP/886vcLOYuoNCgs24JeT0mynKVleNtbqL9xA73Ni/K7yf7COIe9uARvdweN/mHsi6otKmONsWhrvJuTuSRwRyT6HD37LPy9XXidbiJnIy3J2nnwUdR7B+g/H+9aUPKenqBVBu66OP+z/w1Wnv5hdY92Vs8BnKN18zVRUCYI0erLwHg5Zow9x0Vk2UAQwL1wsXSrXMdEVl6L2X+z7+n2cQTyMkatji/1PVxo1eEsLeHcp/8Buu99HwB90ZZljTPSJ8kuT8IIk27MEo4fmi6jUJ+TO1xhN2Y50/k2ebCZKDJFC+J+ZxFhr4et/+Vfo/X4E1j84PcnPk+B8cAL4p3JnJe89cQTuHXtYbz4d39MMekLe9twpf2plcMY703iBLz1j30Cm5/+h6hduqT6pCUZY0D0zbzAuGlzjGSBj1pBYJuG7sxBu3y7K1lHHfV5JhyDOu98F7xHRM4RZ+L9DNtix0i1+UWhQ2499LBqT+6upSalAIQcbOmDHzJq/73G3+rAGAD6b3kCteEAw2/+DQbPCV3x0lM/ACB2ohi9+AKChS4GrQV03Jh9+NSD5/H3riRZhfZb3462xsLqqFsch56PCID/PR/AfZ/7LSwsiaBKZ4wVo2Zb0pUiu32ra70CMOycu4ijrz0Db+sOVh5+GJ95+CI2GtntKve8KOfZGB7h8IGHM7ZAovpdX0y4r7+G2qVLhbZY6juSMfUPD1CT3rGWDIwjTR/NHVcxJZd++lN498U1VYUPEIyxuBdZnXEwZTI0AS1oFGMsR0DHIo0xBSph8nxTLp0Gg7ommyEnA4KtsxeNJmrDODAmdtTVpBRljE/rscdhdbvY/bd/AADoF0gphDMFx4gC4/XzGWYSEAOfv7Sidgf8gwPYi4t4sSd0v9c6WcnCxic/haMfEsGpn5qJSbvnTwmM9a80rl/H8MUXVEW/8es3YC8ugTtOwsOW4K6vZwL1PLgXL8K7eAWRJd8h7fw259g6dxFhylXj1nCM9bqbmRRpQUGDfNHETJPZOAxlkDlFhiOPMfSzUgq7gDFmjGHzv/7H+L/+7kdhycmcnBoIfhhhb0VoCidvvI7hC89jcvMNIVtJIb1QmQRRJuPd4QyDVgfN/iGW5dg32tuDv7uDxjWRACkqDe4jGo+EbZVkHu2VZXi3bsH2JsDlq+Le5CS6OSuiyEdj0Ecok/30e5JIvoNY5JBLTx6ajz0uHCJefBF+twtfc1FQUgo5nu4/8AhCxrH3l3+lPhPvWpgzxoCwUqOdikkQInAcsI1N1GQy6sAP0DzqiYWfHDNqFgcYQyR3GKs4UgDxYsZ0/NC/p/8EYindYauDlmPjI1el9/y7vwO2HOPjRWI+Y+wUMMbkDrG7sq4cL8rQuyByX3xtURciKlyYquvgtDMl+spAno+32zj3M5/OzGctxRgHU/MI7MUlfO1HPoFeuwteq8FaXkZ3fwfORATGXJN3tR0LFgMOxvk5M8oBhvGE9GFM8geeZIxDiBjBhDEWx40JGbvbRe1jP42vP/aOwrGLCuoAcfyhdjE7C2gM4up3tZdewLDRQm1zU40X6TEMICmF4UrtlOFvfWA8vv4wfNtB76/+EoOvfw328orIQGYMI6kzHr30AkYXLoOz+CUCBMNZT2kHl3/waax/LF8z41pcaY4ajg27u4i2PJ7OktI2VcPiysc43e90rVeICDublxBKHVDz+oO4mhPQAILZoBXk3vWsPstqtxEd9bHocExuvIa6ViWnCDTIH33ly2j90f+BYb0JrG3ItgH6u9h++zvQff/3ofXYE5njdGTwmmfZZpJ8Nw0d1waDKAsN6FIKmVQmX3AvFRhPYyeoLY1mXWg4NZsqgm4d5DVbicBYZ6ZMpBSA2JJbeM93ChsjAEft/MCYrq134QpQq+PW+Su5gxcABMurspJipKQULx4OsFxzElIhHWkWVV2vlFL4zXbmO3mTd+OBB0WFvRuvwdvdQf/LX0L7bW9XnyvbNi3C+k99Ar2f+UcA4mCMrr+I9dobe1ipZ6U49L04MM4/J7EnKtFqyoKS2jCQxX50cFZcqt7ZvIC9lY2MUwOBpBSAWNjv/Ns/gNXuKOeX9HmAOFikbXkdolphB47voeYJBnryomBXY8ZYlOAOerLkOTHGmiSgIz+bd0320jImN9+AOxkjXCDGWPs7j9sCiKBs2jjQelQUQQr6PYQpxjgd+ITNJgZLK+i/+JL6jLd1B6xWUwv+WaC0lZubcKRu/sgP0Do6BFvoxtvNsiGBfF/cCvpikuzULKbuh7mUIssYk5Si11rAxx/YVDt4OvRyw+m2+GEEm3Hts2KO8oIIntT6v3rlQeM27ly4gj/88KcQXIsXdWlZYR4cbbchiCLsbVyAvbwstOKpapxAPKcP/CBmRQvOUbe48jHmG5vo7suCWZYF5sZjB2cMCylnCh1K5qAxxr7cVQDifgEADfkC7E+8Ug9jdQ84SywI+bu/s1AiAoi5LFCBsfwOkXELXbT7h4qFr738PG6fvwwuC5AA+fdLz7l4s+FvfWBs12q4ceUB9P/zX2PwjW+g+Za3gNdqcM9tYvzaq/B7h/C2tnBw7iI6jl36Uk5DzYrZw7rsUFRNLk9j3LAtWfkuOxjo1ZSiKMLOOSGRYI6DunSZKGzHpUsILQu7V7NesFa7Az44wrlhD+FopEy4p4EmkJ0/+N8Ax8Ef/b3/AoFcMEQptnv9pz6OjU98Mvc4xBjnJeCZSBumtpExdBxbSSkm2sAE6NvXkoUvyHzXQX9r2pYonXk1u22uM8aTZgs1TWOsPDUTyXfl17LwXXGVp8NOtzgwthj2z10A/81/iX5nMcHO6whW17BwuAvf8xD0euDdLl7qDXPZYnXsAlaTtoiDZg5jnDN516Uf8fBb38Tev/9jAPGOzXECY2ZZSlNNE5lijLWJU8c4CNV7mbimVN+YpjGm40yCUO1G5IEmw2EQ5j4XtyD7P5YUif+T7pbgRxF6C0tgtRoO/vQ/YvDsM1h66gfA61mrRWpezBhnk3tszjGQrg62tGT0b7wmqgLKscFeXERwcKAsGxVjrBIx61i7dBEc2YUUfY6Sd6MFSvzJMsY0BnphOHUcdjc2lEtE2F1MPOf0gpczht7qBgavxMnWVGCmiqQhDZXce24TfG8Hlu/jSDLGfCmWBtC448v3pQpjHEQRQnmMdCJlefuyjPGRK/rI0sY6LhVYcxYtiINIJP8lNMaW6MOTMAQWFrD53/4Cnn3rd8A3JBH7foitcxehzwZGUgot0AyiCMOlZVz75/+yMDehYYsZKskYF7/jNJ6wjQ1093dgDYfC9zv1nUXXwf4kv9yx7hlOiwm/QEpB5NvAN9MY03HzFoRFcbUtpRRAdnc2euBBdPd3cPTVr8Db2oJ9eIA756+KdvLku6mjZrGzwPjNCodzvHTtEQS9Q4SDIzQfEYkBtUuXMX7tVVVQQdcXzwpdH0SaVsZYxqZM1xiHEINsljGO/ZfDCOitnwOzbdTvu1ZYNYmw/MM/gmee/imMnKzUwm82YQ+OcG5PsBy1S9ODbEBMjMy20bj+IMY/+ws4WFpTL6WefFeGjmvDYsDuKDuYBCVBiQm6WpGPtMbYTbGI0zLfCesNF6t1BwuOjY1P/X2s/eRPZT6jD1CTRgvu8Egl+nhbd0RCWasVs3dTig0QaufPo37tGpjj4KjRKpSXUPKDXxLkRyursH0fg1deAQAcNVoYBiGuLRQHxhTMpYM3Z2UVIecIcrZL1da99h1neRn26ir6X/kyDv7D/4OFd71HuU8E4fGet57Apf+/KLltFIS55vmmUgqatEYVGOORHyiGK/33vCAyvUCkanAEP4xgc47ahYsYvfA8eLudSTYixAU+xAHyGGPdY9XuicA3fON1uBvnwCVDZi8uCemGtF1SyXeSMd5eO4+NZl1qDrP9O2G3JRfZdk5gTP18Eoal/aL5mGCNo+4iwigODMLUe80Zw+HKOsZ37ijbQG/rTiV9cR6or9Q3N8GiCJ3DXRx5AVr9QyUno/O7nMFvVpdS6CWC08VaSr8bRImfADCR7hitteKcEqfgvQ+0QC/+bLwr4nCG9qOPIXBcY8aYdg6D1MKmTE4X25WFRotrzhhajoWBZpta9I7XLY6xtGCL1s7B8T1Yt28mEu8IaS9jHbSLaDOdMQ7VTkNaY0ww1RjrUgqgfAdUT+JNvyP4jvdif3EVg3/zrzF49qsAgG0pc6kpxjh7zJrFc8ewNwPOAmPO8Pql+8EcMciT/Uvt0mX4OzsYPPsMwBhuLm0oRnNWJFeByc4+SazuxE8KnkdBliFxLKa+EyJCZDtY/YmPYvkHny5vx/nzOLj+SGYrOYoifN1jcHwP1/duA5zDvXC+4CgxeK2Gq//DP8PFX/jvVSEL/SVjBfZWaViMYbnmYms0yfyNWIbjBEp69btJGIFBY4ytJCto4mN8/0ITP//4VVF176GHVWKjDn2AGjda4EGAcCQ0ad6dLcVsTUue+cpOD3+9fZj43dpHP461j30ioZ1Nw5UaLxqE8zTGABBJ+Qe5Q2y7YpC/1skO9urYBXIEq9XCf/jJT2PvrVknhqJrbDxwHcNvfB3RZIKlH/hB9fvjMMaAJoGgSUhJKbLbwWEUCbP+nMCY7luZlKKuJc1NcqzPEm2TLFGI/OdSxBirxDNlYZZkCclZgsqhL38ony0W300+D8EYZ5PviDHmsioibr4OV+vrpKsdvyb80YkxJt/p3XMXsOBYcpzLY4xjyYVijPM0xtqCpiw4aj8hfFMj8kkuYMMsBhysCNnX+PXXEYUhvK0tuBX1xWnQdTbOi/Gzu7+DI89Hq38IZylpf1m3OPrnLqB+3zV170yg2EXOMomUZchjjD3JWjtLxa4YRTIkTwv0CLQwPPKFDpoxppK8TEC7qGmP/yK7RILu8hCEZmNI27VxpCffGTDGgRy72Y3XElZthMWag8OJn+/gEcYLCb1CqpJS5JBoAKoxxvp9kz+nBcZZjbH4m+PY+PPvfgrRzja2/td/A7/VxmBZvB9KY5yXfCfHMNOF0GnCWWDMGXzHRf3vvAP1B66rsoY1qa09/LP/BPfCRewxSxX3mBVJC5aUHZQ20OiMMSAGwExgrE2c5O249H3fj5ZkSspA3qw6vrTTww2Ia4y+9TdwN8+DO/n2Z5njSW9IfRtLtK08WULHWt3BnZzA2CRQLUPXjaUUXiACF9r+UluEcmCalvleBfoARbZMtG3sbd1Rdml8ysT2J2/s4D/d2kv8rnH/A1h87/syzg06iDH2tEE4D0wGAWPpgd1vNMGBqQvBIuYIAHZWN+Dk+JTqTgOJa5GJYa0n3yoqREmY6AmnIa0NjpPvspM7BQj5Uork9vG0hYg4X5Tr8KBDD4bznkshY5zaOUlLKYJIFFloPfk21K9dw+IH8tli8V36TqTanV4YiMBYBGvs8ADOZAy+u6MCbwCqOtZYFg5SjHF3EV9/+qPYfed3qzLlRcl3BNZN2rUBSPgYA+K5mTDGl37xlxHeJxIE9UlfT9zjjGF/VWqyb9xAcHiAyPOOzRhPAlGYpC69srv7OxgNBnB8D27KF961OF5/x3fj8i//arVz0II3wRibBSFEAOjvwHjzAp577J2oP148h7gF772fM8ZQHw+0pLy0veA0KMY4RRqVzSd6gQvfcHHddm1hFVoy7te1vB+Pirr4XqK4B2HRtREBiYqrBE+XUmgLPno/3IJYwVRjnGaMpyUVAimNMZLsssMZbl24CvbWtyMaj9C/fA2W5tXPUCSliHMu3mw4C4ypwMPHfhqX/rtfVL8n9i8cDuFcvQ+jICxMRDKFW7AKTK/uqEMnGONMu7XkO4NVdBpOiqU+nPj44qtbWJDWY+PXXk1MfqZI6zcjmDPGgJAn7I69zCr7uK4UgCgLPQ5DjGTded0mi17wiX5PWXHmuyn0KkxU4Sro9xAMh/B2tuHIRMgiu7a+52N75GHgZwcXYUc0LVATwVWcAV3AFiwtI+AcnmSMh402aiUVlqbZNk3CKNdDuyj4bz32BJz1Daz88I8kfh9EEXIcB42RlkBMk1LQFr+JlKLoriQ0xmE0nTFOZe+nQfrMNNK2hWTXRvIcXzLG7SeexOVf+tWpDh66LjWKZDCfI6UILRtRqw0c7GNpV5Z7L2KMOU9sK3/tykNYXl5U15nLGEsG1bMdVbhF79P6tQIi6CwLdhhjaFy/DttK7g6kNaoWYzhqdWE1Gpi8/homd6hk8HTG+IXDQYLMSEPcSwZeq4EtLaO7t4NQlqhOB8ZFTHoZSAZR47qPsdl34wIf2jvAbPx/3/UhNLrZ4lSEvEUlgNwxRu/XNB5YPLswBoBXekP8q2dfwUgmodM7JK4pGeCVPfukxtgsYbvt2kpKMW3cT7zjjTbGNbEbw5vZ92xREml5cgqVfMd4or1KSlEQK+SNT3mwOS/QGE+RUshHGkRIBLvUvvDpj8DqdrH/4KPqnjLG0LCtXCZbv1dvNpwFxtQpOUtoc+1uV5U4HF8Q7DEZ3M8K6igcyZVfkR6IVopDP8gMBi7nqmSsySo6DSfFUn9lp4dREOI77os1biaJd2lY6iVPBpimWKu7CCNgZ5zUGR/XlQKAYvwPPF+U19SOxRiTi414MD4OO03QzeaHxBj3ehh87VkgilRp1KKg8dW+kF0MgmxCInWZaa4UCY1xwb2zbRv9ziKiI5EYOGg0SwfgIp2u+F2oCozoKCpC4Kys4L5/+jnUr15N/N5kEpwG0kHHgXHy9/oEPc7ZwlTt09wmrKmTZizd8HKCzGTbDBjjnAklvdWbdpbwomyRjiLoLKMXRoiQvX46Fl9cQrS/j6UdGRhri2ZrYQFgDOHgCFa7re7POAjR9wOsynGzZvHca+KtFuDWMGh1FBOVn3wn/j8pSb5Ltj/5rIPUeMQZEDKgefkyxjduxFZta8WM8f7Yw//8N6/jq7v9ws+IinTyWjbOobu/Dciy2Wmpgl46twooiBIFPsTvQkOZgvLA186b54iQRlHSbS5jrB2Hxgs9yUvHX24f4M5wgltDsVuYzLlB4t/lPsZ6YBwVEgI62o4IjMvGnLoW7HlRhINF8SzzNcZU/S6bM1MkpRjLnQZ9nnM5U4HatF0oHWmyrUwiktQYJ98RtTu4sIhrv/WvsPPIEwmC6pMPbOJ7zmVzSmgsSVe7fDPgLDCmFz1nqU2B4YE0p1/NsXKqAnqp6naSjSvKICWbFiGlyLabBrcI1becbS0IBESChMWAlZW4g5e5W+QeNxX8RKgWtFMRgbTOuMxGxwR69TvhGpDs/jqjNY2JrQJdUzckxrh3iKOvfhm82RJlnqEHOMl++EpfJgSFUYalKWPRyUcytgbKf91tznEoTfStdgdD8FxJgY4iKYUfigpxeQN4lepcxIYfS0ohv6tcKUhjrG3JE/KywdVxlFZ5+nvmaoG4KLwwhXFP2FpVd6XQNcb67/0wyk3mywOdNYz0ICv5XbqH7tIS/L1dLO/cRlBPlnVlnMMiCYTmDT2SizkqoECa9zQYY+DLyxg22xm5S/JaJWNsoDFOtz8p7Yq/TFKU5lUKjO8AjKkE0DxQWfm9nICHMA4jtTByzwlbL0tqtO00YzxjYExBrSgJbf5uAQWMcSohOQ+F731O8p1+HN3WK93GMIrwjX1hY0mEiO7SlNEYlzx7lRgcVdQY+yH8cPqYQ+PDSFai218U/cTK0Rinq63qSLhSpKQU6QU1sbL6+ctgs+T8XupKwZPJd/o9UORhFILJ56ff0yudBro5VVVjKcWZxvhNB/0lSqP58MOwl5dxZ2FZaHhzHn4VUIdvpLyPbZaSUsh/0udCZF/WjMa4YlsczhPXPApD1Cwr4fOYl0xWhqzGuJqUYk0uPraGycA4TG3vzAK9+p0XZgMX1+LqJQ5KgiBT2Np9psDYPzjA0TNfRevxx8HkM45dKZJ4pTdS/07LKcos7Igx9qJk8lmmjYyhtyAma6vbFRWWjBnj/CScPBlBle1e+syslQ6BrMbYTgVd+mJ0WmCsJ99N6xPkMDAOBGNctBDR26AfP31OE41x2qZLyE/MRgORDFWc9AMAVzsNPLLYQm15GcH+PpZ3tzBe38zaEi7SwipOHlNFdOT1uQUsOADUPvxj+PI73qsm7iRjnPydicZYtUvTmwLZBS+HkKK0rlxBODjC8FvfhL28PNXZh64hbSsZSUkKfYbuZW1zE47vYeXO68LSLCVVqB+TMa5V1BgHUZwQNUktDvUgOw9F732e842T08d1LSvh1f4IAymh2JGEiO5lH6QCvFIpBd2LkErBT/04ABEYB1GEYZDdndWRYIxDjTEtZDVYAAAgAElEQVTOCYxdi6NlW4nqd4SEK4UmP5yEYS5jTySZscaYp3MPps8VGcZYm7P1AiR0LJP3zz2TUrx5UZRdDwBLH/oB3PdP/zm2Jz6Wa86xtvGBeNJJs3FpxjiIhGOCPklnA2OmSvKmWRATOCwppRj7wsPVarZEZaal5Vwz9DKkE6z0yncmqFkcXcfOMMbzkDZ0tOp3eclRrhaMiC24Y50OQHLrcGLZCBwXR898FUGvh9YTb1WfSydCAaJPvj4YY6km2j1Mlcouk5e4lqgANfSFRr3o/tmcKcbY7nYxLrAtSx476eJBIHY2j3GelmCYRpkmzgRKG5xKmsuTgYymMcaKqcxq/dMg9s/Uri39bwJVDUsj66qQXGyIUtTm94wzUSCkaGFw/0ITn7x+Hs7yMoJ+D0s7tzFcP5c5DiXg6WNGuojONPsm/pbHRBEaFfDHf0svAiaGLCCgM8axtCt5bPG75lWxOzj81jenyiiAuD/pwVsYRfgXX30Zf7F1INsYu5KQM8X5Gy9h3Gpngm5XczqIogj/8eYe7gyzCchp0MKjaknoZNJpcnE4q4QqlgboiWLZf+cxxl/f78NiItl3VzLGvULG2NzHmBwRTDXG4rz+1ECaPIVHgXCe6SkpRb6Wf1FzQtKhu8uoktCSMc6TcxFJVq3yXfyc6XEV5SJZLOncot+yNJFgOhfrlUDfbDC6yy+99BI++tGP4qmnnsJHP/pRvPzyy4WfffHFF/Hkk0/ic5/73LzaeFdR5McKiC1CZtvYHnnHllEAcUfRxfSiDSk9kBz43URgnDyWq3XWMIKxVzDBsYT/KQUgI1ncgFkWeLM5U+IdXQtdA0CV76o1bq3h3JXA2OYMbdvCgWKMk91f94Y+riOCfk59QAlaLYxeeB7gHK1HH1Ofy5vYXj8aI4giPLIoWLhBUWA8hTGm703TneqMsd1dLPTzTX8HyC4opwWYVaQU80i2pGtOF/jIs2vL8w9NH8czCMhqFseRHyBCVpaQd0y9PTr05FodfuqZp5nCKlIKOk4QIS5FW/DciRG2fQ/9tbzAOJbiEJTPLgXGUyphZSUiWcaKbpkXhMbBf75LjsYYy+tvXZGysTAsTbwjxvhQC3iO/AD7Ex8vHApJgG79V98UgXG7f4hxO5vYpiffDYMQ/+7GNv5zyp4xtx1q4RHbtZm8WzTXNSwOLwgVyz0ucVIBxHNhyJNSyJ2iMsaYxUlegFgIPLd3hGudJs41atiRHvZ9P1DkUJr5LHv0+ta/6bxBVf4OJ9MZ46SUIkJ/fROwrELpTde1sZdTFtoPxXVYjMU7IXKBmjcGEWNs7GPMq0kpLEZltKMcKUUyRjJNaKTiH9+2jPFnP/tZfPzjH8cf//Ef4+Mf/zh+9VfzbWWCIMBnP/tZfPCDH5xrI+8mpjHGgOgoOyPv2Il3QJzUkGGMGc8wxpbcliXkSSkAMTiGM2iMSeNInX2kbZ+v/thPJPxkq0DfFlIvY8VjrNZdbA09NWDT8QwXy1PRdW0cen6uz6xrsVhKMafkO10mE4RAKEu/Nh64nth2jvWe8TWTvvjhrjD/z0opxM+ySmxHfjB1e10wxpqUoqACXPo7QHaCHE9hjKuUrT2Si4D0IrIKlM1aSmOs2q6VTJ3WbnvKe5hGjXOlj5wqpSgIIAjkSpFm19OFFNL+tX6F5Dsg1tgWSSlUe7WiFL3cwJgY47hPqyI6spGuZnWVRrovJ3yMU8Gy8O4uvzYg65KT1q1zyRjb7ba6RreEMaaAX2c1D2Twc2sgy2bryXfdLiausC8cL2QD47rFEUSC1VaBYY7FVxrUZ3W7NpPdGMqnaTkWQsT3fmKwII6TlAukFLrGWDuWozHGOgm0NfKwM/bwyFILyzVHMcZ9z0fbseCkGGaTuU7tWobmGuNOTWeMiz9f1wJjLwzhdxdx3z/7LbSkb3YaSzUHB5PkXEZto77JpJwiCElKcXzGWE/6BsoLVtna2JzeVUk7kQSGGv9va1eKnZ0dPPfcc3j6aVE44umnn8Zzzz2H3d3dzGd/93d/F+973/tw9erVuTf0biGtn0njYOLDj6L5MMacGOM0U5mVUnCW3IpKPyh9S2sWjXG6s4/9QL30i+99H5oPPlTxiMnjirrq4ndVGeP1hotxGOJQm3iO61BAoOp3XhBlBpm7kXyXZYxF4NB68q2Jz6XdBQDglf4Iq3VHZfUPU84UZdUAaWF15OVXV9Pb2O90EVx/CM1H3lK4nZdur+7iQYilFNmANq58N/XQAIBtuWOweowFaSb5TtuS50jbtRUnHtlaolzZhOBaXG2xT9MD0mSot1OHo71HOvIq3+m/98Owki6bpASxf2rBxCmDxggMh8tZdowCY97SNcakNyd9ZPHuXLov51e+M1+gqHald7BSjKPOlLmy6lyplEJeV9/zVSBKpX93x560GoudWRhj6C+Je+Z3soGxXjFxZ0wa26wLTRoTGVzprKPJopPGuJZcdKo5wCAwBrJWn0B+8l0eY5zWvn59Xzh7PLLYwkrdwTAIMfAD9LwAbcdWOxqE0GBcTvoYm43jxBjnFdPSkbRkFHkEztISWMF4uejamIQR+qndPi+VC0AM7zjIZ+0ra4xZvl3bNI0xIN6T9OLDYgycJZ1dqkgp3ozV70orVty8eRMbGxuw5ERnWRbW19dx8+ZNLGvZtd/4xjfwp3/6p/j93/99/M7v/M5MjVlZMa/6My805HZYrelibS2rqb29Jba0HjjXxdpydc2tjlBqh1c6jcS5OjuHCLYi9Tv31h5cm+P8xgIYhLNDo+4kvrPiiYG4s9iAZXNYnOW2vwjLozEAYGGpiZVGDR6AbrNW6Rh5IB/KetPFyqp4np1WteM+wAC8sgWvZmFtVRYLeGMHjmUdu30bd5p4+fVdgAELWrvW1jro3HCxPfGxttaB/cod1ILjn29BPtvV1bYYULqiMuCl930nmtqxKcO8IfthFEW48eURntxYxOXNReCrAKvZifaMDwWjvNRt5LZzDRHwAjCKItSc4mvhwwkizsH/yc/j8sUVTP7dl7C8kH9MHTWLw0616UXZLzfXOlhrJyuueT0x3LQ65f3hy32xJf3whWW0ZiysQ/c0kIP42kpbtanuWOBu3HZeE8VpNjcWMseJ5HsbAXDs6X1i4RUXrx2JhMmVxebUz7oWh+8HuZ9bPhLPdmGpiY7mn/6qL8ar1eU21hYaWJT3u7vUwlq7jogxtAvGsjw4Fofj2nBbYuG/ubaAlUaWBPBbl/EKgNHyCoJaPXP8g3UR+E26C+pvNRnknVvtYK1Vw8pgBNwAOktNdFOe8Lcke7+y3MLaYgtjLZBYWWphbbmNvhMHDM3UeFiESV30nUZHtNl+9Q5qXvwMOwciMAujCEsP3o/Bs89g/cGraE85tnMobA1DAI1uAws1B4Hc3YnkOb0oQrcV36fhyhpw+3VEy0uZdq+NJ8CrQHuxiZHsO8MoKr0+6/Ye6vK9jt+t7LNJo7cv7uNSq4ZX+iO0F5tYbrgI/oZhyeC+1h0Llpt8D+pyPllf7aj+oyfNra+0sbbYQuMlG2M/VN99/ltv4MpCEw9cWEbf5sBr2wgbDkZRhJVWDf7RCI72noZAaf9uefEcBM7QapRf00BbiEwbK2ks4DUbmHC0UuNfGo9ZDH/42jYOOMM17XP2zV3UbK6+61gcTs0W83DOfLmy1wPuHOD8+gIWDOopLBz0Ed0EllfasDhDU/bP9bU2mk52PF2U/W5xuQX39j4ce5xog2txODVxH5nFM/FIHii/yCq5R6cRxyvlJuF5Hn7lV34Fv/mbv6kC6Fmws9M39mGcF4jV2DscYmurl/n7C7dFMoU98nP/XhU/ft8GrrQaiWNNRh78MMLtO4fgjKE/HINFwPZ2X2anR/AmyfOP+mIgur3dx2QSwLV4pfaNjsSkdWurj7AxwdHEB/zg2NdIg+FBf4Q78liDwbjScV25WPnWrQOsRpL1HE7AoujY7XMlI8EABGNxT9fWOtja6iH0Aow88bvh2EMUhMc+Hz3bW3d6iAAcXXsIq4jQdxdwpB2bVvSH/RG2tnq4M5yg7wXYsC0c7PRhM4atg2Qf3ZaD2VFvhC07286RdLTojT0s1ZzCayGGc+9wiBu3RH8PRl7ptVuM4fAo+Wy39qQX8sEQW8NkNvahZIH3D4bYcqYf++XtPhoWx+BgiMHUTxaD7umRZPMO9wawZZvqnGOnN1TPf783Qo0Xv0PE6ETh9D7I/Ng3enQ0vd8TOTvsZz83llvyN7d6GGkT4d6BmOAO9wfYGvs4ks94e6cPe+hh7AfwJxXGqggYDD3sSLuso/0BQjm2pMHrdQzWzmEwzvaNl90uRkurGC2sqb/tHIhj9g8GYIMJJnRNdw4xSe3A7crz9/YH2PLCRFDVPxhiK4hwOIjb5U/Mxqqe7HO7+wNs2TaGIz/xDEeyTUEYgT3wCGqXv4SjehdDfXxOWWjtaU4xL93cx/lWHa9rnsbPvb6HsR8i0J7DQDLGk9ZC9lnLsfiNrR5ek8fZH05Kr+/gaAwHwNZWDwcV3q07UgftyHt8a6uHoOHiaOxjybZKz8ujCL1Bsn2qX+4dJfoPJdsdHQzFc/UCjLz42b16OMC71rrY2urBlnKUF24dYG84wbJtAWGEI+1eBGGE0XD62ERJZ/uHI0z8wKivrK62pawGpeN+zeLY6w3RH3qlc1JL7uB89fVdXNRio/5gAh5BfdcC0B+MMfQChDntXYhEgaqj/SHGfIQyTAZinLt55xA1i+NA9tm9nSMc5ewKDAdxPHE0mmTGOQsMh0dibhp7PvxJeT8BxC7RXm80l9hp3uCcFZKxpYHx5uYmbt++jSAIYFkWgiDAnTt3sLm5qT6ztbWFV199FZ/5zGcAAIeHh4iiCP1+H7/xG78xp8u4OyjSShK2RxPULI72MbSOOt62mmWk9NKZXCYn6IlCkzCbEBBrjGnro1o74q1akXxhois1AWfCVs0PI9AdrVqVr+NYqFk8kYA3L2kDWbblJUcl7NrmpTEmnSsZ6j/+Vpz/0Acyn6Mz0aYT2Rada9TAGEPT5oWuFEVbf7pzxNQqbJomb5ptWRp5lmLTtLpVLKW2R5Njy5e43GJWBT60eyDuZ1JjPO2abcbgoVxbl6erLDwmp3c8R2PM87chi5LU9OS7KlIKzmRhAQMP241P/Qy+5tm5bhl7bgP//if/AX50JU5c010TgOmaQz91XQm5Q0pPLf5tKqUQ59TL3erHjvsk0HzwIVz51V9PfP/mYIz/6Wuv4p88dkV5rOuWcyR52J/4WKk56HsBbhyNZLGU+ERj6eQRpIp7AFphmCBUPr5HstjEtG19vVJh2rZvGmiuIynFZAYpRZGnelrf7nKGYRDlulKEkSgsQ2PFslwA7ownUmNsJz5P3yl79rozkqkeljGGlm2h5wWliWVkrzcJw4z1aho257ggmXkdfhRmivx4YSR13tnzP77cweMVdqx1SWPNMku+A6SUIsrLadIlgeY2msJL/9tQSrGysoJHHnkEX/ziF/HhD38YX/ziF/HII48kZBTnz5/HX/zFX6j///Zv/zYGgwF+8Rd/Me+Qpwp5WskvbR/iocUWmrYlHClqzrFLA0+Dnizg8GRQ5loMR35+RwWEPkxojKu1T18QeGGEEObm4dPAGFM6MnoZq946xhjW627Csig0tN0pw4K2jZQOXMiuLZID6lxcKVg86QHFEzqTOi66Z9QfqXpUw7ZyXCnEz0K7Nn3gLdEYA6L/TXOVSMNJlR0FhEaPoczHuHzy3hl5uLZQXM7YFLYeGGtNatoWjrTt01FB0gvB4QzDwCD5TjtGmR6QtMu5rhRW/oI9rTHOuFJE5j7GdJwQESY5FbfS6LzzXQheuo3JwVHmb5Q0pQe9FHDFPsZk35R9/mkNJGmwfW0szPM2LkOeB2valYJ+n4ed0QShvD4VGIehktYcyt2Wg4mPpZqNlmPhVbltrT/X3gMP4Y9/6GO4cvFy5hykx58EIvmOQyyQj/xAWUzmYawFnHqAXwYvpTGmhc4kLM8tENeVzS2IfYyzTj/DIFT92dKSwiapscbhHAuOjRtHYwSRIEjSgXSE8oJRqu8oH2OzztKkwLjk83VprzcJInTd8vt1pd3A/3t7L+Ftnl7A2oxhFIRiQTWHeTjWWYcArFISRV9MhFGEdLivu1yYWuAB5ERzsiqAecDoCfzar/0aPv/5z+Opp57C5z//efz6r4tV9ac//Wk888wzd7WBJwHHilfA+2MPX3jpNv7wVVEadHs0UUUn7hayJvTxKremBr5smwGozPWqMZyyYImiqd6zs8CSg5JijGcIMNfqjkrAApL35DjoanrVTIEPzhFBMg0VVsXTQANIuvpaHqjYABAXnKHn1LQtDIIC9rCEMQYwNVjSB8VpjG8aednpZPWWt5A0LfAxCUIceP5cEl7FIk3+W2tT07ISZbZLGeOC9zANne0ps77SE5LSUIxx6pnHFSAhf8b3NIpElcMqrhTKri2n4lZ+m/P9lfMCY086v9D7H1fCKi9cov87fa3AcZLv0seB/H1+p6Qqd6MgubvQ1XxvAeBg4qHrOjjXqGFLOkskFkmWjZsXr8HNYRhp5+rQ83HkBzjfqsljT0/A63s+Wo7M/ZHXYZZ8F7tSAOI5UVlwc8Y4eR4vSvZLAl1boiS0Zg8HJO/Tct1RC4t08h2d0iTQJQvUqoFx3jWkUaPAOAyNkuGudOoIIuDGUSwx8VLvqc2ZcuKZS2CskW2AtE3FtMBY/CRCK0PEMaaesSkLDxSXgT/tMNIY33///fjCF76Q+f3v/d7v5X7+537u547XqhMGWSMBsU3Ul3d6eNdaV2yRzcGqbRqcVCfWV2ROihFQbU4zxhWDuPicYaXtcxMQ06MY4xmOsVRzcOgFamDzDW13yrCQCIyz7iCAZgw/h/PRfS5jjAGkGOMk29awOLZTJWiDMH8yIujszzQpBUkO/DCa6uebhiv17zqmSXLS1mJFoO3kebx3eaWFAcHAp6UUHad4W5SOY2LXRigLjKdJKYoKKagta8UYi9+HMgiIgEo+xtTnBFtY/j3XyvdXpsBYl35MgijBmlKQlJel7ucEPZakTtPsuPibYWBMjLFGOuj3W99CzsPIj2UG6rrCCE3bwiQMcTgJ4IcRel6Armsn+pAeNNGiI2/RQu/LG1LneaXdwI2jsbRsqxVe2/7Ex5VOI3EdZlKKFGMcRBn2dhocztD3sgs2m7HMgpieP9mDCh9jqcHPcYJZqTl4uScC445jgfMkYwyUL07pPL4M+E37SksFxuWMcd8LcotE5eFKWzyjV3pD3CefV5CyVbQYU4ssU6/iaUiTbWE4XW6ZtGvLjnO2tjtYxeO/ZrFc6dRpx3wioTc5XE0zpW9Xf+Gl2wBw1xljenHzKsvQZJKWSiTs2mbRGGtbtdMstmaBzZnSKgFmA1kaaXZpboEq54oZyEgptHOmbZ1mBT1bk8DYYiwrpZDfb9pWRmNcZsFj87gYdxn7TUxOFSmFncMcjaYExqYa49iqbQ6McQ4DCQiN8SgIY/aqhDGmYNOkwIf6Tgmt4qjAOHveWTTG5HOdtoOcBtqqNtWXupwjjJI2cn4YqepeaSlFIjgkKUUeY5zTl9OexrNojOOcB73yXZZ5LuqTZJGoM8YTWTp5wbHR83z0PB8RhDXXuUYcyOoMPN2HPIaRAqGbR3FgDExnjMdBiFEQYlEu9CtJKZSPsfiuV5EcyZdShAU7H6L4iHqGnKlFEGnQ9fFiRUs0bTs2bIacwLj82ZMmtkpuCs0LJnIpklKY7LI0bQtrdVf50gNZKYXDmZJ2zVVKoRjj6cGsvkDMK6Ki7w6KqrBm99Tlb06N8VlgjCRjTJPLO9e6igU5jpeqCUiXpZvQq8BYJS0kv+NwPYirrjHWC3zMmzEmE3cSU8wipUh7IJr4V5qCtkEzyXdaQqM/J00zPVszxliTUlBgzDQphR9mip5MOybp54F8pirRTs4SfWFWKcW0AMu0wAcVOVgxsCUqA113ehuRJkFabJQln8aM8fTzJTXGJYwxm50xTutuwyhSi/pmhURhqvxmyn7puQ2E/YmnZFMTLTJLHzN+p7PPPw7449+lPY1n0RjrOQ8AMmMlna5QSpHLGAvZSUcGxvtyUdB1bZxraoFxzu5B7iJIXvTNoQyMO8JSsJdTSphwoJ0TMN+NofYDyeQ7k+RLQp6Uwo/yE3wdzhPXnJBSKO/spJSCoDTGWtIXYDaf2JypazIN4qowxsMggB9Fxr7CVzt1vNIfxcRHKhfAZlyN56ZFPKYhLaVIF7ZJI6ExRh5jnEy+M52La1ZxtcvTjLPAGILZ8VVgLCaX959fVlmyK3eZMU6b+evVetLJFenveGGk/AKrQC/wMZKsyLw0xvQS0dg5S3gZs0tZFv246EqmJC/5DojlKfN0paBBulRKIUMMPwzBEQeTTZsrHSChTGMMxMFIaWCsMYf696bBrcoYq3ZPP+72eIIFx56r1i59j4hVpYXwuCT5Lq40V4ExLl2M8MLPuamFISEIk0E+V4uNWAbWqhAYW0xss44DM32pvngk7GoSn3FKSuHmaK7zNId5ux/p4D/vbyawWTJxSL/dZVKKPMaYkt46roXeJMCBtAPsug5qFlfzRsKhxCp+1pyJKqdeGKFlW+jIvj+NMdbPSceg6yuDJ9nKmpK2RGpBY84YZ6UUec/E5SwjXaF7nSfbosWwzRjqsqKf7igirrW0iamkW1PGOJZ7TEPNstS4YRrEXmk3MApClVCeLt2ukzDzkVLEOUQA7ZQUf17fecr7rMOFxjiSki1uGHCcBcZvYohSpeLh0eTSdiz82H0b+MD55bkxqUVQUoooGwQqKUWqH9osrlk/k8ZYC6znnXxHQVZUYYWfhhq0ZdvmVRIa0Bjj1E11NEbLtJRoGVRgLK9jWoCaZoz1zxILqEt9VDLKlGNOY6rS7RSLpCrMUTXGmDGxrVoUhBC2R97cdP10D9P3XWeMg7A88YiY+7KdGZrUbMZK+72ekFT0tzzGOI85DY7FGMuKWwY0rKskWPFzp8B4uebkSCn0BFDx/PO2VuOkwmywkKcxrjKm6Ixx+v6VJd/R+zDWEjWpbO+CY6Pn+9iX/rskazgn3StqiWCHdgfy+xj1PQoMO441tSw0Mca6lILBvPKdw1lioXLcBXFR0mfXtRMJz7rLhDqn9j1aVLQdS44XevJdORFAsDlTpIqxxtgxS77T50lTxviKLCxEcor0/dKD5HnEG3l5S9PGLn03Lz/5jifILmPGWKsm+2bCWWAM8aLrjHHd4rAYw32dBj54Ies7OW/oiXAAJd/FbQOyE4Fes/54PsbVts9NQJY8tMI/FmOcqM8+J8ZYBcb5jPFEak/n4YKRLUtc/Nlk8l0ycamRExjHjHHxMVXST8m9s7imNeXcWMdXhTEWbWWl273bI29u8qUiprcp9fSDIFA7JtOYGlMphTuFGcwcU77DeQ4eRexqOplIl1IoxnhKEmEa9DxMrbry2rU39mAzhpWak5gEvTDKecfyGaQgijJyF1r80+Xq/byKYwxZdwHIkAhlTikkpcjTGHccG2EEvD4Yo2Fx9exJTpHQGJf0CwqGSErQdmz0/GLGeH/igyFpP2lpC+tpoOfCGVNsumJvTfotTyZXA1JKkfNMnrq4ir//4IW4jRyqBHdeMN6wLTRtrmzqdOlFJSkFY0Zjrg4lpSi5B1XkUoTlmoO2bSk/47SPsX5O02B7GtJ5S2U7oPQ+FfkYE3ESJ/+ataNmcQRRHNu8WTCXyndvdiQ1xkGlrch5IC2U11kNZ8qETNZJYQSwiuGnpTHO1Nnn6kqRSL6r/qKnt5JNjN1NcaldR9u20HGTz1lPeJp3gQ8jjTHiScCXrA5BMcbaBJ3HsqVBg2yZlMKRz8w0CQuItYZRFKngTny/+P3Rt0bzMPADDPxgLol3QLGUImbgQ1XG3ERKYepjbLLFulxzsOTmLwD0oEWHn2E848BOMcYVkmhJY2xu15ZlsndGorJizeLYn8SyikkYZhIQ9d05HXm6RUsyhtS3Yq/v6oyxpwKE5IJ3puQ7TWMMADeORglW9J1rC3A5SxSFcqfIZoB4UaYYY9tSmuM8HEx8tB0rEVBxlryO3bGHBcfOvPv6c6EiPdUY43i+oh0EwYAW66cJumf/JEdKAQjZAQX8nOck35W2UEgJxoGfOGcZTJPv6jkLnjIwxnCpXcdrFBinku/0ZzQXxljtQsfz57QpQF8ghlGUucckjzSR7+mg+zMOIuTlBE+CEH0/UDsFpwVnjDGSPsZDP6y0FTkPKL1vznYfvSR52yCKMZ5BY0xJKZSR7PLyrV9T0NYlJd/NctiaYqbmrzG+f6GJX3rbtYwLB01e87RrSxf4mFVK0bBIE6tLKcw1xmUMJrH8o0qBMQ2+cTDvR1EpYzwtMKbEu9U5DZSKMU41iTTGQz/A0CsPCooC7DSo35qwPu/dXMLPPnqp8O95lQWDMEqwNXrS1ZEn2PoqSaMWE9rNyoxxmGSMl2u21BNqyXdBljGucZ5I0FPXlZPsanGWGyxTu01hc54IrpKSDHl+Q7s2cjqocY4FubA+mPhY1BY4XdfBezeXEzsB1B+KpBQUQKzojHGJxngxtajS3y0/DPE/PvsK/vzOfua7OpNPsoi8RLgiODl9wI/M/LNtbSEyDkQeRZr9/+T18/jw1XV1TaE2L9LvSs/Dq2uMiRAr242YRUoBAJdadeyMPQz8YKqU4u4k35W4UmhSirxEPSJBygqFpKGqXRYwxn9+Zx+/89yrRsc6SZwFxkhqpgZ+oET4JwV9G0P8hMYY50sp6G9UtW6WII4E9WXb31WhCnwQYzzDMeKVJmmM5+dKUQRHJaOElTJvp6EKY2wxTUoRJYOKtIsCYDZR0DFM7NqIMTbtC462kABgZPWmaz8EP8UAACAASURBVAbzQFZt80p4zUvcAsTkxiHed5PkU3NXiukBkA7hGlL8uTwtZ1YjG09oYuyqtqi3GMMkkMGeSVCUcpaIogi7Yx/LNQduSk+YVwDBtbLBft51AWK7Nt0kut4qwb8upUhP+vTvPHlPFEWZAh/Udp0xBpKFg/JwX6eB79pYxIVWvi9xuixyx7FE2eGCxKX9iZ85J9eCyInUzZM3sg5P241yLIaJLFYBmCV+pZPF6d8m8hY9ABvJXYppVWUtlpTBAObJd3RNpn2lil0bwVRKAYidSgB4tT9CiHyPdSdnMTgLMj7Gpq4UYZRLtJF8RlU4NE2+S81/afS9IFM99TTgLDBGtsDHvWKMc5PvpkzIrsYYz/IqkaC+CktoAlXgQ/5/lnLa9ELR4FbFqH1WuBpLHVbIvJ0GxRgbuVIwdc+8lC9oM+WiAOQXRUiDtjrLygTTVlkVKYWuyQZgpFXXg/88bI89MGBuW2tOwcKAMYa6tMAzkVLQccomLZuL/IR56ASbNk+UrQaKNcZBGM0kA+OMKbmACVOVfuYDX1h9LdccZeYfqeAsawFXqDFOMeF0bVnGOP6bKWhSB7IVNKdJKahyGhD3bbpuoTGO73VZYFy3LfzQ5bXi5DslpRALQjp2P0dnHEXCNzp9Tn3RSTugW8NJ+uuJwiu0mBlPKeWeRswY64Fxvo9xGrr7wcRgrNFZ8KrJd9Q6Y89di+NCs4aNxvRF+SxSCgC40KqBAaqAiV4+21bz/ZzkjBmNcZkrhfgZu1KkGGNG83E1KcW0apcA7YyevjD09LXoHsCxGLwoLvBx4oGx5ikMJCe/ouQ7gLZaBTM7iwzCsWIpxbyKewBxgQ+aIOfBGM9TY1wER1vdRjh5xjibfBd/1uYcLmcJxtikElSZtlEdXy5mRiW2ZYnvpPSmJu4mnMVBSh62RxMs1ZxKZY2noYgxBkTgOfADtV1upjEuP2fNYnPZDu3WnIRmF8hzpSDGkxb11c5rsfj5mSRepXcJdEeKmhWXVKccAyd1H4pKxOZt9eYHxsXPswjJ5LvkeVRAkMNaDbV+odwpNMbY5lzd78Xa8dJ12o6Flkw8E/8Xx8tzphgGIbwwygmMk+MHAGyNJgnvc/G3mDGm6pW0IDYhMfK8rL3IkDFWCzlpkVgSFOkJhVVyVooK+5ThZx+9jLevLkz9TJIxNj923RKFPl6iwDgxvrPMsY+DqlIKXeKSxy7TM6fdNdN7SnHFQYHDiheFRouxk8ZZYAwxyIUR5JZSdM8Y40APjFncNiBfU+dwXrj1YQKHMWXXNk/GmAp80EA2C2NMxSlohVqlPvusoHMO1ct//GNW0hgj3goVPpfJZ9KwraQrhbwn0+5vzVRKwatLKZQmO22/NI0x5tNdKXbm6EgBxAN63m5D07YwDAK12Jg2SRNjYjIp1yw+l8F+0bWVLRdBl1mJ9sjfR7MzxoRKjLEMilRgXHcSle08tTWfvA81zjHOCULzpBSu5vRAiK3bSpuqQLkUQDY7f5qUgsaBJddWwb7y+5XXSnKKbkESpSned34Zn3n4onqXiTHO0xmni3vo1xKkAuNJGOEwdYyExljm15gEqYQ8KUVQYNeWhl5IwsQ7m9xyIs0Fw0hKkbOrMi/o46OJZErHpXYdrw9G8rtaYMzmGxjr9xkod6VI2LXluFylCR7T9+98s4aWbeGZ3X7u38lT+7ThLDBGPMHTgHOvNMZ5yXexlKKIMQ5zK9UYnVdqGOetMaYgK6pgyJ4H2nYNo9l11FXhcK6YonvBGOtboXneu7orhUmCoKl9GDHG1VwpZL+tJKUo1hhHUYTt0URtJ88D05Lmmpa5lMK0wAcAfPD8Ct6zvjhLcxPoujaGmscsILLM8xjj42iMCbMU+KDAeEkWtwBEP9C1uInvWyxfSpEjlfrghRX8xH0bid/xKc+zCMs1B1sjT3hWRwUFPnICY9pJoAB0Emava0EFxsdjjJu2hTVtC58Y414O00bFPfKT78S/dTY3LadIaIyls9HYsLwxfQeYLflOv98mY43FpL0b4mdUmTGeMyOpt7lqIHuxVVeEUdKVQhzHZNfGBIyxlLbezJWCkkvzku+AeFfQNJi1OMOTKx18Y/8osdtJ8MP8ion3GmeBMeJBLg6MT5Yx5kx4/fpSL6yv7qZJKVweb0vO0rXI1WIcBPMNjNOM8YzHoUSdqhYxx4HLWeXtommgY4yMAmNWKKUAhDNF2se4bJIwtWubRWM8W/JdsQNAzwswCaO5MsY0KeYN5E2bY1hZSlHeJ962uoD7F5qzNDcBCnx0OcX+xMeCFoRRYQcRtFXf7Uowxgbsl8WFZZqnMcYdxxLsrhY0E7Oa7sPpBD1CEGWf0XLNwYVWPXn+GQLjJ5c7CKIIz+71ESGdfBefPw1ijBel3n3khwmNMQB0XCvjJzwPtBxx3H4OY7xfwBjrUgpd/7s1SgbGk1DXGDN4MsmvZrhFlmfZZ8r8EecUSO/ksnPqPt2VpBQJxrj045VgM6aOWTWoowQ84O5KKeiYyqYQ0+8bZwwcWoGP1KydIXgqXPfbVsT799Uc1tgPo8qs+0ng9LXoHoB0cKSDOenAmKzTAm27KK58JwPjnO85FjMKuIrgyGBo7lIKqTEOK6zw81CTgT8NiHc7+Q4QE/c8GWNauavkuym3OW3Xlh50m7aVcaUotQ+jAh+lWj6OYRAgAlA3HKgoOKBrM9EYT7NrI0eKuyKlyLlPJE0Z+QEcPt2uMJZSzK1ppaCqZrRgD6MIe2Nfed0SLMbQm1Qv7iG+G//bPOkytlzbHXvKi5mCnARjnLZrk4nOaemCaQGfWZLvLrRqWKk5+NL2Yea7evJiGjQOLMnnMJKSA7oOAHh0qY13rXXnponX29W0rXzGeOzDYkKXrEOXUugFFdKBsRfGVQ5jxnj2BbE4n1kSVSb5zkBjDMjCE6C5sbyNelvmTagwxlCzLKPqlmlsNNy44mWOlGJeyXeAGPsC8jE2kCJaWgySKQmdIniqXPf5Zg3rDRdf2jnM/C1vZ/Q04Cwwhs4YC2bmpANjAMrMP0gFgat1B+/fXMb1bpaBcjhXA/UsfcuW35+E071nKx+XscTW1+yMMT95xthiyqJpXkyD0NXKf5dIKRIa49QgKZLFdClF+ZaWqV2bo7XRdIJcSAVuJhpjnRX/yk4PX9uLWYQduS0/r+IegMYw5jSpaVuYhBF6E7+0/9NEexJ9kNBN3d+DiY8gijLlsjkDDmdc1OsTnKnGlNxwoijCrcEY61QCOSGliORn01KKbFAFlG/1EmbRGDMmtnNflsUV9O8SM5avMRb9mZj7kR+oBQFd1yOLbeW5O2+IstD5GuMFx84EJ2m7NtFOlgiMAznH6IzxZEaNMe0aRNK9o7rGuLyojP75KlIKJ2fxM0/Uc/TvJrAYw3lZGTGvwMfcc30UY1y+uyg+n2/tRu2bhYhjjOHtKx282h9hJ7NIO5NSnFoQ83WvNMZAcWUZzhi+/+KK0pzp0IOZWRLcHM6UHdS8t3CAODnjOIzxOIi9E+928h0gJgwlpZjTC2uaIW0xza4tJ1uXGGPKMg+iCGVz2eV2HQ8vtlTwUnhu7VymfaFlC9ZkXwa0o0DoX6dtjek6yD95Ywf/5+s76m/bI1Fa+Lh6TR3TtMFU5GNnOCm95iquFPNCx7XBAOyPxbi0ozlA6LAYU8zicTTGrvFWuliwHnoBhkGITSqBrGlPPaXFzUopgKyvqWlBnVk0xgDwxHJH/bsoeTGNkZJSiP44TmiM735H6Dh2LmO872Wt2gApU5KXQWPm+WYNW8NYiqOeC7lSWHGBj8q5BZo3dATkloROQyWaG2uMaeFSzZVCH8/uBiNZt/jMloyXpDxIZ7XnnXwnjs+0vKXy+0a7eXnJ/E7qva2aMPfkygIYgC/t9BK/9w3dTE4aZ4Ex7r3GGIhrwseBcfl39ABklgcpHBjKt7+rggaziQqMZzuOawlG+6Q1xrSFOs9KgIB4RtN1XoK5onr16a3Jpm0hRDw4mWw/L9Yc/PT186UDrj6pmfYFxhgWa7bSPJpIcsTkLfr53tjD1nCiApDt0QTLdWdu9x2Iryvfrk285zvDSSlbRoN3XgXKuwWLMSy4ttIYU1XAtJSCM6bcC6q6UswmpRC7W7dk8YhzMjDWGWPqo+lFEsktMhX9TBnHCkmQOtYbrmLq8gp8FEkpXM5UPxn58XXNc8u7CG3HKnCl8HJdMHQpBd3f8606Dj0/9mEOk9pvCu76XmDMgMYVQqn4krnuVM+5CFG+S5FwS6g0N95dxrg2I2MMAFc6DQBxNVMgniPmYfNIcBgz9jEG4hgkT4+cZYyrtaXr2riv08Bze0mdsXemMT69cLTA2OHTGa+7BRLKB6F5EKivWGdypdDswO4GY0wDJ5sxmKhxJjXGJxcYO5wri5t5rWSVM0LJxEF2beSpnUm+kxM0ySnmWSZ7FsYYENvMFLiZWL1ZcrtXyAIE03TjSARY2yNvbqWg1fmmJB82pcfmrgFjPE2rfDex6MYLj93xBLYMlnVYLM41qLrbReMGg3l/d6TE6aYMjDdTUgqqugZkfV5rBYyxKEtvolGVP2dYbT+5IljjhJRC/jtPSjEKQjQsK1HWdiK3fue5eCtCx7HR9/yED3EYRTjMKe4BxO8WkGSMgVhn7KW03zTX+VFkLKVI+5eramhGGnHxmYGBE4z4vPipk0Ymi9NZfYxNcbXTwH3txkzffctiC595+KJaUAIaYzzH2MOWdq6A3F0suW8W16oFpu6Z7vEPzBZvLNUcRToR/PDMx/jUQmeM7wVbDMhOHGWlFNPgJALj6ufUvz9vjTEQD5zHYoyDUAWqJ6UxJsybMS5rPyXfeSlWh6Cq30mGdZ6BsT6RVAuMbbXVbxIYU4EPXWt2oz9CGEXYHXtz1RcD8eKvqMAHIILz0yilAATTQjtZOyMPy7Uso05dliFePJmC7otpcQcgTr67ORxjybVRl+fUZRLFdm1x8KzD1D97FlcKwpPLHdQtrpIF9ePkSSmGfoCGzVW7yJXiJNhiQGiMg0gUbiH0vQBBlF9QRJcpTdKB8ZAC4xRjPIP1GGdM5cQAcWBsEuDEgXF5PoL+eSo8of9uGu6mjzEAfP+FlZm15YwxXO0kg+pYYzy/tuoVH8t8jAExjnhB/pxNnvomfvxFcHi2HLxn6H990jgLjBEP6KMgvHeBMWMqMQIwDYw1KcWMGmPCPCvfWanAeBb9M0DWTtmExLsJfdKb1xg1zUtXB0kp1EST+jwxnMS2BAaDnXEbZ1wkLdZs9P0AXhhiFARGE10YxXrZhsXx6tEI+zKxbJ6OFMD0RYn+rpcHxtId5sQZYwcHEx9hFGFn7GUS7/Q21S1euT/QY68S7JHN463BOMl6cWFjNQ7CTJIaoUhjbOqMQ9c6y1Cw4Nr45bddw0OLrczx8hwEh0GIutTRq+vSHB3uNlbkIpEkNEBxcQ8gXTkzBGfAWt0FZzFjTIGJnnxHqLIg1oMctcNm8FDoM0NjxjiWulQq8KEzxm+CKIfuQ2OeFWhZuuLj9M9bLH6m80y+I7iyboKOMynFKYZetvReJN4BsVBeMcYGb3+CMZ7hnHqHvLtSitlQsziCKFIFJE5GYzx/mx+6H2VbjWnGOK0xJjZwmJBSzKWJx2CMRaB2MPHNpBRctHt35MHhDA8vtvBaf6Ss2lbmzRiX2LURSgNjLRn2JNF1bQRRhL4XYHfsZfTFQHxtVa3a9O9WYapcLvy0t0deIjCmv+mFMDI+xqQx1gLjMIowCcuroOntnVXmlO4HdNl+TmQ88gM0JJNes7iwazOwGJsXaJFIi0gA2Cso7gEkrRCpcqbFmSxwkmSM48I/2hxQYbVRk7t5dC6gmpTiyKDapP75IIoTC6v7GJ8+RjKN1bqLj91/Dm9ZapV/2BBJxtjMlULt8qb+5qQC41mJOF/TikdRZFwY5qRxFhgjuZ10LxljPwwraoznyRifQikFsQtzLNFchruRtKGCszKNMRO2Ol5BUEEuCkNdSjEv5wydOaow8ZPX7v7YN0y+EzsjOzLIu9Su48gP8PzBAMB8PYyB6fpul7M4MCy55oYtFHqNE6afaMv8xtEIXhhhOef+0Hsxy9hF40YVxti1GA494Xm9mXI7oYCJqqulxyW6z/qWqknFRAJd67wWKNNLQofqedcsjrEvNMYnJaVYch1wxP7eAHBnOAFD/ntCuzGAuL80fqzVXeVMkR5bdMa4SuJXw+IqcVsFxpWkFBUZ48oloedPcNxtPL7cMfKCNgXFFICZK4VeOj09XmYruFZvT9r/moJ2EzeTk8ZZYIzk4HDvNMZpu7by7+iB0yx9624FxvRSTY6bfCfbNJhjwY0y6JPDvPW7Zc+US41gkWavYSWT78K7oDF2OKsUbC/V4upsJqXFKXOe9LKXpXXRV3Z7qHGO9pzfv2mMMWNM7RCVtbvj2PhHb7mER5fac21fGch94IVDsXDIY4xpwqvqSAEkNcam0FnGzTRjLAPjSZC/Rao7VxCqBcZmsiRTUOXAXI2xlFKItlkYhVJjfEKLI4szLNUcbGtSijvDCZZrTu695RxJxlj2/fW6i53xBEEY5bhSzLZrWNeKDZElmJ7MXXxN4icFxmWylHxXCgPGmHZ4cPK7PKcFFFMAZq4UQkqRn+BI95MchGbZsUn7X1fRpp80zgJjpKUU95Axrpx8dzzGWLcRm2fnnB9jTIHx/Eo0l59T16bNmTEuk1KQK4UaMJKvp80ZHM4wIo2xYbWwKm2suk284Aiv3T0ppTCRJAQy0W6l7mKjWYPDhd3Yat2ZWY8+7XziZ/7fSU5hEhRcaNVPROeugxj5F3tDAMBKLSs1oT4wG2MsflYJ9pQHrgzcdNRkXsAkDHN9XpXGWJMumJQSj9s738CYjumlNM+h9NnVGeMRaYxPsA+s1p1Eouqd0aTQk1x3pdDLPm80XQSR0BnTdSpXCi1aqvLuJxlj84SsTPJdqZRC/NST76pIKU76fT1NWKyJ/IS9sScL6JhIKfILhlEFVwqcZ7mvLk/GBUWSwdOA09eiewDKsgWA5j1S6hcV+JiGeWmMq2SkmyCtMZ7V+5UmSlWi+YST7+Z1OlOWy2KYatcGiAQ8NSHNMfluFuYQEM9kwbGxNZwgRDnrx+Xg6kcRVmoOLMZwQbKOeYllx0XZoqSpBT6nEQ1ZSOD2cALOgG6OGwHnswfGplISHfSOnGvUslIJi8VJajnHtLicYI/NGBs3txSbTRcv7B0lfpcub16XTPg4NC+EMQ+s1F1sjz1RXS4Ubi7rBTr8dEloGj+I1b85GM+NMW7YFkZargNwAlIKVE++e7PIKO4G3rW2ADDgT2/tm7lScI0xzvms/nxnkm4qR5ozxvhNA+cYk8s8kAmMDTrLvDTG85RRAFnGeNaxiVisWGN8918gnaWdl48xHbNs4lDJd0HxRNOwudrCNMk0rtrGWfrCYs3G7aHwtDX1JQXiQPhSW8gp5m3VBpR7SDcrMMb3AozFlQCXXCf3HaB72pohcXiW5DsaN9KJd4CWfBdEhdvkJLcgVGGMj+NjXITr3RZe3D9S7xUQuybQjkJdVsScBCenMQYEY+yFEQ69ADtjD0GEqYyxbtdGz2m17sJmDDcHY81fmid+ArNojKWUokLyHWcMnMXP3LQkdBBWKwltukv37Yyu6+Ctyx381faBUcl1S9s5yfss9SeG2QJHxRjLTkoE0Fny3SkGPfRZMrvnAZJSkP+1EWOc8Nyd7ZzA/ANjmrSKtmVMQS/SiUop7oKPsSljTHZLpNnL0xHW7ZgxDuZYTpOe2SwBYte1lQ7SpMAHgfSyVCJ13ol3gLDo+t7NJTzUzc/2VlKKU7idRyAHgiJGfS5SikrJd+Kzm81sgEbJd0WMMZAMqoCqgbGUf81xLHhwoYkIwPNSx623SUkpbO26TpIxlu/IzmiCO3LxWRwYJ+3aaPywGMO5pos3BmPF1sWV1maTUtRtC14orCWrJN9RewCZz1A6JhJjrJWENjjHWWAs8N3nluCFESIYJN8xBlqu5t03vT/NssNM36c+WOTXfxpwemeDEwY9tOYcfQSrgKrUVEkwSBb4mL2jzpsto2CNtmWOm3ynpBQn8P7cDbs206ppXA5MRa4UgAwq/LvgSjGjlAIQTCYpRk0DY72C24PdFr5zY7EweD0OOGN46uJqRgtLOO2MMRB71uYl3gHHS77jMzx3CqDSiXdAzAZ7U9wbmraVqIAVSynK268CY+PWluNiu46GbeGbB3FgTO2r64yxT9d1chM57aJsjzzcGQlHijUjKUWUGD82mzXJGCfdQmwWj85Vdg1owTAKgsqVQukZmizGbBUYR4r1NAnK4p0ioyZ92+Jcs4aHuk0A5TGCfq9ypRRqUTpbW+Lku6TG2DFI2jxpnL4W3SOcCimF9PUDDF0ptA41i443llLcHSeAN33y3bwZYwO7NiD2eM2zsRFSipgxnnd1vlmlFIRaSV+i9i5pFdxci+Ppy2uVq7bNA+RKcZoDY7q/RR7Px7Frs7RnYIqHF1v4yNV1xfTr0JPvnIJBrGEnGeMqGuNHl9r4wPnlueZEWIzhLasdfOtgoMovU/soAKzbXLFpJ9lXuq4NmzHsjCe4M5xgsWYXPiuya4ukL7S+43S+WcMwCLE19FJuRkwyt9WSoJR1pB/OzBgb7RDIj1DynemYfMYYx/iec0sAyhcu+r2aJqWY9Z7Gdm3JpM0zxvgUw1aB8T1KvlMsq7k1mSUHNOB4dm3zHujjynezm4EDGmNM3oknkXyn27XN6bZUcaUAgLHSGGcbIJLvyJVifjro4zDGerGBcsZY/LwbiXazYKXmwOYM7XskoTIBWbaVMsbHKfBRUUrxjrVubnBKRXmG/jQphaVcCQAhW2CAERN7sV3HBy+sGLfVFI+uLeDQ83Fblk5WUoqchdNJaow5Y1iuC8u2O8PixDv6LCAkB3ryHRCz+6/0hxmJlsN55Wsi68ihxhibVjCrIuGLpRRiN9WUAIrdaE5f0HXSuK/TwI9dXceTK52pn0sExjn3WRWqmnEeTrtSVF1QnSTOAmMJh3Nwdu+Yo4yBtmFnocHoOFKKuSffpV6AWbs9DewnyRg7d0FKUcXHGADGoQgU8j5fty1RJlsmo8zdru3YjHFJYCzPUxTknTTestTG597/2D3bKTLB/Z0GHuw2cbmdZWiBedm1zacf6XkBRYGunkAKxOWg523VVwWPri4AAL4ldcYq+c7KatBPqiQ0YVVWrtsaedhoZOUrBN3abJKSUpxr1MAgSIa8aoRV3/s8xth0LKIxwGSXQkkpwsgogYzAmNAvnzHG4l78nbVubhlxHYky2rka4/kwxpOUlOIsMD7FcDhD07Lu2eBMnZICY9OVLnXW2eza7g5jHLtSHI8x5ozB5exY9dmr4m5IKUxLQtPENpaTV15fbCgWPag0UZTBkTZaHWf64JmHaoyxDIxPCWPMGcPCKQnSi7BYc/BfPnihUGpiSZ3oLAvc1bqLh7pNXGk3jtlKARpLIhQzq03bwigIVT7FOAjuuZRlueFive7iWwfCtm0YhOBMk5tpO4knnai5WnexPRJetEWJd0D8bpEXupMI5rnSK6efi8t55ftP8rtRIALjooV8fjvFT5MS1HpJ6NCgepsO2yC57wwxyqQU9jFIOEBnjGXyXcWdhpPE6WvRPULHsQsTdE4CMWNsbkkDHI8xpgFxMccb9TiIpRTHY4yBu5MMZ3I+hvllvpuXhI4XR0WDBTE1R74oyTu/BEGOn330Et65tlD5uzWLx9n7pYb9p4sx/nZAw+LouvZM/bVmcXzqwQtzG/t0FtApCLYaFkeEmAQwqZh4Eniw28RLvRH6no+hH6KhESW1VJB5ktAXkSZSCioUlWaGyUUkwxhzXjnY18vT+1EIu2Ahn4cqsq20lKIKWW+zalU8/7ZDv1d5YwnlvMyPMT69GuP5RkRvYvzQpVWllboXUIxxWE02QKuwWfqWxRl+/vErc3fioG2s4/oYA3ISUlKKebRuOki3PauTRh5MzebpGY5ztjsJtLXb9+YvL5m2TVuGxZoDfzQpnYiWaw5qnOd64J5hNrz//DLevd69180AkAwgixhBYr4HfoCGbZ140YwivH11AX9+5wBfePE2ahZPBOt1ja0/SY0xkPT3XpvKGIuftOBIL67PN+v46m4/0/63rXYqj3Zq50pKKapoeatYQyYr31VLNjaxgztDDLuUMaadz9mOb3HhYZ0pCX0Kn9FZYCxRv8cawzRjbBoEHocxBjDT1rkJqPQvMHvlOyCeXE1teuYBh3PMc41kKqXQNcZFuivSkarA+JSsthddG33PL/3c1U4Dv/r2a/dUT/rthoZt3RNHjzwkktQKAp+mYhslY+yH98w/Xse5Zg1PX17D//7KHVgsaUdXv4caY9pdWXTtqcEkBYGjIJ+JK2KM37O+WLlNNueiPL1MvquiE62S8ClIltiVoso8ZzF2ImTKtwuSUoopGuNjzDkO52fJd2cwB3W6SRAKxrKqxviU9S395Tk2Y4yTtd1xZSLmvGDOGMd9wERKYXLMk8J71rv43s1lo8+eBcXfvkhIKUp2PSjB7bQwxgDwzrUFvG2lgyCK2wncW41xx7HgcjZVXwzE40dxYCwC/Xkx3sJTfQbGuKJFIGescvIdALQd61QsuN4s0OfsaQU+jiMxdDmLNcZKm3765oMzxviUQF/tV90uAua79T8P2CWrT1PU7kVgbDFE85RSmGqM5c9xEBYy+bS9S+zsaWFErndbuH46dvPPcA+hyycK7dqUlEJMkONTojEGxKLtw1fWcWc4Sch9Zi2dPK82fejiamllSBoji6QUbcfGRsOdW05JXVpHMrDZGGPD+0ilrkNUc+H5xAObpzLoOq3Q55JcKcUxNcaAZIyDWGNcRZt+kjgLjE8JKONzHISV+6rh3AAAGh9JREFUOl5cpvGuNGtm0EB53CnE5feGMabtnnnAZv9/e3cfHVV55wH8e++dmcwkIQwJCQwIIlQhipYiK7WirYgGazTndGtxU6KWitvja2Vxm3pYEMVTY8/Bqg31rLsutWjtYfGABhrR9ZytWnyh8aVu6jsISATMS5OQTJK5c/ePyZ1MTDIvmfvyzL3fz1+QTOY+c+8zz/3Nb37P86T3GhJLKSalyLZ1mVBjTJStdNb7TZy4BQwu1ybQzHSfIuOmM2cMu2F7BldtiWjW7nyn+9aU1OUOerPGyhgDwE1nzjBszNA3G8pT5Iw2B4nXGKf5N8pgWZ6aYSlFoUllgk41LJmVbB3jLDPG/QmrUog48Q5gKYUwvAmf9jMZuPRBWrRPXfpryLZddmSMjZ60od8I0p98N/aAocixJexOMjAmAfnSqMUdKqWIQo3Glhbz27Sx0lhGG7f8SqzEStT3XKoa49jPZMNW2wkoSny5tkyCpUw3E9ID49gGH2SW4atSjPz9UCnF+I/x1RpjEbeDBhgYC0PvlH3RaEaDTLyzmtKq8YtnjLMcg33xMoRsW5TJMWVDM/BDy9wkf9zQmp3amDXGQGwCXnckMuxviETglYeKusbqw57BD3e9ERV9g9kjkTLGY8lTYjvEiZaE0I2sMTb3nOobtQyMd/JduoGxHFubOZMtoSlzied2tPNsxDbb3sSMcZJJ5nYTfzRyCf3TfZ8aRSbj2dDkO7E6mB7cZ9sqOybfFed549vwGkH/0JNqEEj8dbKvmAKKLNyqFERALNOqv2eTlRwEPAp61Wg8iBOlxjgZv5L5er9WGrlcm7ljg1+R0atGEckwmaNf6kwyxvrazBzuzGPNqhTS8IyxoBeURTiC0AeWTDdt0BfRF61/KQYF7Hk21BhfMbMUGoyrMU53K83Ec5VswPB7FJwIDww+pwENJDJQniyjT40mnaQWUGT0RNR4EJdn8FrqZshT5Hi2S0RDGePYh2bzM8YK+tQoBqIaJnjHkTFO86alDK5KEdvggwOeWVLtfKffk7KpMY6VUsTuXQPRzL5psBIDY0EkfgrLpOP5mDE2XOzNatzxgj4PzgwWpNx2N3HCQ7KbWkCR45vR8EZBoslTJGAg+bJgAY+C3oiaUxnj0yYE0JXGWt12Gbkqhbljg76DYfeAmnIpuUTjWZUiOrgltB0TH90i1c53+j09q+XalISMcYqSQTsxMBZE4u4vmQQ7ofw8TA34LN+NKRUj3kTAUFYhlwNAjyxj5enTUj4uccxP9kk6P2Ezh1w+L+RM+liULDDL98j4MjyAvsHspijrGCdzyfQSu5uQlOWBccIOhpnsXqbfG9Jd9m7Y5DsOd6bxpIhBvAZ8e+uV5WE1xvmCbEz0VWkFxgcOHEBtbS06OjoQDAZRV1eHWbNmDXtMfX099uzZA1mW4fV6cccdd+DCCy80o82OlBgIZdLxzphYgDMmFpjRpKwMlVJk9zzxjLELRsR0SykCCTP4GRiTaPKU2K5oyT4UBxQFvZFwTmWMRTdyuTZzz6l+zTRkNj5nsvNd7PGx7GKmW0JTZlKVUhgx+c73lRrjbMoyzJRWYLxhwwZUV1ejqqoKu3btwvr16/HEE08Me8w555yDVatWIRAI4P3338fKlSvxyiuvwO/3m9JwpxnWKR0QBA6VUmSZMY6XUmTdJOENm3yXZBmbxB25GBiTaHyKnDIoC3gU9ESGJt/lQsZYdHZljIGhtdrTURbwYUrAl3b7FFlCJJr5OsaUmWGlFKPct4fmyoz/GPpybVFNE7rGOGVvbm1tRXNzMyorKwEAlZWVaG5uRltb27DHXXjhhQgEYjWUc+fOhaZp6OjoMKHJziRJUjyY9IjZVzKid/hsxzE7NviwS+JrTDZgJK756oZMOuWWAo+C/BTrEud7YnXy+uoqzBhnL3G5NkVKnrE3QiCN7b9H843JRbh9/qlpL3sXL6WA5ooEiV0Sz+1ol0bfxCXbVSmAWLZ4IJrDNcYtLS2YMmUKlMEslaIoKCsrQ0tLC4qLi0f9m507d2LmzJmYOnWqsa11OI8sIaI6Y+at/hqy3vnOhsl3dkm8kSVd6iohY8y4mERz6fSS+K52Y/EP9uGO/gHIMD+76QZ6YBNWo5acz8SSLjMzf0OrUjBjbKbECfOjLtdm0JbQQGxFiohmTT8dD8Mn373xxht46KGH8Pjjj2f8tyUlhUY3J22lpRNsO7bOq8gIq1EE/F4h2pONCSc6gBOAx6Nk9Vq0k7H1hPNNPicinO/+rqG3Y3Ewf8w2haABn8b+XVZSiNIClitlS4Tr7xSlaTxmaiQCfAZ0RzX4vQrKyopMb1cqud4H5N5+ALFSiqI88+8hEyJDH34mFvpNO17+YS86IiqgqabeB3L9+mdLGew/iiyNei7k3j4AQFEW17okHHuOCZPyEdGAooI8Ic97ysA4FArh2LFjUFUViqJAVVUcP34coVBoxGPfeust3HnnndiyZQtmz56dcWNaW7sRjRq3fmy6Sksn4MSJLsuP+1V6HjDSrwrRnmwMhGPLGmnRaFavpXtweSQzz4ko1//vgwMTAPR2943Zpv7uvvi/O9p7IPUMmN42JxPl+rvJQE+srx/vDiNPkmw//07oA539g2MuYvcSs1+PNrhKRFQD+nr7TTveQH8E/QMqBqJRDPRHTDmOE65/tvSlCGWM3nf0e3G4Z/zXOnwy9r7/4kQXBtQoBsLmXM90yLI0ZjI25TfdJSUlKC8vR0NDAwCgoaEB5eXlI8oo3n33Xdxxxx14+OGHcdZZZxnQbPfRv44SdaZmJvQ6pKwn38XrmrJukvDS3vmOq1JQjssffEN39kc48c4gSpqlWEaRJCle1mVmKYVnsMZY1UafFEbGSLXEakBRcGqhH9ML8sZ9DL1f9kZUaBC3hCqtEenuu+/Gtm3bUFFRgW3btmHjxo0AgNWrV+Ovf/0rAGDjxo0Ih8NYv349qqqqUFVVhQ8++MC8ljuQ3jGdMKFq6E2W5fPIsdDaDQGgPGzyXfLNEYYe5/zzQs6j9+EouCKFURInT1k1Lugf0s1M5ihy4jrGHO/MoqS4ZyuyhH8un4E5RfnjPoZeY6zPQRD1/pVWjfGcOXOwffv2ET9/7LHH4v/esWOHca1yqaF1Am1uiAE8Bk2+kyUJeYqc0XJAuSrtLaETAglBxxWipBK/9eCKFMYYPn5Yc071a2dmgCMnbPDhhHujqBQDJtelot/XeiLWLCk4Xtz5TiBG7RYngngphQGv5Qezp6DUn/6Wo7kq3VIKWZLgH5yo6YZMOjlPnixDBjPGRlLS/GBtpHgphYnjkEeSoEbBVSlMpncZM8tVvIPv9Z7BiZs5u1wbWUf/+twJNcb6wGzE+DwvaN9qJVYadmNLkSEPMDCmHCZJEvweBT0RlRljgwz/YG3NOY2XUph4PG4JbQ19LwUzz7EvnjEeLKUQ9P7FEUkgHgu+yrCK/hqynXznJolvRm+K7wwDHmXM9SaJcoG+CYg/YV1uGj8pIaixPGNsaikFBjf44HhnNrM3htE/sA1ljMW8ngyMBRKvMRa0s2TCqMl3bjKsRjDF4ORXZEd8gCL30oMqllIYRx8TrAo49F04U41X2VAkCVrCv8k8imzuPdv3lRpjUSffcUQSiCdefiBmZ8mEx8AaY7dIHCNSfTUZ8Ci8SVBO07+GZ2BsHP3e4bOqlMKK5doSnlvQOMoxFEmyaPKd2DXGYrbKpfQsq8cBb/6hUgpKl5xwzlLNvi70KPBxijblsPzBoIo1xsbRhwSrl2szM5hKTBQ5IWkkMrNLKRQpVlwpeikFJ98JZGi5NjE7SyY8Bk6+cwv9VHllKWWm/duhSfh6iXhbaRKlKxCvMWZgbJShUgprzumswgDmFAVQnOc17RiJ90Mn3BtF5pHNnXwnSRJ8six8KQUDY4E4coMP5ozTpk+eSWeGdzDPi6CJNyMis+mbfLCUwjiyxTXGpQEffjz3FFOPoQzLGJt6KNdTJMn0e7ZXluIbfKRafckuYrbKpZyUMR5ax9jmhuQYGZKwXy8RGSmgMGNsNKsn31khsWLMCfdGkSmSBNnkvuNVJAxEY9MpRc0Yc0QSiJMCY2aMx0eRGBiTOwTzvJAAFHq5XJtR9KHDqsl3VhiWMbaxHW7gkSTTdxdMLPMR9V7HUgqB6NseOyIwZsZ4XGRJ3Jm6REYqDxbg9vmnYqKPJUFG0e8dombixkMZtiqFc16XiC6ZXmz6OfYlXE9R+ykDY4EMZYxtbogB9AFa0H4vLFmSTF0TlEgUsiShLOD8rd6tpI+7PgcNvMNrjJ3zukR0+sQC04+hJ34kcOc7SoOjJt/pGWOWUmQkNvmO54yIMqcPHWZu0Ww1Tr5zFv1DmyeN1Zfs4px3jwM4ssY491+KpWTWGBPROMmOzBgn/ts5r8ut9IyxqNligKUUQnFSYKxw8t24sMZYTKoaQXv7CUQi/XY3JWd4PD5MmlQKReFtxipDNcbOGUNYSuEseuJH5PscRyyBxEspHPDm5+S78TkzWMi6SwG1t5+A35+PgoKpwn79JxJN03DyZCfa209g8uSQ3c1xDT276qyMMUspnCSeMRb4YjIwFkhZwIcirweTHLBxgyxJkMFP+Jm6Ymap3U2gUUQi/QyKMyBJEgoKitDd3WF3U1zF6g0+rJA458YJSSO388ni91EGxgKZ7PehdsFpdjfDMIrMqXfkHAyKM8PzZT2rt4S2AkspnEXvmyIHxs5595BwPJLEUgoiIos4MmMsJWaMbWwIGcKniF8Hz4wxmeabU4KYWeC3uxlEjrJ69XUYGBhAJDKAw4cP4bTT5gAAzjhjLu66a0Naz9HUtB+RSATnnfdNM5tKFtMDR5Fn/GcqMRjmZO7cF88YC9xHGRiTaS6dXmJ3E4gc57HHfgsAaGk5ihtuqMHWrU9l/BxvvfUX9Pb2MjB2GH1LeSeVsXDynbN4E9YxFhUDYyKiDDR92Ym/fNlpynOfO7kICycXZfx3+/a9gieeeBx9ff3wer249dY1mD//bBw6dBD33bcR4XAY0aiKyy+/EosXn49du55BNBrF/v1v4JJLLkNNzfXGvxiynBPXQeeW0M7i5eQ7IiIy0+efH8HWrf+JzZsfQUFBIT799BOsXXsbnnlmN5555r+xZMlFqKn5EQCgs7MTRUVFqKr6Hnp7e3HLLT+1ufVkpHnBAuR7FLubYShOvnMWX3zyHWuMiYgcYeE4s7pmef31ffj88yO4+eYb4z9TVRVtba1YsOAb2LLlYYTDYSxcuAgLFy6ysaVktrMmFeKsSYV2N8NQnHznLCylICIiU2mahsWLz8e//ds9I373ne9cgvnzz8Ebb7yGbdu2YvfuZ7F+/b02tJJofIZNvmPGOOf5cmDynbi5bCIiSum8876J11/fh08//ST+s7/97f8AAEeOHEZxcQm++90r8aMfrUZzc+znBQUFOHmy25b2EmVCZimFozBjTEREppoxYybWr78X999/L/r6+hCJDODss7+O8vKz8NJLL2Dv3kZ4vR5IkoTbb/8XAMBFF12Mu+66E9dfX83JdyQ0fRfVKFhK4QRe1hgTEZEZQqFp2L37fwDEssajLb127bWrcO21q0b8fNq06eNa5o3IDoosIRrVmDF2gFxYlULckJ2IiIhcT5+ApzAwznkFXgWT8jwoC/jsbsqYmDEmIiIiYemZYoGTjJQmryzjznNOs7sZSTFjTERERMLyDAbE3BKarMDAmIiIiISlMGNMFmJgTERERMLSV6aQWGNMFmBgTERERMJSZIkrUpBlGBgTEeWY73//SlRX/yOuu+6fUFPzA7z44vNZPd+ePc9h3bp/BQC88sr/or7+oaSP7+rqwpNP/jarYxKlyyNJLKMgy3BVCiKiHLRpUx1mz/4aPvzwffzkJz/GokWLEQwGAQCRSAQez/iG9yVLvo0lS76d9DHd3V146qkn8MMfXjeuYxBlQpa46x1Zh4ExEVEOO+OMecjPz8d9921ASclkHDr0GXp6erB161P44x8b8Mwz26GqKgoLC7F2bS1mzpyFgYEBPPjgA2hq2o+JE4M4/fS58efbs+c5/PnPL2PTpgcAAA0Nu7B9+9MAAK/XiwceeBCbN9ehu7sb119fDb/fj0cffdyW107uoEgS1zAmyzAwJiLKQOefX8XfX/mTKc89cclFKPrWBRn9TVPTfvT398Pj8eCjjz7Er3/97wgEAnjnnbfw0ksvoL7+Mfh8Puzb9yp+8Yt78JvfPI5du3agpeUotm3bjkgkgptvXo1QKDTqc//ud/+FLVv+AyUlk9HT0wNFUbBmzc9www013D2PLKGwlIIsxMCYiCgHrVv3M/h8eSgoKMB999Vh795GnHnm2QgEAgCAV1/9Ez7++CPceOP1AABN09DV1QkAaGr6Cy6/vBIejwcejwcVFZfj3XffHnGMfftexfLlV6CkZDIAID8/35oXR5QgFhgzMiZrMDAmIspA0bcuyDirawa9xli3d28j8vMD8f9rGnDFFVfhhht+YkfziAyjyCylIOtwVQoiIge64IIL0di4G8ePHwMAqKqK99//GwDg3HMXobFxDyKRCPr6wnjhhcZRn+P88y9AY+NutLW1AgB6enrQ19eHgoIChMNhRCIRa14MuRpLKchKzBgTETnQggULceONN6G2dg1UNYpIZAAXX7wM8+aV46qrvoePP/4YK1dejYkTg5g37yy0t7eOeI6FCxehpuZ6/PSnN0GSZPh8XtTVPYji4hJcdtnluO66azBhQhEn35Gp/qG0CJ39/BBG1pA0TdPsboSutbUb0aj1zSktnYATJ7osPy6Jgdff3dK5/l988RmmTj3VohY5R66cN44B7sbr7z6yLKGkpHD031ncFiIiIiIiITEwJiIiIiJCmoHxgQMHsGLFClRUVGDFihU4ePDgiMeoqoqNGzdi2bJluPTSS7F9+3aj20pEREREZJq0AuMNGzaguroazz//PKqrq7F+/foRj3nuuedw6NAh7N27F3/4wx/wyCOP4MiRI4Y3mIjIDgJNx8gJPF9ElItSBsatra1obm5GZWUlAKCyshLNzc1oa2sb9rg9e/bg6quvhizLKC4uxrJly9DYOPoSQEREucTj8eHkyU4Ge2nSNA0nT3bC4/HZ3RQiooykXK6tpaUFU6ZMgaIoAABFUVBWVoaWlhYUFxcPe9y0adPi/w+FQvjiiy8yasxYMwStUFo6wbZjk/14/d0t1fUPBv04fPgwTpzgt2DpCgT8+NrXToPX67W7KWnhGOBuvP6kE2odYy7XRnbg9Xe3dK//hAmlmMB7Z0Y6OsIAwnY3IyWOAe7G6+8+WS3XFgqFcOzYMaiqCiA2ye748eMIhUIjHnf06NH4/1taWjB16tRs2k1EREREZJmUgXFJSQnKy8vR0NAAAGhoaEB5efmwMgoAWL58ObZv345oNIq2tja8+OKLqKioMKfVREREREQGS6uU4u6770ZtbS22bNmCoqIi1NXVAQBWr16N2267DWeffTaqqqrwzjvv4LLLLgMA3HzzzZgxY0ZGjZFt3AzdzmOT/Xj93Y3Xn9gH3I3X312SXW+htoQmIiIiIrILd74jIiIiIgIDYyIiIiIiAAyMiYiIiIgAMDAmIiIiIgLAwJiIiIiICAADYyIiIiIiAAyMiYiIiIgAMDAmIiIiIgLAwJiIiIiICAADYyIiIiIiAC4PjA8cOIAVK1agoqICK1aswMGDB+1uEpls6dKlWL58OaqqqlBVVYWXX34ZAPD222/jqquuQkVFBVatWoXW1labW0pGqKurw9KlSzF37lx8+OGH8Z8ne+9zXHCWsfrAWGMBwPHASdrb27F69WpUVFTgyiuvxC233IK2tjYAya8z+4CLaS5WU1Oj7dy5U9M0Tdu5c6dWU1Njc4vIbBdffLH2wQcfDPuZqqrasmXLtDfffFPTNE2rr6/Xamtr7WgeGezNN9/Ujh49OuK6J3vvc1xwlrH6wGhjgaZxPHCa9vZ27bXXXov///7779d+/vOfJ73O7APu5tqMcWtrK5qbm1FZWQkAqKysRHNzc/yTJLnHe++9h7y8PCxatAgAcM0116CxsdHmVpERFi1ahFAoNOxnyd77HBecZ7Q+kAzHA2cJBoNYvHhx/P8LFizA0aNHk15n9gF389jdALu0tLRgypQpUBQFAKAoCsrKytDS0oLi4mKbW0dmWrt2LTRNw7nnnos1a9agpaUF06ZNi/++uLgY0WgUHR0dCAaDNraUzJDsva9pGscFF/nqWFBUVMTxwMGi0Sh+//vfY+nSpUmvM/uAu7k2Y0zu9OSTT+LZZ5/Fjh07oGka7rnnHrubREQ24FjgPvfeey/y8/OxcuVKu5tCAnNtYBwKhXDs2DGoqgoAUFUVx48fz+grN8o9+vX1+Xyorq5GU1MTQqEQjh49Gn9MW1sbZFlmZsChkr33OS64x2hjgf5zjgfOU1dXh88++wy/+tWvIMty0uvMPuBurg2MS0pKUF5ejoaGBgBAQ0MDysvL+XWpg/X09KCrqwsAoGka9uzZg/LycsyfPx/hcBj79+8HADz99NNYvny5nU0lEyV773NccIexxgIAHA8caPPmzXjvvfdQX18Pn88HIPl1Zh9wN0nTNM3uRtjlk08+QW1tLTo7O1FUVIS6ujrMnj3b7maRSQ4fPoxbb70VqqoiGo1izpw5WLduHcrKytDU1IQNGzagr68P06dPxy9/+UtMnjzZ7iZTljZt2oS9e/fiyy+/xKRJkxAMBrF79+6k732OC84yWh949NFHxxwLAHA8cJCPPvoIlZWVmDVrFvx+PwDglFNOQX19fdLrzD7gXq4OjImIiIiIdK4tpSAiIiIiSsTAmIiIiIgIDIyJiIiIiAAwMCYiIiIiAsDAmIiIiIgIAANjIiIiIiIADIyJiIiIiAAA/w+nE03/0x5sOA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8" descr="data:image/png;base64,iVBORw0KGgoAAAANSUhEUgAAAsYAAAExCAYAAAB/F2SJAAAABHNCSVQICAgIfAhkiAAAAAlwSFlzAAALEgAACxIB0t1+/AAAADh0RVh0U29mdHdhcmUAbWF0cGxvdGxpYiB2ZXJzaW9uMy4yLjIsIGh0dHA6Ly9tYXRwbG90bGliLm9yZy+WH4yJAAAgAElEQVR4nOy9aZAkyXkl9uLIq46uo7v6msZgOAdmhhRWJCES3CVl4rHcgZEDCiZxCbOBST8oQmakjDJRWpkIisJhknGNZmu2ayaKBDEEB1gOQWJxkUATFy9gMMQAJAZz96C7p++uru46Misr7zjc9cPDPTwiPPKMvKr9/amqzKxIjwgP98+fv+99BqWUQkNDQ0NDQ0NDQ+MuhzntBmhoaGhoaGhoaGjMAnRgrKGhoaGhoaGhoQEdGGtoaGhoaGhoaGgA0IGxhoaGhoaGhoaGBgAdGGtoaGhoaGhoaGgA0IGxhoaGhoaGhoaGBgAdGGtoaGhoaGhoaGgAAOxpN0BGpdIAIZO3VT56dAl7e/WJf6/GbEDf/7sb+v5r6D5wd0Pf/7sPpmlgbW1R+d5MBcaE0KkExvy7Ne5e6Pt/d0Pffw3dB+5u6PuvwaGlFBoaGhoaGhoaGhrQgbGGhoaGhoaGhoYGAB0Ya2hoaGhoaGhoaADQgbGGhoaGhoaGhoYGAB0Ya2hoaGhoaGhoaADQgbGGhoaGhoaGhoYGAB0Ya2hoaGhoaGhoaADQgbGGhoaGhoaGhoYGAB0Ya0wA2y0HH3n9Bjo+mXZTNDQ0NDQ0NDRSoQNjjbHjVrONq/U29h132k3R0NDQ0NDQ0EiFDow1xg5eadPXFTc1NDQ0NDQ0Zhg6MNYYOyhlEbGuRa+hoaGhoaExy9CBscbYwZXFPtWBsYaGhoaGhsbsQgfGGmNHKKXQgbGGhoaGhobG7EIHxnOE7+038MXrO9NuxsCgCKQUOi7W0NDQ0NDQmGHowHiOcH6/ge/sHky7GQODasZYQ0NDQ0NDYw6gA+M5AgGdy+CS8OS7OWy7hoaGhoaGxt0DHRjPEQidT9aVt3ge266hoaGhoaFx90AHxnMEQikIDe3P5gXax1hDQ0NDQ0NjHqAD4zmCT+cziS1MvpuzhmtoaGhoaGjcVdCB8Ryhl+3Z87sHuFJrTbBF/UHbtWloaGhoaGjMA3RgPEfgjGtagPm3m3v4p53qJJvUF8J2T7khGhoaGhoaGhpdoAPjOUIv5pVQCn8GdRa8RVpKoaGhoaGhoTHL0IHxHIH0KJQxq64VvZhuDQ0NDQ0NDY1ZgA6M5wi9AsxZ9TnmTdKMsYaGhoaGhsYsQwfGcwS/p5RiNh0rSPBTa4w1NDQ0NDQ0Zhk6MJ4j9GSM6awyxlpKoaGhoaGhoTH70IHxHIHQ6E/V+7MYfOrkOw0NDQ0NDY15gA6M5wiCMU6JjOmMaoy1XZuGhoaGhobGPEAHxnOEUKubrjGexeCTt1szxhoaGhoaGhqzDB0YzxG6aYwJZYWXZ5Ex1hpjDQ0NDQ0NjXmADoznCDwwVikpeMw5iwU+dEloDQ0NDQ0NjXmADoznCN0CzLD4x+wFn2Hy3VSboaGhoaGhoTEG+JTiRr097WZkAh0YzxG6SymQ+t60MY7Kd9/ZqeKVci2z42loaGhoaGgMh9crDfzB6zew33Gn3ZSRoQPjOUK3Ah+z7PxAxxC0f/POPr6zc5DZ8TQ0NDQ0NDSGQ9v3g5+kxydnHzowniN0Y175KzPJGI9B5uESCm8Gz1Xj8MMnFG3Pn3YzNDQ0NGYGPPbwDoFmUgfGc4QwwEy+58+w80Mo88jumC6hh+IB1OiNV8s1/NH3bk67GQLP3qng/33t+rSboaGhoTEz4PP7YSCsdGA8R+imIx6HXCErjKPynUsIPDKdLZtbzQ5amjGcGDYbHVyutWYmsfTA8VBxvJlpj8bgeL1Sxycv3Z52MzQ0Dg00Y6wxFfTyMWY/Q9/gWcE4fIxdQuFO6Tyf/N5NfPPO/lS++27ErO2G8HG/cwi0dHcrrtRaeLWik3c1NLICt4rVjLHGRCEYY8WKjCg+NysIK/ZldDzK9MXTWJkSStHxyaFIMJgXzBoTwduj+8D8wqezN05qaMwzwnF6/sdFHRjPEboV+JC3dWeFWePgjDHJaCZyyfQCpVljL+8GzNo151p/HRjPL3ilUC2H0dDIBiIwPgTPlA6M5wSUUol5TfcxTnt/msjaY9kNVqTTeAA5Wz9r1/gwQyR1zAjFxwkRrTOfX/iCZJiNPqWhMe+YtXF6FOjAeE4gc1PdNMZp7wPT0x7TjO3apskY82B8FktvH1bMGmPsB/1Za4znF90cfjQ0NAaHZow1Jo5egW80cE7+f8318MHvXsL1emsMreuOrO3aHIkxnnSw7x2iBIN5wawNuPxZ1FKK+QVn/WdlsaWhMQl4hKLqjKcy3azlgowCHRjPCeS+pup3tEfgvNt24RKKvfbkyzV2k4AMA5d0P9dxImQvJ/q1dzWEfGVGBlzeDB0Yzy9CKcWUG6KhMUE8v1vFf3jl+liC18MkM9SB8ZygJ2NM1Z/laLhMDzkN1k0k340hMJ706lRLKSaPWVuM8Pa0dGA8t+BSisMwiWto9IuG56NDiNh1zRL8WXIPwdxo9/OhK1eu4Dd/8zexv7+P1dVV/O7v/i7uu+++yGf29vbwvve9D1tbW/A8D29/+9vx27/927Dtvr5Cowf8noFx92CxGSQKTaPTZi2lcKWH2qUUxWwO2xe8Q7Qqnhfw/jM7Ugr2s+Pr5Lt5BR+LdPKdxt0E3u8dn2DBtjI+9uEhjfpijD/wgQ/giSeewFe+8hU88cQTeP/735/4zIc//GE88MAD+MIXvoDPf/7zeO211/DVr3418wbPOqqOi922k/lxe7lORH2MFYxxEBhPw2OQZszOTJMxnjW9692AWWPptY/x/KOb9aWGhuMTXKtNPh9n3OD93hmHlGLGCIxR0DMw3tvbw7lz5/D4448DAB5//HGcO3cO5XI58jnDMNBoNEAIgeM4cF0XJ06cGE+rZxh/dX0Xv3/uBqqOl+lx5WC3t49x8v3GDDDG2UkpwoBk4lIKzRhPHGTGFiMi+c7TgfG8QgTGmI0+pTFbeKVcwx9+7yZ2WtmTXNNEGBiPT0pxGJLveuoctra2cOLECVgWo90ty8Lx48extbWF9fV18blf+7Vfw6//+q/jJ37iJ9BqtfCe97wHb3vb2wZqzNGjSwM2PztsbCxnchz/8m20fYIvbO7if/mRB2EYRibHRbMjfs3l7UR7d6QBfnmlhI316LX0NncBAPliLrNz7ReWzdZfBNlc50IrvBbLqyVsHFkY+Zj9tms7uM6GZU78Ot6tMC6w/rO4XOh6zQml+NZmGW8/vQ7LHOy5G+RemheD/qz7wNzCvMTmsyOrC9hYLgHIbg7QmE/I998O3Ju2iI/vP0T9orBTBQAsLBexcTTb87KvsmfKLiTjk3lDZgLgL3/5y3j44Yfx8Y9/HI1GA+9973vx5S9/Ge94xzv6PsbeXj2z6miDYGNjGTs7tUyO1ei4sA0D53ZrOHvuJn7s+Gomx5XlGY2Wk2hveb8pft+rNLAao43LdRZMHjQ6mZ1rv3CDxD+f0Ey+u1wNz3Vnr4FiZzSt5yD3f2+/AQDoON7Er+Pdik6w+1Leb2HHSh+yLh808dT5TRhtDw+u9L9YGvT5dxzW3w4Uz6HGfID3qb1yA/m2l+kcoDF/iN//g1obAPDCZhn/bLE0rWZljnpAsO2UG1jPmDRuBo5X9eZ8jIumaaSSsT2lFKdOncKdO3fgB4kmvu9je3sbp06dinzu6aefxi/8wi/ANE0sLy/jp3/6p/Htb387g+bPFzxC8cCREh48soAv3dhFuZONPVovjTEF7fr+LEgpxqExdiesmdZSisnD77P/HLgs2GmNOSku1Bjr5Lt5ha58p9ENvH9crrWmkpczLkxESkHn/3r1DIyPHj2KRx99FGfPngUAnD17Fo8++mhERgEAZ86cwTPPPAMAcBwHzz33HB566KExNHm24RKCnGni8Xs34BKKSwfN3v/UB3prjMPfVQFE051e8h3X8VFkMxFFku+m5GM8K3rXuwH9Vr6rB33cGXNSnPYxnn9kvVjXOFyQrceu19tTbk12EK4UYyDIhHvQIdAY9+VK8cEPfhBPP/00HnvsMTz99NP40Ic+BAB473vfi1deeQUA8Fu/9Vt4/vnn8c53vhPvete7cN999+GXfumXxtfyGYVLKHKmgeUc09tkNUn39jGW3o99JaU0ZIyn4mMc/p5NYBye4KSdCsJiExP92rsa/SZ11ILAuDPmPqFdKeYf2pVCoxt8SmEAMA3gYkbk1ixAMMZjGLsOE2nUl8b4gQcewKc+9anE608++aT4/d5778VTTz2VXcvmFDwwzptszZHVJN3Trq1L8OkQKjrrNFZzJCLzGF3YLq92Jx3oe32ylxrZod8Btx5IKTrjZowRskk+oQMn+mlMH/3uQmjcnfApYBkGziwVcbHaxGNnpt2ibBAy4dmPkdOMMbKGrnyXMTxCkTNNWKYB2zCyY4x7aIi7vc+r3vH2ZQ2fUPzh6zfwRlW9sh4nY6zt2g4/+jWO51KKsQfGUjM0azyfyNpCUuNwgVC24H3oyAJuNTti0T3v4P1+LD7GRAfGGilwKYEdMEh5y0Ano5UZ1waZxuAaYy6jYO3LvtPWPR/X6m3cbKi1WL3Y7kHhEoqCxbrutAp86MB4cujXOL7GGeMx6+gJpbADG0adgDef8LWUQqMLPEphGcBDgRXopYPDUexjnFKKWfObHwU6MM4QPqUgFMgFMoq8aWauMc4ZZm+NcUpgXLLMsSTf8XLTaQ8EjUkpRoVLCBZ4YDwtKYWeUScGv0+WflLJdz6FKKc6r4xxy/PR8u7eoD7UGOvnWCMJQiksw8DpxQJKlplZEv20MVbGWEspNFTgHSInGGMzM1sUERibRopdW4h48MkD49W8PZZOG5abVh+bUAiGLStXilIQmEzaZYPHQQR6Up0USB+LESIlmI5fSkGxGBStmdfA+NNX7uAzV+5MuxlTQ78WgBp3J3zCAmPTMLCStyO7rvOM8WqM+c/5f6Z0YJwheBDMA+OCacLJgiJFuNJLC4z9boxxwKSt5HNj8TEWVnApDwShVMhLspJSlILAZNK+zF6X66yRPQil4EN4twG34flicTgOj854m/jCbNxB+LhQdTzUD8lkPwy0K0X/qHTcu26HzKeAGZA5tmkcChYUCHORxmPXphljDQUEY2xkrzHmnc421VKKbgluDc+HbRhYyJljZozV50oRLhayCYwJCqYJ05iClEK6fnfbZDENdFvwyahLCaadjBaj6W0KpRStOQ2MHULu6h0PkXyHu/ca9AOXEPyHV6/hu3sH027KROEHUgqASSOnYXM6DvChcRyM8WGya9OBcYbg7KU9Bo0x79B504CqT8uTXDz4bXgeFm0LOWM8D3izh5SCRqQUo3+fQyjypgnbmPxK3peq+hyGAWDWId/ebveaJ94t56wJSSkCjfGcsq4dn2Si959XhEm0U27IjKPjE7iEouocDleGfuEHyXcAI3UOS/W7sfoYC4//+X+odGCcIVyVlCIrH2PwoFstpYj6GEffa7g+FnPW2B7wXsVDCLKWUhDkLAO2OR4GvBuiUoqJfvVdiUEZ4/VCbqyuFISyVNJ5T75zfHpXS4F08l1/4OPruBNaZw1EYoynQcCMC2FJ6GzPJy55o3P+XOnAOEMkk++MzNirMPkuxZWii49x0yNYtK2xaaU4Y5y2UqQ0ZNGzSr7LmSZyhjFdKcWcP/zzAL/LTogM7jN6rJgfK2PMm2CbBvJmds/3MLhRbw/1PFFKe0opqs7h1ZVSaRLXz3B3eCKQursCY1lKYZvGxHNZxoXQlSLb+8nHknyGBNg0oQPjDKGUUmSmMWY/05Lv+PuWkXy/4flYCAJjguw7bdNj55iafIfQ9zUru7acYUwlKUJu/2ENHGYJfp8Lkbrri1Lsjk/GxljwCcAygKJlTo0xrnRc/MHrN3C+2hj4f13CWO+07usSgn//ynR0pZRSXKw2IkE7pRRf3ypntp3fbXdNIwpXMMaH70J1uowTPgVMU9IYH5KOIlwpMr6f/HDTqi+QNXRgnCFcGpNSWOyByoIlle3a1AU+wvdVrhSLOaYxBrLvtJwxThs8GGOczUrSJxQ+BXKWAcs04NHJBiZyoKY1xuNHv1KKmutjOWcjb5ogGN+94c+ZaRgoWNbUku/497a9wb+fS03SrmfHJ3AIRc2dvH76VrODpy7cwtVaWFCh7vn4ys09nKvUM/kO+by1lKI7+Fwx7qI5k0bT8/E7L17G+ZRqrT6lsAONsT2FeWZcIGPaAeDPVGFK9QWyhg6MM4SbkFJkZykWMsZpUgoGO8YYe4SgQ0IpBWtPtg9FNx9jGmgy+TUZdSIKFx+BlELxnR6h+NiFzdRKfKNA27VNFjKx0Sv5bsm2xMA8LolDWIHSQNEy0ZlS5bt+i56owPWiac8iv87TSDji902+f1mXYZdlZzow7g4+V8yrLWEa9h0PLqGodFzl+z6hwq4tZxweKQUfv7LWGIvA2NSMsUYMoV1bKKUAshlU+GCeM41gGzTa8SilMAFYMUaZB61yYDwuxli1SpQDdmD0yU1efKRpv+quhwvVZoR1ygqRwDij69jyfLxSrmVyrMOGKGOc/rm652MpFwbG49r65c+haQAle3pSilFcFTo9Ak3ex6cxuaksn9LKsH/tVhnXhnjGoyXqh2jkXYTDqjHutcspJ9/lgiTveU8oA6RiSTTb5Fs+F2rGWCMBvrq2hZSC/cxiUJEZYyA5SRDKWCzLMCIBWyPYauWuFEC2ndYJ7HyAdMYYYAE7EFaOGxb8u/KmGWxxJb9T6OLG4dVIwgEzq4Hln3YO8GeXbt/VJXrTwPuyge79tu56QkoBjG/rl7fHMgwUpqgx5n1vGMaTL9TTgkLxPE9hclMFwWmLgL/fKuOlIRaUWkrRP4SU4pCtIHhRqrTdU48iknxHcTgWUXJ/d7uMXZRSnN9v9P18JKQUmjHW4EhIKUzOXo0+efKOF0oSou8TSmEYLClIHvgbQbb+om0J1jbLbaGmFMypdFgioM+oJLRsiZdmo8Nt48bBGnqUZp55u9dxxLFHOk7bwd/d2jsUzAYHv8Z500xl6H1C0fRIwBizezOurV9+VC6lGEbjmwXSWNR+0L+UYvL9iF9OVZJrvL0+oUONZSQSGA/exrsJ3hhJhmmim/wPYH3ElHyM2Wfn/xr4lJEMQHc5xZ2Wg49fvIWLKRps1XEBSUox53OQDowzRNKujbNXo3cSEguME4wxJMZYDoyDAWDBtgTbnOWE15SOr2SMg59ZJd/xbNqcaab6GHtj1MX5hIpVcVaBcaXDFi+jLhpeKtfxN5tl4RJyGBAyEenWfLy08VLOHrvGOOpKYU2PMU4JFvtBr+Q7t8f744QI+BVJrnGml2A40iESdM/5BD5uCCnFIdMYN3t477Pku5Ax7vbZeQKh4fzVbbHD3+t3fBMEhmaMNeJwCYWBcAumkCFjLPxTU7bxCdcYxwNjlwcNksY4wwecB94reVv5MMilrOW/h4UjMcZpPsbOGFkOTxpYsnr4eQLIqIfjUoxZZHf+8uo2Xh1h2ztvpTPGdanqnQiMxyWl4K4UMFCyTHiUToVJCoPFwf83ZIyh3F3gx55GwhFRBMH8HOX7P0p2PaHJ42iowRdJszimjIJQY6w+L59Gk++A+Q/2APbMF0VgnH4+/K1+E/X5s1nUGmONOFxCYJsGDCMs8AFkM0nLBT6AZOJXRGMsvdXwfJhgHTaUUmQ3yHF2ciVnKx8GwRhn5GOc0BhPgzEWOu/Rj0coxb7jit9HAV+kzFoGuUsI/nGnijcO+tuWkxGWQjfTGWNp8ZflYlQF3t3MQGMMTKf63ShSCrl/qFo+CxpjVZJrlOllP4fJru83oVNDdgQ5HFICjl5SCp/KGuPs3KWmDZ9SlLhbVpdxa9AKeZox1kiFS6mQOgDZaoxJoA2yu2iMTYOZkselFCXbgmkYklYqe8b4SN5SZu6GjHFWrhSSxjjFXzJMvsv+4ZQZ4yy2YQ8cL2TERjxcc0YZ4722O3TySoQxTrneNcEYT1pKMc3AONqeQeAomFcZQkoxDY2xQkqhSjQUE/cQ1z5S4APzPYGPG/ICZRzj6bTACZ20YNenVCSMHyaNMQFFIShn322eGJgx5pK3MTlfTRo6MM4QHqHCqg2ApOUZvZOQYGuHx93xIIGCbe/Gk++aHivuAYQr36w1xgZYUEKRDNj5n5n5GMt2bWnJdyKTerxSiiwC47LkoznqtWnOKGO822bnOMz1kgfctP+XGePQlWI8A7PMGBftIDCegqZbxaL2C7l/qK4pf6amoalU+TOr2PHQRmzwNmopRf+QA8dZG1dGQS8pBbNrY7+H/v/z3VcopSAUIWPc5XxEhbwBGePQrm2++4oOjDMEl1JwcPeCTBhjMEY4zSqMM8aWYUQG+5ZHxIMwjiSChuejaJkiIIlvvya10aN9nyMC43Qpxbjt2rhEJosFhmwwP2prOQsya9ZKu23mujFUYMylM5Y60RJgVe8KlomcacIKFkzjklIIjXGQfAdMV0oxHGMsSSkU/86fn2kwxuHuSTIIVtmsDfOMR48zTCvvHniHPjDuwhhLPsbA/Cff8btX7CP5ju+k9B8Ys5+CNJrzB0sHxhnCJVEphRUwvNlojEMNMaD2MTYUPsYuoSJoHceWUDMoN51WPIRLK+zMGOOolIIgeS34+WUdHFHKTNELKV7Sw6DseOL3rDTGsyal2A3s6IY5P/4/BdNUFrYBuIexJf7OW+YEpBSGJKWYvP90L41x0/Px+r66hHJPxpjrfKfQj5TJdyoWOWjaqFIK7UrRHVEpxWyNK6Og0SUw5szqYUu+48+WCIy7EChDSymsw7GI0IFxhvAIFatLgAWqedPMzMfYkhjjNI1xPPnOJUQExPYYHvCm72NBrqoX20IZX+U7E7ahloYIKUXGAxmhTBqSpZSikpGUwidUWU53FrDbCqQUQzTLCy5Jt6SOuudjyQ4D44JljN+VIhIYz17y3Xd3D/D0xS1l0C4HOCpmZ5rJd2FQHr4WsuPJ14bZ3tYFPvqHvDgaVzXJSSNalCr57PLTlAt8ANkmrU8D/FHhO13dNcYDMsYkJDDkv+cVOjDOEHEpBcA6SjYaY6Yh5odPSBZAxft+ZJUfMsbj0Eo1XT9SPCSNMTYNAyaySb5jtnRIZamFlCLjgMWLrYqzWGCUO64wXB/lcE0pAJo1ZoczxqNpjNMXI02PLc44CuY4GWP205xy8h3ve2l9puOzzVDVdZADHNX/82BhmiWhe2mMZfeKQfuVLvDRP+S5YtbGlWEhF6VSMZu8P4VSisPBGPPzGsSurd97ntQYz/e10oFxhohLKQBm2ZbFJM2T70LGOCmlMA3GzMoThUsIclaMMc5UY0wijHE86OZ/GgYLjkcdW9yAlTdkl40YS81X9h6lma5cw+qDJgxkxxivFmwAo7FX8mA/S4xx0/OF9nmY68WvidB1K47R8YkY7AE2OE9CSjHLdm38Oqn05v0m303Frk2ZfAfFa9IYN+D111KK/uGRsALcLI0ro4CPlUXLVJJEsvMMICWtz3lfEZavFkvS7/bcDJt8p+3aNBKI27UBzLIti5V2f8l3RhB8yoFxKO8wjHQnh2FAKRVsXZodGxfxq9jsYdCPNERmAbJkOfj3WAbTN4/uyUxQc30cK+QBjMgYS3vPs5R8xxPvgNEY43yXLbq2T0SQCrDAWHXfz+838KnLtwduQ7Q97Cd/1gqmOVW7ttTAuIszS0RKofj/cJt5ioyx9N0hO65megfdkePfYUBLKXrBoxSLwW7MuORJkwYfK1fztjLwE4xxzK5t3l0pxNgFA7kecUkopRiMMbYNFnTrwFhDIG7XBrAVVCauFARdGWMKxhhbpiF0mUA0kASY/CArrZRDaDBwml2kFOynYSSr8g0Dl9CQAU+p5Ce3IdPAWDz82ZwLLwV9tJgDMJqnKq9wCMzWludOYNW2VrCHCvzjW3QJm0JK4cQC43yKlOJyrYkX92rKam/9gj93/JEq2uZUk+/SAjsRGCv6QscnQpqi6ilC5zsNxphG28Beo5H35NeAwfu77K0+5/P32OGRMDA+LBrjaLVWlcY4KqUYR2GsaUBmwvM9JJ5h8l2/jDH7aZsGbCO9GNO8QAfGGUKWLXBkpTH2OWMs9E7R91lJaCNi1+YTCp8ikhCYM9VllIcB35JijLE6G5U300CSzR4GjsSAp2uMs2FPKaX42q2yKCDBWSzLTLp/DAOeeHesyBjjUQLtVhCc5c1spDtZYbftwDSAY4X8kHZt0cI28b7rEgoCJBljxX33CA0KjYwQGCM6aRYtcyZ9jIXPr6IvdAhFKfBgJsrku1BjPMoiYhh01RiT5GvA4LkE/JrlunhjazC4lKJoWzBwmBjjMDB2FX1c3hUC0ueZeUO4qDeQt4yM7drCcdFKsVGdJ+jAOEO4hAqnBI7sNMZ8+5b/HZdScFZW0gcF2tt8gjHOptPylXd/yXdJx4xh4BIizidVSkGGnzRlVB0PX93cw2sVZnsVMsZGJoxxWQTGAWM8wuE4Y7xayM0UY7zbdrBeyA0dhHA/0bR7zSfrBGPchQkapf/HJ82iNS0pRTJYlNFVSuETlAIWsJuUgmLyyWnKwFipO5YZ48EaKbSWhqmlFD3gBeNtzhyfN/ikwectXpQq/gwIAiSYNvlO7aGRUgRuWW6XyZhfg76lFCSc53NGduTbtKAD4wzhKZLv0vSOg4JQCgu9NcZywCZXiePIGemFEgZFlDFWBy5yFr9lZFP5zhaMsZqljlRrGuHa8+vIJwT+8NumAcscfau50nFhGwaO5LJJvsuZBpZsa6YY4522i2PF/NALCR4Yp/V7fq4FU2aM2WI0jQkaZYITrEvw99QD49Tku8C6L9b//UD+VOpiOSg/w5Oe4LoFwSQ1MNZSinHBIxR2kGg6SwvuUdD0fJQsM/TcJfFxIrorBLA5dN4DY1kGljN7McYM3YJnGZox1lCCUDbhKJPvMsmGskwAACAASURBVNBmxV0pVAU+TMn5gVIqOrUspUirFjcMeGC8mLNSHSJosCXDpRRZJN/1ZoxDDeUog3k8s9+TH/4MpBTljou1Qi7Vm3oQ8CTIQkaa9ixAKEW57WKjmIM1ZBDiUwrLTN/O5IFx3JWCQjHhZeC2EE/MKVrWdOza+tUYx9rGnwfOGKvuibzQnPQEp0y+U2mMpdNK6+9VqXhO9DvYTy2l6A1GRBipuv15BB8r05LqSEpgPO9ljuXz6mUKMGhlSZ9SmGDxh52hXHNa0IFxRvAU7CwQJN+RJHs1KLiUIgyMY+8HPsZy6WUupUgk32X0gPPt+wXbEu1KS77LSkrhSKx8GCxFz8cjFItBJbRRBvO4l6OQUphmwhZvGFQcD+sFO1UeMwiagW1ewTQzL2wyLPYdDx6lIWM8RLv6ZYzzscAYSLKl/P6NkkQjdkAwZSlFD42xmxIY878X7G6Mcfg/kw4GuiXapRXmUEkptpod/O5LV3Cr2Un9jpxpjlyG/bDDoywwTtPtzyOaHvPe54RRfM6KF/gAkKmb07QgSykYY5x+PsMk3wlNtmFMpWpmltCBcUbgHcg2o5e0YBpK9mpQcLu2bhpjzhgDbPBXMca5TBljAgMsOEhLjhLJd4GNSxYlofn55FK+0yVUVEIbZTD3Y8GFrD0bVWNMKRWMsSkY49GkFIu2mZmmPQtwq7ZjxfzQVn1xjXFaYBxhjPluQew6iKIQGUgpuP6waJno+P7UktRSGePYbgcHXyyULM4Y95BSTJwxDr5XlXw3gJRiP9Dv1xSssdAYm6MnAx92cKelvKXW7c8Daq6Hj3zvJqoO6xPce18wxlQ9Tsgcl22qPY/nCRFXCsvsy8fYo7SvZ4Tt7IWE1bzvxOjAOCNwFkrFGAOjZ/QmGeM4M8ulFvzzVEwYEcY4w5Vvw/NQsk22Ak1hjGVNZiZSCl9ijFN9jIlgjEeRUvgiuIgWqLADHdUo53Kn5aDjE5xeKISB8dBHYwklJS6lmJEJbLcdJhcOrTEmoW4NSLqxqJLvBGOcEhhnojHmyXe2CZ9OQYtL+U/19/JFXLwv8IViqQtj7JKwqMPkzysppeC3MVVjrFj8chZf1X5+6MMwgY8bXiClKMxx8t2dpoOrtRZe328ACKQUOTNVSpGmMZ5/xjgcu/I9GePBFsecwADY/DjviwgdGGcEPgCrNMbA6OWJCaWCqQQUmbQIfYx5e3jnzEc0xtmtfG+3HGE1lqYB5c00jKiV3LBwae8S1x6hokTwKOypSL6Llcjldm3eCKdyodoEADy0siCCkFEmab49mA/u7ywwYXXXgwFgKZDaDMsYd1sQ8gAo4kohFqPJfiH/HAZhMqkR+d5Wn5ZtV2st/LuXr+J6vTV0GwC15EAG1wmnaYyLVrrG2CNUvD9xxrhL8t0gPsYiMFa0n1tR5UxTJ9/1gEdJqDGekQX3oOB95WqNPXN8rBTJ230ExllKEKcF3nruStFdYxz+3k+84BMKW1QKnP9FhA6MM4KQUsTt2kQS2IhSigRjHH2fUgoD0QIgKhY7Kx9jj1DcanRw72IRQDiIJKUUEmOcUbW4uMY4Hiy5hAXPvTJveyHOGMt2bfaIyXcXqg2cLOWxkh89+Y5QirZPRPIdMPpCLAvwEunhomjwY/iUDbhpUh1+nhFXih5SilEmuPg2K5ck9KMzvnTQxFMXNlHuuNhuOT0/37UdpIeUIoUx7kdj7FIiXCumlnwnM1ZKKUX4PyrNeDfGONQYaylFNxDKfPBtwwgKVc3nteL3+3q9DccncAPihO9yxvuPkBzE5805D/ZkKUUuKIedJgGLVs/tPbZxAgNAJvk304YOjDNCmpSiEGgbsmCMeVll/nf0/TDBDWDbjyq7tqyE8VvNDjxK8aYlFhinlZsOk++MiMfyMPAJBaGhZpovQlSuFDmRST3C9wX/2omxWLY5mo9xxye4Vm/hoZVFAOFDOOwk3fLY8mMhYIzlNk8TjqQHH/Z6JdxYYufV9pnOXe7j45VSsIIjso+x6rvieOOgiY9fuIWlQOIz6q5NT7u2Xq4UXTTGLqHivKYmpZCDYAWLLGfYq57xkDFW+Vmzn3YGO1iHGXJC+SxJtFTYbjloe+oKlLwP7zsetoJkTFljHJ8/+OZPPPlu3uUBkQIfPcpcy3e6H1IvIqU4BNZ2OjDOCKogFIAUqGQQGBssAFUlMqns3BzRpqhdWxadlm8F37tUihw7jTHmJaFHmYjiiw/LYEGKG5swWbW/0QfzBGNMwsl4FB/jywdN+BR4y8oCAEjJd8O1syH8pM3UoHAacAlFPlgYmgYvGDHYSfKkDqEnj/1/JygHbUiTGB/0Ex6+wb+OwvzIzAgQBsa9ykJ/7VYZyzkL/8PDZ1gbRgzI+k++UzPGocY4+n+UUngkrIw3LcZY/t5uPsYly0xhjP3EcTi4LM3MwCXnMEN24ckHGuNJJ5n2g45P8P+du46vbVWU78uL6XOBzriblCJe9h1gc+i8B3vxAh9Aeg6OHF/0xxhDJ99pJOEpglAg1DuOyhjLdigq6ysC7krBPx9KKfKRLaFs6pjfaLSxkrOxkrfFayo2WjDGGH0iigf6fItenvxc6TOjlkeOF/hIVL4bcqA8X20ibxp4c7CoGNWurSVVIOSB6CywO44fZYyBwXcMPBouRFT/3yEkoi8GujDGJAvGmEYmzIIIjLtf73LHxZuXS1gJirmMGnCqvH0j7xN1gY8w+U5d+c6nbAEjNMYzkFQoa4yp+J2fh3rx2z35jooqopoxTocbY4wJJt8f+sEbB024hGKnrZYnyX3pXFDFNOpjrN5Zsg153jxMPsbozRjr5DuNLMAfLjvGGBey0hgjnJBVfsBcaiEHIG4KY+x10Rb1i+v1tpBRxI8dbxcQ2rWNspJUyVXYdxLlZ/KjMsZ8O5rE7NoCBnOYc6GU4mK1gQeOLIi+ErpSDHdtGlIFQt7fZoYx5uy+ORwrTkjMri12AM4Yy8j3kFKMIiXyaXSLtdhHYOwRiqrjYb3ACp2YGM1LGVDLCyLfKRjj5EICgNAQxwNDPvlPjTEW5yW9FtkR4p9ju0Vp/rrxXZ7Id9AwX2Pema1xgj8ntsQwzsK4Esfr+yzYrQQWfXHwe3yylMde8JluBT5k9waOcSWU3Wl1lF7b44A4LxjIWd0ZY/lU+5lDfUKFI5ZtmnP/XOnAOCOkSimC3jLqgMKT7wBe3S4egEY1xoSyyVd2qgBYHXOK0QLUA8fDvuPhXkVgHC/PLHyMU9o9CJQlrmPyjYgubsSqg7yt3OUhUvluyO2i3baLiuMJGQUA8LMZdtyVS3MXegx4k0RcYwwM3u98GnVjSUopaCTxjn+XKvEyE40xoowxZ17bXVwp9h0XFMB6IQdAPcl+9eYubjbafbejm5TCpzQsThPXGPuscmRaEi+/NtNjjMOAX7DDClkFl7SkZdfz+5HGGHMpxZwTW2NFKKUwpHFlti4YoRTn95nDT6XjKQkf3sfvPxKOuQu2OWCBj/FIKb50YxdfuLad+XFVINJ5hW5ZvRnjvlwpYozxvCcq6sA4I/S0a8tIYwxAybzGNcbcri0Xc8lIs1UbBDeCCTwRGCvkBdHku9EYGqX9XIqUwg4Y41G03bIdm+MTsSoe5VwuVJnG7S1B4h0Q6saHXTQ0Pe40YHVldtq+n5qgMg7IjPGwlnR8wBU7DgrGuGglhzFVCVveT+KLt0FApAmAfY8BA90Z43LAUoWBsRlpg08ovrZVwbe29/tuB++bqnmNX6NCIJuSrxmXnqTJd/g1Cl0pplP5jv0etElqIm8vD27ZrlDyInSza/PF7trwuzR3Azx5LDWzIXiyxo16Gw3Px5nFAjqEoKVoH+//Dywz6ZoBtqDlc3XaAnoSPsYdn0zMQUjWTudTzp3D7xEYlzsunt+pRj4vJ995dPRd6WlCB8YZQSVbYH+ziXNUqxsulQDUGf4UYHZtYsuaRqzNOIT37wid9nq9DcswcHqhkDh2nKGhCB9GyzAwyjyrLFgSSyYMpRTmyKb0ctDQIYwx5g9/XNvcL/Y6LkqWibUgSOIwMbz+uun5wXanxOwoDvaZK9v45OXbw33JEFAyxgNeMz9+zRXJd3lFYFywko4k2VS+C8tBA2xRU7DMrsl38cA4l1jMsT56vZ4NY8yvkSiLLj10HZ8gb5qRCpkyBGM85eQ7+XeVdRt/FvMpz3ivAh+WYQjGeJ4n8HFCBMaGMVM2kDJe32/ANIC3H18FoJZT8P5z33IJJpj8id9/y0gvSmVJUyef27LWpHuEjjQXDwJV8l2apItQWYec/MwLuwf4zNVtsXCOM8b8tXmFDowzgivpsWQYfZhp94NE8p2CMWZbzvzzAWNsRduTtn00CG7UWzi9UEiUv1YVD+F/MinFqBrj5OLDjiUTynKLvJVkDQeB3NaOT+BRKhYWKp13v8eM69ABjMgY+1iwmTODkO4o+lvN8bCdkqAyDsiuFMNLKUIpkKrfpzHGKkeSUEoxWp+IdXsULbM7Y9x2YRuGsGpjizlJFx+0a7ftCllMz3YE/ZwinfVdVBS5cXwaMMZswR4fBjyhQZ6elIIvfFWBMW8v3yFLlVL0cKWQE5VnK9SbHYS7b2ZmO59Z4/X9Br5vuYRTAUlTVgTGvA8XLROnFgqi+BOQ3L0BJMY4JtkDsl8oxnd0xgmZMc4JG9l0KQVfDKkYY35N+W4NkcbpNM/5eYIOjDOCvIUfR94azR0BiEopVNo4QkOXBiC0a4sz2DxwH1Yv5ROKzWYnIaPgx076GPOHMQsphYIxjrNvQtJiBpPm8N8XLTvLpRRRS5pB2Sb5GDJGsbJreL4Y7LtVWvQoxYHjTSwTX+1KMdgxElt0sfvZJiQireEoKBxJsmGMaYQxBvoIjDsu1go5sbCNb8vKz2K/rDGTA4S/y+DH5kU85OvQISRMiFQ8j6HGePKMMaXMapHfTxEYS4k9skOFKDyhYPz4a6lSCiNaDEkjCZ6IyUkGIJnMOQhqbrZjz17bwU7bwSMri1gP3JEqHS/xOZ6nYBgGHjtzDP/qzFHxXs4wEgtlVfKdIJTGwBhPKoCUvb97LXQIIAXG6fIUufiVvLMHTH63KUv0FRhfuXIF7373u/HYY4/h3e9+N65evar83Be/+EW8853vxOOPP453vvOd2N3dzbKtMw2PUNjB9kwcWTDGBJC2KhQaY3AWJNyydqVJkCM34mpup+3AJRT3LBYS76l9jBkM8OBvqK8FkFKwJJF8FwzmwfafT+nQD2iEMSaEsb2xh3/QQ8sDiIxREoGaUmBsBolnqoWYS1jg0ZiQzphXIGTtYq8N7GMsZzvHAjlKKZwujLF8DXjQxds1LOKuFABQtK2ugXGl42K9INkaxvqsPPH0UyqaUCZQyglniej7vLIfl1LIY48juXiodinkXAnLmCzrw8+Dt49Pvh4N+xERgTFj7lX+uvJ97yqlwHDPcBaYB/lGWM3VkNyVhpvHOj7Bv3v5Kl4u1zJr37kKy9d4dHUJRdtCyTLVUgqJjHhwZQFvXV8W76m0wz4Ndjil10YllNLgEZrpMVuejz98/QZ2FTuDah/jLoxxl8/EPf7lcXpc7Pok0Vdg/IEPfABPPPEEvvKVr+CJJ57A+9///sRnXnnlFfze7/0e/viP/xhnz57FJz7xCSwvLyuOdjjhEqJki4F0S6FBwLcOAe4HnJQsxEtGuyrGWHTa4QY4HlQdydmJ91SMMZEeRlW7B0F6UoRs1xYy970SDHp/X/i74xN4hEa29eU2DXJMS9FPzBESgeTAGGBJVyopBb9OB06SVcka3MVDlO8ewZVCSIhiAaVDWIAYt2sDGMMj33f5Xo7iRxr3MQa6M8aUUpQ7ntAXA0nJ0aCMMb+GvH+nMcaLNntGk4xxejVCWa40ilf3MEg7L59SwVjK5aE580URDYDle6GufBeVUkxaC/m5q3fwp29sTfQ7h4Hs8DOqu1LL8+ESipqTzaLcJxTPbe/j3qUi1ovs2Vor5FBx1BpjFRkBqAt3+ISNOUZsngGyT0Z1Kc20/91uObhWb2OzkbSAi/gYW+n6Yf5ZbkuqCtxFVdigP8hJyWkOQvOEnoHx3t4ezp07h8cffxwA8Pjjj+PcuXMol8uRz33sYx/DL//yL2NjYwMAsLy8jEIhySoeJriVCvw681BkQaj64RvVHQEI7diA5La70A4hrjFWJN+NuPKVrcHiUJmg00jlu9G2LVXar/QCH6MnjMSz+b0IYxxtU9/HlI4hYzTGmEQD45SFGB+oqhMIjOMOImnJXr0gX6+46wkflAtW8nrGbfx6ZVmnwSMkMnnEXSkAHhirJ/ymR9AhJBIYJ5Pv2O8bxRxuNto9r5Efu7bJIh08MOYaY2kx4VOJMU7q5D1JrqTSX44TIjBWBME8WOaXjbOAeYUOUg6MVdeS38Ow4uRkJ/DdtjuQNd+0oLZr6z2WNj0ff/S9m9iX2Ft+f7IKAl8u17DvePjJU2vitbVCTqkx7h4YJ6UUPF9Hhkhaz5wxJgPXFXj2dkW4G8VRd9nYrgpKZYmIbXQ3BeA5TarrIx+L94e45I2d2/wGxknaL4atrS2cOHECVpCMYVkWjh8/jq2tLayvr4vPXbp0CWfOnMF73vMeNJtN/OzP/ix+9Vd/NbLq6oWjR5eGOIVssLExOLv94u98CKV7TuPhf/O/wtrcRTFnKY+zfDWHg4431HdwEEqxvFjAxsYyisG2LD8en8yWlwrYOMZeW1gqgOwYWCrlI99by7EBbnG5OFR77BZbiZ45cQRrxXzkvaXbZZB6O3LchQbbGt44tozlegsEwLFjSwP1C45SsM18YmMZiwFjvXQzj7IbXttCk004JzeWUQtGt8WVEjaWS4ojhlBdi8JuaEeTK+Vh5SwUKcXGxjJWg+9ZWV/ESsxhohusKxYKoInvy1kmcgV74HtCKUXT83HsSEn870LBBmwzcSxRVSyv7qdZ4oA7MQTt2jHYly+vLGBjvf/nnACi3xdyNizpGfMDdnVjdTFxPvG+WJcWA4aVvDZp1+PjL19Due3gN370IQDs/uWN6OfXtvdx4aCpPEY9KEF73/Ej4v3F6zm0mo74eztYPP5nJ1bx99d24BRt3Ct5rsZRC65tKW8DHRera4tYL4XP4l5Ad5xcXwRu7qKwGI4BLiVYWWLXM2ebyMf6XMlhW7DHjy0hf8mEnR+8Tw4L3meWijmg3saRlQUcPVICocBCIQe0XRxZKWFjdRH2NQsFQrC+wp7rpdUSjpaCBKw9djwDABT32rpioWAYWD3C/nd1nVknTuo86QUDB66P1fVFIYcZFed2D/Dw+rJyN2pYFBt8vD2CpZzF5HCFXM/r9PruAS7XWqjZJh4KPtuqMq/hQqn3//cCoRT/8PoN3LNUxI8/eFIscO7ZreJCtZGYX3JbZeQV4yEAlAo2jGCByd/Pbe/DjvWbo8EcuxT0v6zgB7Ko9WPLqTvOcTz70hXcu7KAH3/wZPLN4J6VFvOJ8y1VajAAnDh+BABbgFopc471hgnbNFF0PViKMSC3yR6yQjA2E8PA0gL7zqOEkQTLGV+rSaJnYNwvfN/H+fPn8dRTT8FxHPzKr/wKTp8+jXe96119H2Nvrw4yhVXGxsYydnYG0z5RStG8uQm37WBnp4Z6y4FBoT6OR9Bw3IG/g4NrCltN9l3E8+H4VByPr+haTQfVQHe1f9BCy/VAXT/yvfWgys5upYkdY/BBeTuY6FvVFrxadLvG7XhwvOj31WoseKns1dFusYnv9nat70FARjU41v5eA02uQ3Q8dKRzrBywgeGg0kSnwSb527t15NrpLGna/a81OoFnNFCuttBsu6CUXfdWsFW1vVODM0Bg3OqEx5BBCUWz5QzcR1zCBBh+J+xfFqGoKY7FmfPNcgM7i+y9luej6fk4GlvkjIpym93rTtCOenDv9ioN7PQpK6KUZWy32+zcKCFoSue5FbBunWYnca7xvijLR5odL/L5bs//1UodHZ+I99sdlkAkf546Htquj+3tg8SC79Ie+5wtfafv+mi74d+7wTN7KpA+vHRjD6Xj6VvOnPE3A9ZmZ7cOvxj2wd3gGSUtJ/i7iZ1CHpRStD0C0mHXxSAUjVg/KVfZ81Pbb8KkQKM5eJ8cFpxhNIJ+ultuIBf0IzOYF/YqDSy6BK22B+pT8Yxv7dRASuz3O1LZ31bsXgPsHvqUohEsrHZ261g7sz6x82wG9+/SrUomz91Oy8G/f/Ua/rsHT+HRtezIpcoBuz7VcgNty0TBMrFfb/e8TrfK7Prv7TewExBq27VgXG4kn9VB8Xqljlv1Nn7p/hPY262L1ws+0+tevrWPI/kwtGk0HSBtbvYpGoH8gr/faHYSc3mT95VyA0uumjV/ea+G89UG/vX9ioBVASLlPdzePlBKwlRoez6u7zeU53O7EhQ7qbYS79fqHZhGeF5500C5nvwcAHQcH4ZFYQGoKcbXRjC27Ow3sWPbcH0CJ3jWGsFYv1tmz+qswjSNVDK25504deoU7ty5Az/YKvR9H9vb2zh16lTkc6dPn8Y73vEO5PN5LC0t4Wd+5mfw8ssvZ9D82QRpNEAdB+7ONighQTGNdCnFaBXY2E++VRHX6godL4xIUpjrJ+UdYfLdsFoxAtswEtplfuzU5DtjePkBR1qpTnl7K6qLCzKpu2z/VR1XMHBxEEpFBTAupYjrqAY9F9nyTcawUgpZw82hsqmjNMx+loPEL9/cxccu3Br8i3uAb7GFDgi8vf2fJAGzI7N6SSn66IsRL9wBZE01x4/0L1nrz1G0LBCok1R4MtBaXpJSpLhSHC/lsZyzcKOHzjjU4qqlFMLHOKYxdgNNNtcXqjT/ssZYVclynOCXJC85APjitej2LNcJcxmNK42vXEqxlLO6Simm5UrBz0HloDAMuLxtVLleHHyO4ONV3jT7kqXx9shznthyH5H4opQVw1nL25EkOiD0CY8n4KUlPAPJHBUgdDyJfE44LaSf/yuVOl7aq/Xdn1Re5r3AHVcOXF9p7Vj30qUULEE/PK+NYh7bLbV9J8+lyKVqjNlrKo0xt3Gd5NiRNXoGxkePHsWjjz6Ks2fPAgDOnj2LRx99NCKjAJj2+NlnnwWlFK7r4lvf+hYeeeSR8bR6BuAG+3XUdeFVKoFnsPpy5lOSofqF7D8IpGuMWfApuVLQdLu2YfU/Tc9HyVafp22YCb2UsGvD6Jq+MPlO+k6FjzF3wBDJd10G80+8cRt/fu5myvdBFM7oBHZtwsd4SHePdLu24a6LKiGxoHBBkdtZdcMJ+Vaj07d37iCIe04PozGOG+3HC3yEGuNkf+R9kSOiMe6zDYRS1FwvchzuaCCDu2KoEvD2Oi6Wc1akCEm8vKxsQ/imxSKu9QqMhca4e/Idr3DHx55wsRLek/gwwCd+O9AhTjL5jt9bOeDn55YTrhQQ71nSAl0eX/l9WLSt1MQhngzM/54k+P3eVySKDYNQ55nJ4QQ8QkVhJiCwHe1TYwxEg72sNMYNz8eNRhs/enwl8RzyoknxBDyWp6A+nmrxp/Iq70djvNN2QMDIo36QtnDvBvn7bzeTCXZ1N92/W66FAACnFgq403KU8w4nAFhyYheNscKVwpZikHlFX9z9Bz/4QTz99NN47LHH8PTTT+NDH/oQAOC9730vXnnlFQDAz//8z+Po0aP4uZ/7ObzrXe/Cgw8+iF/8xV8cX8unDE9KPnS378DrwhgXrKSl0CAgonpcyFZGy6RCvC9nWnetfDdkp235PkqKxDuABYtUao/ctkjQPkJgzP0oOZIloZk7CK9IBnRPGKl7HsopRS/8IDOXW3/FE8HYZ9hnL1YbfSXUpCWCmIYxVKEBVWCcV1R9k68R34onlGK77Qx8P7aaHdxpJQdlGUnGePDBkn824h2tYIxVdm28L8aLRORNNQOiQsPzQZCcwFSuFACUCXjcw1hGGmOcMw28aamIcsftWkkvzhh3s1wrSKWx4wsJ1WJMdnWxFcm040Q8+c4nNBLky5+RXSlYu5OBcXfGeHgLwVHBdxayYozDIgvZnge3IOUo9MkYN1y+EEv28VGdCuLFa2SsBbk35dh15eO4CjnFeKAao3sVxvIpxV4g++GsbS/Ix+qXqJLnstsKtrfGk+8Ux4snFZ5aKMAlFLttRcIiguQ7y0ixa2M/O4SAUBq1kx1TouIk0ZfG+IEHHsCnPvWpxOtPPvmk+N00Tbzvfe/D+973vuxaN8PgjDEAOHduwz22iOWcOmAsWMxSSK4ENgji2+Vx/1ESK7uM4LsIVZWoHs2ovOkRLKQw42K7iVJYgUco/xYDozM0KraVF9rgK1zGkodbf0B3U3rXp2i46iDEDxgT7kPtUYVdW3BzPn9tBy4h+I233tdVK5YeGA/JGIvgMXxNVfXNlQKMquOBUop9x4NL6MBVfv7i6jYKloFffvhM6mfk0tysfYPfe95HrZQFIQ+AVCWhw61PCssKA+qilbRnSkPNSU4y8gTAwcsntxVMUaXj4r5Y4idjqWRLsZAVXZCq1XEZTxyCRbXU11SwvsGijgczfILrZtfmER40pls1jQsquzZfCvKB8BnhzD0fT52YlMI2jNR7zceKaUkpMmeMOWuX8Xm4lEaqmzJ3pd7f0VIwxrJ7wShQScc4cqaJJduKuGHw70yVUhhqu7ZkYBzMqynt3++44tzqro8T3XO9AcQC4z6vi7wwUZETgjFWHI8VBQrP62RQLfB2s4PjpajWXUgpTBNNRaAvSylIbJzWJaHvYnjlMgzbhpHPw71zBy5Ra0eBkO0YVk6hklKkaYx5qddWwDhlzhh76YyxyqZFbvswOlMZsqctR7x8LGPu2fXux67NIQSNFPsyzhBzxlhmUOLsd9PzceD6+PpWWXms8JgpPsYYTmOsZIwD6Ye8Q8EHyqOFHEs88nxsBwMrwWCD2L7jdi1oAUhBmCgJE6aEdAAAIABJREFUzV4fSGMcfDSiMZb+n0+2aYwxIPULyhcGVt8a4wNpkuHXsjtjHJOvEIqqE/UwBlifJTRsmytpOXN9PJ89GWPO+gZ2ZnzcidvbqaQUcjDEF52Tgi8t3oBoYJyPLegZCyhVeowwxj4KlpmQWYnvodHdtUkSW35AWABJLeygIO02SLsl7m/WW9fxXdC+GWOuMVYwxiMWgJXyTNTvqyzb0uRrgFpjrJJLhfOm+gR2pF3HegrREodqcdwL8sLkdjPKGFNKu0op4ud1vJiDaQBbigCbf7anXZtPxMI8URJ6xsqHDwIdGA8Jr7wHe20duY3jcLiUQpEEBITJQcP66cqBL9DFx1gKnPkkGG8Tq/g0fKdtxTxzZYQ10sNjh4xxVlKK2IAV00w7UqEVHmSkLUgoZVnMDddXylx4IF4ImBKfqjXGhFK0fQLLAJ69va/00hTHTBmkh2aMY8EjEN2h4ODX52jgXnDgeJHEi34nVY+wwbfXQO7G+t8w9z7uW23FpBRtn8A0koky7HujASa/TkXL7HsSqklabB5gqUtCW6I9MvYdl1kxxQJj24huy7o+Y2kjpVq7jBX8/3ol39lCShE+G0BUSpFkjIkIhlQFe8aJRBAsSSn4roCsMU6r4NUOqiGmaaQJQlZc/t5x4Cs3dvH87oH4Ww6G9kf0E7/90Sex9ZEPC7Y861vlxcievKWuqBmHWmOcEWMckxXGsVawFRrjZKDLwQt8yOO/UkrRIzdnp+XC9H3kOy3hJdwLw0gp+PU/XszjTqsj5oztTzyNraf/o3j21RUfo4t62zRxvJhXapX5Z/OKAihAOF/wirBAUkpxqAt8aKjhlsuw19eRP36CMcY0qeflKKQwSv1CFfjKW8q8/8ka5BbfZla0yTaHn/Cavo9SilRAldhHKEuGMyLJLsMGxskgKP4QsgVKyIjxkrEqeJQKHapKR8VXzZwp8YjsShG0ibCgmAL4FydWYRjAl27spJ5D95LQ0uR+7Sou/tr/CGd7O/VYQDJ4BKDUVvOJ6ViBbZlVXQ93pMC430Gs5nqgSC8lyhFu24f3Qm5vP4gnW6qS7wqmqfTEDvtilE0rWiZjyPvo/7J7B+/TKjYpjTHeD7SOq/moYi1eMlVmaQdijC31NY2U8pUcSrhkqGSF5cNV/2tLzM8kJzfVefHXCrEdAKExFlKK8Np3eGActD++6OVBtUgGHuM5vViu4Xv7oaUYvzcLtoWq443E8nZubaKzeVM858NWzkxDPEdFJdFSQe1KEd63URAnieJYL+RQDez4OHppjCmic5ZqV8g2o4vZOHbaDn745efwzs98FPU+k5lHkVLcu1SEQ6jYdai/+F00XnxBfC6N5Y0vKE4uFLDVTGqVOQFg92SMKZqvvYqlg0oi+W6eC3zowHhIeOU95NaPInfiBNzdHXie37XyHTB8Oc2kxjjGGEsaY/6zLRg7VWA8XEUrL7Cl68UYy5M6pXJAHz2fQaEa4OIPYbwMNtcHqyAP3C3FYMaC2JApUSffUfG/J0oF/OSpdbxWaeD8vroyUbfkO1kr2rpwHtRx0L50UXkccTyhMZalFMn+FmeMqzHGuN9BjCfu9bIXcgnBcrWM1tf+DlQ650E0xiomIhEYpyzS4q4hIsDildL6SCo7kJgfVwTG6VKKTixhju9UxKVH8W1ZV2JpVdKAOEILsyiLKt4PJD8sATV0EthpOzARZu9bKimFtLAcZQE9DPh5FSQmPJGQx+8nYe0XFbxkKYVHULTNVK0jCf531B2sfuD4JDLOcFu548UcKKJ9bBBQSuFVyvAqFTjBMYY9j9blS2hfuZx4PW4tyezaen9HQ8UYZ6SDDokA9fsr+RwIEGFtu9m1qSQSqjHaMtiuZ9qCdaft4FjjAMu1Klq1uvIzcchj2aDJd29eKgIA7rQc+K0WvHIZtLqPfLuVejxCk0z7qVIBB66XcCbicqO0ZGW5JHTlyQ/jrS8+pxnjux3U9+FVKoIxpp6H/EE1kqggo9DHZNcNPPCV2UqVxthA2DHbHtcYqxOThpnwOAtdTLNrU9hHEaldI0spSPpK3hWBcZTlUDk0cMiDocqyjNeL50xJJPnOlANjdpwF28R/eXIVx0t5fO7qHWWw7dM0H+OolKJza5P93NxUtl0+HpBMvgOirC4fpFbyNkyDsZnbbUew//0OYmFg3JsxfvD8S6h88hNwtrbERDYQY0zi/T7pSpEWGMe3Pvn38iC2n/5fc8L7JwfYKp27ifD54HBSFqe52MQh73IMpjFWP09yP5W9Z3fazCGD9z9TJaWg4cJyasl3IggOJ+B4LoHsUMMWv9Jui8QYA8l7zfxcw8lvnMl3DiGRcZ//vhEkOw2rMyatJqjjAISAHLAKncMmNW//6Z9g5z/9eeL1uCtFPhgHu7kreYSIe6F0pRixP4nd0xTGOK94fmQrsTh4v5IDflVgbBjdXVp22g4WXCZJ8Pb2lJ+JwyMUttNBzukMzBifWSrCAHMIcm6Fc8RaeUeZVAuoS12fXGD9cCsmp+Cf5VKT+DMicjfaLdB2CwuNWsLjXzPGdxm86j5AKeyAMQaAI9Vywq7Nq1ZBKQ2T74YcueIJB5YZT76LM8ZGD8Z4uMCYB48LKdnyqi0UKjFsWfgYDyKlANgWbCpjLLWzqWDz+QBZME20fQJCEUm+KzbrMJ75O5G1W7Is2KaJf/19J1D3fHzhelJSkTZIx+3anFu3gp/9BsYys8N+VzHGedPEkZyNa/UWXEJxerEQeb8XBmGMFwL2ovHid4dyAIjrp3nyHZ+YO6Q3YxxPvuOBcT8BX5QxDrarFayLYRgo2mZCShF3geBQ7XLwBV5eIYOJgy8OcjEWNWxr+JzIUordtoMNqdJaPFeBtYmEuyKmOZXkO6GdJjTxGr9tckGBvBWVS7UDRw/BBqZIKcbtSuERVqAkskAlnDHOo9BuwvnQ/4nWpTcGP3alEv6xvw8AQ1eNdXe24deS1c88EnOl4LKDLterKTmzjENjzMeEtOQ71WJINW9w5ASxErZVJZcC0heKDddH0yMoOkEyc6XPwJhS/MTXz+In//qzAyffLedsrBdyuNNyYoHxNlbzdmpRjgRjHDhTJAPjwK4tZXEpYpJgUVZq1sU1Y8+WZozvOnh7zHkgd3Qd+SAwXj4oRwIyr1rFlf/jf0P9u98RWeBZSSn4FigPEOJ2KZYUGMcnZYB7Nw7eFs6Mphb4UFS8IQh9h4fZTpfRPfmOb0srLIZSrrscfKjZXW4JFSYgiOQ7w8Ajrz2P/NnPob2zCyDcMr9nsYifOrWOF/dqeLUcbqvF/R5lyJ6ylFIx2HWGCIy7aYxzpoEjeVtUVzu9wLbk+meM3eB7u09yDqEodVh50vqLL4yoMQ5ZeopQE8o1xirwfhFmwweBsT1AYOx4wi9VZp5VC5uiZaETs2vj1zyu888pdjn4Z4ZzpYi+70n5DrzYC6HMZ/WYVDo6Lt/h3ys0xtNKvlNojBNSCjkwjsml2r4vku+ApJ6cP9fjdqXg918O2mXGeK28A7NaQefa1YGP7VVC9xujyoLkYYJOv14HaTbh15Pb/3EpRbzfqiDvvMkLguw0xsnxToZqG7+bxtgWjHFMSqEYVjh7Ggd3pMgFgbEhL1q6wCMUK5VdrFZ2+k6Gd/xwTDlRyuN2q4POrVswcjn4xRLWyts4krdTku+S120pZ2M5ZyUS8HiVvDR7V3EfaiyxtNSsR66xNeGxI2vowHgIuMGK0F47CmtlFUY+jyPVSiQgc3d3QD0PnRvXxeQtuyNsNTv45KXbkYGiff0a3vif/yd0Nm/iVrOD63XGuKkYYfY6+5sflfd5ywiD8JxiFh8mqca5vYVWwGJyjfH+3/8dbv/xH4XHTUm+41eFt3+U5Ls0Gx1PCjL6TRiRB0OVlIJJN4xI8CUvPk5uXQcAdA4YYyMvGH7y1DqOF/P4xu1wkOTnrZRSIGTv/Oo+SKsFa3UV3u4uSDu9cIjKlUKpMZa+eyVn4sFz34XtOji9wBnj/gbmqiIhTQXXJygGjHH7ymWQahUGMJBdUzyxkFevEhnRCimFG0xK8X4RSil4oNu9IT5hlnbcUSJMvkuyLuy46YxxovpkbPKWg9F+XCl6Simk4xUsEz4F9touPErFFj6QxhjHNMY0mbw2Lqis2RLnKu5nOA7mzbAIAS+ZW5ClFIpJfRKuFPz5iy5Qw52LY00WVHgKtrYXvHI4rlhVNv4MQzi4u2xXy2/UQRXe5xEphSKIjIPri5dsS80YZyWlSAuMFXNQWl4HIEkvYoGx2idZHezxwNjqsPEuV6309cx4hGCxUUOpWYfXZ1EQhxBRr+DkQgF7bRedzZvInzqN9sZJHN3fRcFUO++okgoB4GSpoJRSMFcK9T0XlpB11ndLrQYs6ZzTrBLnBTowHgKcMbbX15nbwsZxJqWIMcYA4G7vKJPvLlabeKlcQ1Wq0tN46UWQZgP7f/s3+OubuzgbbMULxlhoddnffECP664swxD5ydzTV4ad8uB0w52PPwV84ikAITNa/YdvoPb8d6TjqqQUScY4Phm/sHuAr9zY7dkGn1KYsSc77vghJw8BQTnuVI0xRb7Tgu06yjKenB2UC0iIwNj3sLHN2Fy3GgwOksTEMg1slPKRe65idzlkT1muK15+24+wv4MFiQpdXSkUUgrbMHBi6yb+xTe+hIevX8RSLsqI9oIsL3AIgbevZkccQlFoN5E7cRKgFI2XX1S6IHSDypVCfp27D3C03riIK//7b6B1+bJYpKZJKXoN2nXPi1ithXZt6vtXsMxEtTo3sPBLSxh1idxn+3eliJdOVgW3/Dt43+VVGY9FpBQpMgxJYwyMNzlNhvx8cD15/Fyta5ex89lPC/0/wCQlvK/L1RDTsuN5xn2cYMgaaq1taGN4tMHGDb8+eGDsVsqAYcDI52EHgfEwkhB3J5B7UQrSbEbe82IkQz9JVZxgWC3YSlcKb8RrzS9lOmOczCHgiZrdPu/0EUinOTTstBzW11osMF6o7fdVs8DttJF3OjApBakd9Pw8wPr3T3ztLKpf/3ucLBVAAbQ2N5G/5x7Ujx3Hyt5OqoyBQL2gOLVQwHbbiVwz03Gw8YVPw26ynQRVdUAAKAZ92KQUZjNMOJ/0blPW0IHxEHDLezAXFmCVWHkb41gyMPaDwcrd3VbahvFJVC4f2XqDORAcfPs5kFZLBHsquzYg7Jz8GYi/D6gZ49wQSTXOzjbMW5vIddpYsEyQTged69dAO22QDltthklFkl4LIWOclnz3UrmGf9qtgvo+tp78w1TNHcu2j762ElhhcU9QVvlOllJ00xgT/MsvfRL//JkvqRljrjG2FJPD9auwgnvo1w6QN40EE5wzosw8v/29fIy5jGL5R3408rcKcf05IBeUkSdkiTHevQ0AON48CIOHvqUUnmh/a2sLl//Nb6D6zNcTn3MJQaHVwsIjj8A+dgyNF1+IyEX6AT83Y/sOqs9+I+E00fFphDGuv/Bd9t23t9KlFH1qjA+CxLv1oooxTn6+pGSMiTr5NbaAlAMQ7jPen8aY/Y9x+Q1U/vavxfvyFji/PpsBI7QRk1KoyknLjDF/bRLgcZRtMo2idfsW6IXvAWDXzACw8jdfROWLZ5Frt8SCqSBtcbflwDgt+Y4CZvAd7O/xnB+/h65UbIe3M28aONJgwZBK39sLXqUC68gKckePIV/jjPEwgXFoB+k3onIKlSsF0N2qkY+jK/nceHyMFeOdjLD6aneXifjnI1KKlEA6l7LTutN2cKxggQSB8WKtmlpNVQYNtOHx32V8d/cgUsmP7ldw//deQuWrX8GZxTzynTZQ3Ufh9D2orB9HzmljoX6gdqVIyW85UcrDpxD++4RSHN2+haXnv4XCGxcAJHNKCGXXo9QM+4wlBfe2qfYQnxfowHgIeJUy7LX18IVjG1iu7SMnV7KRGGOAM0qyppX9zivVUELQvvQGivffD9rpYOO1F8WKOwx+osyrrLdTvQ90Sb4bYICinge/WoVBKU7eucnO5cpl5nsEwD84iHxvkjFmv3O2N74TV3U8ND2C1uYmat9+Djv/6c9TC24kNFK2BdswhPZVLlAAdK/W5Loeju7cxtHd22j6Ka4UhhEJvnjA5bwR2qiR2oGyGqAV23qLlziWITPGztYtWEvLKN7/AIxcDs7mTWX7gTBIim55ptu15UwTC9tbAIC1ejV0EuljEOPFPY4GLKqzxZjsnc9+KqFRdHwfuXYT1vIyln7wh9A89xoKnjtQv/MJYHkeOh/9MO587KOwXX6PWZZ0PPmu8eor7P39SsIhRViB9RkY8+Ie/FzdIBs/jXVJk1KoNP5xJxVHkj4Yga6vu8aY/eTHzn/zGfbMeGEJa5F8Fxx3s9FG0TKFZhrgFTSjx3YjyXfqwHJckF1ILMPA8b/8cxQ//hEUWg1YhoHVagXFa8xWbLWyI56jnBla0kUCY0OR80CZd7mJ8Usp+LhDEJXNsDabWOAB7VCBcRn22hrs9XUUggSoYQJ8Rw6MY88wk1JIY1+nheNbNyKygzh48t1q3lZXvhvyWpNOB369LiXfqQNdK9ZnaSDH6eZjDCSlFKoA0k7VGLs4YUIwVEv1g76q30WC4WoyMK46Lj595Q6+IxWIKZ1/jbV3+w5Kuzs4XWM7dvnT92Bn5SgAYHH3jjowhloiwsdELi8jlGKpzvoUD3ajFqzsmpYsCwuNsO+a0s6HbRhDWcLOCnRgPAS8vT3kjh4Vf9ON4zAJEVovIHCuANsm81sttqUvJ3sFgVgteIA6N2+AtNtY/el/icKb78Ppl/4RTvAZ/l+yjzEQbivx7se7vCw3UEspkmUwO7duYfcvPqsMSL1qVTz0p+/cgGEYgt0GAC8YmFUME5uEohKQ+ADOdasH164BANqX3kDr/PcS7Uiz0Vkt2Kh0PBDKssBlloNn5asmDW93GxbxceSgjJaiCpVHo9XIgHDg7Vy8gMraBkihANTrWFBka8QXIF01xkZoy9fZ3ET+9GkYpon8qdNdE/BU8gzGuEV3KFzpu+0goF042E/N3FeBF/fgCVxumUmKSL2O3b/8XPTDzSYMSmEtLWPpB38Y1PNw6sblgRnjH/zOMyB3GMOdOwiZMVHFjQeZlYpYQHj7lSRjHJNS9Eo+5ZKRNUlKEU+ClVGwrERgHNe7c6js2vJ97nLI5yLkBTu3Ad8XCxXZTYBPereaHWwU85FiKGkFPgRjnCJFGBdk6cyx3S0Ub9+C4br4/lf/CZZp4MHzL4rPrlZ2JVcKUwQ2YWBshc4kJPkMsuS7cUspktpiOQk2HyTNuUMyxrm1ddhr6yjWA+Z5iPNwd3Zg2GzXLR4Yxx1+zGe/jnd84U/gdJF+ND0fedNAyTYjyZPxnZtBsf2nf4Kr/9dvgQRJh6mMcezZImBzUHzeoIRg97OfhhnM0/K9SmOYVTanLiGodFwcB5urjaPHUGo1UGu2ep9UMG8CgKFgjK8HCdJyYviRi6+js7gMAKi/8Dze3AgC41OncXuVxSQLu3eUtnKyLl9GPCmeUMZ6A4AZ9C35+vBrumCbWGjW4R9ZYecgnY8qxpgn6MB4CLhBOWiOzhrrkHnJpsWvhp3E3dlmSWAxSyEAaAQsDw80Sw+9Bav/1U9haW8bq7dYcheRJgxASkKKaYxDWyuIz6tWyiopxcGzz6B89vMgquzkIACipokTQcJZ6+IFINDUcsZDVTaTUColBSYZmo5PxLVo3rgOw7ZhHTmC8hfPJtqRlhSxms9h33EjbAzHsmnAbrdEUogMepsFXCYhIGWFxY7n4p6//DPktm+Ll2zDAPV9tN+4iO1Tb4K/sASzrmaMmc5K3qLrzhj7NHCk2LqF/Ol7AAD5e+7pIaUI/19GXmLRAMYGmABM3we9zQKoQrWcmrmvAl/AcJ2qX6nAsG2s/NRPo/q1v0PnxvXwww2mN7OWllB66C0wFxZx+trFwSbva5fxAy9/C9aZN7FjBXpmj1ChG+eBX/PVlwEARj4Pr7IvsZ3RLdyQHeklpfBgIqxa5xEq+YknP1+0kwswh9CIPp0jUeCDkshiKWeaohCECvxccqYBgxBYe0yf37lxg7VVIaVwCcUJ6mLv7OfhB1pAlbRFLm0/eSlFuPN1/7kXQOwcnAfegkdefR5Gs4H7z7+M+kOPwCgUsFrZkZLvQh9jLlErWqZyW13WqMZzNYZB+/o17D/zNeV7EY2tlAMBADYNiZShku8Cxji3vo5Ssw7TZ9Xeqs9+A7c/+mTfx3F3d1B4830AolpnSmlCSmHs7sCkFN7VK6nHa3o+FmwrYYPGfw7bl5zbt+DXDpD7kz+C5bnpmuHYHBTuqMWOt7mJ8hfPwvunb7H2+XIfSdcYx4O9A4eRBWuUjY35YKxq7aZXP+UwuDbcNGFWk7kaIjDmOw/tFlauX8b2o/8MxfvvR/3FF3C8ugfXzqG2tIJGrgj/yAqK27dTCnyomXCx0yvFE4tBQMyD3ahmm/1esi2UmnW0T7K5CpKUgjlfacb4rsFm5QCk0YC5HgbG+4tHAAClA4kx3t+HdYS97u7sRPxEgaSUov3GRdhr67DXj2L57T8GN1/AQ699Fz6RmCpEGeMwMEbkdf5TpW8EeBJBtNPyBK+4zgwIrYEq9z2E1TtbIO022pcvYfH7f4C9H2eMY1KKJNMdvr8v1bV3N28if/oerP3sO9A891qiGpOqJDTAgpf9jhdhYzjWvvk1/Ld/9vvYryYnH+OOFPAqBrKV7S0ceeUF0G9+I/ycaaBzg7H7u6ffDG9xCVajobSws80oI6cqxsHBXSn86j5Is4n86dMAgMLpe+BVKiKYiSONhY73N+5U4NzeAjwPuRMn4e/vw/KD7fc+JqwwMGYsKgkm52P/9X8Dc3ERO5/6ZHg+QT+ylo/AsCyUHn4YG5vX+g5CKCHIf/oTaC4uY+W//2V2jpItFT83Hvg1Xn0F9toaSg88BK9aSSSO8WpwcUYpDTXXx1LOjiTDiYB0bxe1f/x25PNFy2SlsmVrLp8krNqA5ALSJTQi/2EuC901xnzRu3xQgeGHu078uLYUNHLcc+0i9v7is7jxu/8WbrmcsGuLB0PTYIxNAHAcnDn/CiqPvBUHP/vzKDhtlD/yYZSadVR+8EdhnzqN1bLEGEvXqx2Mq0U71BiTb38Tu5/7DPtd0qiO6qsOAJUv/RW2n/6PQsYiQ76HfJHqEAIDAK3uA4SgVVwAVThCAEDj1Zdx/Xf+bxAnWrKXtFsgrRbstXWYa2sAgIVGDYRSVJ99BgfP/YPYzekG6nnw9vZQ/L7vAxBljMW4Io+3AXlAuwTGDc/Hom2Jft+uN+Dt749s1+bulZE7eRLWzev459/4ckp5j+hi7vbHPopKQLDEA10uISHBMyMvRNOY1ZyZlAfwPI58hwWxC29igbGz2zuZ3DyowskX0FheFX7AMuKMceO1V2H6Pg7e8v1Y+qG3oXP1ChYvX0B17RheP2CJk/TkaRYYp0gRVYVR4p7vPmVyEADAAWeMo2QXwNypFpp1tFbX4eQLkcA4Pv/MG3RgPCCu3GDsXXPpiHhtr7AAYhgwJG9J76CK0oMPAQgYY9OMJENxKUXd9UEpReviBZQeeoi5XBQKuPXg9+NN1y+i4zo9k+84kxVnZtNKVOcUrhSclZT1bo5P8NydfTjBgLj58FthEh/VZ58BabWw9ENvY/8T1xjLmj5Q8SiGDE34vQeShIHe2kThzBms/tRPwVxYwN5ffSHSxjSt2GrBRt3zxWJDPu/c9SsoOG3Un/uHxP9ZO7fZAw0gt6cIjIMkNe/cq0JKYhkGWhfOAwD2Tt8Lb2EJuWY94kjBYQeBh7Bh48dQnANn77gjRUFijAHA2VQ7U6Q5XbAqVeGFdinbXues7tIP/TA7p6DP9gp+KCFoBFKXowFjTCoV2GvrsJaWcORHfwytS5eEFIdnKFtLSwCAhYcfweJBBWaKi0Uc7s42rO07ePmHfpwtEkxT/G88MKa+j+a517DwA2+FvbYKb1+SiIhseMYCCd0pD0p3dvDG738YbmzH4MDxcCQfMl+ylGLpmb/B1kf+AO3r18TnuURDllPEy5NzyAtISmmEpQXS/VI5+FavCSYpABhT3o0xBoAjB/uAYcDb28WNf/v/YPHSBeSadXHP+HM7avIdcZ3UhVw38Oe79p1/RM51sPOf/xfonH4TNs98H9rn/3/23jtcsuws7/3tVLty1alTJ8fOcXqS0ORRzgIhhEEkgUUyGCNAXIGN7UfGgIWwuHAJBgwXBIomSDNKCGkkTdAojCb1dJjunk4np8q5dvIfa+1du+pUz4zw89xn7jN8/5zuU6eqdlprvev93u/9ztKOJyjvO4w2OU22vB3MJ77PuOt5wfUP27Upjz1C8bOfxtrZ7mOley453/ahBtG+fBlcF2tIt7MwMPCBly9P8Luj7YxPobjuLkcIgMqDD9C+dFFk50LhN/fQcyOQEcA4Ua/iWhYdCVqbZ04957FbhQJ4HubsPGhaHzDu1ST05hXPHyNLz58xrnz8o6z87u/8HxXfebaNU62QfumttF/1evafP4n95OND/zbYENfrVL/6EM2nngR2z7nW1iYAtpwP/U3Ms2mShxFK/kZYl8A4OjcvPvd5dL/TahXaiRStZBp9ABhbrstas0Ok06ItyaPGE0/QjcbozC2I+Rtgc4PyyBhny2K86dMzGDubqJ0OO5++l8Kn7w0+81qOOoNZQxePhNQY+3KPsPTMnw+SjoVhdWnGk7TiyT5piDkgHf3/W7yogXHTdvh/z61Q+TbacnakVVst0QPGZdulncoEg8FzXZxqlcjUNGoigbW9TURT+ibKdsAY29jFAnapRFQCaYDNhf1Euh0aFy/u8m7c5WM8wBj3gPGzMMbh9GK7hS0nvXA67XSpzqeWtilubqGYUZbn9+OhUPr8PwIQO3wENR7vvkrzAAAgAElEQVTHkQNCUZRdNi2uB2a7SfnL96EMAETosZBmq4Faq2LOzqFGY2Rf/koaTzyOHdqFOq6H0d3t6ZuNCAZzp9MNzs8PTwJ+7+EHdumnja1NCpOzuLEYseJ23+ue5zGyIyZPZ2ebTFl6VysKzQvnMMbG6aYyWIkEkWYj8HYevM7h830+dm2+TtSXUvgA+Vo6Y9fzMLodlAFN2WDRoS1Zyc6SkKskjl8nXpDM0nPalz3+KPk//u+MVQqkpMUblVIgKdJHR4VDSUss8HoAjIUeLn7oMADJpUs8n/BtpMojeXRdR8+OBBtPIaXoAaD2pUu4rRaJ49ehZ0ewZaGoqvRfe00N26GJ91e/+XU2P/8Flv7re2k+fTb4/pplkzL0PoAdsGhrAoAW7v1k8PfDvMrDjTvCoSnCYcGSDK3HwGbuORhjH+QrisJIWQDjxHUn6KwsSaDdK6ALA+NotYSezTL3K/8Bz3WZ+NCf8fa//j0uvftdNM+f67P0Ez+ff/vscOz83d+y8ju/fc3Xy/d/ZajzjC3dACoP3E99JE95ZgHH83jqxjsAWD58PY6qok5OEW820OSzFlF7m51hdm3IGonKA/f3zZX+JXf55yFju1YNfIDD7g5+9De4cIPfGaqKJRnFwpjIDA1atnm2TfO0ALf+Tz8Cr+6RHK4cf4l6lfjGWsBcN049D2Asj90YH0dLJnFD2cLSP36WV3/2o8Hz79k2bqUsakaWrg5luEEU38VDjHH38kW6G+t40rrQDREFnuex8nu/y+bf/BWu1R36eSA3Ap7oNNt6xWuxdAPr4oWhfxtkO54+A56HI2VGg3Ouf7/snW2MTjuQUvhnNSyrZyhDCCW3Hxib09O4qoon5yrX6tK6dHHosWrVCu1kmk4qjV7r1xivNTqonTbf+5E/4qaP/Cmd5WXqTz3J+sJ+TMMgMjlFZEo8O+7EJFdqQtNszs6iOA5v+9j/oPjJf6D46XuDe3UtR51BSZHjuoGUwvXdtfp0+uJnsiXm+EYsQTOexAsDY+3aRe+e67JzzyeC5++FGC9qYLzT7vJMtcVSZfdu/VrhD7RyPBX8rtSxsDMjWPI1p1YD10XPZDDGxgONsT9pe54X6IbqthMwArEQMN6Y3YOrKLROn9oFfP2sfbDD84Ez/t+Jn8MWZRALr+uF/GDX1nvnVwtNjnKn2ioUMXI5qppBZ3IKu1RES6cxxsbQ0mnsar9NS1/xnetw0+f+lq0P/02QtuqXUtgowKRc4H2NVuIGsSNunjkd/O3UM6c5+Lv/ta+SGno60O2WJc9betjW67jlEsXRcfTtrb6CPs91iRS2qI+O441NkKoUB7wsIVfYxB4dA2B2SSzkqmPTOn+O2IGDQlYRS2C2m8SGjKSgAMx2qHz1QSxfdzsUGIsFuru2ippMoqXE86XnRlHM6DV1xnbX4m0f+SPqX/pi3+8P3/85Rk73WBVfStFeXiIyO4cxLjo2uvKZfS7w05Fs8XSlgKGqKK6LUimjS0mRIRdou1jE8zx0CVp8xjgyM4tlxkhefZ7AWE6a9VQWTVFEsatcbJwBZrBx6iSoKvGjR9GzWXAcnFqtb5Pms6yDcp/uxjp6KoWWTLHyu79D9esPA6L4Lm3olD7x99z1pXuwXdESXLMttK1NtFSaxhOPB3Kfnnd0GAwNd6VQ5HHYrjuUmQt3WhwW4eKgTLmAncoQO3AQp1bDqVT6Gob4gF0BtFIRIz+GOTfP4q//JoUf/gm+edurUSImG3/+p3TqknUa1Bh/m8C4u7lJZ211KHhyGg22PvRB1v7g93d5YLueR7pSon3xGdaP34TjiTlue3qB6Z97FxdfereYsyanxPFJ7b/fKa/rinoFTTp76KoCnhcUWFUefABbOptoSk+a9s/txNm+3GNOfQay7zqEzt+fW/yCTJ+IKOQnxTEM6IxbF87jttsoZpTGADD2pW36yAhuRhQ+JRpVkqtijMaPn6B55vQ1wWtwzHIeNfJjaIlk39zfPn+O6ZXL6K7IbFrFIngeG9MLqJ023fX1oZ8pGGNVXP9uB297C1yXRKMaNNfx539re5vmqZNU7v8KK7/zvgDw7zpOea2M0VEcRaWcG8NeGe7UE8hrpHuDW6mg2fZuYLy1HaRY88Wt4F49Wx3IsI6xPvjTJDBWk0k6yTRqWdyj4mc+zfJ/+42gGL/v82pVOskUnVQGo1btu19LjTbTK5eJdDskijtc/fX/jFuvs7RwIJhTfNY4NjMTbO1Se/YC0I7Gid9xl5DLyOt6reZEgzaYTq2O7ti46Qxep4NudQdaZou/S0irtmo8SSuWwK0OSimGD6zuxjrFT91D5asPDX39hRAvamA8rE/6c4W2sY5lRNiKJgABcksdG28kFzDGPoOqZTJExsawtreJhjqwhTs61S2H1oULqNEopgSFAO2IyfbELN0zp3YV/TyXxtgHZNdijIP0sA8OQqArzFyUZfMRp1REGxmh7bh0F/cBAsQrioKezgRSCv+7wwUKUw99ifyyWEBcORGHx0ula5M0NCbL0tZOarSii4uoiUQfWzJ/7ilUx6b+yDf7zsd3Dthp9zPGvubywq2vwI7GKX/lS8F7rJ0dVNumOTqGOjFBulLs8zK2HYdscZvOwSNEZmaZk8DY/dpDuI0G6dtuR1MU6tE4qucR7/R3DgofR/nT97D5l3+BI9N/w3TSqqLguh7tpSXM6ZnAPUBRVczpaTrXsGxTKiWinRb1xx7tHXu1yvSjX2PsdK+KX9hwIToxzs2hZ7Mouo6zs43CczPG/vePVotEVIVoq4HiuhgSGPsA2SoWsT3R3MM1IqimGZxHaXaR1LOkYcNhbW/jaRrNREoA2twolHvstn+vItUy1Ye/SmzffrR4Ai0rUsu+ZZttW6z/6R8TWV0OnAi0UPGptbFBYs8i87/2n4hMz1C+74vYrkvTdklFdGrfeoTFi2dwOh1cz2OkuIXiuoz9q+9HTSQCN45hTXy6jjvURxyknZHrhfylw1KK53al8BezTGmHTn48mDs6K8t9XsSaKrI4I6Yh2LG82OhpiQT2oWOcOXEL+Z/4aexymcrHPxx8v3+M/vX+dsKp18TmJDQv+NE897Rg8hp11v/8z/rAgON5ZOU8UJ3bE7gaaKpC8oYb8aIxUcw7KZgyTYLRvCmkPU8WakE7aP/4I902itUlfvQYTq1KW47B/pbQ/zxk3L58STTZ0HW627vZr0G9OfTkNdbODlo2iyUr+gcZ48ZTJ1F0nZHXvo7u6krfJiKQUmSzdDWDthkjUa+SWr2KMTZO+rbbcZsN2s+iBQYBjBVdR89m0ZLJvvoSp1hA9TwMuXH2N6qX9ou6kval3Yy/44oNa1zXiGgquUKPwEjWKkEdhj//t86JDE3+e76XzuoaS7/x3qEsor+J0EdyuJ5HMTeOLbMjg6EoChHXJfbMOdS4WKMT9cpQxjh28JD4/sJmz1pvSFbPrpRxWi25mR1kjCUpJbt8arE4dnaESFl0v6t9/WvgeXQGgLznuhj1Gt1kGiuVQXVdnFB2dKneZu/qRZxojE/+wM+QvPFmtGyW5Zm9wVyTuetlJG68idxhkY1TgMz8HNVf/A/c+7Yfx3yJ8MH3N23P6Urhz4nyervzi4Bo9zzYAAV6zT0qZpxWPIkbYowjEu8Mu0ddKRfsK9Z+gcWLHBhLpuHbEInHttYo5sYpyAYALcel47roo6PY5ZLYocndoZ7JCsa4WCDieUE61tfCZgydtuPSuniB6L79KKHF0XFhdW4v7vISnmQTruVj7NGvQe4xy9dmjKG3Ieiur6Louui3HtKZ+U0ztEoZRQIO9u4X12H/QfFaOh0U3/nf6U8ejdOnmHn4y6wfEml7Ww7Q8EJU6dpkIjq54hadRBI9JSQqiqoSP3KMxunTwj+202FqWbBz4W57AGlDRyHUs95Pa0tg7MwtsH78JuqPPxYsMP5moJOfwJiaIlmv0gxZ7HQ3NzFsC2dqhsR1JxjfWBYTxD99jtjhI8SPHEVTFKqmaPISa+/WVOqKwvTyReqf+4w471q/FjscqgI3fOsBUVBx3fV9r5nz83SuXhnKAGmSPWpfuogjdYrN00+h4BEv93RutueRbNZwGw2ic/Moqoo+mscq7Ozqa++5btC0Jbge8nqlywV0VQlSbYGUQgJju1Sk63hE2028RKLvMyrze4hVikP1mINh7WxjZ3Mg3QOM0VG8chnFdXFcj6v1Fvl2g9rvfwC33WLs+39AHEcAjMvoioq+sU7tkW8y9fl78MUuvlbQ8zy6G+vEZmdQozESx47TWV6i2hLnnrY7WFubaK6LsXxFGN9vC5Yydugwude/keapp2g9cyHUVKVfYzyMMYZee1l/DMYefySQj0SkK8XOPZ/YVeQHBA0IPM8jXS4IYCy1jZ3lZVloGLZ/UxnTFXFN8vng9/70YCzuYfQ730LnkW+w+MyZXjp6wNljpd7uawl+rfCdbQZ12yAyQIoZZfyHf5TW02cphuoIHM8jLlkoO53GkVKTcBt2xwU3m8UyImjSj3tfOsahTJwvrBbYbHV7wFhViEvAmb7zLvR8nvaDX5HnLqQoKv8nwPgykekZjInJa0oplODfPXeGiKpgFXYwRvN4cZFRGXSmaJx8ktjBQ6RuEnUcYdbYLhXRkilUI0LX9WgmUyTrVTJrS8T2HxBF0YqyS4IxGNa22CgpqiqAsbxWnucFtmjGttTiSunH5uxenGhsqDzA94IXGmOFXKFX3JyslntdJ+Vc0zz3NFoqzcgb3sT8v/81vG6XtT/5Y1yrX9rozxd6TgDj0ugEbrMZMOeDMbW5jNppk7nrLvHdtXLfnOvZNlZhh9iBA2jpNKOFzUADHnb5ca0uO/d8gkvveTdbH/5rdFXFpV8K6N9Xtd1GiURQdB03myNardC++EwA9Ae96J1qFcVzsVIZLLnm+Rsez/NYrjWZvnqR7v5D1OMp8j/9s8y+7wN0I2bgTW6MjTHzb3+e+fxIcN01RUGdmMTTNMiPi++WReau56G5Nt3N/uzGIJ4IXKjmFgFINev9fvx+lkuuAUVTSik6HVy5QTAV0X13WDMYn2TpLP0LMH5BRg8YP7+J0XVd0jubFEcngi4xJfnTHBsDz8MqFbHL0qUhk8UYGwPHIeb7ATpuUHg3FjPQbJvu2hrRxT193+V4Hqtzgp1VzoudtVcs0LpwYXfxnT+Y6bFE8CxSCj/FL9/YWV0jMjWFlkr3M8ZdC9VxMJv1gNnQDh8lc/fLSL30FnGO6XQ/Yxyq3N38m7+ilR/jzGvegj6Sw9nyGePdwDi1s0VldKLvOBPHj+NUynRXV6g/dRLdsWkeOELn6pVeK1N5vmlDZ6vV7Tu/zvIyWipNdGSE80dvBMehfP9XxH2QWt7O2ASxGcFANTd6E3l7RQxab3qGxInrUV2Xl3/h7/FqVfJv+Z7geysRAYyjrSHAuFrh7i/dizo5hRKJ4MlU5bDCjtRX7+eGxx4iecedjLz+DX2vRffsxW21sLZ2L76qvzi4bqCRbTwlrMvi1XJf04esXOTMuQVxnfJ5rO3tXUxI9asPcuk9vxSAY7fTCa53vLSDrigkZdcuHxDrmawo7CoWRde7dhPiA8B4TjzjrfO7PaoHw9rZwRrJoSpSejCaB9cl3qhhex4rmzu8+t6/walVmfnFXw7Gj57NivOVjLFvtZdcW2bqqtAlio6ELk61gttqEZMFjtE9e/Bsm8oVkZJOb/YKHs0rl3A8GN3ZwIsn0HM5sq98NWo8TuWBrxAdaKrieZ7sfHcNxlgWwFquR7JWJvq3H2Lnk8I5wVAV1FqF4qfvZfsf/nbXhsiXUtilIobVpT06hpYQx9ReXsKl/xl7ST7NjaoNnhcwxoT+xvE8cm98M+rCHm756ucxpFPJYPHdX11Y4/7153Y78OcQe4gzQvPsaeKHDok55JbbKNz7yWCzanse8UYdFAUnmQoYY/84fM246wntubIhgLGiKHzXggABV+vtAIBpikJCPqfGaJ7s3S/HvnCeTGmnj0T450gpPM+jfeUS0T17MMbGho7NjmRPISylkMV3OwIYkxRjpK/oeXuL7sY6iRPXE5mdQ0unaZ7uScrsUgldulF0HZdGIs345gqRZoPo/gNoqRTmwuIuCcZgWNvbYn1C1AL4pIjbaoIc+5qcM6zCDqgqVjpDa3aB9sUhwFhmcYQrhSrHShwUhWStHBQoO57YlLbOnSN26DCKomDOzjH5zp+kc+Uy2x/7SN/n2sUiWiqFGongelDMi3XCLzYdjNkrF3B1ncxdLwMEWx02DbIKO2IsjI1jzi8wsr3Rk1L4BailIlf/y3+m+Kl7UE2T9sVndnWsFNdf/Ftpt1BjcfHv3CjRZo3SQw+iRCKoicQuxjh45tMZ7LScs+RcXunaGOurGI0a7mHB0Lcch648tkELyJxpENdVkrL2I6htSadRDANr02eMPXKPPMyVX/sVlt73m9QffxTP7VlFBhpjf0MrbfySrfoun2cQzT9sXadtRETxHQSNzXJ/9ze89tMfpjXE/tVnjO1iYZd39gslXuTA2NcFPj/GuLq5KQrixqeodu3A3BsgKScYe2cnYIw1qTEGiFbEQ99x3KDwLh+NkC1tg+sGjI8fjudRyE/iJZJo58+SrJUp/vf/xsoHfhtV2vf0iu/6GeNrFd/5leK7Om+trRKZmpGsgXhQPc+j3LGZdVooQCEq3QXicSbe8a8DAKKlM7jNZrDL1xXRCtKuVbF3dtg8fjNETIyJCZG6I8R0ex6VrkVGV4lub7IzMtaXeolLO7jG6VPUH3uUdjRG5Y3fDUDtsX7WOGvqgW47kFJI2UAmYrAWz5C4/gbK930Rt92iu7ZGO5lGi8VIzkrnh5B9W3d5CVdVYWKK2L79WGaUiY0VIseOEztwQF5nqEjG2BgAxnativnBP0NzbGLv/Gn0dAZPpp4GGePGqafIfP5eLu89Qu6Hf6yvCQMQgL5B+zoQjLGrKKjRKM3TTwn3iFOncMwoiucFTJbleqSly4Y5NyuOOT+GtbMt5C+h4r3O6gpuo0FbskI+W1xPpjEkA5KS52LkhIe3ommi8K0otNrRdguSPR0+QGd8EsuM0Tx3btd5DIa1vY2VzfWeZdlQJ1GvsNXqMn76caKlAjPvejexvfuC9+mZjADo5bJIpe9sgabRzuY4+LUviRSm3Aj4Osn4rA+MhT6vKs87viHOu5EZIb4kmpOM7qzjzcwF7jGJ607QOHkSQ5GbTKcnl/JgKGPsL0aW52K5HrMSsNcffwy3LZoBzZw/DZ6HvbMTuKD44XiiNbp//C2pgzdn54IsSdj+7fVzefbZIpvgAyHoN/ZXNA31TW8h1m6iPy5kOWG7to7j0gw5v1wrXMvCbQu9pT3AGFuFHazNTeJHj6EoCuk77gTPCxgsx/WINWpo6TSapuO4nrSmCzHGEiyXs3kIjdcR0+A1M+IZiUoUpChK8Jzq2RHSd94Nus7Rp74ZfKaqPH/GuPDpe9n4q7/A8zysnW3cep3onr1EZB2Jv4GxCgWKn/sMluOQkGClT0qBIFCMfB7DNHGMSB8wbpwUTgqJ665HURTix473aYZ9D2MQGYpGMh3YhcX2i4xe4tjxvizSYPjn4K9PQkrREMWbhd6GRpFZPmtnBz2XQ9c1GtNzdNfXdn223/Wuxxhv4szMQyZLslYJ7ovjeVjb29ilYlCUC0IzO/L6N1K5/8tUv/G14PdWsSikVPK9xZw45mGpeM/zmL5ynvrCPlFHoWkka/1SikBbPTZOdH6BVGkbWxZuBzKBbz6Etb3NzC/+MiOve4PYRMhrHJZeBm4WrSZaXABjfXQU1fOof/1hkjfcSHR+cZcUzmeHnVQ6aJDha6yX6m1R06Io6HINbNlu8AwNzimKonDDaJr9afH9/th3UDDGJ+gGmVqIL19BTSaxyyXW/ugP2Pzrv9zVsdYtFrF0A0UW9yVbjb6aB/+fSq1KO5ECRekDxm6ng3H6JNOrVyj8/gd2gd/O6gqqrD3x56sXWrzIgXG/pOC5oiqZpNjcHB5Q6tiUZGpxZFIUUViFAk6lghqLoUYiwcRjyt1gx3UDAJePRsgVfBavB4z9tqUoCvbBwxjnn+Y1n/0Ybq2OZ9t4F0Wx3iBjrIQWkPD5geimdvEXf57G6VOhna8bOFJEpqfRUqmA7anbDrbncRgBeFcMKRkY8Ov1vZp9fZRffOfvCutjEygKRMbHsTY3+1oftx2XruuRq5ZRHZud3HifRtPIjRKZmqbx5BM0Tj7J0sJBlPwY5sIi9Ucf6TsO35nCP2/PceiurWLOzpGJ6KKF5eveiNtsUL7/K3TW16jlxjBUleysmADs0EJrraxQzubRDANF0ygtCjCc/a639s5dUWhLrbkR0udZpRIr738fytYmX37N9+COTaClUyCv7aDGuHnuaTxV5cFXfhfeEJlFZHoGxTSHagb1cpFWMkPs8BEap0/RvnQRt9mgcbNg9DuSBbc9j+TWOsb4BGpUgvn8mJBW2N3+7mBy1+8XhfqOGEuLh1C6HexymVSjiqsbqCG5hJ7LYZV6jLGSSPYdq6qqlGYXhnY1DIfTbOA2G3SHAONkrcKFSpPxjRXU/FiwSfFD0TQh7ykJxji6vUlkcoqlO15FenuD+rceCVq7+hshP2Og50bRUim6Vy4TURWU5SWMsXG29h4msbqM3WqSLW5DqBYgef2NYsxcFfemEwJAsNsysb10lUu//AtMXT4fSCnmr1wA08Trdqk//hiGqrDwzCmM6RnUWIzqw/1FKr7u1s96NEflHDM7h7Wxjmbbu2RUgQNBWEohf/rA0N67X4COB7+MF9Ix254XSCiea64ML4KDXrp+IW38iFjsfX26D6BdT+gW9YwouLQ9dkkpXB8Y58agVu37vtsmsiwmo0zFzOB3yWYdDwU9k0FPp9Feehv7z50MfGN9sP1c4dk2pS98nupDD9J46slgkxrdsxdjfALPsgK2rPzl+9j5+79F39okoWso9EspEs06OA76aF5U78cT/cD4qZMYExNEJgQzmjh6HKdeC1LPVqnnBtN1BDAGsCJm4FQQP3ZcZJFCxcvhcOt13FYrxBgnwXFEZko2qmpHY8Hmw5L6dENVqU3Pg+ftmo8a0pM/bmgYrku2uE13agZyo5Ix7gFjP2sUCwFjgPxb30Zkdo7yfV8IfmcXC8EG3PXAiZgYY2MBqPI8j62Pf5T1//knbH/8oySqJUr7jwhpYja3S0rhs/uR8QnMuXlU10WV2YfAeebCOWL79pM4dpzovMiwmZu9zpLBZ8mNttdsoUpgbI7KMWbbpG65jcjsLN2BYlSfMXbSGbxEElfTggzLSqPN7NJFzMU9xCQB1bSdIOtgarth25vnx3jTvLiX4aLZyPhEwBi7nkdkY5XEkaPs+c3fJvua11F96EG68hkJOt+VijSSadR4AkXXiTfrQ+3alGqFruzC15HZQadcpn3pIorjcOb4S3BWV1n5wG8HmyiRfdwi9R1C//xClVO8qIGxD1CeL2PcWrqKqyiM71kEoNjpUupYRDWV5FgeFKEdsytlkVpGVA4ruo4uJ3/R6U1KKaIGI4VNPDnQ/ejrDHfgMGqzQaJWYezf/YJIyT99pu/v3AGNsV/vE2aMqw8/CI5D68K5vqYFviOFOSMZY5nu9wvvJjuCCb2oisVm0K9X94tHpJzCLyryU0e1/AQqYIxP4NRrRLvt4Lj9xdZnMkuj41QHeszHjx2ndf4cXrvF0p5DaIpC6uaX0L50qU/DmDX14N+GqtLd3MCzbcy5OdKGeK09M0/8yFFK//SPdNfXqOTyRFSFVCpJI5HCC6VD7ZVliqMTwYS6eteruf9V3008JHnRVYVONCYYW7lAO/U6K+//LdFA4af+LWtz+8Tinkyh1H0pRd8pYm1v4Y6M4mr6UE9VRVWJzi8MZYyNSolmJkvi2HXYOzuUvvgFUBQ6twp9XcsHxq5LcmMVU07yAMaYmMBTtXKfcb0dAGPBZHZXV/F0nZV5wcxaG+skGjWsdKaP3dZHckJj7HpEW82AFfBDUxQKM4tY21u7dG5910PqGTuZHjD2GaNEvcpqo83E1gqJ/QeGvl/PjgSMcWxnE3N6mvVD11HPT7Bz7ycwFLGgddfXUSIRIhJ0K4pCdM9e9JUlJmImnauXiS4uUplbRHVsrK89jOa6MNvbxMaPXycY6ZNPoiqhRg4+uxO62Z5tiyLMapW9jzyI5XrYrSYT61fRbhca2OrXv0asXGBse53ErbeT+o5bqD36rYCFFfdSgMXu+hpdM0YnJhYlc24eXJdMeWcIMN4Byer7MVjE6wBnrnsp3voqrafP9jUiqUiHmkHNYOPMaZohRtsNSbEGGePmmdNomWzQvMYHdz6AdjxPAONsVnqAixbvPkDXFN8XXEgpoN/GUFMUfvLwLG+c782l8UYNO5kM2h5rr3gNiueiPvil4Bo8H9ON1oXzuI0GSiTC9sc/SuvCBRTDwJyewRgXGxOfiQxchtaWMVVVaMb97JzrEZftdo18Xvi9RuM9fa9t03r6LInrTvTOQbKGtUcfwe12cev1npTC9WhI69Di1FxQpxLbuw99ZITiZ+7Fc3Z3/fSLBX3iRpWbWKdeDxjjtZk9eNubeK4baKIjqkJlcgYUhfqjj/SBvZ6UQsXbXEdzXToT03gjOVK1cuBKYbteoC+OTE31HZeiaSSOHqOztCRIIM/DKhQCyZZvOWbOzgdSis7Vq5S/8Hmap09Tvu8LOJpOYZ8orCMnvjsMjLvb2yiRCFomgzkvxrK5Ln38PQ+z1UBbXw2uu09aGXIjGmZPO46oI3BazUBKEZdruRdPkDh2HHNmFs+y+nTodqmEqyh4yRS6ptJKpAMpRbtSIb+1SvLE9cFmou2EGePh8iw/wv0EjIkJkd1wHPR2C6NcwpxfQNE08t/zNozJSfIKdUoAACAASURBVIof/iC61e3hiVKRRjKDpipo2awExruL76hWsOSmrCOzg3a1IiR9qspj3/Fy1H/9k3SWl6k9Imoluuvr4HnEDx9By2ZfsAV4L2pgrCiiE9bzBcb26grVzCiLowIMFtoWpY7FSESX1b0j2IUd7EoFTdro+EVOaqkHjFshKUVuZxNrcmqg8K73EDb2H6G7Zz/3v/qtxI8eI37oMPZZf4c3XGPca5UqfnqOQ/XrIjXVWVnpk1J05YQgpBQ9xtjvSBeV/69Ie7pdjHGqNyCgp53srC6jJpN040lRKSzZj3S1tAsYx7bWQVWpZEepW/3FPYljx8V1jEZZn9mDqigkb34JAKXP/yPNs2donj3DxDcf4u77PslN3/iydF8Qk6Y5O09G2rlVLJvcG9+MU6ngdTqUs2NEVBVDU6llR1F3pLdlrYpXKVPMTwSbDG9snMv7j/VpNzVFAUWhHYsHbHD9ySdECu7nfp7IATE5266LlkqD3w1usEJ6awtXgrNreapGF/fQWbq6q8NWpFyklc4SPy6uU/1b3yS2/4AoNIrG6UjGR23UMavloMsVEOhNU9Vy3zPnS4Fal54R7a9XBXs+4nd12tggXq/QSWX6jsXI5YTGuNshYnXRU/1SCk1RWD1wFDSN0hc/P/Q8oedh3M6M9JxYTBM1mSRZrwhNbrMRpI0HQ89mscslIraFWSkTmZ7BURTWb74Na2ODTHFLPPsbG0QmJvvGnrmwSLywxVynhl0oYC7uoT67iIeC9YAEU6HsjhaPEztwkMbJJwTIcXp+tdCf9iz+42fpLC8RP35CFEqtr2CfPYPmukRO3Ej6lttonjlN8msPiPfe/BLSd9yJ1+lQC2VIfI1xd32dRi4feK/6ji65wuaurIS1s40xmu8718FaBcv1uLz/GEoqRekLn+9jnvyxOuiWsfU3H2TnH/6ud2xy86eYZh9j7LkuzbNniR89Gmym/HvqA2jb8zDrNfSRETRVSLKEbKRfY+x4HuUR8ez6rLkfgzKkRKOKFXpO3dE8l/cdha89hNNoDG2LPSxqjz2KEokw+eM/hbW5SeWBrwiAoesBuLS2NnE7nYBJTa0vY2hKn4e97brEZYdUQzLG7Wg8YIy76+t4tk10T788KHHiekqf+wwbf/Fn4ndDGOPCVC+Toeg6Y2//QTrLy33sqx/tZ8SmNyIznVoqBIxLRTxNY2N6ASyL7sYGTrmMkc8Ly0fDJHXrbVTu/wqrv/eBQALgA+O4ruHIGo3m5DTOSI54o0aM3jVonXs60BcPRnRRaP07qyu4rSZepx0AY8cTlmPm3FxwvSsPPYBiGCz+1vs48D/+Jw/8m/fQkpsFbyQnpBShedva2sQYGxfr/9g4dsQkJmVTrgdTvu2dBMZ6NouWTqOvC7InTCL4xZRuq4kWF5m45FgeR9OwTtyEouuYs0K6FtYZ2+US7UQKXdPQVYVWMh3IK2LPnENBSGliUqPesp1g0z2MMQ5H2HUqMj6BZ9t0C4VedlqSI6oRYfJH34ldKHDTN7/Skzj6jLGioGeyRBv9jLEbAsa2LBx0onHQNOxymea5p1HnFrAjJtahoxj5sUAe5EtKzJk5onPztP8FGL8ww2c4n08oaysU8xNMxExMVaXQsSh1bbLSLkwfHQ2kFD5jDGJXrsjOah2n52Gc0lRGC5s0x/t3zeFikI4ZpfDOn2V58SCqIhgqd3uLVKWE64k0kicrQf2xP2jX1jx7BqdSQUum6Cwv9Rhjz6W7tion9zFh8t5q4dl2wBhHqmVcM4otO8TF9OdgjENSCnNmFg9hI+P75mYqpWBglbuiIIjTJ9HmF3A1ndoAYxw7eAjFMIgcvw5HFw0XIhOTmIt7KN/3BVY+8H5WPvB+4p/9JNMrlzjxxMN0HvmGSLNpGpGpqR4w7trEDh8huldoSYvZ0cADtTmSRy9s4XleAKpLufFQ21mx7QiDWv/f3VgykJJ0rl5BMU1ihw73paK1VEq0SQ6lhkFq/ba3cHNiob/WIh3dszdYLPxwrS5GvUY7PUJkbDy4xvHj1xFRVSqZHJYExim5AQoXefrAOFkr9Vly2eUKWjaL1+nQWV6ivrxCcSTPHQcXUUyT7uY6sXqN9gAw1nM5wYxIllobAoybiTTp2+6g+tCDATM9GH7av5Ud6btW+mieZK3C+Ia4BrF912aMnXKZVHkHBY/I9DSO61GRLNL45fPYnoe1sb6LsXLnF1GAuace7V2vRJJ6fhyKBTqRKOpovu89yRtupLu2xki9jNXusPZHf0Djnz4H9DanndUVCp+6h9R3vJSpn/o3OEaE6ce/DqdP0o7GMPfuI3XLbeB5RL/+EJuTcziZEaJ792FMTFINeX72gPEazdGxXsHQ+AQYBiOFraGMcTgrBbsbBdmuh6PrRO98OY2TT1L8+Ed4zWc+wsiH/pyydHyxQiSCXa1ibW/hlHserT7AM+fm+xjjk6efxqnXiB8+2ncMRm40SCG7lkWk1UDPig2R7e3WGPtSikYyjZJKUfjUPX2NWQYjVq/SDQNjD5664XbodCh/6YuSMX72+d9zXeqPP0r82HFSN7+ExInrwXECTboxOgqahrW1JXT5joNiRslsrAaMcbjBR1S2NtdHc5iaSisaCwiJzpoPHGb6jmH6Z/8dI695HXXpyOPLULquS2lsktq+Qyzv67+2yZvEse7c84m+7JrnOJTu+ye0vfuJSE9oLWCMa1iFAl46I+QqCJcbcZ55YTXneUy+8ycZ/5EfpfXMBa782q9w5T/+e7J/8UccOfuYyNgtLWHpBq1sDiubQwHispuavbONXezXF4fDlJv39pXLAXttBMQBATDG82hfvkTtG18jedNL0GTqX4nFe568I6PEWg3UkNOFtb0VjAVFVWmOTxLfEBssx/WYXr2EF40RlcVnIJ5nVd6bsB1p13UxNBW32WOMU7Eon/nuH6PwqjcCCHmLovQ5U9ilMq1ECl3aKTYSKbEh8Tzyj3+DdjKNOT9PXILgluMGm6trOd34ES6aNSQh1dncYNSvMZnvbexjBw6SecUrOXLqEdTNDVErVKtSD4Bxhmiz1s8Yux56twOdDo4ExpqqomcyWNtbtC9fwpCkUMf1SJw4QfPsGVyrS3dtReCNceGk011f2+VC8kKIFz0wjqjX7tASDqfRQC+XqI9NoqsKo1GDYkcwxjkJjA1pfyWkFL3J2Jyawl1b5dYHP4dVKtC2HbHLLBUwrC6Vscn+7wrbwThun4WM37FseuWiKNC795OM/vZ7iXTawUJnlIu8+rMfJbYtZBLVr30VNZ4g+8pXYRcKQZcey/XorK5hTE4JbaZMhziNOqWuJdrtlkuBVZupqbvYzkBjHJJS2I5DRwJj1xPH7bMq6WoxOJ9q12Zm5RLO+jqZl78SEB3HwqGaJrPvfg+Jt36f+D75/bO/9H8x/x/fy+x7/j2z734Pqd98Px//kV9gc3KOwkc/RPPUU0SmplF0naShoSri+xRFIf+278Pcs5et3HjP2i2XR2+3carVIL1THJ0IwK3vzdl37vJYrJBGsH31CtH5BZEpCKWitVQKxXEwup2+a+hr/TwJtq61RwsvFn74vtlt2RY2Ltn1xHUnMDWVaqbnBJLdXMVDIbrQk1KoiQRqLEa8Uu4VXrTbeJ02qZsEK1998gm0ahl1aprFTILIxKTY9DRqtEJt0aHHYvmNXIzkoMZYVka//g1i8zWEyQIBjNV4HMuM9vluGqOjJOoVxjdXUKKxoF32YOjZLE69RlraeZnTM8LNIJXBnF9g9NJ53G5XpIcn+sdeeVyk+WOPfgMUBXN+AV1VKM0uAqIhgzawMCWuvwGAuSvnmbnnY9QffxTr85/BbDcxVFVoID/012ixOGM/+MNo8TiF4zcyee4ptLOnWZnbT0TXMKenMeVifGn/USzXQ1EUMnfcSev8uaCxjeOB2Wnh1Go0c+O9GgNVRZ2aFozxEI1xWF8MPUlP0HBBflDyZS9HMaNU7v8KI8VtYufP0JROO2EpRVt2r7OlZyv0HCmi8/M41Wqw6JWeEg4JxuEj/fcqlwuYZd3X4GeyaIra8zEOFRX7v0NRSP7Mu1BNk5UPvJ+dez4x1M4wVq8FaV4QGZny6Djqseso3/dFNNm45dmifeWy2GhJ67Sx7/8BtGQqkDsomoaRG8Xa3hKyEnnP0oVNTNcW9mwhV4pIpYyWyaAaEUxNpSkZY8+TEjRNCwCrH4quM/b9P8D0z72LxI03Bc9Jx/FQozGWf+DHqWZH+9+jKIz/4A+D57H1kQ8F96j+2KPYhQJf2H8DBbnh8ed+t1EXbgGZEVHgiCgOBtDzQkphOS6KopB92StY+M+/TubulxGZmUFp1rnlgc9R+eqDdJaXqOQn6HoKXTk/xeQGyvalJtcAxkZ+DDWZpH35cqB31gONsYdKT95QuOcTuK0WmTvv6r1f6bnsuFkxJ/ldMz3XFZ1ox3sOSK3JGVKba8KD3XWZXrmMcuAgSkg2aM4vwMY6qmMPeJV7mIqC2+ppjCOaSnNimooq3q+aJsbYeB+pYZdLNBMpYSmpqjSSKexSidoj3yCztsTKHa9EUVUimiBkWrbby0I9B2McXnf8TK21uUluZwMnnQ0sUf0Y/a7vxlU1ko88HLDWjWQGFTGXRur9wNj2eraKnu9WpYhx23jqJDgOcemt3HE8Etddj9ft0jr3NJ3VVVEzo6riHjrOrqzPCyFe9MBYf55SCl/o35Xm8jnTYKXRxnK9oPOaMTqKXSjgdbto2R5jnHvTdxK/4y4OPP0E8ff/OsapJ4hpWiA8L+T6bcr6fRK9vs52xvgEWn6MmeVLsHyV4mc+hdrtMLa5GjDGsVNPMLt8ifwH/5T2lSvUH3+M1EtvwZRsoSLZQ1tKKfy2w+F0WrlrMxLRsUslTLlbjw8ZkKppopjRoPudripEKiW8TpvI7CweQhOmRiLouRzJcjE4n0rX4sSpR9AyGXK33IquKNSt3Xq42P4DoQEo2aN4nOjiIvGDh4gfOcpoPo+nqnztVd8lDNWlIwUIYJ429CAdHD90mMlf/Y/YRiRg9GwJ3C+9+13s/N3/gkyWTiweALPbJ7K848B033EFPeYTSZxqFc9x6CxdDa5zOBXtT0bRdrMPtARd/AJgPHyVDi8Wfvha3K7MToy85nXk3/avMOfmiagq1WwOr1LGbbcZ2VrDGhsPCu9ASonyeeLVHjD2WVxzYREjP0bh/vsB2H9QyBYik5O0Lj6D4nk0k7ulFACeHCuRgQlY+NB6RCanSN50M+Uv34fTajEYvr9qWF8KYuOZrFeY2lwltndvnywgHL7+MnP1Iq6qYoyNByxr4sT1pNaWSKwtg+ftYow3VINaKguNOpGJSbRYDF1R2J4WG4pifnJXu9jI2DiR6WkOfvU+cudPi01et8uhM48R0RSap5+ideE8o295a/AcFF9yO5rjoLRbLC8cCDZombtfjheNcmXvkYBlTN16OygK1Ye/CgjGJndRFC/Vp2b7i8emZxkpbBHO6zitFm693mfV5t8PCPmXyu+LZrPs/Z3fZf8f/gnfeplgvdoSvIZTqn5bZ8+2cWVXRzvEGEOv+l5bukI1nQ0q8P0Q8hvZ2cz3+c5m0dWebGKYxhjAXFhg4T/9F9K33U7xU/ew9oe/3/c8ue02Rrfdl9kIiqtuuwOnXmNs7cpzFt/VH3sUNI3ECbEBikxMsvf//n8CmReItsrdrS1aF85jzs0TO3oM1fNIbqxiyK6n/vlEqqWAATVVlVY0jmdZeJ0O3dUVIpNTgSZ6MJI33MjMv/35wAGh67pEVBVNYeh5GPkxRt/yVhpPPE7xU/fgeR7Fz38ONz/G8sIBGlL+4HeodGp1rFIRJ5OlG42hptJBsayQUvR3ZYxMTjL+9h9i+md+jiff8bMU5vey+cG/pH35EtWxKSzXpSPBaaQqO7A9LbXmA2PPD0VRiC4s9jPGIVcKTRH2jWosRuvCeYz8WB/I1tRe91V7pB8Y25UKnmUFRA1A6aWi5fj2xz+Cs71Fsl5FOdgP2qNSv58t7QRdN/3rb7oOnm2jxXpzazaiB30AAMyZ2V3AuBFPYUjGuB5P49k22x/9CNX8JKXrvwMQa1dUU2k6zvPWGIf9x7VMFiUSobu1yejOJvb07O6/T6VZ3n+U1MlHAweiRjKNpihomSx6p43d7fnaO55HTAJjfMZYUdAyGbxuVziBHBB9DrqOKyQzkQiNk0+K51sSGoH3+guwAO9FD4wjQ4DxsG4tgUhcPlijphHY0/id1/R8XkgD6EkMQEw6Ez/yo3zi7T+DnR9n4kufI6qKz/QUha2RfiYnPMFZrhvskhVFmNJHjx1navUKib/7MFo6jacojG2uBBrjyNJlGvEkeC7L7/sNvG6X9G23B92xPPnw29Wq0FFKDVTAGNdqVDoW2YiBXSwSHR0lrmu7ZBR+hL2MdUUhsSO1TJIx9oexMT5BslIMzq+7tsbE0kWyr3gVqmGQNLRdjPHgNbnWnBDRVOK6SjebY/wHfwSA6FyPHU1H9L7mBD7oCBjjvQc59fI3MfqWtzLyujegvO37xTWR4CEd0dmT6k180ANtbiKJXa3SXVvDsyyii4vBtfCP3ZcVxFrNPhY0KMiQoOVanqqKohBd3NNXgBeYx/sLz/g4uTe8SWi6NYVqRiwmnY11cltrdGfmd32unh8jWin2FhK/OU02KzxRpR5yfr8A+8bEpJj8gMaAHZuvA/RTjmZ6CDCW35N7/RtxWy0q93951zEJG6mxPn0pCBCl2zaZwmZf+/Rd5yQ3pekrz1AbyYsOf55YMBInrkfxPBYe/7q4ZgPM3EazS2VCTtzyPhqqwubsIt5onpWF/UO7RyWuvxHNsVm+8VbGf+hHcA8e4fDpb6E7Djuf+Af0fJ7MXXcHf+9MTLI5uwdP01ib2xvImzJ3vwz9ve+jE0v0nC1yOeJHj1F9+CE8VwCs8Se/hTExQW12oW++8KZmiHZa6CGXAztwpBgupfCfOf8Z0FUFLR4XHd2S/c0HhjHGEKqyr9dR44ngu+xiAdfzSK0vszM+s2uu1XOjuK0WTrOJIRljY2Skjx0OrNVCYBlkW+doVKT1f+gdNE6fYvm3ei3j/WNqJXrPqf/1kcPHUEyTqWfOXlPXD2ItqD/2KPFDh9FCDiyD2lhjfBxra5P2xWeIHTyEIZ+d+NoKpgST/uZTr1aC7IqvMQYx73ZWVjBndoOXa0XXcYloSiAzGRYjr3096TvuonDvJ9n84F/SuXKZ1h0vx1PVXue2WAxUVdhslkpY0ls3MjUl6hpk4WZE2gwOi6ancu67f1BI6Gyb+vgUXdejk0jhqip6qYjqOHjnzpI4cWKovtiP6J49dNdW6W6sg3SaAYIMpO99DKJ5S3iTHO6+astsp1eUHfykdZlfMAng5cY4+x13UX/0WzifEp0s9UP9shRfl5vb2RDWhU+fpXHqJF3HJW4L0OgzxgBZ06Dc6UkEIrOzWJuboniy3cZttaj7UgpVoe5LWWpVnrzztZhGb62N6Rot2wnWrOfSGPvA2PJExskYn6C7skymvIM7PTzLdvm6l6B12hRlM6pGMoMqWWAALTSfuB4BY6z6r6tKkCWPLu7BlHrrjuuiRiLEDx+h9ui3BNEmMZQxPo5imi/IArwXPTAWO+CQbq5W5eK7fo76E4/3/V1naYlWPElULrq5aM8ebCQkpQg+N8QYgxiszXSW4t2vIVouMn/paTrLS3RGx6h6/behz0BcpvrCi3H82HUYtoW+tcnkj70Ta3JapJcV6ZF69TKrc/vovPNnUQwDY2KSqKxSVuMJXAmM1bOn5OcJ5iNgDep1Sl2bEU0MVCOX49hIgvlkdOg1DHe/01WFpCxiM2dm8Lxef/bI+ASJSk9KMfbIQ7i6TvZlrwAgZezWGPsRMD3PMplmIwaGopK67XZmfuGXyNzdAyIZQ6caAt3WQFoqZho8fexmRr/zLYx97/fhHhVp0mt09JWviReVVBqv06Z5QVTnRxf6GWPL9UTxHRBv93t/+tZBymgvVXitiO7ZS3dtNWi8Ye3s4KpaUBkcjoiqUpUpzPqZM8TaTZzZ3cA4MjZOtFLClpXrvlWbnsngyAIgL2IGqcwwkKwlBoBvKi0WUFnIEhkCjP1HO7pnL9F9+3d1dvNcVzQ/yOeDCnQ/9ND4iu4bXngHve53eqtJVRZp+U4O0cU92PEEU5cECxYZkFJstDrY8jpFF4WGVFcVWpEo9q++l43phaHAOPeGN3LpTd/LU3e+DkVR6Nz1CuLNBt2//gs6V68w+p1v6WMBDVXlmy9/M9s/9ONYETN4VhRFwYyJcRYudEvffid2oUDr/DlihW2SK1fI3PkyNFXtkwK4U2LhU9d77NQwqzboPb+DUorwGPML1zypi/XnSs+2aV+5HOhsbZkmd+s1tFQyeF6sQoHS1jbxRo3t8eldrhbhjokRqUHVstngWfHvm3+8bggYh+9D9hWvZPYXfxm7UmbrQ38tP1MWhYXGhw+CNTNC4roTTF58GmdIxrD6ja+z/md/wsrvvA9ra5PkjTfv+ptwRMbGhSTKsogfOoSbTFNPZoiuLgUtvi3XFTUGlXJwfUxNFcW7iOyRXewRFc8nuq6LqarP2qhEURQm3vFjJE5cT/WhB9CSKerXC6mUrxlXVBUtkRCMoePQzWRRAFPavxm5HIqqYqhK0CVuMCzPQ43FmXnXL5G5++UU9x/Gcl0sRRXOGaUCE+tLKO02yetvfNbzii7uBdel/uTjGCO5APi6IWmNubAAikL69jv73muEGeNkCkdV8WRWIuxh7EdEUzh14hYxt516knoyjRZ6HXogLlfYpFsosPaHv8/WRz5M1/UwrSHAeBdjPCM8uzfWgw2bkFL4GmPxjCZuuJHV6QXMENCP6yptqTFWePY1kNDrfkF1ZGKC7oXzKIA7Mzf0PZWpOVrjU8Fmt5FMCY2xxDFGqF11mDFW5et+oR6IjKyqKETUXtFp4sT1wdriP9+Kqgrv9X8Bxi+8MB2rj8VonjmD22zQlJZofrSXlyjmxklL2YSvKwYYCaQUvYVHy/SnDBVFwVRVSgeP0siOsvCth+gsL+FMzdCynT7WJwyOuo63CyDEDx/GMiI0br6VxPETtGcXGdtaQ3FduhsbqK0mW5NzaHMLLLz3N5j9xXcHbLM5N4fla0DPPoWeywW7YZ8xblertB2XXFs8/PpIjrcuTgTdpQZDT2cCxthQFdKFTfR8HjUq6pADxnhiArPVRGk1sSoVZp4+Se3EzQGbmjS0Xa4UfgQs0bOkkUZNg5iuoigKieMn+mQDGckY+9mAwbRUTNNoOU7wuhuwUtf+vuA1efzNp06ixmIBGxHuKBQwxp1+6YC1tSWq8GVx47OJeqKLe0TBydUrANiFHdrpDLq2m8k3NZVqWoCO+jcFO+oOAcbG+DiqbaPLic+XUmiZDOuSOdWneq4pfhU77AbGiqpijORQJXCPpHbbtYWf8/iRo3SWl4I2ov73e7aNkR/vA0XQK8BBUYiGmnoMRtiSzLf18plHRVVp7D8sFphcDtXsed7arsd2u4tx6Ijw7zwi9LC6Ihg/N8RUDoYWT1C/4SX4Ccf23gMUc+N0n3wcY3KS9K239x+jolBOZqjvOYiuKP1aan9DFQIgyRtvEp7GX32I+dOP4qkq6dvv2HVNrQkp9wnZmFnbgi3bxRjLn2FXCl3OE8E1SSRwVRWzViWqqTieWHA7y0t4lkVSatHDjLGWTKHnZGvuUpHCeeGAMIwx9lPkdrGIWa/hqhpaItkrbHV7WQO/dbkzBMADxA8fIXPn3bTOPS38UqX8oxFijMPjOnnTzZjNOgnpQhCOnb/7XzROiYY5qVtuDTp9XivCQCu2/yAdx2V7fBpjZYmIJupYLNcj0m2jWF2MkV7dRkcyxr5kIfLtMMauR0TWfjzbplrRNKZ++mdJvfQW8t/7fXQ1PXi/H1oyFaS1u6mMkMVJYOxvSo0BKUU4bNcVQC+bZeIdP4aSStN1RQfIZjqLVygwu/QMnq4TP3J06Gf44RcJ27KxiB9OiGjJveHNzL77PYGEKziPkMbYQaGRzODIegxrawtUte89MU2jrWjkfvCHAWFTN6jR90Hc6M4GyU98DLfdxtrewra6RKXMQIv1A+N2yJrVzwK0zp+j/GXhbtMMMcbF0QlSr34tY2//IZkF6EGzmKYFGuOIpj4r0w67O1Ya4xNBJtsbIqUAUTy3fZN4xr1UGlfT+8Cu0egBY9v1GN3ZQE2liEj5iC5lF9DTjptaz6Uncd31wfvDtSF+Ad4LLV7UwNgq7HD7H/wmsau99HRTWqGFdS+uZdFdW6WYnwg8cUclMI5pKlEpMdBHe4NNH9DSgXxQPLhw420kN1axi0WUGdEsxLe6gf50etd1g0pcP4xYjH94+89QePPbAGjPLWBYXTqrK7SeEYUNW5OzRDQFY3S0b0E0Z+forq5gWF3MZ86TvOHGXmMQyRg3JThKy12hPjDxDIbWJ6VQyRS2A91ymO2OSMDo7Wyx9LGPonguzl2vDD7n2Rlj+V3PMim8cX6Mt+8brltLR3Qst+cI0mvAIIZAXNdwvN5CYT8PYOw71/m60ebTZzEXFgMQOVh8BxAbYIy721sYY+PBxufZFrfYvv2gaTQef0ycw84OrXR26DFGVBXHMHAyWayVZRxVDWRA4fCdLGKyyMWulEXqMpHkGTNNK5EiKVlB6DGsjhmlpRu7Ps9/VjpmrK94BXp2W8H5HDgInkcr1F42SPuP5SU71K8xBgEcwnq+wVATiYCdLYaBsbzI7YMC8A7KKHbaXRwPcnv3sP+P/yxYzPxOeQFTyfBnos+uzYNT198KQP4t37PrWhiqALTdUEtWP/yq8zBjrEYipF56C7VHH2H+6ZPUDx5Fz2R2XVM7alJPZmCtnzFWzOhQX2kINfgY0sLaZDcxBAAAIABJREFU0DTaiRTxZo2xaCQ4Lv+eJWVBms8YO/UaWjKJakTQUmnsYoHGpYs4qkpxdCKwnPIjYJaLBcxGDTuZEuyl7+bhuH0aY9frzQXDmPv48evwbJvmubOBL2wjHgbGvfcmT1yPq2nkzvU3wXCtLna5xMhrXsv8r/4aUz/5b/pkFMPCH0eR6RnRJMZ12RmfRi0XiTUbAUCM+wWGQ6QUvrvGt8UYO8IuTFXA49nnD9U0mfqpnyFz510hX+Xe/dCSyZ6XbiojOkdKHbC/hhiqcs0mL7br9T0/hizUs1yPVjqLW9hh7uoFnH0H+zakw0LPZlF9GUS2t/6I9UT+TSZDfKCYE+hrce94HvVUFqewI9pQX7oobAtD2Ru/O6G3/yDWO36CJ15y99Bny5xfYGJjhejF88QOHwHPwywUAmDczxiLudF3dzLGJ1B0ne2PfYTyfV8geuPNbE3MBsDY0zSSb/s+lFwOF/oY46iuigYfjov5HPpi6K07VogxBtGwRQmRBuHQVIXtozegRqO4vjxCAS0rcIwZaqTjui6Ta1cxDx7GlNhHUxSSN9xI7o1vDtxGTE0NxrsxOkpkZhY1FguefRCZtrG3/9BzntP/1/GiBsZaKo2na4yffgIQejK/U1BneSlgDzvLS+A4bI9Nk46IByEd0dEVJZBRgPAF1DIZFF3v6wjmR0TuoM4fuA5baop0OQmGi86CnZ6q0JULcnigqoqClUhhywW6NbcICM1f+5kLeIkk1UxuV0toEF6nXrfLkbOPo9oWiRtuCl5TdB01FqMtQW5CtrEeZJp2Xcd0GqdRx3McNNchUylgSFDh4eEfujEuQFX60W/gPPJ1Tl1/K+nZ3u4xZWg07P/N3psG2ZKc12Ens5a79+29X7993sybBbMBEDZuIACCGIocCiS4gAAMwmIYkCyKloN0mBFkkCCDYVGQGAo5GOYPMvyHgR8KQw6bFhgiZTPskGiRNElhmcEABGafN/OW3vvevltt/pH5ZWVtt7Ju39evB+zzp9/rvrcqqyor88uT5ztfkPDUJdDv8gYsQte1sd5wC/8GIOPHSoxxU0a5tEAJDQJxVZVNSgYiz0tY/OhG69x1EbguGqnS0d6d24K1TQUpuedrt9F+8q04/PM/Q+T78La3MVhYytVdkw2dL8sF761swHGzgSwtVhr7ssjCwb5Y1DGGF/sjvPgz/xhrP/4T6vO8Xoe9tIRgoZvLHCl/VY090e+HPnnXr90vyolKT1Ug9jB2VtdF8p3e71stWO1Ooc0TgTGmWOPdxVVEKa2q98DDCDiHs5lMprw1FBPcuaab1CzKrdmyPkEMSRRFmAQhXrz+GC7+yq+h/Y53Zj5LwfDIzwlGeXJiIyx853cjmkxQHw1w+LZ3q7YkAuMwwu7KOgKdMZaa7TTTxNWOBtT50kG6xRj6zTaa/R7WpHzMCyOMXnwe9tIy3I0NWWKWAuO+WgTaKyvwdncRvfoydlc2ENh2IqMfkJIzzgVjfNSDn0qyHQehVr5ZXOu03ZzG9etgrovBs8/A39uD32gqdlRca5zIzOsN7F55ACvf/Foir8Tf3gaiqHTc0+GsrQGMofGgsKmaBBG21sXY1rl5Q0opIrQk80YJojUeSylGL78k3q/llZwz5GMchoox1q+vDBTc6gy+vnAaEGMsCQ6S4TicIwRyx2g/SvYfV2qYvTDEaHEJUe8QC4d78B5+1KiNJP0aaUm86cVyHhJSigjod7rwd7Zx8H//CYbf+DoW3/99ic83ZXB35IfwHn0CA5l4lkZdJov1r96PtR8XOSjNvS04FBjrjHEtOd8wy0L3e9+Pzrvfgyuf/Q10/qt/iNCy4EgpBRCXXgeSOmKxmymkFGWOFIAc/zTWnBZtO6vnwIsSlhmD57jY+NTPYPyBp8T1MAar1UZkWagP+nHf2t1G66iHxkMPq/YIPXIXqx/5cbXoqKUcv1Z/5CNY+fCPJsYhZ2UVC+9+T+k1nTT+VgfG3HVx+MAjWP/Wc4iCAN6d22KAvnQZ4XAIf0dsQY5eFIzy9sZ5xRhzxrDRcDOBmLOyIoLjvBUnF1qhIePofdf7xHat1KPqEgLqgA25BafrqtR5pG4NALyFRQyabQyff15UZJIBR9POCYxlwsIjX/4zBLU6mnIgJ1jtNiaHgtVwb74BVqtntIlp2AtdIIoQ9Hqo72yBhyFsnTGWAbyzLiaPh77xZYTLK7j84R/Fg914MGnLe9v3s6yxicZ4GigwPkyVtiV2TjdS189nEhjXFuPdAd0nOD1A+c026hpjHEp7OGdtXd2jMuuohe/6HgS9Q/T++q8Q9A5x1OnmyktsxsAhbOgAYHttM/fe2csrCC0LzX1ijEVxmtvDCY78AJcvbCYkKQDQeuKtGN//oAwW8zWjXkFgDGj3ttFA7eIlVWwAkHpYxmCvrCRYXkDcz0u/9CtY/dGPTL9JEIFHZFk4XFhS2//0DtmtJv7ohz+JhR/4ocR3bg0msBiwWku905y29UWfKSJtahZHBBE4emEEi3M0r1zNHQuUx3gQZBaweYwxIBYSzrlzOGp1MH5AvLe6bhsQwcnuygaC27cQyiRJ4fKRfYfpftAzJIcDHTYX+sfWoIe1hsYYP/886vcLOYuoNCgs24JeT0mynKVleNtbqL9xA73Ni/K7yf7COIe9uARvdweN/mHsi6otKmONsWhrvJuTuSRwRyT6HD37LPy9XXidbiJnIy3J2nnwUdR7B+g/H+9aUPKenqBVBu66OP+z/w1Wnv5hdY92Vs8BnKN18zVRUCYI0erLwHg5Zow9x0Vk2UAQwL1wsXSrXMdEVl6L2X+z7+n2cQTyMkatji/1PVxo1eEsLeHcp/8Buu99HwB90ZZljTPSJ8kuT8IIk27MEo4fmi6jUJ+TO1xhN2Y50/k2ebCZKDJFC+J+ZxFhr4et/+Vfo/X4E1j84PcnPk+B8cAL4p3JnJe89cQTuHXtYbz4d39MMekLe9twpf2plcMY703iBLz1j30Cm5/+h6hduqT6pCUZY0D0zbzAuGlzjGSBj1pBYJuG7sxBu3y7K1lHHfV5JhyDOu98F7xHRM4RZ+L9DNtix0i1+UWhQ2499LBqT+6upSalAIQcbOmDHzJq/73G3+rAGAD6b3kCteEAw2/+DQbPCV3x0lM/ACB2ohi9+AKChS4GrQV03Jh9+NSD5/H3riRZhfZb3462xsLqqFsch56PCID/PR/AfZ/7LSwsiaBKZ4wVo2Zb0pUiu32ra70CMOycu4ijrz0Db+sOVh5+GJ95+CI2GtntKve8KOfZGB7h8IGHM7ZAovpdX0y4r7+G2qVLhbZY6juSMfUPD1CT3rGWDIwjTR/NHVcxJZd++lN498U1VYUPEIyxuBdZnXEwZTI0AS1oFGMsR0DHIo0xBSph8nxTLp0Gg7ommyEnA4KtsxeNJmrDODAmdtTVpBRljE/rscdhdbvY/bd/AADoF0gphDMFx4gC4/XzGWYSEAOfv7Sidgf8gwPYi4t4sSd0v9c6WcnCxic/haMfEsGpn5qJSbvnTwmM9a80rl/H8MUXVEW/8es3YC8ugTtOwsOW4K6vZwL1PLgXL8K7eAWRJd8h7fw259g6dxFhylXj1nCM9bqbmRRpQUGDfNHETJPZOAxlkDlFhiOPMfSzUgq7gDFmjGHzv/7H+L/+7kdhycmcnBoIfhhhb0VoCidvvI7hC89jcvMNIVtJIb1QmQRRJuPd4QyDVgfN/iGW5dg32tuDv7uDxjWRACkqDe4jGo+EbZVkHu2VZXi3bsH2JsDlq+Le5CS6OSuiyEdj0Ecok/30e5JIvoNY5JBLTx6ajz0uHCJefBF+twtfc1FQUgo5nu4/8AhCxrH3l3+lPhPvWpgzxoCwUqOdikkQInAcsI1N1GQy6sAP0DzqiYWfHDNqFgcYQyR3GKs4UgDxYsZ0/NC/p/8EYindYauDlmPjI1el9/y7vwO2HOPjRWI+Y+wUMMbkDrG7sq4cL8rQuyByX3xtURciKlyYquvgtDMl+spAno+32zj3M5/OzGctxRgHU/MI7MUlfO1HPoFeuwteq8FaXkZ3fwfORATGXJN3tR0LFgMOxvk5M8oBhvGE9GFM8geeZIxDiBjBhDEWx40JGbvbRe1jP42vP/aOwrGLCuoAcfyhdjE7C2gM4up3tZdewLDRQm1zU40X6TEMICmF4UrtlOFvfWA8vv4wfNtB76/+EoOvfw328orIQGYMI6kzHr30AkYXLoOz+CUCBMNZT2kHl3/waax/LF8z41pcaY4ajg27u4i2PJ7OktI2VcPiysc43e90rVeICDublxBKHVDz+oO4mhPQAILZoBXk3vWsPstqtxEd9bHocExuvIa6ViWnCDTIH33ly2j90f+BYb0JrG3ItgH6u9h++zvQff/3ofXYE5njdGTwmmfZZpJ8Nw0d1waDKAsN6FIKmVQmX3AvFRhPYyeoLY1mXWg4NZsqgm4d5DVbicBYZ6ZMpBSA2JJbeM93ChsjAEft/MCYrq134QpQq+PW+Su5gxcABMurspJipKQULx4OsFxzElIhHWkWVV2vlFL4zXbmO3mTd+OBB0WFvRuvwdvdQf/LX0L7bW9XnyvbNi3C+k99Ar2f+UcA4mCMrr+I9dobe1ipZ6U49L04MM4/J7EnKtFqyoKS2jCQxX50cFZcqt7ZvIC9lY2MUwOBpBSAWNjv/Ns/gNXuKOeX9HmAOFikbXkdolphB47voeYJBnryomBXY8ZYlOAOerLkOTHGmiSgIz+bd0320jImN9+AOxkjXCDGWPs7j9sCiKBs2jjQelQUQQr6PYQpxjgd+ITNJgZLK+i/+JL6jLd1B6xWUwv+WaC0lZubcKRu/sgP0Do6BFvoxtvNsiGBfF/cCvpikuzULKbuh7mUIssYk5Si11rAxx/YVDt4OvRyw+m2+GEEm3Hts2KO8oIIntT6v3rlQeM27ly4gj/88KcQXIsXdWlZYR4cbbchiCLsbVyAvbwstOKpapxAPKcP/CBmRQvOUbe48jHmG5vo7suCWZYF5sZjB2cMCylnCh1K5qAxxr7cVQDifgEADfkC7E+8Ug9jdQ84SywI+bu/s1AiAoi5LFCBsfwOkXELXbT7h4qFr738PG6fvwwuC5AA+fdLz7l4s+FvfWBs12q4ceUB9P/zX2PwjW+g+Za3gNdqcM9tYvzaq/B7h/C2tnBw7iI6jl36Uk5DzYrZw7rsUFRNLk9j3LAtWfkuOxjo1ZSiKMLOOSGRYI6DunSZKGzHpUsILQu7V7NesFa7Az44wrlhD+FopEy4p4EmkJ0/+N8Ax8Ef/b3/AoFcMEQptnv9pz6OjU98Mvc4xBjnJeCZSBumtpExdBxbSSkm2sAE6NvXkoUvyHzXQX9r2pYonXk1u22uM8aTZgs1TWOsPDUTyXfl17LwXXGVp8NOtzgwthj2z10A/81/iX5nMcHO6whW17BwuAvf8xD0euDdLl7qDXPZYnXsAlaTtoiDZg5jnDN516Uf8fBb38Tev/9jAPGOzXECY2ZZSlNNE5lijLWJU8c4CNV7mbimVN+YpjGm40yCUO1G5IEmw2EQ5j4XtyD7P5YUif+T7pbgRxF6C0tgtRoO/vQ/YvDsM1h66gfA61mrRWpezBhnk3tszjGQrg62tGT0b7wmqgLKscFeXERwcKAsGxVjrBIx61i7dBEc2YUUfY6Sd6MFSvzJMsY0BnphOHUcdjc2lEtE2F1MPOf0gpczht7qBgavxMnWVGCmiqQhDZXce24TfG8Hlu/jSDLGfCmWBtC448v3pQpjHEQRQnmMdCJlefuyjPGRK/rI0sY6LhVYcxYtiINIJP8lNMaW6MOTMAQWFrD53/4Cnn3rd8A3JBH7foitcxehzwZGUgot0AyiCMOlZVz75/+yMDehYYsZKskYF7/jNJ6wjQ1093dgDYfC9zv1nUXXwf4kv9yx7hlOiwm/QEpB5NvAN9MY03HzFoRFcbUtpRRAdnc2euBBdPd3cPTVr8Db2oJ9eIA756+KdvLku6mjZrGzwPjNCodzvHTtEQS9Q4SDIzQfEYkBtUuXMX7tVVVQQdcXzwpdH0SaVsZYxqZM1xiHEINsljGO/ZfDCOitnwOzbdTvu1ZYNYmw/MM/gmee/imMnKzUwm82YQ+OcG5PsBy1S9ODbEBMjMy20bj+IMY/+ws4WFpTL6WefFeGjmvDYsDuKDuYBCVBiQm6WpGPtMbYTbGI0zLfCesNF6t1BwuOjY1P/X2s/eRPZT6jD1CTRgvu8Egl+nhbd0RCWasVs3dTig0QaufPo37tGpjj4KjRKpSXUPKDXxLkRyursH0fg1deAQAcNVoYBiGuLRQHxhTMpYM3Z2UVIecIcrZL1da99h1neRn26ir6X/kyDv7D/4OFd71HuU8E4fGet57Apf+/KLltFIS55vmmUgqatEYVGOORHyiGK/33vCAyvUCkanAEP4xgc47ahYsYvfA8eLudSTYixAU+xAHyGGPdY9XuicA3fON1uBvnwCVDZi8uCemGtF1SyXeSMd5eO4+NZl1qDrP9O2G3JRfZdk5gTP18Eoal/aL5mGCNo+4iwigODMLUe80Zw+HKOsZ37ijbQG/rTiV9cR6or9Q3N8GiCJ3DXRx5AVr9QyUno/O7nMFvVpdS6CWC08VaSr8bRImfADCR7hitteKcEqfgvQ+0QC/+bLwr4nCG9qOPIXBcY8aYdg6D1MKmTE4X25WFRotrzhhajoWBZpta9I7XLY6xtGCL1s7B8T1Yt28mEu8IaS9jHbSLaDOdMQ7VTkNaY0ww1RjrUgqgfAdUT+JNvyP4jvdif3EVg3/zrzF49qsAgG0pc6kpxjh7zJrFc8ewNwPOAmPO8Pql+8EcMciT/Uvt0mX4OzsYPPsMwBhuLm0oRnNWJFeByc4+SazuxE8KnkdBliFxLKa+EyJCZDtY/YmPYvkHny5vx/nzOLj+SGYrOYoifN1jcHwP1/duA5zDvXC+4CgxeK2Gq//DP8PFX/jvVSEL/SVjBfZWaViMYbnmYms0yfyNWIbjBEp69btJGIFBY4ytJCto4mN8/0ITP//4VVF176GHVWKjDn2AGjda4EGAcCQ0ad6dLcVsTUue+cpOD3+9fZj43dpHP461j30ioZ1Nw5UaLxqE8zTGABBJ+Qe5Q2y7YpC/1skO9urYBXIEq9XCf/jJT2PvrVknhqJrbDxwHcNvfB3RZIKlH/hB9fvjMMaAJoGgSUhJKbLbwWEUCbP+nMCY7luZlKKuJc1NcqzPEm2TLFGI/OdSxBirxDNlYZZkCclZgsqhL38ony0W300+D8EYZ5PviDHmsioibr4OV+vrpKsdvyb80YkxJt/p3XMXsOBYcpzLY4xjyYVijPM0xtqCpiw4aj8hfFMj8kkuYMMsBhysCNnX+PXXEYUhvK0tuBX1xWnQdTbOi/Gzu7+DI89Hq38IZylpf1m3OPrnLqB+3zV170yg2EXOMomUZchjjD3JWjtLxa4YRTIkTwv0CLQwPPKFDpoxppK8TEC7qGmP/yK7RILu8hCEZmNI27VxpCffGTDGgRy72Y3XElZthMWag8OJn+/gEcYLCb1CqpJS5JBoAKoxxvp9kz+nBcZZjbH4m+PY+PPvfgrRzja2/td/A7/VxmBZvB9KY5yXfCfHMNOF0GnCWWDMGXzHRf3vvAP1B66rsoY1qa09/LP/BPfCRewxSxX3mBVJC5aUHZQ20OiMMSAGwExgrE2c5O249H3fj5ZkSspA3qw6vrTTww2Ia4y+9TdwN8+DO/n2Z5njSW9IfRtLtK08WULHWt3BnZzA2CRQLUPXjaUUXiACF9r+UluEcmCalvleBfoARbZMtG3sbd1Rdml8ysT2J2/s4D/d2kv8rnH/A1h87/syzg06iDH2tEE4D0wGAWPpgd1vNMGBqQvBIuYIAHZWN+Dk+JTqTgOJa5GJYa0n3yoqREmY6AmnIa0NjpPvspM7BQj5Uork9vG0hYg4X5Tr8KBDD4bznkshY5zaOUlLKYJIFFloPfk21K9dw+IH8tli8V36TqTanV4YiMBYBGvs8ADOZAy+u6MCbwCqOtZYFg5SjHF3EV9/+qPYfed3qzLlRcl3BNZN2rUBSPgYA+K5mTDGl37xlxHeJxIE9UlfT9zjjGF/VWqyb9xAcHiAyPOOzRhPAlGYpC69srv7OxgNBnB8D27KF961OF5/x3fj8i//arVz0II3wRibBSFEAOjvwHjzAp577J2oP148h7gF772fM8ZQHw+0pLy0veA0KMY4RRqVzSd6gQvfcHHddm1hFVoy7te1vB+Pirr4XqK4B2HRtREBiYqrBE+XUmgLPno/3IJYwVRjnGaMpyUVAimNMZLsssMZbl24CvbWtyMaj9C/fA2W5tXPUCSliHMu3mw4C4ypwMPHfhqX/rtfVL8n9i8cDuFcvQ+jICxMRDKFW7AKTK/uqEMnGONMu7XkO4NVdBpOiqU+nPj44qtbWJDWY+PXXk1MfqZI6zcjmDPGgJAn7I69zCr7uK4UgCgLPQ5DjGTded0mi17wiX5PWXHmuyn0KkxU4Sro9xAMh/B2tuHIRMgiu7a+52N75GHgZwcXYUc0LVATwVWcAV3AFiwtI+AcnmSMh402aiUVlqbZNk3CKNdDuyj4bz32BJz1Daz88I8kfh9EEXIcB42RlkBMk1LQFr+JlKLoriQ0xmE0nTFOZe+nQfrMNNK2hWTXRvIcXzLG7SeexOVf+tWpDh66LjWKZDCfI6UILRtRqw0c7GNpV5Z7L2KMOU9sK3/tykNYXl5U15nLGEsG1bMdVbhF79P6tQIi6CwLdhhjaFy/DttK7g6kNaoWYzhqdWE1Gpi8/homd6hk8HTG+IXDQYLMSEPcSwZeq4EtLaO7t4NQlqhOB8ZFTHoZSAZR47qPsdl34wIf2jvAbPx/3/UhNLrZ4lSEvEUlgNwxRu/XNB5YPLswBoBXekP8q2dfwUgmodM7JK4pGeCVPfukxtgsYbvt2kpKMW3cT7zjjTbGNbEbw5vZ92xREml5cgqVfMd4or1KSlEQK+SNT3mwOS/QGE+RUshHGkRIBLvUvvDpj8DqdrH/4KPqnjLG0LCtXCZbv1dvNpwFxtQpOUtoc+1uV5U4HF8Q7DEZ3M8K6igcyZVfkR6IVopDP8gMBi7nqmSsySo6DSfFUn9lp4dREOI77os1biaJd2lY6iVPBpimWKu7CCNgZ5zUGR/XlQKAYvwPPF+U19SOxRiTi414MD4OO03QzeaHxBj3ehh87VkgilRp1KKg8dW+kF0MgmxCInWZaa4UCY1xwb2zbRv9ziKiI5EYOGg0SwfgIp2u+F2oCozoKCpC4Kys4L5/+jnUr15N/N5kEpwG0kHHgXHy9/oEPc7ZwlTt09wmrKmTZizd8HKCzGTbDBjjnAklvdWbdpbwomyRjiLoLKMXRoiQvX46Fl9cQrS/j6UdGRhri2ZrYQFgDOHgCFa7re7POAjR9wOsynGzZvHca+KtFuDWMGh1FBOVn3wn/j8pSb5Ltj/5rIPUeMQZEDKgefkyxjduxFZta8WM8f7Yw//8N6/jq7v9ws+IinTyWjbOobu/Dciy2Wmpgl46twooiBIFPsTvQkOZgvLA186b54iQRlHSbS5jrB2Hxgs9yUvHX24f4M5wgltDsVuYzLlB4t/lPsZ6YBwVEgI62o4IjMvGnLoW7HlRhINF8SzzNcZU/S6bM1MkpRjLnQZ9nnM5U4HatF0oHWmyrUwiktQYJ98RtTu4sIhrv/WvsPPIEwmC6pMPbOJ7zmVzSmgsSVe7fDPgLDCmFz1nqU2B4YE0p1/NsXKqAnqp6naSjSvKICWbFiGlyLabBrcI1becbS0IBESChMWAlZW4g5e5W+QeNxX8RKgWtFMRgbTOuMxGxwR69TvhGpDs/jqjNY2JrQJdUzckxrh3iKOvfhm82RJlnqEHOMl++EpfJgSFUYalKWPRyUcytgbKf91tznEoTfStdgdD8FxJgY4iKYUfigpxeQN4lepcxIYfS0ohv6tcKUhjrG3JE/KywdVxlFZ5+nvmaoG4KLwwhXFP2FpVd6XQNcb67/0wyk3mywOdNYz0ICv5XbqH7tIS/L1dLO/cRlBPlnVlnMMiCYTmDT2SizkqoECa9zQYY+DLyxg22xm5S/JaJWNsoDFOtz8p7Yq/TFKU5lUKjO8AjKkE0DxQWfm9nICHMA4jtTByzwlbL0tqtO00YzxjYExBrSgJbf5uAQWMcSohOQ+F731O8p1+HN3WK93GMIrwjX1hY0mEiO7SlNEYlzx7lRgcVdQY+yH8cPqYQ+PDSFai218U/cTK0Rinq63qSLhSpKQU6QU1sbL6+ctgs+T8XupKwZPJd/o9UORhFILJ56ff0yudBro5VVVjKcWZxvhNB/0lSqP58MOwl5dxZ2FZaHhzHn4VUIdvpLyPbZaSUsh/0udCZF/WjMa4YlsczhPXPApD1Cwr4fOYl0xWhqzGuJqUYk0uPraGycA4TG3vzAK9+p0XZgMX1+LqJQ5KgiBT2Np9psDYPzjA0TNfRevxx8HkM45dKZJ4pTdS/07LKcos7Igx9qJk8lmmjYyhtyAma6vbFRWWjBnj/CScPBlBle1e+syslQ6BrMbYTgVd+mJ0WmCsJ99N6xPkMDAOBGNctBDR26AfP31OE41x2qZLyE/MRgORDFWc9AMAVzsNPLLYQm15GcH+PpZ3tzBe38zaEi7SwipOHlNFdOT1uQUsOADUPvxj+PI73qsm7iRjnPydicZYtUvTmwLZBS+HkKK0rlxBODjC8FvfhL28PNXZh64hbSsZSUkKfYbuZW1zE47vYeXO68LSLCVVqB+TMa5V1BgHUZwQNUktDvUgOw9F732e842T08d1LSvh1f4IAymh2JGEiO5lH6QCvFIpBd2LkErBT/04ABEYB1GEYZDdndWRYIxDjTEtZDVYAAAgAElEQVTOCYxdi6NlW4nqd4SEK4UmP5yEYS5jTySZscaYp3MPps8VGcZYm7P1AiR0LJP3zz2TUrx5UZRdDwBLH/oB3PdP/zm2Jz6Wa86xtvGBeNJJs3FpxjiIhGOCPklnA2OmSvKmWRATOCwppRj7wsPVarZEZaal5Vwz9DKkE6z0yncmqFkcXcfOMMbzkDZ0tOp3eclRrhaMiC24Y50OQHLrcGLZCBwXR898FUGvh9YTb1WfSydCAaJPvj4YY6km2j1Mlcouk5e4lqgANfSFRr3o/tmcKcbY7nYxLrAtSx476eJBIHY2j3GelmCYRpkmzgRKG5xKmsuTgYymMcaKqcxq/dMg9s/Uri39bwJVDUsj66qQXGyIUtTm94wzUSCkaGFw/0ITn7x+Hs7yMoJ+D0s7tzFcP5c5DiXg6WNGuojONPsm/pbHRBEaFfDHf0svAiaGLCCgM8axtCt5bPG75lWxOzj81jenyiiAuD/pwVsYRfgXX30Zf7F1INsYu5KQM8X5Gy9h3Gpngm5XczqIogj/8eYe7gyzCchp0MKjaknoZNJpcnE4q4QqlgboiWLZf+cxxl/f78NiItl3VzLGvULG2NzHmBwRTDXG4rz+1ECaPIVHgXCe6SkpRb6Wf1FzQtKhu8uoktCSMc6TcxFJVq3yXfyc6XEV5SJZLOncot+yNJFgOhfrlUDfbDC6yy+99BI++tGP4qmnnsJHP/pRvPzyy4WfffHFF/Hkk0/ic5/73LzaeFdR5McKiC1CZtvYHnnHllEAcUfRxfSiDSk9kBz43URgnDyWq3XWMIKxVzDBsYT/KQUgI1ncgFkWeLM5U+IdXQtdA0CV76o1bq3h3JXA2OYMbdvCgWKMk91f94Y+riOCfk59QAlaLYxeeB7gHK1HH1Ofy5vYXj8aI4giPLIoWLhBUWA8hTGm703TneqMsd1dLPTzTX8HyC4opwWYVaQU80i2pGtOF/jIs2vL8w9NH8czCMhqFseRHyBCVpaQd0y9PTr05FodfuqZp5nCKlIKOk4QIS5FW/DciRG2fQ/9tbzAOJbiEJTPLgXGUyphZSUiWcaKbpkXhMbBf75LjsYYy+tvXZGysTAsTbwjxvhQC3iO/AD7Ex8vHApJgG79V98UgXG7f4hxO5vYpiffDYMQ/+7GNv5zyp4xtx1q4RHbtZm8WzTXNSwOLwgVyz0ucVIBxHNhyJNSyJ2iMsaYxUlegFgIPLd3hGudJs41atiRHvZ9P1DkUJr5LHv0+ta/6bxBVf4OJ9MZ46SUIkJ/fROwrELpTde1sZdTFtoPxXVYjMU7IXKBmjcGEWNs7GPMq0kpLEZltKMcKUUyRjJNaKTiH9+2jPFnP/tZfPzjH8cf//Ef4+Mf/zh+9VfzbWWCIMBnP/tZfPCDH5xrI+8mpjHGgOgoOyPv2Il3QJzUkGGMGc8wxpbcliXkSSkAMTiGM2iMSeNInX2kbZ+v/thPJPxkq0DfFlIvY8VjrNZdbA09NWDT8QwXy1PRdW0cen6uz6xrsVhKMafkO10mE4RAKEu/Nh64nth2jvWe8TWTvvjhrjD/z0opxM+ySmxHfjB1e10wxpqUoqACXPo7QHaCHE9hjKuUrT2Si4D0IrIKlM1aSmOs2q6VTJ3WbnvKe5hGjXOlj5wqpSgIIAjkSpFm19OFFNL+tX6F5Dsg1tgWSSlUe7WiFL3cwJgY47hPqyI6spGuZnWVRrovJ3yMU8Gy8O4uvzYg65KT1q1zyRjb7ba6RreEMaaAX2c1D2Twc2sgy2bryXfdLiausC8cL2QD47rFEUSC1VaBYY7FVxrUZ3W7NpPdGMqnaTkWQsT3fmKwII6TlAukFLrGWDuWozHGOgm0NfKwM/bwyFILyzVHMcZ9z0fbseCkGGaTuU7tWobmGuNOTWeMiz9f1wJjLwzhdxdx3z/7LbSkb3YaSzUHB5PkXEZto77JpJwiCElKcXzGWE/6BsoLVtna2JzeVUk7kQSGGv9va1eKnZ0dPPfcc3j6aVE44umnn8Zzzz2H3d3dzGd/93d/F+973/tw9erVuTf0biGtn0njYOLDj6L5MMacGOM0U5mVUnCW3IpKPyh9S2sWjXG6s4/9QL30i+99H5oPPlTxiMnjirrq4ndVGeP1hotxGOJQm3iO61BAoOp3XhBlBpm7kXyXZYxF4NB68q2Jz6XdBQDglf4Iq3VHZfUPU84UZdUAaWF15OVXV9Pb2O90EVx/CM1H3lK4nZdur+7iQYilFNmANq58N/XQAIBtuWOweowFaSb5TtuS50jbtRUnHtlaolzZhOBaXG2xT9MD0mSot1OHo71HOvIq3+m/98Owki6bpASxf2rBxCmDxggMh8tZdowCY97SNcakNyd9ZPHuXLov51e+M1+gqHald7BSjKPOlLmy6lyplEJeV9/zVSBKpX93x560GoudWRhj6C+Je+Z3soGxXjFxZ0wa26wLTRoTGVzprKPJopPGuJZcdKo5wCAwBrJWn0B+8l0eY5zWvn59Xzh7PLLYwkrdwTAIMfAD9LwAbcdWOxqE0GBcTvoYm43jxBjnFdPSkbRkFHkEztISWMF4uejamIQR+qndPi+VC0AM7zjIZ+0ra4xZvl3bNI0xIN6T9OLDYgycJZ1dqkgp3ozV70orVty8eRMbGxuw5ERnWRbW19dx8+ZNLGvZtd/4xjfwp3/6p/j93/99/M7v/M5MjVlZMa/6My805HZYrelibS2rqb29Jba0HjjXxdpydc2tjlBqh1c6jcS5OjuHCLYi9Tv31h5cm+P8xgIYhLNDo+4kvrPiiYG4s9iAZXNYnOW2vwjLozEAYGGpiZVGDR6AbrNW6Rh5IB/KetPFyqp4np1WteM+wAC8sgWvZmFtVRYLeGMHjmUdu30bd5p4+fVdgAELWrvW1jro3HCxPfGxttaB/cod1ILjn29BPtvV1bYYULqiMuCl930nmtqxKcO8IfthFEW48eURntxYxOXNReCrAKvZifaMDwWjvNRt5LZzDRHwAjCKItSc4mvhwwkizsH/yc/j8sUVTP7dl7C8kH9MHTWLw0616UXZLzfXOlhrJyuueT0x3LQ65f3hy32xJf3whWW0ZiysQ/c0kIP42kpbtanuWOBu3HZeE8VpNjcWMseJ5HsbAXDs6X1i4RUXrx2JhMmVxebUz7oWh+8HuZ9bPhLPdmGpiY7mn/6qL8ar1eU21hYaWJT3u7vUwlq7jogxtAvGsjw4Fofj2nBbYuG/ubaAlUaWBPBbl/EKgNHyCoJaPXP8g3UR+E26C+pvNRnknVvtYK1Vw8pgBNwAOktNdFOe8Lcke7+y3MLaYgtjLZBYWWphbbmNvhMHDM3UeFiESV30nUZHtNl+9Q5qXvwMOwciMAujCEsP3o/Bs89g/cGraE85tnMobA1DAI1uAws1B4Hc3YnkOb0oQrcV36fhyhpw+3VEy0uZdq+NJ8CrQHuxiZHsO8MoKr0+6/Ye6vK9jt+t7LNJo7cv7uNSq4ZX+iO0F5tYbrgI/oZhyeC+1h0Llpt8D+pyPllf7aj+oyfNra+0sbbYQuMlG2M/VN99/ltv4MpCEw9cWEbf5sBr2wgbDkZRhJVWDf7RCI72noZAaf9uefEcBM7QapRf00BbiEwbK2ks4DUbmHC0UuNfGo9ZDH/42jYOOMM17XP2zV3UbK6+61gcTs0W83DOfLmy1wPuHOD8+gIWDOopLBz0Ed0EllfasDhDU/bP9bU2mk52PF2U/W5xuQX39j4ce5xog2txODVxH5nFM/FIHii/yCq5R6cRxyvlJuF5Hn7lV34Fv/mbv6kC6Fmws9M39mGcF4jV2DscYmurl/n7C7dFMoU98nP/XhU/ft8GrrQaiWNNRh78MMLtO4fgjKE/HINFwPZ2X2anR/AmyfOP+mIgur3dx2QSwLV4pfaNjsSkdWurj7AxwdHEB/zg2NdIg+FBf4Q78liDwbjScV25WPnWrQOsRpL1HE7AoujY7XMlI8EABGNxT9fWOtja6iH0Aow88bvh2EMUhMc+Hz3bW3d6iAAcXXsIq4jQdxdwpB2bVvSH/RG2tnq4M5yg7wXYsC0c7PRhM4atg2Qf3ZaD2VFvhC07286RdLTojT0s1ZzCayGGc+9wiBu3RH8PRl7ptVuM4fAo+Wy39qQX8sEQW8NkNvahZIH3D4bYcqYf++XtPhoWx+BgiMHUTxaD7umRZPMO9wawZZvqnGOnN1TPf783Qo0Xv0PE6ETh9D7I/Ng3enQ0vd8TOTvsZz83llvyN7d6GGkT4d6BmOAO9wfYGvs4ks94e6cPe+hh7AfwJxXGqggYDD3sSLuso/0BQjm2pMHrdQzWzmEwzvaNl90uRkurGC2sqb/tHIhj9g8GYIMJJnRNdw4xSe3A7crz9/YH2PLCRFDVPxhiK4hwOIjb5U/Mxqqe7HO7+wNs2TaGIz/xDEeyTUEYgT3wCGqXv4SjehdDfXxOWWjtaU4xL93cx/lWHa9rnsbPvb6HsR8i0J7DQDLGk9ZC9lnLsfiNrR5ek8fZH05Kr+/gaAwHwNZWDwcV3q07UgftyHt8a6uHoOHiaOxjybZKz8ujCL1Bsn2qX+4dJfoPJdsdHQzFc/UCjLz42b16OMC71rrY2urBlnKUF24dYG84wbJtAWGEI+1eBGGE0XD62ERJZ/uHI0z8wKivrK62pawGpeN+zeLY6w3RH3qlc1JL7uB89fVdXNRio/5gAh5BfdcC0B+MMfQChDntXYhEgaqj/SHGfIQyTAZinLt55xA1i+NA9tm9nSMc5ewKDAdxPHE0mmTGOQsMh0dibhp7PvxJeT8BxC7RXm80l9hp3uCcFZKxpYHx5uYmbt++jSAIYFkWgiDAnTt3sLm5qT6ztbWFV199FZ/5zGcAAIeHh4iiCP1+H7/xG78xp8u4OyjSShK2RxPULI72MbSOOt62mmWk9NKZXCYn6IlCkzCbEBBrjGnro1o74q1akXxhois1AWfCVs0PI9AdrVqVr+NYqFk8kYA3L2kDWbblJUcl7NrmpTEmnSsZ6j/+Vpz/0Acyn6Mz0aYT2Rada9TAGEPT5oWuFEVbf7pzxNQqbJomb5ptWRp5lmLTtLpVLKW2R5Njy5e43GJWBT60eyDuZ1JjPO2abcbgoVxbl6erLDwmp3c8R2PM87chi5LU9OS7KlIKzmRhAQMP241P/Qy+5tm5bhl7bgP//if/AX50JU5c010TgOmaQz91XQm5Q0pPLf5tKqUQ59TL3erHjvsk0HzwIVz51V9PfP/mYIz/6Wuv4p88dkV5rOuWcyR52J/4WKk56HsBbhyNZLGU+ERj6eQRpIp7AFphmCBUPr5HstjEtG19vVJh2rZvGmiuIynFZAYpRZGnelrf7nKGYRDlulKEkSgsQ2PFslwA7ownUmNsJz5P3yl79rozkqkeljGGlm2h5wWliWVkrzcJw4z1aho257ggmXkdfhRmivx4YSR13tnzP77cweMVdqx1SWPNMku+A6SUIsrLadIlgeY2msJL/9tQSrGysoJHHnkEX/ziF/HhD38YX/ziF/HII48kZBTnz5/HX/zFX6j///Zv/zYGgwF+8Rd/Me+Qpwp5WskvbR/iocUWmrYlHClqzrFLA0+Dnizg8GRQ5loMR35+RwWEPkxojKu1T18QeGGEEObm4dPAGFM6MnoZq946xhjW627Csig0tN0pw4K2jZQOXMiuLZID6lxcKVg86QHFEzqTOi66Z9QfqXpUw7ZyXCnEz0K7Nn3gLdEYA6L/TXOVSMNJlR0FhEaPoczHuHzy3hl5uLZQXM7YFLYeGGtNatoWjrTt01FB0gvB4QzDwCD5TjtGmR6QtMu5rhRW/oI9rTHOuFJE5j7GdJwQESY5FbfS6LzzXQheuo3JwVHmb5Q0pQe9FHDFPsZk35R9/mkNJGmwfW0szPM2LkOeB2valYJ+n4ed0QShvD4VGIehktYcyt2Wg4mPpZqNlmPhVbltrT/X3gMP4Y9/6GO4cvFy5hykx58EIvmOQyyQj/xAWUzmYawFnHqAXwYvpTGmhc4kLM8tENeVzS2IfYyzTj/DIFT92dKSwiapscbhHAuOjRtHYwSRIEjSgXSE8oJRqu8oH2OzztKkwLjk83VprzcJInTd8vt1pd3A/3t7L+Ftnl7A2oxhFIRiQTWHeTjWWYcArFISRV9MhFGEdLivu1yYWuAB5ERzsiqAecDoCfzar/0aPv/5z+Opp57C5z//efz6r4tV9ac//Wk888wzd7WBJwHHilfA+2MPX3jpNv7wVVEadHs0UUUn7hayJvTxKremBr5smwGozPWqMZyyYImiqd6zs8CSg5JijGcIMNfqjkrAApL35DjoanrVTIEPzhFBMg0VVsXTQANIuvpaHqjYABAXnKHn1LQtDIIC9rCEMQYwNVjSB8VpjG8aednpZPWWt5A0LfAxCUIceP5cEl7FIk3+W2tT07ISZbZLGeOC9zANne0ps77SE5LSUIxx6pnHFSAhf8b3NIpElcMqrhTKri2n4lZ+m/P9lfMCY086v9D7H1fCKi9cov87fa3AcZLv0seB/H1+p6Qqd6MgubvQ1XxvAeBg4qHrOjjXqGFLOkskFkmWjZsXr8HNYRhp5+rQ83HkBzjfqsljT0/A63s+Wo7M/ZHXYZZ8F7tSAOI5UVlwc8Y4eR4vSvZLAl1boiS0Zg8HJO/Tct1RC4t08h2d0iTQJQvUqoFx3jWkUaPAOAyNkuGudOoIIuDGUSwx8VLvqc2ZcuKZS2CskW2AtE3FtMBY/CRCK0PEMaaesSkLDxSXgT/tMNIY33///fjCF76Q+f3v/d7v5X7+537u547XqhMGWSMBsU3Ul3d6eNdaV2yRzcGqbRqcVCfWV2ROihFQbU4zxhWDuPicYaXtcxMQ06MY4xmOsVRzcOgFamDzDW13yrCQCIyz7iCAZgw/h/PRfS5jjAGkGOMk29awOLZTJWiDMH8yIujszzQpBUkO/DCa6uebhiv17zqmSXLS1mJFoO3kebx3eaWFAcHAp6UUHad4W5SOY2LXRigLjKdJKYoKKagta8UYi9+HMgiIgEo+xtTnBFtY/j3XyvdXpsBYl35MgijBmlKQlJel7ucEPZakTtPsuPibYWBMjLFGOuj3W99CzsPIj2UG6rrCCE3bwiQMcTgJ4IcRel6Armsn+pAeNNGiI2/RQu/LG1LneaXdwI2jsbRsqxVe2/7Ex5VOI3EdZlKKFGMcRBn2dhocztD3sgs2m7HMgpieP9mDCh9jqcHPcYJZqTl4uScC445jgfMkYwyUL07pPL4M+E37SksFxuWMcd8LcotE5eFKWzyjV3pD3CefV5CyVbQYU4ssU6/iaUiTbWE4XW6ZtGvLjnO2tjtYxeO/ZrFc6dRpx3wioTc5XE0zpW9Xf+Gl2wBw1xljenHzKsvQZJKWSiTs2mbRGGtbtdMstmaBzZnSKgFmA1kaaXZpboEq54oZyEgptHOmbZ1mBT1bk8DYYiwrpZDfb9pWRmNcZsFj87gYdxn7TUxOFSmFncMcjaYExqYa49iqbQ6McQ4DCQiN8SgIY/aqhDGmYNOkwIf6Tgmt4qjAOHveWTTG5HOdtoOcBtqqNtWXupwjjJI2cn4YqepeaSlFIjgkKUUeY5zTl9OexrNojOOcB73yXZZ5LuqTZJGoM8YTWTp5wbHR83z0PB8RhDXXuUYcyOoMPN2HPIaRAqGbR3FgDExnjMdBiFEQYlEu9CtJKZSPsfiuV5EcyZdShAU7H6L4iHqGnKlFEGnQ9fFiRUs0bTs2bIacwLj82ZMmtkpuCs0LJnIpklKY7LI0bQtrdVf50gNZKYXDmZJ2zVVKoRjj6cGsvkDMK6Ki7w6KqrBm99Tlb06N8VlgjCRjTJPLO9e6igU5jpeqCUiXpZvQq8BYJS0kv+NwPYirrjHWC3zMmzEmE3cSU8wipUh7IJr4V5qCtkEzyXdaQqM/J00zPVszxliTUlBgzDQphR9mip5MOybp54F8pirRTs4SfWFWKcW0AMu0wAcVOVgxsCUqA113ehuRJkFabJQln8aM8fTzJTXGJYwxm50xTutuwyhSi/pmhURhqvxmyn7puQ2E/YmnZFMTLTJLHzN+p7PPPw7449+lPY1n0RjrOQ8AMmMlna5QSpHLGAvZSUcGxvtyUdB1bZxraoFxzu5B7iJIXvTNoQyMO8JSsJdTSphwoJ0TMN+NofYDyeQ7k+RLQp6Uwo/yE3wdzhPXnJBSKO/spJSCoDTGWtIXYDaf2JypazIN4qowxsMggB9Fxr7CVzt1vNIfxcRHKhfAZlyN56ZFPKYhLaVIF7ZJI6ExRh5jnEy+M52La1ZxtcvTjLPAGILZ8VVgLCaX959fVlmyK3eZMU6b+evVetLJFenveGGk/AKrQC/wMZKsyLw0xvQS0dg5S3gZs0tZFv246EqmJC/5DojlKfN0paBBulRKIUMMPwzBEQeTTZsrHSChTGMMxMFIaWCsMYf696bBrcoYq3ZPP+72eIIFx56r1i59j4hVpYXwuCT5Lq40V4ExLl2M8MLPuamFISEIk0E+V4uNWAbWqhAYW0xss44DM32pvngk7GoSn3FKSuHmaK7zNId5ux/p4D/vbyawWTJxSL/dZVKKPMaYkt46roXeJMCBtAPsug5qFlfzRsKhxCp+1pyJKqdeGKFlW+jIvj+NMdbPSceg6yuDJ9nKmpK2RGpBY84YZ6UUec/E5SwjXaF7nSfbosWwzRjqsqKf7igirrW0iamkW1PGOJZ7TEPNstS4YRrEXmk3MApClVCeLt2ukzDzkVLEOUQA7ZQUf17fecr7rMOFxjiSki1uGHCcBcZvYohSpeLh0eTSdiz82H0b+MD55bkxqUVQUoooGwQqKUWqH9osrlk/k8ZYC6znnXxHQVZUYYWfhhq0ZdvmVRIa0Bjj1E11NEbLtJRoGVRgLK9jWoCaZoz1zxILqEt9VDLKlGNOY6rS7RSLpCrMUTXGmDGxrVoUhBC2R97cdP10D9P3XWeMg7A88YiY+7KdGZrUbMZK+72ekFT0tzzGOI85DY7FGMuKWwY0rKskWPFzp8B4uebkSCn0BFDx/PO2VuOkwmywkKcxrjKm6Ixx+v6VJd/R+zDWEjWpbO+CY6Pn+9iX/rskazgn3StqiWCHdgfy+xj1PQoMO441tSw0Mca6lILBvPKdw1lioXLcBXFR0mfXtRMJz7rLhDqn9j1aVLQdS44XevJdORFAsDlTpIqxxtgxS77T50lTxviKLCxEcor0/dKD5HnEG3l5S9PGLn03Lz/5jifILmPGWKsm+2bCWWAM8aLrjHHd4rAYw32dBj54Ies7OW/oiXAAJd/FbQOyE4Fes/54PsbVts9NQJY8tMI/FmOcqM8+J8ZYBcb5jPFEak/n4YKRLUtc/Nlk8l0ycamRExjHjHHxMVXST8m9s7imNeXcWMdXhTEWbWWl273bI29u8qUiprcp9fSDIFA7JtOYGlMphTuFGcwcU77DeQ4eRexqOplIl1IoxnhKEmEa9DxMrbry2rU39mAzhpWak5gEvTDKecfyGaQgijJyF1r80+Xq/byKYwxZdwHIkAhlTikkpcjTGHccG2EEvD4Yo2Fx9exJTpHQGJf0CwqGSErQdmz0/GLGeH/igyFpP2lpC+tpoOfCGVNsumJvTfotTyZXA1JKkfNMnrq4ir//4IW4jRyqBHdeMN6wLTRtrmzqdOlFJSkFY0Zjrg4lpSi5B1XkUoTlmoO2bSk/47SPsX5O02B7GtJ5S2U7oPQ+FfkYE3ESJ/+ataNmcQRRHNu8WTCXyndvdiQ1xkGlrch5IC2U11kNZ8qETNZJYQSwiuGnpTHO1Nnn6kqRSL6r/qKnt5JNjN1NcaldR9u20HGTz1lPeJp3gQ8jjTHiScCXrA5BMcbaBJ3HsqVBg2yZlMKRz8w0CQuItYZRFKngTny/+P3Rt0bzMPADDPxgLol3QLGUImbgQ1XG3ERKYepjbLLFulxzsOTmLwD0oEWHn2E848BOMcYVkmhJY2xu15ZlsndGorJizeLYn8SyikkYZhIQ9d05HXm6RUsyhtS3Yq/v6oyxpwKE5IJ3puQ7TWMMADeORglW9J1rC3A5SxSFcqfIZoB4UaYYY9tSmuM8HEx8tB0rEVBxlryO3bGHBcfOvPv6c6EiPdUY43i+oh0EwYAW66cJumf/JEdKAQjZAQX8nOck35W2UEgJxoGfOGcZTJPv6jkLnjIwxnCpXcdrFBinku/0ZzQXxljtQsfz57QpQF8ghlGUucckjzSR7+mg+zMOIuTlBE+CEH0/UDsFpwVnjDGSPsZDP6y0FTkPKL1vznYfvSR52yCKMZ5BY0xJKZSR7PLyrV9T0NYlJd/NctiaYqbmrzG+f6GJX3rbtYwLB01e87RrSxf4mFVK0bBIE6tLKcw1xmUMJrH8o0qBMQ2+cTDvR1EpYzwtMKbEu9U5DZSKMU41iTTGQz/A0CsPCooC7DSo35qwPu/dXMLPPnqp8O95lQWDMEqwNXrS1ZEn2PoqSaMWE9rNyoxxmGSMl2u21BNqyXdBljGucZ5I0FPXlZPsanGWGyxTu01hc54IrpKSDHl+Q7s2cjqocY4FubA+mPhY1BY4XdfBezeXEzsB1B+KpBQUQKzojHGJxngxtajS3y0/DPE/PvsK/vzOfua7OpNPsoi8RLgiODl9wI/M/LNtbSEyDkQeRZr9/+T18/jw1XV1TaE2L9LvSs/Dq2uMiRAr242YRUoBAJdadeyMPQz8YKqU4u4k35W4UmhSirxEPSJBygqFpKGqXRYwxn9+Zx+/89yrRsc6SZwFxkhqpgZ+oET4JwV9G0P8hMYY50sp6G9UtW6WII4E9WXb31WhCnwQYzzDMeKVJmmM5+dKUQRHJaOElTJvp6EKY2wxTUoRJYOKtIsCYDZR0DFM7NqIMTbtC462kABgZPWmaz8EP8UAACAASURBVAbzQFZt80p4zUvcAsTkxiHed5PkU3NXiukBkA7hGlL8uTwtZ1YjG09oYuyqtqi3GMMkkMGeSVCUcpaIogi7Yx/LNQduSk+YVwDBtbLBft51AWK7Nt0kut4qwb8upUhP+vTvPHlPFEWZAh/Udp0xBpKFg/JwX6eB79pYxIVWvi9xuixyx7FE2eGCxKX9iZ85J9eCyInUzZM3sg5P241yLIaJLFYBmCV+pZPF6d8m8hY9ABvJXYppVWUtlpTBAObJd3RNpn2lil0bwVRKAYidSgB4tT9CiHyPdSdnMTgLMj7Gpq4UYZRLtJF8RlU4NE2+S81/afS9IFM99TTgLDBGtsDHvWKMc5PvpkzIrsYYz/IqkaC+CktoAlXgQ/5/lnLa9ELR4FbFqH1WuBpLHVbIvJ0GxRgbuVIwdc+8lC9oM+WiAOQXRUiDtjrLygTTVlkVKYWuyQZgpFXXg/88bI89MGBuW2tOwcKAMYa6tMAzkVLQccomLZuL/IR56ASbNk+UrQaKNcZBGM0kA+OMKbmACVOVfuYDX1h9LdccZeYfqeAsawFXqDFOMeF0bVnGOP6bKWhSB7IVNKdJKahyGhD3bbpuoTGO73VZYFy3LfzQ5bXi5DslpRALQjp2P0dnHEXCNzp9Tn3RSTugW8NJ+uuJwiu0mBlPKeWeRswY64Fxvo9xGrr7wcRgrNFZ8KrJd9Q6Y89di+NCs4aNxvRF+SxSCgC40KqBAaqAiV4+21bz/ZzkjBmNcZkrhfgZu1KkGGNG83E1KcW0apcA7YyevjD09LXoHsCxGLwoLvBx4oGx5ikMJCe/ouQ7gLZaBTM7iwzCsWIpxbyKewBxgQ+aIOfBGM9TY1wER1vdRjh5xjibfBd/1uYcLmcJxtikElSZtlEdXy5mRiW2ZYnvpPSmJu4mnMVBSh62RxMs1ZxKZY2noYgxBkTgOfADtV1upjEuP2fNYnPZDu3WnIRmF8hzpSDGkxb11c5rsfj5mSRepXcJdEeKmhWXVKccAyd1H4pKxOZt9eYHxsXPswjJ5LvkeVRAkMNaDbV+odwpNMbY5lzd78Xa8dJ12o6Flkw8E/8Xx8tzphgGIbwwygmMk+MHAGyNJgnvc/G3mDGm6pW0IDYhMfK8rL3IkDFWCzlpkVgSFOkJhVVyVooK+5ThZx+9jLevLkz9TJIxNj923RKFPl6iwDgxvrPMsY+DqlIKXeKSxy7TM6fdNdN7SnHFQYHDiheFRouxk8ZZYAwxyIUR5JZSdM8Y40APjFncNiBfU+dwXrj1YQKHMWXXNk/GmAp80EA2C2NMxSlohVqlPvusoHMO1ct//GNW0hgj3goVPpfJZ9KwraQrhbwn0+5vzVRKwatLKZQmO22/NI0x5tNdKXbm6EgBxAN63m5D07YwDAK12Jg2SRNjYjIp1yw+l8F+0bWVLRdBl1mJ9sjfR7MzxoRKjLEMilRgXHcSle08tTWfvA81zjHOCULzpBSu5vRAiK3bSpuqQLkUQDY7f5qUgsaBJddWwb7y+5XXSnKKbkESpSned34Zn3n4onqXiTHO0xmni3vo1xKkAuNJGOEwdYyExljm15gEqYQ8KUVQYNeWhl5IwsQ7m9xyIs0Fw0hKkbOrMi/o46OJZErHpXYdrw9G8rtaYMzmGxjr9xkod6VI2LXluFylCR7T9+98s4aWbeGZ3X7u38lT+7ThLDBGPMHTgHOvNMZ5yXexlKKIMQ5zK9UYnVdqGOetMaYgK6pgyJ4H2nYNo9l11FXhcK6YonvBGOtboXneu7orhUmCoKl9GDHG1VwpZL+tJKUo1hhHUYTt0URtJ88D05Lmmpa5lMK0wAcAfPD8Ct6zvjhLcxPoujaGmscsILLM8xjj42iMCbMU+KDAeEkWtwBEP9C1uInvWyxfSpEjlfrghRX8xH0bid/xKc+zCMs1B1sjT3hWRwUFPnICY9pJoAB0Emava0EFxsdjjJu2hTVtC58Y414O00bFPfKT78S/dTY3LadIaIyls9HYsLwxfQeYLflOv98mY43FpL0b4mdUmTGeMyOpt7lqIHuxVVeEUdKVQhzHZNfGBIyxlLbezJWCkkvzku+AeFfQNJi1OMOTKx18Y/8osdtJ8MP8ion3GmeBMeJBLg6MT5Yx5kx4/fpSL6yv7qZJKVweb0vO0rXI1WIcBPMNjNOM8YzHoUSdqhYxx4HLWeXtommgY4yMAmNWKKUAhDNF2se4bJIwtWubRWM8W/JdsQNAzwswCaO5MsY0KeYN5E2bY1hZSlHeJ962uoD7F5qzNDcBCnx0OcX+xMeCFoRRYQcRtFXf7Uowxgbsl8WFZZqnMcYdxxLsrhY0E7Oa7sPpBD1CEGWf0XLNwYVWPXn+GQLjJ5c7CKIIz+71ESGdfBefPw1ijBel3n3khwmNMQB0XCvjJzwPtBxx3H4OY7xfwBjrUgpd/7s1SgbGk1DXGDN4MsmvZrhFlmfZZ8r8EecUSO/ksnPqPt2VpBQJxrj045VgM6aOWTWoowQ84O5KKeiYyqYQ0+8bZwwcWoGP1KydIXgqXPfbVsT799Uc1tgPo8qs+0ng9LXoHoB0cKSDOenAmKzTAm27KK58JwPjnO85FjMKuIrgyGBo7lIKqTEOK6zw81CTgT8NiHc7+Q4QE/c8GWNauavkuym3OW3Xlh50m7aVcaUotQ+jAh+lWj6OYRAgAlA3HKgoOKBrM9EYT7NrI0eKuyKlyLlPJE0Z+QEcPt2uMJZSzK1ppaCqZrRgD6MIe2Nfed0SLMbQm1Qv7iG+G//bPOkytlzbHXvKi5mCnARjnLZrk4nOaemCaQGfWZLvLrRqWKk5+NL2Yea7evJiGjQOLMnnMJKSA7oOAHh0qY13rXXnponX29W0rXzGeOzDYkKXrEOXUugFFdKBsRfGVQ5jxnj2BbE4n1kSVSb5zkBjDMjCE6C5sbyNelvmTagwxlCzLKPqlmlsNNy44mWOlGJeyXeAGPsC8jE2kCJaWgySKQmdIniqXPf5Zg3rDRdf2jnM/C1vZ/Q04Cwwhs4YC2bmpANjAMrMP0gFgat1B+/fXMb1bpaBcjhXA/UsfcuW35+E071nKx+XscTW1+yMMT95xthiyqJpXkyD0NXKf5dIKRIa49QgKZLFdClF+ZaWqV2bo7XRdIJcSAVuJhpjnRX/yk4PX9uLWYQduS0/r+IegMYw5jSpaVuYhBF6E7+0/9NEexJ9kNBN3d+DiY8gijLlsjkDDmdc1OsTnKnGlNxwoijCrcEY61QCOSGliORn01KKbFAFlG/1EmbRGDMmtnNflsUV9O8SM5avMRb9mZj7kR+oBQFd1yOLbeW5O2+IstD5GuMFx84EJ2m7NtFOlgiMAznH6IzxZEaNMe0aRNK9o7rGuLyojP75KlIKJ2fxM0/Uc/TvJrAYw3lZGTGvwMfcc30UY1y+uyg+n2/tRu2bhYhjjOHtKx282h9hJ7NIO5NSnFoQ83WvNMZAcWUZzhi+/+KK0pzp0IOZWRLcHM6UHdS8t3CAODnjOIzxOIi9E+928h0gJgwlpZjTC2uaIW0xza4tJ1uXGGPKMg+iCGVz2eV2HQ8vtlTwUnhu7VymfaFlC9ZkXwa0o0DoX6dtjek6yD95Ywf/5+s76m/bI1Fa+Lh6TR3TtMFU5GNnOCm95iquFPNCx7XBAOyPxbi0ozlA6LAYU8zicTTGrvFWuliwHnoBhkGITSqBrGlPPaXFzUopgKyvqWlBnVk0xgDwxHJH/bsoeTGNkZJSiP44TmiM735H6Dh2LmO872Wt2gApU5KXQWPm+WYNW8NYiqOeC7lSWHGBj8q5BZo3dATkloROQyWaG2uMaeFSzZVCH8/uBiNZt/jMloyXpDxIZ7XnnXwnjs+0vKXy+0a7eXnJ/E7qva2aMPfkygIYgC/t9BK/9w3dTE4aZ4Ex7r3GGIhrwseBcfl39ABklgcpHBjKt7+rggaziQqMZzuOawlG+6Q1xrSFOs9KgIB4RtN1XoK5onr16a3Jpm0hRDw4mWw/L9Yc/PT186UDrj6pmfYFxhgWa7bSPJpIcsTkLfr53tjD1nCiApDt0QTLdWdu9x2Iryvfrk285zvDSSlbRoN3XgXKuwWLMSy4ttIYU1XAtJSCM6bcC6q6UswmpRC7W7dk8YhzMjDWGWPqo+lFEsktMhX9TBnHCkmQOtYbrmLq8gp8FEkpXM5UPxn58XXNc8u7CG3HKnCl8HJdMHQpBd3f8606Dj0/9mEOk9pvCu76XmDMgMYVQqn4krnuVM+5CFG+S5FwS6g0N95dxrg2I2MMAFc6DQBxNVMgniPmYfNIcBgz9jEG4hgkT4+cZYyrtaXr2riv08Bze0mdsXemMT69cLTA2OHTGa+7BRLKB6F5EKivWGdypdDswO4GY0wDJ5sxmKhxJjXGJxcYO5wri5t5rWSVM0LJxEF2beSpnUm+kxM0ySnmWSZ7FsYYENvMFLiZWL1ZcrtXyAIE03TjSARY2yNvbqWg1fmmJB82pcfmrgFjPE2rfDex6MYLj93xBLYMlnVYLM41qLrbReMGg3l/d6TE6aYMjDdTUgqqugZkfV5rBYyxKEtvolGVP2dYbT+5IljjhJRC/jtPSjEKQjQsK1HWdiK3fue5eCtCx7HR9/yED3EYRTjMKe4BxO8WkGSMgVhn7KW03zTX+VFkLKVI+5eramhGGnHxmYGBE4z4vPipk0Ymi9NZfYxNcbXTwH3txkzffctiC595+KJaUAIaYzzH2MOWdq6A3F0suW8W16oFpu6Z7vEPzBZvLNUcRToR/PDMx/jUQmeM7wVbDMhOHGWlFNPgJALj6ufUvz9vjTEQD5zHYoyDUAWqJ6UxJsybMS5rPyXfeSlWh6Cq30mGdZ6BsT6RVAuMbbXVbxIYU4EPXWt2oz9CGEXYHXtz1RcD8eKvqMAHIILz0yilAATTQjtZOyMPy7Uso05dliFePJmC7otpcQcgTr67ORxjybVRl+fUZRLFdm1x8KzD1D97FlcKwpPLHdQtrpIF9ePkSSmGfoCGzVW7yJXiJNhiQGiMg0gUbiH0vQBBlF9QRJcpTdKB8ZAC4xRjPIP1GGdM5cQAcWBsEuDEgXF5PoL+eSo8of9uGu6mjzEAfP+FlZm15YwxXO0kg+pYYzy/tuoVH8t8jAExjnhB/pxNnvomfvxFcHi2HLxn6H990jgLjBEP6KMgvHeBMWMqMQIwDYw1KcWMGmPCPCvfWanAeBb9M0DWTtmExLsJfdKb1xg1zUtXB0kp1EST+jwxnMS2BAaDnXEbZ1wkLdZs9P0AXhhiFARGE10YxXrZhsXx6tEI+zKxbJ6OFMD0RYn+rpcHxtId5sQZYwcHEx9hFGFn7GUS7/Q21S1euT/QY68S7JHN463BOMl6cWFjNQ7CTJIaoUhjbOqMQ9c6y1Cw4Nr45bddw0OLrczx8hwEh0GIutTRq+vSHB3uNlbkIpEkNEBxcQ8gXTkzBGfAWt0FZzFjTIGJnnxHqLIg1oMctcNm8FDoM0NjxjiWulQq8KEzxm+CKIfuQ2OeFWhZuuLj9M9bLH6m80y+I7iyboKOMynFKYZetvReJN4BsVBeMcYGb3+CMZ7hnHqHvLtSitlQsziCKFIFJE5GYzx/mx+6H2VbjWnGOK0xJjZwmJBSzKWJx2CMRaB2MPHNpBRctHt35MHhDA8vtvBaf6Ss2lbmzRiX2LURSgNjLRn2JNF1bQRRhL4XYHfsZfTFQHxtVa3a9O9WYapcLvy0t0deIjCmv+mFMDI+xqQx1gLjMIowCcuroOntnVXmlO4HdNl+TmQ88gM0JJNes7iwazOwGJsXaJFIi0gA2Cso7gEkrRCpcqbFmSxwkmSM48I/2hxQYbVRk7t5dC6gmpTiyKDapP75IIoTC6v7GJ8+RjKN1bqLj91/Dm9ZapV/2BBJxtjMlULt8qb+5qQC41mJOF/TikdRZFwY5qRxFhgjuZ10LxljPwwraoznyRifQikFsQtzLNFchruRtKGCszKNMRO2Ol5BUEEuCkNdSjEv5wydOaow8ZPX7v7YN0y+EzsjOzLIu9Su48gP8PzBAMB8PYyB6fpul7M4MCy55oYtFHqNE6afaMv8xtEIXhhhOef+0Hsxy9hF40YVxti1GA494Xm9mXI7oYCJqqulxyW6z/qWqknFRAJd67wWKNNLQofqedcsjrEvNMYnJaVYch1wxP7eAHBnOAFD/ntCuzGAuL80fqzVXeVMkR5bdMa4SuJXw+IqcVsFxpWkFBUZ48oloedPcNxtPL7cMfKCNgXFFICZK4VeOj09XmYruFZvT9r/moJ2EzeTk8ZZYIzk4HDvNMZpu7by7+iB0yx9624FxvRSTY6bfCfbNJhjwY0y6JPDvPW7Zc+US41gkWavYSWT78K7oDF2OKsUbC/V4upsJqXFKXOe9LKXpXXRV3Z7qHGO9pzfv2mMMWNM7RCVtbvj2PhHb7mER5fac21fGch94IVDsXDIY4xpwqvqSAEkNcam0FnGzTRjLAPjSZC/Rao7VxCqBcZmsiRTUOXAXI2xlFKItlkYhVJjfEKLI4szLNUcbGtSijvDCZZrTu695RxJxlj2/fW6i53xBEEY5bhSzLZrWNeKDZElmJ7MXXxN4icFxmWylHxXCgPGmHZ4cPK7PKcFFFMAZq4UQkqRn+BI95MchGbZsUn7X1fRpp80zgJjpKUU95Axrpx8dzzGWLcRm2fnnB9jTIHx/Eo0l59T16bNmTEuk1KQK4UaMJKvp80ZHM4wIo2xYbWwKm2suk284Aiv3T0ppTCRJAQy0W6l7mKjWYPDhd3Yat2ZWY8+7XziZ/7fSU5hEhRcaNVPROeugxj5F3tDAMBKLSs1oT4wG2MsflYJ9pQHrgzcdNRkXsAkDHN9XpXGWJMumJQSj9s738CYjumlNM+h9NnVGeMRaYxPsA+s1p1Eouqd0aTQk1x3pdDLPm80XQSR0BnTdSpXCi1aqvLuJxlj84SsTPJdqZRC/NST76pIKU76fT1NWKyJ/IS9sScL6JhIKfILhlEFVwqcZ7mvLk/GBUWSwdOA09eiewDKsgWA5j1S6hcV+JiGeWmMq2SkmyCtMZ7V+5UmSlWi+YST7+Z1OlOWy2KYatcGiAQ8NSHNMfluFuYQEM9kwbGxNZwgRDnrx+Xg6kcRVmoOLMZwQbKOeYllx0XZoqSpBT6nEQ1ZSOD2cALOgG6OGwHnswfGplISHfSOnGvUslIJi8VJajnHtLicYI/NGBs3txSbTRcv7B0lfpcub16XTPg4NC+EMQ+s1F1sjz1RXS4Ubi7rBTr8dEloGj+I1b85GM+NMW7YFkZargNwAlIKVE++e7PIKO4G3rW2ADDgT2/tm7lScI0xzvms/nxnkm4qR5ozxvhNA+cYk8s8kAmMDTrLvDTG85RRAFnGeNaxiVisWGN8918gnaWdl48xHbNs4lDJd0HxRNOwudrCNMk0rtrGWfrCYs3G7aHwtDX1JQXiQPhSW8gp5m3VBpR7SDcrMMb3AozFlQCXXCf3HaB72pohcXiW5DsaN9KJd4CWfBdEhdvkJLcgVGGMj+NjXITr3RZe3D9S7xUQuybQjkJdVsScBCenMQYEY+yFEQ69ADtjD0GEqYyxbtdGz2m17sJmDDcHY81fmid+ArNojKWUokLyHWcMnMXP3LQkdBBWKwltukv37Yyu6+Ctyx381faBUcl1S9s5yfss9SeG2QJHxRjLTkoE0Fny3SkGPfRZMrvnAZJSkP+1EWOc8Nyd7ZzA/ANjmrSKtmVMQS/SiUop7oKPsSljTHZLpNnL0xHW7ZgxDuZYTpOe2SwBYte1lQ7SpMAHgfSyVCJ13ol3gLDo+t7NJTzUzc/2VlKKU7idRyAHgiJGfS5SikrJd+Kzm81sgEbJd0WMMZAMqoCqgbGUf81xLHhwoYkIwPNSx623SUkpbO26TpIxlu/IzmiCO3LxWRwYJ+3aaPywGMO5pos3BmPF1sWV1maTUtRtC14orCWrJN9RewCZz1A6JhJjrJWENjjHWWAs8N3nluCFESIYJN8xBlqu5t03vT/NssNM36c+WOTXfxpwemeDEwY9tOYcfQSrgKrUVEkwSBb4mL2jzpsto2CNtmWOm3ynpBQn8P7cDbs206ppXA5MRa4UgAwq/LvgSjGjlAIQTCYpRk0DY72C24PdFr5zY7EweD0OOGN46uJqRgtLOO2MMRB71uYl3gHHS77jMzx3CqDSiXdAzAZ7U9wbmraVqIAVSynK268CY+PWluNiu46GbeGbB3FgTO2r64yxT9d1chM57aJsjzzcGQlHijUjKUWUGD82mzXJGCfdQmwWj85Vdg1owTAKgsqVQukZmizGbBUYR4r1NAnK4p0ioyZ92+Jcs4aHuk0A5TGCfq9ypRRqUTpbW+Lku6TG2DFI2jxpnL4W3SOcCimF9PUDDF0ptA41i443llLcHSeAN33y3bwZYwO7NiD2eM2zsRFSipgxnnd1vlmlFIRaSV+i9i5pFdxci+Ppy2uVq7bNA+RKcZoDY7q/RR7Px7Frs7RnYIqHF1v4yNV1xfTr0JPvnIJBrGEnGeMqGuNHl9r4wPnlueZEWIzhLasdfOtgoMovU/soAKzbXLFpJ9lXuq4NmzHsjCe4M5xgsWYXPiuya4ukL7S+43S+WcMwCLE19FJuRkwyt9WSoJR1pB/OzBgb7RDIj1DynemYfMYYx/iec0sAyhcu+r2aJqWY9Z7Gdm3JpM0zxvgUw1aB8T1KvlMsq7k1mSUHNOB4dm3zHujjynezm4EDGmNM3oknkXyn27XN6bZUcaUAgLHSGGcbIJLvyJVifjro4zDGerGBcsZY/LwbiXazYKXmwOYM7XskoTIBWbaVMsbHKfBRUUrxjrVubnBKRXmG/jQphaVcCQAhW2CAERN7sV3HBy+sGLfVFI+uLeDQ83Fblk5WUoqchdNJaow5Y1iuC8u2O8PixDv6LCAkB3ryHRCz+6/0hxmJlsN55Wsi68ihxhibVjCrIuGLpRRiN9WUAIrdaE5f0HXSuK/TwI9dXceTK52pn0sExjn3WRWqmnEeTrtSVF1QnSTOAmMJh3Nwdu+Yo4yBtmFnocHoOFKKuSffpV6AWbs9DewnyRg7d0FKUcXHGADGoQgU8j5fty1RJlsmo8zdru3YjHFJYCzPUxTknTTestTG597/2D3bKTLB/Z0GHuw2cbmdZWiBedm1zacf6XkBRYGunkAKxOWg523VVwWPri4AAL4ldcYq+c7KatBPqiQ0YVVWrtsaedhoZOUrBN3abJKSUpxr1MAgSIa8aoRV3/s8xth0LKIxwGSXQkkpwsgogYzAmNAvnzHG4l78nbVubhlxHYky2rka4/kwxpOUlOIsMD7FcDhD07Lu2eBMnZICY9OVLnXW2eza7g5jHLtSHI8x5ozB5exY9dmr4m5IKUxLQtPENpaTV15fbCgWPag0UZTBkTZaHWf64JmHaoyxDIxPCWPMGcPCKQnSi7BYc/BfPnihUGpiSZ3oLAvc1bqLh7pNXGk3jtlKARpLIhQzq03bwigIVT7FOAjuuZRlueFive7iWwfCtm0YhOBMk5tpO4knnai5WnexPRJetEWJd0D8bpEXupMI5rnSK6efi8t55ftP8rtRIALjooV8fjvFT5MS1HpJ6NCgepsO2yC57wwxyqQU9jFIOEBnjGXyXcWdhpPE6WvRPULHsQsTdE4CMWNsbkkDHI8xpgFxMccb9TiIpRTHY4yBu5MMZ3I+hvllvpuXhI4XR0WDBTE1R74oyTu/BEGOn330Et65tlD5uzWLx9n7pYb9p4sx/nZAw+LouvZM/bVmcXzqwQtzG/t0FtApCLYaFkeEmAQwqZh4Eniw28RLvRH6no+hH6KhESW1VJB5ktAXkSZSCioUlWaGyUUkwxhzXjnY18vT+1EIu2Ahn4cqsq20lKIKWW+zalU8/7ZDv1d5YwnlvMyPMT69GuP5RkRvYvzQpVWllboXUIxxWE02QKuwWfqWxRl+/vErc3fioG2s4/oYA3ISUlKKebRuOki3PauTRh5MzebpGY5ztjsJtLXb9+YvL5m2TVuGxZoDfzQpnYiWaw5qnOd64J5hNrz//DLevd69180AkAwgixhBYr4HfoCGbZ140YwivH11AX9+5wBfePE2ahZPBOt1ja0/SY0xkPT3XpvKGIuftOBIL67PN+v46m4/0/63rXYqj3Zq50pKKapoeatYQyYr31VLNjaxgztDDLuUMaadz9mOb3HhYZ0pCX0Kn9FZYCxRv8cawzRjbBoEHocxBjDT1rkJqPQvMHvlOyCeXE1teuYBh3PMc41kKqXQNcZFuivSkarA+JSsthddG33PL/3c1U4Dv/r2a/dUT/rthoZt3RNHjzwkktQKAp+mYhslY+yH98w/Xse5Zg1PX17D//7KHVgsaUdXv4caY9pdWXTtqcEkBYGjIJ+JK2KM37O+WLlNNueiPL1MvquiE62S8ClIltiVoso8ZzF2ImTKtwuSUoopGuNjzDkO52fJd2cwB3W6SRAKxrKqxviU9S395Tk2Y4yTtd1xZSLmvGDOGMd9wERKYXLMk8J71rv43s1lo8+eBcXfvkhIKUp2PSjB7bQwxgDwzrUFvG2lgyCK2wncW41xx7HgcjZVXwzE40dxYCwC/Xkx3sJTfQbGuKJFIGescvIdALQd61QsuN4s0OfsaQU+jiMxdDmLNcZKm3765oMzxviUQF/tV90uAua79T8P2CWrT1PU7kVgbDFE85RSmGqM5c9xEBYy+bS9S+zsaWFErndbuH46dvPPcA+hyycK7dqUlEJMkONTojEGxKLtw1fWcWc4Sch9Zi2dPK82fejiamllSBoji6QUbcfGRsOdW05JXVpHMrDZGGPD+0ilrkNUc+H5xAObpzLoOq3Q55JcKcUxNcaAZIyDWGNcRZt+kjgLjE8JKONzHISV+6rh3AAAGh9JREFUOl5cpvGuNGtm0EB53CnE5feGMabtnnnAZv9/e3cfHVV55wH8e++dmcwkIQwJCQwIIlQhipYiK7WirYgGazTndGtxU6KWitvja2Vxm3pYEMVTY8/Bqg31rLsutWjtYfGABhrR9ZytWnyh8aVu6jsISATMS5OQTJK5c/ePyZ1MTDIvmfvyzL3fz1+QTOY+c+8zz/3Nb37P86T3GhJLKSalyLZ1mVBjTJStdNb7TZy4BQwu1ybQzHSfIuOmM2cMu2F7BldtiWjW7nyn+9aU1OUOerPGyhgDwE1nzjBszNA3G8pT5Iw2B4nXGKf5N8pgWZ6aYSlFoUllgk41LJmVbB3jLDPG/QmrUog48Q5gKYUwvAmf9jMZuPRBWrRPXfpryLZddmSMjZ60od8I0p98N/aAocixJexOMjAmAfnSqMUdKqWIQo3Glhbz27Sx0lhGG7f8SqzEStT3XKoa49jPZMNW2wkoSny5tkyCpUw3E9ID49gGH2SW4atSjPz9UCnF+I/x1RpjEbeDBhgYC0PvlH3RaEaDTLyzmtKq8YtnjLMcg33xMoRsW5TJMWVDM/BDy9wkf9zQmp3amDXGQGwCXnckMuxviETglYeKusbqw57BD3e9ERV9g9kjkTLGY8lTYjvEiZaE0I2sMTb3nOobtQyMd/JduoGxHFubOZMtoSlzied2tPNsxDbb3sSMcZJJ5nYTfzRyCf3TfZ8aRSbj2dDkO7E6mB7cZ9sqOybfFed549vwGkH/0JNqEEj8dbKvmAKKLNyqFERALNOqv2eTlRwEPAp61Wg8iBOlxjgZv5L5er9WGrlcm7ljg1+R0atGEckwmaNf6kwyxvrazBzuzGPNqhTS8IyxoBeURTiC0AeWTDdt0BfRF61/KQYF7Hk21BhfMbMUGoyrMU53K83Ec5VswPB7FJwIDww+pwENJDJQniyjT40mnaQWUGT0RNR4EJdn8FrqZshT5Hi2S0RDGePYh2bzM8YK+tQoBqIaJnjHkTFO86alDK5KEdvggwOeWVLtfKffk7KpMY6VUsTuXQPRzL5psBIDY0EkfgrLpOP5mDE2XOzNatzxgj4PzgwWpNx2N3HCQ7KbWkCR45vR8EZBoslTJGAg+bJgAY+C3oiaUxnj0yYE0JXGWt12Gbkqhbljg76DYfeAmnIpuUTjWZUiOrgltB0TH90i1c53+j09q+XalISMcYqSQTsxMBZE4u4vmQQ7ofw8TA34LN+NKRUj3kTAUFYhlwNAjyxj5enTUj4uccxP9kk6P2Ezh1w+L+RM+liULDDL98j4MjyAvsHspijrGCdzyfQSu5uQlOWBccIOhpnsXqbfG9Jd9m7Y5DsOd6bxpIhBvAZ8e+uV5WE1xvmCbEz0VWkFxgcOHEBtbS06OjoQDAZRV1eHWbNmDXtMfX099uzZA1mW4fV6cccdd+DCCy80o82OlBgIZdLxzphYgDMmFpjRpKwMlVJk9zzxjLELRsR0SykCCTP4GRiTaPKU2K5oyT4UBxQFvZFwTmWMRTdyuTZzz6l+zTRkNj5nsvNd7PGx7GKmW0JTZlKVUhgx+c73lRrjbMoyzJRWYLxhwwZUV1ejqqoKu3btwvr16/HEE08Me8w555yDVatWIRAI4P3338fKlSvxyiuvwO/3m9JwpxnWKR0QBA6VUmSZMY6XUmTdJOENm3yXZBmbxB25GBiTaHyKnDIoC3gU9ESGJt/lQsZYdHZljIGhtdrTURbwYUrAl3b7FFlCJJr5OsaUmWGlFKPct4fmyoz/GPpybVFNE7rGOGVvbm1tRXNzMyorKwEAlZWVaG5uRltb27DHXXjhhQgEYjWUc+fOhaZp6OjoMKHJziRJUjyY9IjZVzKid/hsxzE7NviwS+JrTDZgJK756oZMOuWWAo+C/BTrEud7YnXy+uoqzBhnL3G5NkVKnrE3QiCN7b9H843JRbh9/qlpL3sXL6WA5ooEiV0Sz+1ol0bfxCXbVSmAWLZ4IJrDNcYtLS2YMmUKlMEslaIoKCsrQ0tLC4qLi0f9m507d2LmzJmYOnWqsa11OI8sIaI6Y+at/hqy3vnOhsl3dkm8kSVd6iohY8y4mERz6fSS+K52Y/EP9uGO/gHIMD+76QZ6YBNWo5acz8SSLjMzf0OrUjBjbKbECfOjLtdm0JbQQGxFiohmTT8dD8Mn373xxht46KGH8Pjjj2f8tyUlhUY3J22lpRNsO7bOq8gIq1EE/F4h2pONCSc6gBOAx6Nk9Vq0k7H1hPNNPicinO/+rqG3Y3Ewf8w2haABn8b+XVZSiNIClitlS4Tr7xSlaTxmaiQCfAZ0RzX4vQrKyopMb1cqud4H5N5+ALFSiqI88+8hEyJDH34mFvpNO17+YS86IiqgqabeB3L9+mdLGew/iiyNei7k3j4AQFEW17okHHuOCZPyEdGAooI8Ic97ysA4FArh2LFjUFUViqJAVVUcP34coVBoxGPfeust3HnnndiyZQtmz56dcWNaW7sRjRq3fmy6Sksn4MSJLsuP+1V6HjDSrwrRnmwMhGPLGmnRaFavpXtweSQzz4ko1//vgwMTAPR2943Zpv7uvvi/O9p7IPUMmN42JxPl+rvJQE+srx/vDiNPkmw//07oA539g2MuYvcSs1+PNrhKRFQD+nr7TTveQH8E/QMqBqJRDPRHTDmOE65/tvSlCGWM3nf0e3G4Z/zXOnwy9r7/4kQXBtQoBsLmXM90yLI0ZjI25TfdJSUlKC8vR0NDAwCgoaEB5eXlI8oo3n33Xdxxxx14+OGHcdZZZxnQbPfRv44SdaZmJvQ6pKwn38XrmrJukvDS3vmOq1JQjssffEN39kc48c4gSpqlWEaRJCle1mVmKYVnsMZY1UafFEbGSLXEakBRcGqhH9ML8sZ9DL1f9kZUaBC3hCqtEenuu+/Gtm3bUFFRgW3btmHjxo0AgNWrV+Ovf/0rAGDjxo0Ih8NYv349qqqqUFVVhQ8++MC8ljuQ3jGdMKFq6E2W5fPIsdDaDQGgPGzyXfLNEYYe5/zzQs6j9+EouCKFURInT1k1Lugf0s1M5ihy4jrGHO/MoqS4ZyuyhH8un4E5RfnjPoZeY6zPQRD1/pVWjfGcOXOwffv2ET9/7LHH4v/esWOHca1yqaF1Am1uiAE8Bk2+kyUJeYqc0XJAuSrtLaETAglBxxWipBK/9eCKFMYYPn5Yc071a2dmgCMnbPDhhHujqBQDJtelot/XeiLWLCk4Xtz5TiBG7RYngngphQGv5Qezp6DUn/6Wo7kq3VIKWZLgH5yo6YZMOjlPnixDBjPGRlLS/GBtpHgphYnjkEeSoEbBVSlMpncZM8tVvIPv9Z7BiZs5u1wbWUf/+twJNcb6wGzE+DwvaN9qJVYadmNLkSEPMDCmHCZJEvweBT0RlRljgwz/YG3NOY2XUph4PG4JbQ19LwUzz7EvnjEeLKUQ9P7FEUkgHgu+yrCK/hqynXznJolvRm+K7wwDHmXM9SaJcoG+CYg/YV1uGj8pIaixPGNsaikFBjf44HhnNrM3htE/sA1ljMW8ngyMBRKvMRa0s2TCqMl3bjKsRjDF4ORXZEd8gCL30oMqllIYRx8TrAo49F04U41X2VAkCVrCv8k8imzuPdv3lRpjUSffcUQSiCdefiBmZ8mEx8AaY7dIHCNSfTUZ8Ci8SVBO07+GZ2BsHP3e4bOqlMKK5doSnlvQOMoxFEmyaPKd2DXGYrbKpfQsq8cBb/6hUgpKl5xwzlLNvi70KPBxijblsPzBoIo1xsbRhwSrl2szM5hKTBQ5IWkkMrNLKRQpVlwpeikFJ98JZGi5NjE7SyY8Bk6+cwv9VHllKWWm/duhSfh6iXhbaRKlKxCvMWZgbJShUgprzumswgDmFAVQnOc17RiJ90Mn3BtF5pHNnXwnSRJ8six8KQUDY4E4coMP5ozTpk+eSWeGdzDPi6CJNyMis+mbfLCUwjiyxTXGpQEffjz3FFOPoQzLGJt6KNdTJMn0e7ZXluIbfKRafckuYrbKpZyUMR5ax9jmhuQYGZKwXy8RGSmgMGNsNKsn31khsWLMCfdGkSmSBNnkvuNVJAxEY9MpRc0Yc0QSiJMCY2aMx0eRGBiTOwTzvJAAFHq5XJtR9KHDqsl3VhiWMbaxHW7gkSTTdxdMLPMR9V7HUgqB6NseOyIwZsZ4XGRJ3Jm6REYqDxbg9vmnYqKPJUFG0e8dombixkMZtiqFc16XiC6ZXmz6OfYlXE9R+ykDY4EMZYxtbogB9AFa0H4vLFmSTF0TlEgUsiShLOD8rd6tpI+7PgcNvMNrjJ3zukR0+sQC04+hJ34kcOc7SoOjJt/pGWOWUmQkNvmO54yIMqcPHWZu0Ww1Tr5zFv1DmyeN1Zfs4px3jwM4ssY491+KpWTWGBPROMmOzBgn/ts5r8ut9IyxqNligKUUQnFSYKxw8t24sMZYTKoaQXv7CUQi/XY3JWd4PD5MmlQKReFtxipDNcbOGUNYSuEseuJH5PscRyyBxEspHPDm5+S78TkzWMi6SwG1t5+A35+PgoKpwn79JxJN03DyZCfa209g8uSQ3c1xDT276qyMMUspnCSeMRb4YjIwFkhZwIcirweTHLBxgyxJkMFP+Jm6Ymap3U2gUUQi/QyKMyBJEgoKitDd3WF3U1zF6g0+rJA458YJSSO388ni91EGxgKZ7PehdsFpdjfDMIrMqXfkHAyKM8PzZT2rt4S2AkspnEXvmyIHxs5595BwPJLEUgoiIos4MmMsJWaMbWwIGcKniF8Hz4wxmeabU4KYWeC3uxlEjrJ69XUYGBhAJDKAw4cP4bTT5gAAzjhjLu66a0Naz9HUtB+RSATnnfdNM5tKFtMDR5Fn/GcqMRjmZO7cF88YC9xHGRiTaS6dXmJ3E4gc57HHfgsAaGk5ihtuqMHWrU9l/BxvvfUX9Pb2MjB2GH1LeSeVsXDynbN4E9YxFhUDYyKiDDR92Ym/fNlpynOfO7kICycXZfx3+/a9gieeeBx9ff3wer249dY1mD//bBw6dBD33bcR4XAY0aiKyy+/EosXn49du55BNBrF/v1v4JJLLkNNzfXGvxiynBPXQeeW0M7i5eQ7IiIy0+efH8HWrf+JzZsfQUFBIT799BOsXXsbnnlmN5555r+xZMlFqKn5EQCgs7MTRUVFqKr6Hnp7e3HLLT+1ufVkpHnBAuR7FLubYShOvnMWX3zyHWuMiYgcYeE4s7pmef31ffj88yO4+eYb4z9TVRVtba1YsOAb2LLlYYTDYSxcuAgLFy6ysaVktrMmFeKsSYV2N8NQnHznLCylICIiU2mahsWLz8e//ds9I373ne9cgvnzz8Ebb7yGbdu2YvfuZ7F+/b02tJJofIZNvmPGOOf5cmDynbi5bCIiSum8876J11/fh08//ST+s7/97f8AAEeOHEZxcQm++90r8aMfrUZzc+znBQUFOHmy25b2EmVCZimFozBjTEREppoxYybWr78X999/L/r6+hCJDODss7+O8vKz8NJLL2Dv3kZ4vR5IkoTbb/8XAMBFF12Mu+66E9dfX83JdyQ0fRfVKFhK4QRe1hgTEZEZQqFp2L37fwDEssajLb127bWrcO21q0b8fNq06eNa5o3IDoosIRrVmDF2gFxYlULckJ2IiIhcT5+ApzAwznkFXgWT8jwoC/jsbsqYmDEmIiIiYemZYoGTjJQmryzjznNOs7sZSTFjTERERMLyDAbE3BKarMDAmIiIiISlMGNMFmJgTERERMLSV6aQWGNMFmBgTERERMJSZIkrUpBlGBgTEeWY73//SlRX/yOuu+6fUFPzA7z44vNZPd+ePc9h3bp/BQC88sr/or7+oaSP7+rqwpNP/jarYxKlyyNJLKMgy3BVCiKiHLRpUx1mz/4aPvzwffzkJz/GokWLEQwGAQCRSAQez/iG9yVLvo0lS76d9DHd3V146qkn8MMfXjeuYxBlQpa46x1Zh4ExEVEOO+OMecjPz8d9921ASclkHDr0GXp6erB161P44x8b8Mwz26GqKgoLC7F2bS1mzpyFgYEBPPjgA2hq2o+JE4M4/fS58efbs+c5/PnPL2PTpgcAAA0Nu7B9+9MAAK/XiwceeBCbN9ehu7sb119fDb/fj0cffdyW107uoEgS1zAmyzAwJiLKQOefX8XfX/mTKc89cclFKPrWBRn9TVPTfvT398Pj8eCjjz7Er3/97wgEAnjnnbfw0ksvoL7+Mfh8Puzb9yp+8Yt78JvfPI5du3agpeUotm3bjkgkgptvXo1QKDTqc//ud/+FLVv+AyUlk9HT0wNFUbBmzc9www013D2PLKGwlIIsxMCYiCgHrVv3M/h8eSgoKMB999Vh795GnHnm2QgEAgCAV1/9Ez7++CPceOP1AABN09DV1QkAaGr6Cy6/vBIejwcejwcVFZfj3XffHnGMfftexfLlV6CkZDIAID8/35oXR5QgFhgzMiZrMDAmIspA0bcuyDirawa9xli3d28j8vMD8f9rGnDFFVfhhht+YkfziAyjyCylIOtwVQoiIge64IIL0di4G8ePHwMAqKqK99//GwDg3HMXobFxDyKRCPr6wnjhhcZRn+P88y9AY+NutLW1AgB6enrQ19eHgoIChMNhRCIRa14MuRpLKchKzBgTETnQggULceONN6G2dg1UNYpIZAAXX7wM8+aV46qrvoePP/4YK1dejYkTg5g37yy0t7eOeI6FCxehpuZ6/PSnN0GSZPh8XtTVPYji4hJcdtnluO66azBhQhEn35Gp/qG0CJ39/BBG1pA0TdPsboSutbUb0aj1zSktnYATJ7osPy6Jgdff3dK5/l988RmmTj3VohY5R66cN44B7sbr7z6yLKGkpHD031ncFiIiIiIiITEwJiIiIiJCmoHxgQMHsGLFClRUVGDFihU4ePDgiMeoqoqNGzdi2bJluPTSS7F9+3aj20pEREREZJq0AuMNGzaguroazz//PKqrq7F+/foRj3nuuedw6NAh7N27F3/4wx/wyCOP4MiRI4Y3mIjIDgJNx8gJPF9ElItSBsatra1obm5GZWUlAKCyshLNzc1oa2sb9rg9e/bg6quvhizLKC4uxrJly9DYOPoSQEREucTj8eHkyU4Ge2nSNA0nT3bC4/HZ3RQiooykXK6tpaUFU6ZMgaIoAABFUVBWVoaWlhYUFxcPe9y0adPi/w+FQvjiiy8yasxYMwStUFo6wbZjk/14/d0t1fUPBv04fPgwTpzgt2DpCgT8+NrXToPX67W7KWnhGOBuvP6kE2odYy7XRnbg9Xe3dK//hAmlmMB7Z0Y6OsIAwnY3IyWOAe7G6+8+WS3XFgqFcOzYMaiqCiA2ye748eMIhUIjHnf06NH4/1taWjB16tRs2k1EREREZJmUgXFJSQnKy8vR0NAAAGhoaEB5efmwMgoAWL58ObZv345oNIq2tja8+OKLqKioMKfVREREREQGS6uU4u6770ZtbS22bNmCoqIi1NXVAQBWr16N2267DWeffTaqqqrwzjvv4LLLLgMA3HzzzZgxY0ZGjZFt3AzdzmOT/Xj93Y3Xn9gH3I3X312SXW+htoQmIiIiIrILd74jIiIiIgIDYyIiIiIiAAyMiYiIiIgAMDAmIiIiIgLAwJiIiIiICAADYyIiIiIiAAyMiYiIiIgAMDAmIiIiIgLAwJiIiIiICAADYyIiIiIiAC4PjA8cOIAVK1agoqICK1aswMGDB+1uEpls6dKlWL58OaqqqlBVVYWXX34ZAPD222/jqquuQkVFBVatWoXW1labW0pGqKurw9KlSzF37lx8+OGH8Z8ne+9zXHCWsfrAWGMBwPHASdrb27F69WpUVFTgyiuvxC233IK2tjYAya8z+4CLaS5WU1Oj7dy5U9M0Tdu5c6dWU1Njc4vIbBdffLH2wQcfDPuZqqrasmXLtDfffFPTNE2rr6/Xamtr7WgeGezNN9/Ujh49OuK6J3vvc1xwlrH6wGhjgaZxPHCa9vZ27bXXXov///7779d+/vOfJ73O7APu5tqMcWtrK5qbm1FZWQkAqKysRHNzc/yTJLnHe++9h7y8PCxatAgAcM0116CxsdHmVpERFi1ahFAoNOxnyd77HBecZ7Q+kAzHA2cJBoNYvHhx/P8LFizA0aNHk15n9gF389jdALu0tLRgypQpUBQFAKAoCsrKytDS0oLi4mKbW0dmWrt2LTRNw7nnnos1a9agpaUF06ZNi/++uLgY0WgUHR0dCAaDNraUzJDsva9pGscFF/nqWFBUVMTxwMGi0Sh+//vfY+nSpUmvM/uAu7k2Y0zu9OSTT+LZZ5/Fjh07oGka7rnnHrubREQ24FjgPvfeey/y8/OxcuVKu5tCAnNtYBwKhXDs2DGoqgoAUFUVx48fz+grN8o9+vX1+Xyorq5GU1MTQqEQjh49Gn9MW1sbZFlmZsChkr33OS64x2hjgf5zjgfOU1dXh88++wy/+tWvIMty0uvMPuBurg2MS0pKUF5ejoaGBgBAQ0MDysvL+XWpg/X09KCrqwsAoGka9uzZg/LycsyfPx/hcBj79+8HADz99NNYvny5nU0lEyV773NccIexxgIAHA8caPPmzXjvvfdQX18Pn88HIPl1Zh9wN0nTNM3uRtjlk08+QW1tLTo7O1FUVIS6ujrMnj3b7maRSQ4fPoxbb70VqqoiGo1izpw5WLduHcrKytDU1IQNGzagr68P06dPxy9/+UtMnjzZ7iZTljZt2oS9e/fiyy+/xKRJkxAMBrF79+6k732OC84yWh949NFHxxwLAHA8cJCPPvoIlZWVmDVrFvx+PwDglFNOQX19fdLrzD7gXq4OjImIiIiIdK4tpSAiIiIiSsTAmIiIiIgIDIyJiIiIiAAwMCYiIiIiAsDAmIiIiIgIAANjIiIiIiIADIyJiIiIiAAA/w+nE03/0x5sOA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07974" y="4509120"/>
            <a:ext cx="42640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Оценка эффективности модели:</a:t>
            </a:r>
            <a:endParaRPr lang="ru-RU" sz="1600" dirty="0"/>
          </a:p>
          <a:p>
            <a:pPr lvl="0"/>
            <a:r>
              <a:rPr lang="ru-RU" sz="1600" dirty="0"/>
              <a:t>R2_SV2: -0.021312103276202032</a:t>
            </a:r>
          </a:p>
          <a:p>
            <a:pPr lvl="0"/>
            <a:r>
              <a:rPr lang="ru-RU" sz="1600" dirty="0"/>
              <a:t>MSE_SV2: 0.03469972673578342</a:t>
            </a:r>
          </a:p>
          <a:p>
            <a:pPr lvl="0"/>
            <a:r>
              <a:rPr lang="ru-RU" sz="1600" dirty="0"/>
              <a:t>MAE_SV2: 0.525932902373747</a:t>
            </a:r>
          </a:p>
        </p:txBody>
      </p:sp>
      <p:pic>
        <p:nvPicPr>
          <p:cNvPr id="16" name="Рисунок 1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26" y="2276872"/>
            <a:ext cx="3965342" cy="18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ПРОЧНОСТЬ ПРИ РАСТЯЖЕНИИ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276050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979712" y="1597442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dirty="0">
                <a:solidFill>
                  <a:srgbClr val="7030A0"/>
                </a:solidFill>
              </a:rPr>
              <a:t>Диаграмма потерь обучения нейронной сети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2304256" cy="1799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288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ПРОЧНОСТЬ ПРИ РАСТЯЖЕНИИ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628800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Поиск лучших </a:t>
            </a:r>
            <a:r>
              <a:rPr lang="ru-RU" sz="24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гиперпараметров</a:t>
            </a:r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модели с </a:t>
            </a:r>
          </a:p>
          <a:p>
            <a:pPr algn="just"/>
            <a:r>
              <a:rPr lang="ru-RU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помощью поиска по сетке с перекрестной проверкой, количество блоков равно 10 была произведена для модели «Случайный лес».</a:t>
            </a:r>
            <a:endParaRPr lang="ru-RU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09" y="4005064"/>
            <a:ext cx="4883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1639" y="3501008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Результаты поиска: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8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ПРОЧНОСТЬ ПРИ РАСТЯЖЕНИИ</a:t>
            </a:r>
            <a:endParaRPr lang="ru-RU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442" y="1556792"/>
            <a:ext cx="5059077" cy="337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99592" y="4797152"/>
            <a:ext cx="74168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Вывод: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коэффициент детерминации показывает </a:t>
            </a:r>
            <a:r>
              <a:rPr lang="ru-RU" dirty="0" err="1" smtClean="0">
                <a:solidFill>
                  <a:schemeClr val="accent4">
                    <a:lumMod val="50000"/>
                  </a:schemeClr>
                </a:solidFill>
              </a:rPr>
              <a:t>околонулевые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значения – ни один из алгоритмов прогноза нельзя использовать.</a:t>
            </a:r>
          </a:p>
          <a:p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Более лучшие показатели у случайного леса.</a:t>
            </a:r>
            <a:endParaRPr lang="ru-RU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56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7647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27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Разработка нейронной сети для прогнозирования соотношения матрица-наполнитель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484784"/>
            <a:ext cx="5904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Строю </a:t>
            </a:r>
            <a:r>
              <a:rPr lang="ru-RU" dirty="0">
                <a:solidFill>
                  <a:srgbClr val="002060"/>
                </a:solidFill>
              </a:rPr>
              <a:t>нейронную сеть с помощью класса </a:t>
            </a:r>
            <a:r>
              <a:rPr lang="ru-RU" dirty="0" err="1">
                <a:solidFill>
                  <a:srgbClr val="002060"/>
                </a:solidFill>
              </a:rPr>
              <a:t>keras.Sequential</a:t>
            </a:r>
            <a:r>
              <a:rPr lang="ru-RU" dirty="0">
                <a:solidFill>
                  <a:srgbClr val="002060"/>
                </a:solidFill>
              </a:rPr>
              <a:t> со следующими параметрами</a:t>
            </a:r>
            <a:r>
              <a:rPr lang="ru-RU" dirty="0" smtClean="0">
                <a:solidFill>
                  <a:srgbClr val="002060"/>
                </a:solidFill>
              </a:rPr>
              <a:t>: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 smtClean="0">
                <a:solidFill>
                  <a:srgbClr val="0070C0"/>
                </a:solidFill>
              </a:rPr>
              <a:t>входной </a:t>
            </a:r>
            <a:r>
              <a:rPr lang="ru-RU" dirty="0">
                <a:solidFill>
                  <a:srgbClr val="0070C0"/>
                </a:solidFill>
              </a:rPr>
              <a:t>слой нормализации 11 признаков;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>
                <a:solidFill>
                  <a:srgbClr val="0070C0"/>
                </a:solidFill>
              </a:rPr>
              <a:t>выходной слой для 1 признака;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>
                <a:solidFill>
                  <a:srgbClr val="0070C0"/>
                </a:solidFill>
              </a:rPr>
              <a:t>скрытых слоев: 1;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>
                <a:solidFill>
                  <a:srgbClr val="0070C0"/>
                </a:solidFill>
              </a:rPr>
              <a:t>нейронов в скрытом слое: 6;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>
                <a:solidFill>
                  <a:srgbClr val="0070C0"/>
                </a:solidFill>
              </a:rPr>
              <a:t>активационная функция скрытых слоев: </a:t>
            </a:r>
            <a:r>
              <a:rPr lang="ru-RU" dirty="0" err="1" smtClean="0">
                <a:solidFill>
                  <a:srgbClr val="0070C0"/>
                </a:solidFill>
              </a:rPr>
              <a:t>relu</a:t>
            </a:r>
            <a:endParaRPr lang="ru-RU" dirty="0" smtClean="0">
              <a:solidFill>
                <a:srgbClr val="0070C0"/>
              </a:solidFill>
            </a:endParaRP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>
                <a:solidFill>
                  <a:srgbClr val="0070C0"/>
                </a:solidFill>
              </a:rPr>
              <a:t>оптимизатор: </a:t>
            </a:r>
            <a:r>
              <a:rPr lang="ru-RU" dirty="0" err="1">
                <a:solidFill>
                  <a:srgbClr val="0070C0"/>
                </a:solidFill>
              </a:rPr>
              <a:t>Adam</a:t>
            </a:r>
            <a:r>
              <a:rPr lang="ru-RU" dirty="0">
                <a:solidFill>
                  <a:srgbClr val="0070C0"/>
                </a:solidFill>
              </a:rPr>
              <a:t>;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r>
              <a:rPr lang="ru-RU" dirty="0" err="1">
                <a:solidFill>
                  <a:srgbClr val="0070C0"/>
                </a:solidFill>
              </a:rPr>
              <a:t>loss</a:t>
            </a:r>
            <a:r>
              <a:rPr lang="ru-RU" dirty="0">
                <a:solidFill>
                  <a:srgbClr val="0070C0"/>
                </a:solidFill>
              </a:rPr>
              <a:t>-функция: </a:t>
            </a:r>
            <a:r>
              <a:rPr lang="ru-RU" dirty="0" err="1">
                <a:solidFill>
                  <a:srgbClr val="0070C0"/>
                </a:solidFill>
              </a:rPr>
              <a:t>MeanAbsoluteError</a:t>
            </a:r>
            <a:r>
              <a:rPr lang="ru-RU" dirty="0">
                <a:solidFill>
                  <a:srgbClr val="0070C0"/>
                </a:solidFill>
              </a:rPr>
              <a:t>.</a:t>
            </a:r>
          </a:p>
          <a:p>
            <a:pPr marL="285750" lvl="0" indent="-285750" hangingPunct="0">
              <a:buFont typeface="Wingdings" pitchFamily="2" charset="2"/>
              <a:buChar char="§"/>
            </a:pP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149080"/>
            <a:ext cx="6333735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14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81" y="4581128"/>
            <a:ext cx="5447665" cy="1625600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179512" y="404664"/>
            <a:ext cx="8534400" cy="100811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ru-RU" sz="9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Разработка нейронной сети для прогнозирования</a:t>
            </a:r>
          </a:p>
          <a:p>
            <a:r>
              <a:rPr lang="ru-RU" sz="9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соотношения матрица-наполнитель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7234" y="4122688"/>
            <a:ext cx="5004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dirty="0">
                <a:solidFill>
                  <a:srgbClr val="7030A0"/>
                </a:solidFill>
              </a:rPr>
              <a:t>Диаграмма потерь обучения нейронной сети</a:t>
            </a:r>
          </a:p>
        </p:txBody>
      </p:sp>
      <p:pic>
        <p:nvPicPr>
          <p:cNvPr id="5" name="Рисунок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72" y="1764308"/>
            <a:ext cx="4130957" cy="195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1187624" y="1292136"/>
            <a:ext cx="3584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ru-RU" dirty="0">
                <a:solidFill>
                  <a:srgbClr val="7030A0"/>
                </a:solidFill>
              </a:rPr>
              <a:t>Архитектура нейронной сети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898174"/>
            <a:ext cx="2526922" cy="240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71282" y="1559689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7030A0"/>
                </a:solidFill>
              </a:rPr>
              <a:t>Оценка эффективности модели</a:t>
            </a:r>
            <a:endParaRPr lang="ru-RU" sz="1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03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1340768"/>
            <a:ext cx="81369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Примененные модели:</a:t>
            </a:r>
          </a:p>
          <a:p>
            <a:pPr algn="just"/>
            <a:endPara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линейной регрессии,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метода случайного 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леса, </a:t>
            </a:r>
            <a:endPara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метода 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опорных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векторов</a:t>
            </a:r>
          </a:p>
          <a:p>
            <a:pPr marL="342900" indent="-342900" algn="just">
              <a:buFont typeface="Wingdings" pitchFamily="2" charset="2"/>
              <a:buChar char="ü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и нейронной сеть </a:t>
            </a:r>
            <a:endPara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ü"/>
            </a:pPr>
            <a:endPara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 </a:t>
            </a:r>
            <a:r>
              <a:rPr lang="ru-RU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показали высокой эффективности в прогнозировании свойств композитов, необходимы дополнительные вводные данные для улучшения 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моделей, </a:t>
            </a:r>
            <a:r>
              <a:rPr lang="ru-RU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донастройка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параметров алгоритмов, поиск других алгоритмов.</a:t>
            </a:r>
            <a:endParaRPr lang="ru-RU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632882"/>
            <a:ext cx="6048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 исследования:</a:t>
            </a:r>
            <a:endParaRPr lang="ru-RU" sz="4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74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1EF592E-BA83-4D92-AF5F-E181ECDC9E9D}"/>
              </a:ext>
            </a:extLst>
          </p:cNvPr>
          <p:cNvSpPr txBox="1">
            <a:spLocks/>
          </p:cNvSpPr>
          <p:nvPr/>
        </p:nvSpPr>
        <p:spPr>
          <a:xfrm>
            <a:off x="1975574" y="2348880"/>
            <a:ext cx="5141804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0195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534400" cy="758952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На входе 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у нас имеется два </a:t>
            </a:r>
            <a:r>
              <a:rPr lang="ru-RU" sz="2400" b="1" dirty="0" err="1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датасета</a:t>
            </a:r>
            <a:r>
              <a:rPr lang="ru-RU" sz="24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со следующими характеристиками:</a:t>
            </a:r>
            <a:endParaRPr lang="ru-RU" sz="24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716016" y="1628800"/>
            <a:ext cx="4032448" cy="4572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Датасет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№2 имеет 3 параметра:</a:t>
            </a:r>
          </a:p>
          <a:p>
            <a:pPr marL="0" indent="0">
              <a:buNone/>
            </a:pPr>
            <a:endParaRPr lang="ru-RU" sz="12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ru-RU" sz="1400" dirty="0"/>
              <a:t>1 Угол нашивки, град </a:t>
            </a:r>
            <a:endParaRPr lang="ru-RU" sz="1400" dirty="0" smtClean="0"/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sz="1400" dirty="0" smtClean="0"/>
              <a:t>2 </a:t>
            </a:r>
            <a:r>
              <a:rPr lang="ru-RU" sz="1400" dirty="0"/>
              <a:t>Шаг нашивки </a:t>
            </a:r>
            <a:endParaRPr lang="ru-RU" sz="1400" dirty="0" smtClean="0"/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sz="1400" dirty="0" smtClean="0"/>
              <a:t>3 </a:t>
            </a:r>
            <a:r>
              <a:rPr lang="ru-RU" sz="1400" dirty="0"/>
              <a:t>Плотность нашивки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1560" y="1628800"/>
            <a:ext cx="4032448" cy="469465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Датасет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№1 имеет 10 параметров:</a:t>
            </a:r>
          </a:p>
          <a:p>
            <a:pPr marL="0" indent="0">
              <a:buFont typeface="Wingdings 2"/>
              <a:buNone/>
            </a:pPr>
            <a:endParaRPr lang="ru-RU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Соотношение матрица-наполнитель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Плотность, кг/м3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модуль упругости, ГПа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отвердителя, м.%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Содержание эпоксидных групп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Температура вспышки, С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Поверхностная плотность, г/м2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Модуль упругости при растяжении, ГПа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Прочность при растяжении, МПа 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Потребление смолы, г/м2 </a:t>
            </a:r>
            <a:endParaRPr lang="ru-RU" sz="1600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6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3768" y="62068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Предобработка данных</a:t>
            </a:r>
            <a:endParaRPr lang="ru-RU" sz="2800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384" y="1484784"/>
            <a:ext cx="8105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Удаление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дубликатов из </a:t>
            </a:r>
            <a:r>
              <a:rPr lang="ru-RU" sz="1600" b="1" dirty="0" err="1">
                <a:solidFill>
                  <a:schemeClr val="accent4">
                    <a:lumMod val="50000"/>
                  </a:schemeClr>
                </a:solidFill>
              </a:rPr>
              <a:t>датасета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№1 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 по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столбцам </a:t>
            </a:r>
            <a:endParaRPr lang="ru-RU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      'Модуль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упругости при растяжении' и 'Прочность при 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растяжении‘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Удаление дубликатов из </a:t>
            </a:r>
            <a:r>
              <a:rPr lang="ru-RU" sz="1600" b="1" dirty="0" err="1">
                <a:solidFill>
                  <a:schemeClr val="accent4">
                    <a:lumMod val="50000"/>
                  </a:schemeClr>
                </a:solidFill>
              </a:rPr>
              <a:t>датасета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№2 по столбцам 'Шаг нашивки' и 'Плотность нашивки'</a:t>
            </a:r>
          </a:p>
          <a:p>
            <a:pPr marL="285750" indent="-285750">
              <a:buFont typeface="Wingdings" pitchFamily="2" charset="2"/>
              <a:buChar char="§"/>
            </a:pPr>
            <a:endParaRPr lang="ru-RU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Удаление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столбца 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с названием '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Unnamed: </a:t>
            </a:r>
            <a:r>
              <a:rPr lang="en-US" sz="1600" b="1" dirty="0" smtClean="0">
                <a:solidFill>
                  <a:schemeClr val="accent4">
                    <a:lumMod val="50000"/>
                  </a:schemeClr>
                </a:solidFill>
              </a:rPr>
              <a:t>0‘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из 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обоих </a:t>
            </a:r>
            <a:r>
              <a:rPr lang="ru-RU" sz="1600" b="1" dirty="0" err="1" smtClean="0">
                <a:solidFill>
                  <a:schemeClr val="accent4">
                    <a:lumMod val="50000"/>
                  </a:schemeClr>
                </a:solidFill>
              </a:rPr>
              <a:t>датасетах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16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ru-RU" sz="16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ru-RU" sz="1600" b="1" dirty="0" err="1" smtClean="0">
                <a:solidFill>
                  <a:schemeClr val="accent4">
                    <a:lumMod val="50000"/>
                  </a:schemeClr>
                </a:solidFill>
              </a:rPr>
              <a:t>Объединие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</a:t>
            </a:r>
            <a:r>
              <a:rPr lang="ru-RU" sz="1600" b="1" dirty="0" smtClean="0">
                <a:solidFill>
                  <a:schemeClr val="accent4">
                    <a:lumMod val="50000"/>
                  </a:schemeClr>
                </a:solidFill>
              </a:rPr>
              <a:t>двух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</a:t>
            </a:r>
            <a:r>
              <a:rPr lang="ru-RU" sz="1600" b="1" dirty="0" err="1" smtClean="0">
                <a:solidFill>
                  <a:schemeClr val="accent4">
                    <a:lumMod val="50000"/>
                  </a:schemeClr>
                </a:solidFill>
              </a:rPr>
              <a:t>датасетов</a:t>
            </a:r>
            <a:r>
              <a:rPr lang="ru-RU" sz="1600" b="1" dirty="0">
                <a:solidFill>
                  <a:schemeClr val="accent4">
                    <a:lumMod val="50000"/>
                  </a:schemeClr>
                </a:solidFill>
              </a:rPr>
              <a:t> по индексу тип объединения INNER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9236" y="4070107"/>
            <a:ext cx="758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 результате всех действий получили один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датасет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 13 признаками и общим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количесвом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строк равным 1000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29" y="4732412"/>
            <a:ext cx="47815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1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Разведочный анализ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302696" cy="4134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Смотрим есть ли пропуски: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2" y="2060848"/>
            <a:ext cx="5089202" cy="346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661248"/>
            <a:ext cx="6928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Пропущенные значения отсутствуют, тип всех данных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float64,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что значит – категориальных данных нет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1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518720" cy="536104"/>
          </a:xfrm>
        </p:spPr>
        <p:txBody>
          <a:bodyPr>
            <a:normAutofit fontScale="90000"/>
          </a:bodyPr>
          <a:lstStyle/>
          <a:p>
            <a:r>
              <a:rPr lang="ru-RU" sz="27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Среднее и Медианное </a:t>
            </a:r>
            <a:r>
              <a:rPr lang="ru-RU" sz="27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значения</a:t>
            </a:r>
            <a:r>
              <a:rPr lang="ru-RU" sz="27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для каждого столбца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115495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9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534400" cy="5040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Гистограммы </a:t>
            </a:r>
            <a:r>
              <a:rPr lang="ru-RU" sz="31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распределения для каждой из переменной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056784" cy="4178753"/>
          </a:xfrm>
        </p:spPr>
      </p:pic>
      <p:sp>
        <p:nvSpPr>
          <p:cNvPr id="5" name="TextBox 4"/>
          <p:cNvSpPr txBox="1"/>
          <p:nvPr/>
        </p:nvSpPr>
        <p:spPr>
          <a:xfrm>
            <a:off x="786868" y="5733256"/>
            <a:ext cx="7745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Вывод: почти все наших признаки, имеют тип распределения близкий к нормальному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типу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распределения, признак «поверхностная плотность» показывает дискретность, признак 'Угол нашивки‘ –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категориальность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2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Рассмотрим информацию по столбцу 'Угол нашивки</a:t>
            </a:r>
            <a:r>
              <a:rPr lang="ru-RU" dirty="0"/>
              <a:t>'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422376" cy="499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 Среднее значение и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едиана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5040560" cy="4267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80112" y="2132856"/>
            <a:ext cx="3240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Вывод: видно, что Среднее </a:t>
            </a:r>
            <a:r>
              <a:rPr lang="ru-RU" dirty="0">
                <a:solidFill>
                  <a:srgbClr val="7030A0"/>
                </a:solidFill>
              </a:rPr>
              <a:t>и </a:t>
            </a:r>
            <a:r>
              <a:rPr lang="ru-RU" dirty="0" smtClean="0">
                <a:solidFill>
                  <a:srgbClr val="7030A0"/>
                </a:solidFill>
              </a:rPr>
              <a:t>Медиана очень </a:t>
            </a:r>
            <a:r>
              <a:rPr lang="ru-RU" dirty="0">
                <a:solidFill>
                  <a:srgbClr val="7030A0"/>
                </a:solidFill>
              </a:rPr>
              <a:t>близки к совпадению, и на этом я делаю вывод, что значения столбца 'Угол нашивки' особого влияния на </a:t>
            </a:r>
            <a:r>
              <a:rPr lang="ru-RU" dirty="0" smtClean="0">
                <a:solidFill>
                  <a:srgbClr val="7030A0"/>
                </a:solidFill>
              </a:rPr>
              <a:t>другие признаки не имеет, </a:t>
            </a:r>
            <a:r>
              <a:rPr lang="ru-RU" dirty="0">
                <a:solidFill>
                  <a:srgbClr val="7030A0"/>
                </a:solidFill>
              </a:rPr>
              <a:t>либо оно очень слабое, поэтому </a:t>
            </a:r>
            <a:r>
              <a:rPr lang="ru-RU" dirty="0" smtClean="0">
                <a:solidFill>
                  <a:srgbClr val="7030A0"/>
                </a:solidFill>
              </a:rPr>
              <a:t> исключим этот </a:t>
            </a:r>
            <a:r>
              <a:rPr lang="ru-RU" dirty="0">
                <a:solidFill>
                  <a:srgbClr val="7030A0"/>
                </a:solidFill>
              </a:rPr>
              <a:t>признак из </a:t>
            </a:r>
            <a:r>
              <a:rPr lang="ru-RU" dirty="0" smtClean="0">
                <a:solidFill>
                  <a:srgbClr val="7030A0"/>
                </a:solidFill>
              </a:rPr>
              <a:t> дальнейшего анализа</a:t>
            </a:r>
            <a:r>
              <a:rPr lang="ru-RU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0152" y="5445224"/>
            <a:ext cx="2791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Итого у нас остается </a:t>
            </a:r>
          </a:p>
          <a:p>
            <a:r>
              <a:rPr lang="ru-RU" b="1" dirty="0" smtClean="0"/>
              <a:t>12 признаков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991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Тепловая карта 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5652116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6444208" y="2420888"/>
            <a:ext cx="2304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Как </a:t>
            </a:r>
            <a:r>
              <a:rPr lang="ru-RU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показывает </a:t>
            </a:r>
            <a:r>
              <a:rPr lang="ru-RU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тепловая карта, у наших </a:t>
            </a:r>
            <a:r>
              <a:rPr lang="ru-RU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признаков корреляционная </a:t>
            </a:r>
            <a:r>
              <a:rPr lang="ru-RU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связь очень слабая, практически </a:t>
            </a:r>
            <a:r>
              <a:rPr lang="ru-RU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отсутствует</a:t>
            </a:r>
            <a:r>
              <a:rPr lang="ru-RU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967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605</TotalTime>
  <Words>793</Words>
  <Application>Microsoft Office PowerPoint</Application>
  <PresentationFormat>Экран (4:3)</PresentationFormat>
  <Paragraphs>174</Paragraphs>
  <Slides>28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Официальная</vt:lpstr>
      <vt:lpstr>ВЫПУСКНАЯ КВАЛИФИКАЦИОННАЯ РАБОТА   по курсу «Data Science»  </vt:lpstr>
      <vt:lpstr>Презентация PowerPoint</vt:lpstr>
      <vt:lpstr>На входе у нас имеется два датасета со следующими характеристиками:</vt:lpstr>
      <vt:lpstr>Презентация PowerPoint</vt:lpstr>
      <vt:lpstr>Разведочный анализ данных</vt:lpstr>
      <vt:lpstr>Среднее и Медианное значения для каждого столбца </vt:lpstr>
      <vt:lpstr>   Гистограммы распределения для каждой из переменной </vt:lpstr>
      <vt:lpstr>Рассмотрим информацию по столбцу 'Угол нашивки' </vt:lpstr>
      <vt:lpstr>Тепловая карта </vt:lpstr>
      <vt:lpstr>Попарные диаграммы рассеяния точек </vt:lpstr>
      <vt:lpstr>Ящики с усами</vt:lpstr>
      <vt:lpstr>Удаление выбросов </vt:lpstr>
      <vt:lpstr>Нормализация признаков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ПРОЧНОСТЬ ПРИ РАСТЯЖЕНИИ</vt:lpstr>
      <vt:lpstr>ПРОЧНОСТЬ ПРИ РАСТЯЖЕНИИ</vt:lpstr>
      <vt:lpstr>ПРОЧНОСТЬ ПРИ РАСТЯЖЕНИИ</vt:lpstr>
      <vt:lpstr>ПРОЧНОСТЬ ПРИ РАСТЯЖЕНИИ</vt:lpstr>
      <vt:lpstr>ПРОЧНОСТЬ ПРИ РАСТЯЖЕНИИ</vt:lpstr>
      <vt:lpstr>Разработка нейронной сети для прогнозирования соотношения матрица-наполнитель </vt:lpstr>
      <vt:lpstr>Презентация PowerPoint</vt:lpstr>
      <vt:lpstr>Презентация PowerPoint</vt:lpstr>
      <vt:lpstr>Презентация PowerPoint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по курсу «Data Science»</dc:title>
  <dc:creator>adenowa adenowa</dc:creator>
  <cp:lastModifiedBy>adenowa adenowa</cp:lastModifiedBy>
  <cp:revision>30</cp:revision>
  <dcterms:created xsi:type="dcterms:W3CDTF">2022-06-17T08:28:26Z</dcterms:created>
  <dcterms:modified xsi:type="dcterms:W3CDTF">2022-06-17T18:33:26Z</dcterms:modified>
</cp:coreProperties>
</file>