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7c721ae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7c721ae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f41cbc8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f41cbc8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7f41cbc8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7f41cbc8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7c721ae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7c721ae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7c721ae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7c721ae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7c721a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7c721a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7d2a142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7d2a142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7d2a1425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7d2a142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7d2a142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7d2a142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8303989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8303989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7d2a1425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7d2a1425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7d2a1425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7d2a142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7d2a1425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7d2a1425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55928b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55928b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55928b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55928b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55928be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55928be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55928be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55928be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55928be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755928be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55928be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55928be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55928be0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755928be0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7f41cbc8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7f41cbc8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7c721ae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7c721ae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7f41cbc8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7f41cbc8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7c721ae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7c721ae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7f41cbc8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7f41cbc8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7c721aeb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7c721ae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7c721ae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7c721ae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Relationship Id="rId4" Type="http://schemas.openxmlformats.org/officeDocument/2006/relationships/image" Target="../media/image41.jpg"/><Relationship Id="rId5" Type="http://schemas.openxmlformats.org/officeDocument/2006/relationships/image" Target="../media/image28.jpg"/><Relationship Id="rId6" Type="http://schemas.openxmlformats.org/officeDocument/2006/relationships/image" Target="../media/image32.jpg"/><Relationship Id="rId7" Type="http://schemas.openxmlformats.org/officeDocument/2006/relationships/image" Target="../media/image40.jpg"/><Relationship Id="rId8" Type="http://schemas.openxmlformats.org/officeDocument/2006/relationships/image" Target="../media/image4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jp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2525" y="1226350"/>
            <a:ext cx="7274700" cy="17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Food Security in USA - 2021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52600" y="3596300"/>
            <a:ext cx="705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 Verma, Aveline Mariya Shaji and Uugangerel Bold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" y="70675"/>
            <a:ext cx="1194350" cy="8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50" y="2261275"/>
            <a:ext cx="7531800" cy="11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69525" y="868450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Chi-Square Test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Null Hypothesis is that the </a:t>
            </a:r>
            <a:r>
              <a:rPr lang="en"/>
              <a:t>Citizenship</a:t>
            </a:r>
            <a:r>
              <a:rPr lang="en"/>
              <a:t> Status and Food Security Status are Independent of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Taking the alpha to be 0.05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17050" y="208900"/>
            <a:ext cx="85206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Hypothesis Testing b/w Citizenship &amp; Food Security Score</a:t>
            </a:r>
            <a:endParaRPr b="1" sz="1800"/>
          </a:p>
        </p:txBody>
      </p:sp>
      <p:sp>
        <p:nvSpPr>
          <p:cNvPr id="128" name="Google Shape;128;p22"/>
          <p:cNvSpPr txBox="1"/>
          <p:nvPr/>
        </p:nvSpPr>
        <p:spPr>
          <a:xfrm>
            <a:off x="334850" y="3893150"/>
            <a:ext cx="78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the P value is much less than the alpha. We can reject the null hypothesis and say that there is some relation between </a:t>
            </a:r>
            <a:r>
              <a:rPr lang="en">
                <a:solidFill>
                  <a:schemeClr val="dk1"/>
                </a:solidFill>
              </a:rPr>
              <a:t>Citizenship</a:t>
            </a:r>
            <a:r>
              <a:rPr lang="en"/>
              <a:t> and Food Security Status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244325" y="168100"/>
            <a:ext cx="85206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SNAP</a:t>
            </a:r>
            <a:r>
              <a:rPr b="1" lang="en" sz="1800"/>
              <a:t> &amp; Food Security</a:t>
            </a:r>
            <a:endParaRPr b="1" sz="18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25" y="766225"/>
            <a:ext cx="69627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5" y="2175350"/>
            <a:ext cx="4382151" cy="27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376" y="2175338"/>
            <a:ext cx="4382149" cy="270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5" y="1979225"/>
            <a:ext cx="4664350" cy="15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117050" y="89825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Hypothesis Testing b/w SNAP &amp; Food Security Score</a:t>
            </a:r>
            <a:endParaRPr b="1" sz="1800"/>
          </a:p>
        </p:txBody>
      </p:sp>
      <p:sp>
        <p:nvSpPr>
          <p:cNvPr id="143" name="Google Shape;143;p24"/>
          <p:cNvSpPr txBox="1"/>
          <p:nvPr/>
        </p:nvSpPr>
        <p:spPr>
          <a:xfrm>
            <a:off x="269525" y="868450"/>
            <a:ext cx="719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Using Chi-Square Test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Null Hypothesis is that the SNAP  and Food Security Status are Independent of each other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Taking the alpha to be 0.05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24"/>
          <p:cNvSpPr txBox="1"/>
          <p:nvPr/>
        </p:nvSpPr>
        <p:spPr>
          <a:xfrm>
            <a:off x="334850" y="3893150"/>
            <a:ext cx="78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the P value is much less than the alpha. We can reject the null hypothesis and say that there is some relation between </a:t>
            </a:r>
            <a:r>
              <a:rPr lang="en">
                <a:solidFill>
                  <a:schemeClr val="dk1"/>
                </a:solidFill>
              </a:rPr>
              <a:t>the SNAP</a:t>
            </a:r>
            <a:r>
              <a:rPr lang="en"/>
              <a:t> and Food Security Status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00" y="968475"/>
            <a:ext cx="3558212" cy="21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968475"/>
            <a:ext cx="4832219" cy="24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217100" y="292000"/>
            <a:ext cx="546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Odds</a:t>
            </a:r>
            <a:r>
              <a:rPr b="1" lang="en" sz="1700"/>
              <a:t> Ratio between people in and not in SNAP</a:t>
            </a:r>
            <a:endParaRPr b="1" sz="1700"/>
          </a:p>
        </p:txBody>
      </p:sp>
      <p:sp>
        <p:nvSpPr>
          <p:cNvPr id="153" name="Google Shape;153;p25"/>
          <p:cNvSpPr txBox="1"/>
          <p:nvPr/>
        </p:nvSpPr>
        <p:spPr>
          <a:xfrm>
            <a:off x="325850" y="3725075"/>
            <a:ext cx="2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Ratio is 0.46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217100" y="4300150"/>
            <a:ext cx="85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odds of a person not on SNAP to be food secure is 2.17 times the odds of person on SNAP to be food secure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7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States vs Food security</a:t>
            </a:r>
            <a:endParaRPr b="1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53" y="651988"/>
            <a:ext cx="2743199" cy="146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40" y="2383181"/>
            <a:ext cx="2743199" cy="146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767" y="651847"/>
            <a:ext cx="2743199" cy="1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070" y="2383111"/>
            <a:ext cx="2743199" cy="14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0213" y="2383186"/>
            <a:ext cx="2743198" cy="1483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52700" y="4039950"/>
            <a:ext cx="88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overall, </a:t>
            </a:r>
            <a:r>
              <a:rPr lang="en"/>
              <a:t>California has the highest number of respondents (6975), whereas Maine has the smallest number of respondents (564). In order to compare, we’ve chosen states which have similar number of respondents.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Alabama 1207 vs Washington DC 1207, Florida 2738 vs New York 2580, IL 2052 vs PA 1928.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0213" y="636700"/>
            <a:ext cx="2743199" cy="148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575"/>
            <a:ext cx="6544801" cy="40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04325" y="3486800"/>
            <a:ext cx="73122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Chi-squared test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data:  family_t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X-squared = 1691.7, df = 39, p-value &lt; 2.2e-16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6347525" y="285400"/>
            <a:ext cx="253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Majority</a:t>
            </a:r>
            <a:r>
              <a:rPr lang="en">
                <a:solidFill>
                  <a:schemeClr val="dk1"/>
                </a:solidFill>
              </a:rPr>
              <a:t> (21816) of the families have 2 members.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big groups are 3-members (12753) and 4-members (13724) households.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6193400" y="3486800"/>
            <a:ext cx="274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eject the null hypothesis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Relation between the Family size and Food Security Status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1667525" y="4853825"/>
            <a:ext cx="67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25" y="4568875"/>
            <a:ext cx="71590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" y="-46975"/>
            <a:ext cx="6284751" cy="388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65175" y="3585850"/>
            <a:ext cx="547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Chi-squared test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data:  income_t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X-squared = 9512.9, df = 45, p-value &lt; 2.2e-16</a:t>
            </a:r>
            <a:endParaRPr b="1" sz="1500"/>
          </a:p>
        </p:txBody>
      </p:sp>
      <p:sp>
        <p:nvSpPr>
          <p:cNvPr id="190" name="Google Shape;190;p28"/>
          <p:cNvSpPr txBox="1"/>
          <p:nvPr/>
        </p:nvSpPr>
        <p:spPr>
          <a:xfrm>
            <a:off x="5781675" y="33139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eject the null hypothesis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Relation between the Household income and Food Security Status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376225" y="77525"/>
            <a:ext cx="2106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</a:t>
            </a:r>
            <a:r>
              <a:rPr lang="en" sz="1200"/>
              <a:t> LESS THAN $5,000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2</a:t>
            </a:r>
            <a:r>
              <a:rPr lang="en" sz="1200"/>
              <a:t> 5,000 TO 7,499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3 </a:t>
            </a:r>
            <a:r>
              <a:rPr lang="en" sz="1200"/>
              <a:t>7,500 TO 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4</a:t>
            </a:r>
            <a:r>
              <a:rPr lang="en" sz="1200"/>
              <a:t> 10,000 TO 12,499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5 </a:t>
            </a:r>
            <a:r>
              <a:rPr lang="en" sz="1200"/>
              <a:t>12,500 TO 14,999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6</a:t>
            </a:r>
            <a:r>
              <a:rPr lang="en" sz="1200"/>
              <a:t> 15,000 TO 19,999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7</a:t>
            </a:r>
            <a:r>
              <a:rPr lang="en" sz="1200"/>
              <a:t> 20,000 TO 24,999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8</a:t>
            </a:r>
            <a:r>
              <a:rPr lang="en" sz="1200"/>
              <a:t> 25,000 TO 29,999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9</a:t>
            </a:r>
            <a:r>
              <a:rPr lang="en" sz="1200"/>
              <a:t> 30,000 TO 34,999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10</a:t>
            </a:r>
            <a:r>
              <a:rPr lang="en" sz="1200"/>
              <a:t> 35,000 TO 39,999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11</a:t>
            </a:r>
            <a:r>
              <a:rPr lang="en" sz="1200"/>
              <a:t> 40,000 TO 49,999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12</a:t>
            </a:r>
            <a:r>
              <a:rPr lang="en" sz="1200"/>
              <a:t> 50,000 TO 59,999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13</a:t>
            </a:r>
            <a:r>
              <a:rPr lang="en" sz="1200"/>
              <a:t> 60,000 TO 74,999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14</a:t>
            </a:r>
            <a:r>
              <a:rPr lang="en" sz="1200"/>
              <a:t> 75,000 TO 99,999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15</a:t>
            </a:r>
            <a:r>
              <a:rPr lang="en" sz="1200"/>
              <a:t> 100,000 TO 149,999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16</a:t>
            </a:r>
            <a:r>
              <a:rPr lang="en" sz="1200"/>
              <a:t> 150,000 OR MORE  </a:t>
            </a:r>
            <a:endParaRPr sz="1200"/>
          </a:p>
        </p:txBody>
      </p:sp>
      <p:sp>
        <p:nvSpPr>
          <p:cNvPr id="192" name="Google Shape;192;p28"/>
          <p:cNvSpPr txBox="1"/>
          <p:nvPr/>
        </p:nvSpPr>
        <p:spPr>
          <a:xfrm>
            <a:off x="242700" y="4712925"/>
            <a:ext cx="82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050" y="4645075"/>
            <a:ext cx="7333024" cy="5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266750" y="18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size vs Household income vs Food security score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9" y="760875"/>
            <a:ext cx="7092824" cy="43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 b="0" l="0" r="0" t="3381"/>
          <a:stretch/>
        </p:blipFill>
        <p:spPr>
          <a:xfrm>
            <a:off x="0" y="571500"/>
            <a:ext cx="9144002" cy="41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8475"/>
          <a:stretch/>
        </p:blipFill>
        <p:spPr>
          <a:xfrm>
            <a:off x="0" y="417375"/>
            <a:ext cx="9144002" cy="4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Purpose of the research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find out </a:t>
            </a:r>
            <a:r>
              <a:rPr lang="en" sz="1600"/>
              <a:t>how different demographic and socioeconomic factors relate to food security.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study the specific pattern shown in the data that affects food security such as states, family size, income level, SNAP usage, race, immigrant status, work status, education level.</a:t>
            </a:r>
            <a:endParaRPr sz="1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6261"/>
          <a:stretch/>
        </p:blipFill>
        <p:spPr>
          <a:xfrm>
            <a:off x="0" y="552226"/>
            <a:ext cx="9144001" cy="4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7330"/>
          <a:stretch/>
        </p:blipFill>
        <p:spPr>
          <a:xfrm>
            <a:off x="0" y="346749"/>
            <a:ext cx="9144000" cy="41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Jobs Vs Food Security</a:t>
            </a:r>
            <a:endParaRPr b="1"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26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number of food secure people in all categories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of people with more number of jobs - highest number of very low food security.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jobs has no significant effect on the food security score - Chi-Square test results.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6015"/>
          <a:stretch/>
        </p:blipFill>
        <p:spPr>
          <a:xfrm>
            <a:off x="3067800" y="622225"/>
            <a:ext cx="6076199" cy="352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498" y="4057675"/>
            <a:ext cx="3890450" cy="10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Education Level of Respondents</a:t>
            </a:r>
            <a:endParaRPr b="1"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24" y="946275"/>
            <a:ext cx="6571149" cy="4060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Education Level Vs Food Security</a:t>
            </a:r>
            <a:endParaRPr b="1"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32601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en" sz="1530">
                <a:solidFill>
                  <a:schemeClr val="dk1"/>
                </a:solidFill>
              </a:rPr>
              <a:t>Majority of the respondents are educated till college or more</a:t>
            </a:r>
            <a:endParaRPr sz="153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en" sz="1530">
                <a:solidFill>
                  <a:schemeClr val="dk1"/>
                </a:solidFill>
              </a:rPr>
              <a:t>Major proportion says  high food security, but few shows evident responses of low food security.</a:t>
            </a:r>
            <a:endParaRPr sz="153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en" sz="1530">
                <a:solidFill>
                  <a:schemeClr val="dk1"/>
                </a:solidFill>
              </a:rPr>
              <a:t>Chi-square test validates - Education has a significant effect on the food security score</a:t>
            </a:r>
            <a:endParaRPr sz="1530">
              <a:solidFill>
                <a:schemeClr val="dk1"/>
              </a:solidFill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8575" l="3484" r="0" t="0"/>
          <a:stretch/>
        </p:blipFill>
        <p:spPr>
          <a:xfrm>
            <a:off x="3869525" y="941525"/>
            <a:ext cx="5122075" cy="29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225" y="3939498"/>
            <a:ext cx="5122076" cy="10514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Hours on Job Vs Food Security</a:t>
            </a:r>
            <a:endParaRPr b="1"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1095400"/>
            <a:ext cx="4162382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225" y="1913606"/>
            <a:ext cx="4712551" cy="291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464350" y="38814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725" y="3931125"/>
            <a:ext cx="398862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 Security and Hours of Working</a:t>
            </a:r>
            <a:endParaRPr b="1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11700" y="1857375"/>
            <a:ext cx="29388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Most of them work for 2 hours.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Box plot shows a difference in range of Hours of job for High food security and Very low food security.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900" y="1170125"/>
            <a:ext cx="5588699" cy="3453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Testing for significant difference in the hours of work among people in different food security level</a:t>
            </a:r>
            <a:r>
              <a:rPr b="1" lang="en" sz="1720"/>
              <a:t> </a:t>
            </a:r>
            <a:endParaRPr b="1" sz="1720"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1152475"/>
            <a:ext cx="35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There is significant difference in the hours of work among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HFS:MFS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HFS:LFS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HFS:VLFS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MFS:LFS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MFS:VLFS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800" y="1627325"/>
            <a:ext cx="5482801" cy="28303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&amp; Further Scope of Study</a:t>
            </a:r>
            <a:endParaRPr b="1"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Ethnicity, Citizenship, participation in SNAP, Education level,  Hours on work, Household income, Family size have significant relation with the Food Security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 - difficult to say that there is a relation between states and Food security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analysis can come up with models to </a:t>
            </a:r>
            <a:r>
              <a:rPr lang="en"/>
              <a:t>predict</a:t>
            </a:r>
            <a:r>
              <a:rPr lang="en"/>
              <a:t> the food security score and hence it reveals the important sectors that officials should focus on in order to </a:t>
            </a:r>
            <a:r>
              <a:rPr lang="en"/>
              <a:t>eradicate</a:t>
            </a:r>
            <a:r>
              <a:rPr lang="en"/>
              <a:t> food insecurity.</a:t>
            </a:r>
            <a:endParaRPr/>
          </a:p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41650" y="280325"/>
            <a:ext cx="8520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Dataset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2075" y="995750"/>
            <a:ext cx="67014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>
                <a:solidFill>
                  <a:srgbClr val="413424"/>
                </a:solidFill>
              </a:rPr>
              <a:t>Source: Current Population Survey(CPS) by the US Census Bureau</a:t>
            </a:r>
            <a:endParaRPr sz="1700">
              <a:solidFill>
                <a:srgbClr val="413424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>
                <a:solidFill>
                  <a:srgbClr val="413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700">
                <a:solidFill>
                  <a:srgbClr val="413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December 2021 CPS file contains 127,489 records. </a:t>
            </a:r>
            <a:endParaRPr sz="1700">
              <a:solidFill>
                <a:srgbClr val="413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>
                <a:solidFill>
                  <a:srgbClr val="413424"/>
                </a:solidFill>
              </a:rPr>
              <a:t>Sample used for the study:</a:t>
            </a:r>
            <a:endParaRPr sz="1700">
              <a:solidFill>
                <a:srgbClr val="4134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13434" t="0"/>
          <a:stretch/>
        </p:blipFill>
        <p:spPr>
          <a:xfrm>
            <a:off x="106150" y="2506593"/>
            <a:ext cx="8961649" cy="226965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" y="114625"/>
            <a:ext cx="4803949" cy="26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2200" y="2930950"/>
            <a:ext cx="869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High Food Security</a:t>
            </a:r>
            <a:r>
              <a:rPr lang="en" sz="1200"/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 reported indications of food-access problems or limitations.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92200" y="3264088"/>
            <a:ext cx="802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Marginal Food Security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: One or two reported signs, usually anxiety over food availability or scarcity in the home. There is little to no evidence that diets or food intake have changed.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92200" y="3773275"/>
            <a:ext cx="78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Low food security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: One or two reported signs, usually indicating worry about food scarcity or insufficiency at home. Little to no evidence of dietary or food intake changes.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92200" y="4305000"/>
            <a:ext cx="78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Very low food security: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reports of numerous signs of altered eating habits and decreased food intake.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350" y="152400"/>
            <a:ext cx="3950250" cy="243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244325" y="168100"/>
            <a:ext cx="85206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Ethnicity &amp; Food Security</a:t>
            </a:r>
            <a:endParaRPr b="1" sz="1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63" y="953425"/>
            <a:ext cx="8405124" cy="35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5" y="104825"/>
            <a:ext cx="3017226" cy="2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38" y="104825"/>
            <a:ext cx="3017520" cy="2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750" y="48675"/>
            <a:ext cx="3017520" cy="2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75" y="2571750"/>
            <a:ext cx="3017520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5025" y="2571750"/>
            <a:ext cx="3017520" cy="252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0750" y="2571750"/>
            <a:ext cx="3017520" cy="252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152750" y="554175"/>
            <a:ext cx="85206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Hypothesis Testing b/w Ethnicity &amp; Food Security Score</a:t>
            </a:r>
            <a:endParaRPr b="1" sz="18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4020" l="-730" r="730" t="-24020"/>
          <a:stretch/>
        </p:blipFill>
        <p:spPr>
          <a:xfrm>
            <a:off x="284903" y="2368350"/>
            <a:ext cx="8759474" cy="12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54550" y="1205375"/>
            <a:ext cx="7194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Using Fisher’s Exact Test instead of Chi-square test because of the many low frequency levels present.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Null Hypothesis is that the Ethnicity and Food Security Status are Independent of each other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Taking the alpha to be 0.05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284900" y="3990500"/>
            <a:ext cx="780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Since, the P value is much less than the alpha. We can reject the null hypothesis and say that there is some relation between Ethnicity and Food Security Status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124525" y="138150"/>
            <a:ext cx="8520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Food Security &amp; Citizenship Status</a:t>
            </a:r>
            <a:endParaRPr b="1" sz="18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" y="1013375"/>
            <a:ext cx="9001124" cy="12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25"/>
            <a:ext cx="2804951" cy="23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400" y="41713"/>
            <a:ext cx="2807208" cy="232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800" y="41713"/>
            <a:ext cx="2807208" cy="232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676" y="2365875"/>
            <a:ext cx="4370868" cy="2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3319" y="2365850"/>
            <a:ext cx="4370832" cy="26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