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6" r:id="rId4"/>
    <p:sldId id="277" r:id="rId5"/>
    <p:sldId id="278" r:id="rId6"/>
    <p:sldId id="274" r:id="rId7"/>
    <p:sldId id="256" r:id="rId8"/>
    <p:sldId id="257" r:id="rId9"/>
    <p:sldId id="258" r:id="rId10"/>
    <p:sldId id="263" r:id="rId11"/>
    <p:sldId id="259" r:id="rId12"/>
    <p:sldId id="264" r:id="rId13"/>
    <p:sldId id="260" r:id="rId14"/>
    <p:sldId id="265" r:id="rId15"/>
    <p:sldId id="261" r:id="rId16"/>
    <p:sldId id="266" r:id="rId17"/>
    <p:sldId id="262" r:id="rId18"/>
    <p:sldId id="267" r:id="rId19"/>
    <p:sldId id="268" r:id="rId20"/>
    <p:sldId id="269" r:id="rId21"/>
    <p:sldId id="270" r:id="rId22"/>
    <p:sldId id="272" r:id="rId23"/>
    <p:sldId id="279" r:id="rId24"/>
    <p:sldId id="280" r:id="rId25"/>
    <p:sldId id="281" r:id="rId26"/>
    <p:sldId id="283" r:id="rId27"/>
    <p:sldId id="284" r:id="rId28"/>
    <p:sldId id="282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0" d="100"/>
          <a:sy n="70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05/08/2012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62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05/08/2012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3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05/08/2012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7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05/08/2012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54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05/08/2012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05/08/2012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92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05/08/2012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05/08/2012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7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05/08/2012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9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05/08/2012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05/08/2012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D077-2146-4CF9-9626-6D2CC7ECDC9E}" type="datetimeFigureOut">
              <a:rPr lang="pt-BR" smtClean="0"/>
              <a:t>05/08/2012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Simples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08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00409" y="2348880"/>
            <a:ext cx="29530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ea typeface="Cambria Math"/>
              </a:rPr>
              <a:t>300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 		</a:t>
            </a:r>
            <a:r>
              <a:rPr lang="pt-BR" dirty="0" smtClean="0">
                <a:ea typeface="Cambria Math"/>
                <a:sym typeface="Wingdings" pitchFamily="2" charset="2"/>
              </a:rPr>
              <a:t> 208,33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>
                <a:ea typeface="Cambria Math"/>
                <a:sym typeface="Wingdings" pitchFamily="2" charset="2"/>
              </a:rPr>
              <a:t>2</a:t>
            </a:r>
            <a:r>
              <a:rPr lang="pt-BR" dirty="0" smtClean="0">
                <a:ea typeface="Cambria Math"/>
                <a:sym typeface="Wingdings" pitchFamily="2" charset="2"/>
              </a:rPr>
              <a:t>00 +		 408,33</a:t>
            </a:r>
          </a:p>
          <a:p>
            <a:endParaRPr lang="pt-BR" b="0" dirty="0" smtClean="0">
              <a:ea typeface="Cambria Math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28671" y="2344921"/>
            <a:ext cx="2953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 smtClean="0">
                <a:ea typeface="Cambria Math"/>
              </a:rPr>
              <a:t>245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		</a:t>
            </a:r>
            <a:r>
              <a:rPr lang="pt-BR" dirty="0" smtClean="0">
                <a:ea typeface="Cambria Math"/>
                <a:sym typeface="Wingdings" pitchFamily="2" charset="2"/>
              </a:rPr>
              <a:t> 170,14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 smtClean="0">
                <a:ea typeface="Cambria Math"/>
                <a:sym typeface="Wingdings" pitchFamily="2" charset="2"/>
              </a:rPr>
              <a:t>240+		 410,14</a:t>
            </a:r>
            <a:endParaRPr lang="pt-BR" b="0" dirty="0" smtClean="0">
              <a:ea typeface="Cambria Math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3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44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95=70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95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70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0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,125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1,36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=11,5081 −1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=10,5081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=10,5081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=1.050,81% 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3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70 CHS PV</a:t>
                </a:r>
              </a:p>
              <a:p>
                <a:r>
                  <a:rPr lang="pt-BR" dirty="0" smtClean="0"/>
                  <a:t>95 FV</a:t>
                </a:r>
              </a:p>
              <a:p>
                <a:r>
                  <a:rPr lang="pt-BR" dirty="0" smtClean="0"/>
                  <a:t>45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360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1.050,81 % a.a. </a:t>
                </a: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1449" t="-1502" r="-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4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5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</m:t>
                      </m:r>
                      <m:r>
                        <a:rPr lang="pt-BR" b="0" i="1" smtClean="0">
                          <a:latin typeface="Cambria Math"/>
                        </a:rPr>
                        <m:t>0=45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=1,1111 −1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=0,111</m:t>
                    </m:r>
                  </m:oMath>
                </a14:m>
                <a:r>
                  <a:rPr lang="pt-BR" b="0" dirty="0" smtClean="0"/>
                  <a:t>1(taxa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=0,1111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=11.11%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blipFill rotWithShape="1">
                <a:blip r:embed="rId2"/>
                <a:stretch>
                  <a:fillRect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68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4967064" y="2710375"/>
            <a:ext cx="346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45 CHS PV</a:t>
            </a:r>
          </a:p>
          <a:p>
            <a:r>
              <a:rPr lang="pt-BR" dirty="0" smtClean="0"/>
              <a:t>50 FV</a:t>
            </a:r>
          </a:p>
          <a:p>
            <a:r>
              <a:rPr lang="pt-BR" dirty="0" smtClean="0"/>
              <a:t>1</a:t>
            </a:r>
          </a:p>
          <a:p>
            <a:r>
              <a:rPr lang="pt-BR" dirty="0" smtClean="0"/>
              <a:t>n</a:t>
            </a:r>
          </a:p>
          <a:p>
            <a:r>
              <a:rPr lang="pt-BR" dirty="0" smtClean="0"/>
              <a:t>I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11,11% a.m.</a:t>
            </a:r>
            <a:endParaRPr lang="pt-BR" u="sng" dirty="0"/>
          </a:p>
        </p:txBody>
      </p:sp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5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43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2</m:t>
                      </m:r>
                      <m:r>
                        <a:rPr lang="pt-BR" b="0" i="1" smtClean="0">
                          <a:latin typeface="Cambria Math"/>
                        </a:rPr>
                        <m:t>000=2200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2200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2000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,16666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1,1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=1,085124 −1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=0,085124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=0,085124×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=8,51%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6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2000 CHS PV</a:t>
                </a:r>
              </a:p>
              <a:p>
                <a:r>
                  <a:rPr lang="pt-BR" dirty="0" smtClean="0"/>
                  <a:t>35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2200 FV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</a:t>
                </a:r>
                <a:r>
                  <a:rPr lang="pt-BR" u="sng" dirty="0" smtClean="0">
                    <a:sym typeface="Wingdings" pitchFamily="2" charset="2"/>
                  </a:rPr>
                  <a:t>8,51% a.m.</a:t>
                </a:r>
                <a:r>
                  <a:rPr lang="pt-BR" dirty="0" smtClean="0">
                    <a:sym typeface="Wingdings" pitchFamily="2" charset="2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742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6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23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×1,0816</m:t>
                      </m:r>
                    </m:oMath>
                  </m:oMathPara>
                </a14:m>
                <a:endParaRPr lang="pt-BR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$ 1.081,60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1000=</m:t>
                      </m:r>
                      <m:r>
                        <a:rPr lang="pt-BR" sz="1400" b="0" i="1" smtClean="0">
                          <a:latin typeface="Cambria Math"/>
                        </a:rPr>
                        <m:t>𝐶</m:t>
                      </m:r>
                      <m:r>
                        <a:rPr lang="pt-BR" sz="1400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1000=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×1,0198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1000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1,0198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/>
                <a:r>
                  <a:rPr lang="pt-BR" b="0" i="1" dirty="0" smtClean="0">
                    <a:latin typeface="Cambria Math"/>
                  </a:rPr>
                  <a:t/>
                </a:r>
                <a:br>
                  <a:rPr lang="pt-BR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$ 980,58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84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4365104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1000 CHS PV</a:t>
            </a:r>
          </a:p>
          <a:p>
            <a:r>
              <a:rPr lang="pt-BR" dirty="0" smtClean="0"/>
              <a:t>2 n</a:t>
            </a:r>
          </a:p>
          <a:p>
            <a:r>
              <a:rPr lang="pt-BR" dirty="0" smtClean="0"/>
              <a:t>4 i</a:t>
            </a:r>
          </a:p>
          <a:p>
            <a:r>
              <a:rPr lang="pt-BR" dirty="0" smtClean="0"/>
              <a:t>FV		</a:t>
            </a:r>
            <a:r>
              <a:rPr lang="pt-BR" dirty="0" smtClean="0">
                <a:sym typeface="Wingdings" pitchFamily="2" charset="2"/>
              </a:rPr>
              <a:t> 1.081,60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1000 FV</a:t>
                </a:r>
              </a:p>
              <a:p>
                <a:r>
                  <a:rPr lang="pt-BR" dirty="0" smtClean="0"/>
                  <a:t>15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4 i</a:t>
                </a:r>
              </a:p>
              <a:p>
                <a:r>
                  <a:rPr lang="pt-BR" dirty="0" smtClean="0"/>
                  <a:t>PV		</a:t>
                </a:r>
                <a:r>
                  <a:rPr lang="pt-BR" dirty="0" smtClean="0">
                    <a:sym typeface="Wingdings" pitchFamily="2" charset="2"/>
                  </a:rPr>
                  <a:t> 980,58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60" t="-1736" r="-620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  <p:sp>
        <p:nvSpPr>
          <p:cNvPr id="24" name="Elipse 23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7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17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0,08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365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180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,08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2,027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1,1689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365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16,89%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blipFill rotWithShape="1">
                <a:blip r:embed="rId2"/>
                <a:stretch>
                  <a:fillRect t="-12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8 i</a:t>
                </a:r>
              </a:p>
              <a:p>
                <a:r>
                  <a:rPr lang="pt-BR" dirty="0" smtClean="0"/>
                  <a:t>365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180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116,89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</a:t>
                </a:r>
                <a:r>
                  <a:rPr lang="pt-BR" u="sng" dirty="0" smtClean="0">
                    <a:sym typeface="Wingdings" pitchFamily="2" charset="2"/>
                  </a:rPr>
                  <a:t>16,89%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0,03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0,001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(1 + 0,001 x 65)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x 1,065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</a:t>
                </a:r>
                <a:r>
                  <a:rPr lang="pt-BR" u="sng" dirty="0" smtClean="0"/>
                  <a:t>R$ 2.662,50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blipFill rotWithShape="1">
                <a:blip r:embed="rId2"/>
                <a:stretch>
                  <a:fillRect l="-1865" t="-684" r="-1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 smtClean="0"/>
                  <a:t>0,03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0,00100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[</a:t>
                </a:r>
                <a:r>
                  <a:rPr lang="pt-BR" dirty="0" err="1" smtClean="0">
                    <a:ea typeface="Cambria Math"/>
                    <a:sym typeface="Wingdings" pitchFamily="2" charset="2"/>
                  </a:rPr>
                  <a:t>Enter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]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65 x		 0,06500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1,06500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2500 x	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R$ 2.662,50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1627" t="-826" r="-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0" y="248997"/>
            <a:ext cx="3096651" cy="2426786"/>
            <a:chOff x="4866294" y="3933056"/>
            <a:chExt cx="3163555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/>
                <a:t>2</a:t>
              </a:r>
              <a:r>
                <a:rPr lang="pt-BR" sz="1600" dirty="0" smtClean="0"/>
                <a:t>.500,00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12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65d</a:t>
              </a:r>
            </a:p>
            <a:p>
              <a:r>
                <a:rPr lang="pt-BR" sz="1600" dirty="0" smtClean="0"/>
                <a:t>i = </a:t>
              </a:r>
              <a:r>
                <a:rPr lang="pt-BR" sz="1600" dirty="0"/>
                <a:t>3</a:t>
              </a:r>
              <a:r>
                <a:rPr lang="pt-BR" sz="1600" dirty="0" smtClean="0"/>
                <a:t>% a.m.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539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1,0414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4,14%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blipFill rotWithShape="1">
                <a:blip r:embed="rId2"/>
                <a:stretch>
                  <a:fillRect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50 i</a:t>
                </a:r>
              </a:p>
              <a:p>
                <a:r>
                  <a:rPr lang="pt-BR" dirty="0"/>
                  <a:t>1</a:t>
                </a:r>
                <a:r>
                  <a:rPr lang="pt-BR" dirty="0" smtClean="0"/>
                  <a:t>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104,14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</a:t>
                </a:r>
                <a:r>
                  <a:rPr lang="pt-BR" u="sng" dirty="0" smtClean="0">
                    <a:sym typeface="Wingdings" pitchFamily="2" charset="2"/>
                  </a:rPr>
                  <a:t>4,14%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882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0,0295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1,0324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34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3,24%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Alternativa A = 3,24% em 34 d</a:t>
                </a:r>
              </a:p>
              <a:p>
                <a:pPr algn="ctr"/>
                <a:r>
                  <a:rPr lang="pt-BR" dirty="0" smtClean="0"/>
                  <a:t>Alternativa B = 3,22% em 34d</a:t>
                </a:r>
              </a:p>
              <a:p>
                <a:pPr algn="ctr"/>
                <a:r>
                  <a:rPr lang="pt-BR" dirty="0" smtClean="0"/>
                  <a:t>Resposta: </a:t>
                </a:r>
                <a:r>
                  <a:rPr lang="pt-BR" u="sng" dirty="0" smtClean="0"/>
                  <a:t>Opção A é mais vantajosa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blipFill rotWithShape="1">
                <a:blip r:embed="rId2"/>
                <a:stretch>
                  <a:fillRect l="-1207" t="-855" r="-1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3,22 i</a:t>
                </a:r>
              </a:p>
              <a:p>
                <a:r>
                  <a:rPr lang="pt-BR" dirty="0" smtClean="0"/>
                  <a:t>31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34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102,93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2,93%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A alternativa A = 2,95% em 31d</a:t>
                </a:r>
              </a:p>
              <a:p>
                <a:r>
                  <a:rPr lang="pt-BR" smtClean="0">
                    <a:sym typeface="Wingdings" pitchFamily="2" charset="2"/>
                  </a:rPr>
                  <a:t>A alternativa </a:t>
                </a:r>
                <a:r>
                  <a:rPr lang="pt-BR" dirty="0" smtClean="0">
                    <a:sym typeface="Wingdings" pitchFamily="2" charset="2"/>
                  </a:rPr>
                  <a:t>B = 2,93% em 31d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Resposta: </a:t>
                </a:r>
                <a:r>
                  <a:rPr lang="pt-BR" u="sng" dirty="0" smtClean="0">
                    <a:sym typeface="Wingdings" pitchFamily="2" charset="2"/>
                  </a:rPr>
                  <a:t>Opção A é mais vantajosa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52" t="-971" r="-690" b="-2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74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Série de Pagamentos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2440231" y="260648"/>
            <a:ext cx="3283897" cy="2415135"/>
            <a:chOff x="2440231" y="260648"/>
            <a:chExt cx="3283897" cy="2415135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5.000,00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2%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12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457200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356388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2843808" y="26064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11995" y="26064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2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83968" y="271391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1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26178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8389" y="3645024"/>
                <a:ext cx="3586684" cy="2937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5000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0,02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0,02</m:t>
                          </m:r>
                          <m:r>
                            <a:rPr lang="pt-BR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0,02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5000=</m:t>
                      </m:r>
                      <m:r>
                        <a:rPr lang="pt-BR" i="1">
                          <a:latin typeface="Cambria Math"/>
                        </a:rPr>
                        <m:t>𝑅</m:t>
                      </m:r>
                      <m:r>
                        <a:rPr lang="pt-BR" i="1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0,26824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0,02536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 smtClean="0"/>
              </a:p>
              <a:p>
                <a:pPr algn="ctr"/>
                <a:r>
                  <a:rPr lang="pt-BR" dirty="0" smtClean="0"/>
                  <a:t>R = </a:t>
                </a:r>
                <a:r>
                  <a:rPr lang="pt-BR" u="sng" dirty="0" smtClean="0"/>
                  <a:t>R$ 472,71</a:t>
                </a:r>
                <a:endParaRPr lang="pt-BR" u="sng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645024"/>
                <a:ext cx="3586684" cy="2937407"/>
              </a:xfrm>
              <a:prstGeom prst="rect">
                <a:avLst/>
              </a:prstGeom>
              <a:blipFill rotWithShape="1">
                <a:blip r:embed="rId2"/>
                <a:stretch>
                  <a:fillRect t="-1037" b="-2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4369692" y="3717032"/>
            <a:ext cx="358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HP 12c</a:t>
            </a:r>
          </a:p>
          <a:p>
            <a:r>
              <a:rPr lang="pt-BR" dirty="0" smtClean="0"/>
              <a:t>5000 CHS PV</a:t>
            </a:r>
          </a:p>
          <a:p>
            <a:r>
              <a:rPr lang="pt-BR" dirty="0" smtClean="0"/>
              <a:t>2 i</a:t>
            </a:r>
          </a:p>
          <a:p>
            <a:r>
              <a:rPr lang="pt-BR" dirty="0" smtClean="0"/>
              <a:t>12 n</a:t>
            </a:r>
          </a:p>
          <a:p>
            <a:r>
              <a:rPr lang="pt-BR" dirty="0" smtClean="0"/>
              <a:t>PMT	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u="sng" dirty="0" smtClean="0"/>
              <a:t>R$ 472,71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185522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440231" y="387279"/>
            <a:ext cx="3941907" cy="2753689"/>
            <a:chOff x="2440231" y="387279"/>
            <a:chExt cx="3941907" cy="2753689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2857013" y="1756434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857013" y="1756434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5176642" y="725833"/>
              <a:ext cx="0" cy="10306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802414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5.000,00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143426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2%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3616" y="387279"/>
              <a:ext cx="1388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12</a:t>
              </a:r>
              <a:r>
                <a:rPr lang="pt-BR" sz="1600" dirty="0" smtClean="0"/>
                <a:t> = ?</a:t>
              </a:r>
              <a:r>
                <a:rPr lang="pt-BR" sz="1600" dirty="0"/>
                <a:t> </a:t>
              </a:r>
              <a:r>
                <a:rPr lang="pt-BR" sz="1600" dirty="0" smtClean="0"/>
                <a:t>+ 1.000</a:t>
              </a:r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4572000" y="1013865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3779912" y="725833"/>
              <a:ext cx="0" cy="10329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203848" y="1013865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2843808" y="725833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11995" y="404664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6</a:t>
              </a:r>
              <a:r>
                <a:rPr lang="pt-BR" sz="1600" dirty="0" smtClean="0"/>
                <a:t> = ? + 1000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83968" y="736576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1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26178" y="12205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274929" y="3140968"/>
            <a:ext cx="3586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Descobrindo o valor presente da parcela adicional n6</a:t>
            </a:r>
          </a:p>
          <a:p>
            <a:r>
              <a:rPr lang="pt-BR" dirty="0" smtClean="0"/>
              <a:t>5000 [</a:t>
            </a:r>
            <a:r>
              <a:rPr lang="pt-BR" dirty="0" err="1" smtClean="0"/>
              <a:t>Enter</a:t>
            </a:r>
            <a:r>
              <a:rPr lang="pt-BR" dirty="0" smtClean="0"/>
              <a:t>]</a:t>
            </a:r>
          </a:p>
          <a:p>
            <a:r>
              <a:rPr lang="pt-BR" dirty="0" smtClean="0"/>
              <a:t>1000 FV</a:t>
            </a:r>
          </a:p>
          <a:p>
            <a:r>
              <a:rPr lang="pt-BR" dirty="0" smtClean="0"/>
              <a:t>2 i</a:t>
            </a:r>
          </a:p>
          <a:p>
            <a:r>
              <a:rPr lang="pt-BR" dirty="0"/>
              <a:t>6</a:t>
            </a:r>
            <a:r>
              <a:rPr lang="pt-BR" dirty="0" smtClean="0"/>
              <a:t> n</a:t>
            </a:r>
          </a:p>
          <a:p>
            <a:r>
              <a:rPr lang="pt-BR" dirty="0" smtClean="0"/>
              <a:t>PV		</a:t>
            </a:r>
            <a:r>
              <a:rPr lang="pt-BR" dirty="0" smtClean="0">
                <a:sym typeface="Wingdings" pitchFamily="2" charset="2"/>
              </a:rPr>
              <a:t> -</a:t>
            </a:r>
            <a:r>
              <a:rPr lang="pt-BR" dirty="0" smtClean="0"/>
              <a:t>887,97</a:t>
            </a:r>
          </a:p>
          <a:p>
            <a:r>
              <a:rPr lang="pt-BR" dirty="0" smtClean="0"/>
              <a:t>+		</a:t>
            </a:r>
            <a:r>
              <a:rPr lang="pt-BR" dirty="0" smtClean="0">
                <a:sym typeface="Wingdings" pitchFamily="2" charset="2"/>
              </a:rPr>
              <a:t> 4.112,03</a:t>
            </a:r>
          </a:p>
          <a:p>
            <a:pPr algn="ctr"/>
            <a:r>
              <a:rPr lang="pt-BR" b="1" dirty="0"/>
              <a:t>Descobrindo o valor presente da parcela adicional n12</a:t>
            </a:r>
          </a:p>
          <a:p>
            <a:r>
              <a:rPr lang="pt-BR" dirty="0" smtClean="0"/>
              <a:t>12 </a:t>
            </a:r>
            <a:r>
              <a:rPr lang="pt-BR" dirty="0"/>
              <a:t>n</a:t>
            </a:r>
          </a:p>
          <a:p>
            <a:r>
              <a:rPr lang="pt-BR" dirty="0"/>
              <a:t>PV	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-788,49</a:t>
            </a:r>
          </a:p>
          <a:p>
            <a:r>
              <a:rPr lang="pt-BR" dirty="0" smtClean="0"/>
              <a:t>+		</a:t>
            </a:r>
            <a:r>
              <a:rPr lang="pt-BR" dirty="0" smtClean="0">
                <a:sym typeface="Wingdings" pitchFamily="2" charset="2"/>
              </a:rPr>
              <a:t> 3.323,54</a:t>
            </a:r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861613" y="29716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/>
              <a:t>Descobrindo o valor </a:t>
            </a:r>
            <a:r>
              <a:rPr lang="pt-BR" b="1" dirty="0" smtClean="0"/>
              <a:t>das Prestações</a:t>
            </a:r>
            <a:endParaRPr lang="pt-BR" b="1" dirty="0"/>
          </a:p>
          <a:p>
            <a:r>
              <a:rPr lang="pt-BR" dirty="0" smtClean="0"/>
              <a:t>PV</a:t>
            </a:r>
          </a:p>
          <a:p>
            <a:r>
              <a:rPr lang="pt-BR" dirty="0" smtClean="0"/>
              <a:t>0 </a:t>
            </a:r>
            <a:r>
              <a:rPr lang="pt-BR" dirty="0"/>
              <a:t>FV</a:t>
            </a:r>
          </a:p>
          <a:p>
            <a:r>
              <a:rPr lang="pt-BR" dirty="0" smtClean="0"/>
              <a:t>PMT		</a:t>
            </a:r>
            <a:r>
              <a:rPr lang="pt-BR" dirty="0" smtClean="0">
                <a:sym typeface="Wingdings" pitchFamily="2" charset="2"/>
              </a:rPr>
              <a:t> R$ </a:t>
            </a:r>
            <a:r>
              <a:rPr lang="pt-BR" u="sng" dirty="0" smtClean="0">
                <a:sym typeface="Wingdings" pitchFamily="2" charset="2"/>
              </a:rPr>
              <a:t>314, 27</a:t>
            </a:r>
            <a:endParaRPr lang="pt-BR" u="sng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80291" y="5805264"/>
            <a:ext cx="410333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* Levando em consideração que os registros da calculadora não são limpos durante todo o processo.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81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867216" y="260648"/>
            <a:ext cx="3432976" cy="2415135"/>
            <a:chOff x="2440231" y="260648"/>
            <a:chExt cx="3432976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408,00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79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5</a:t>
              </a:r>
            </a:p>
            <a:p>
              <a:r>
                <a:rPr lang="pt-BR" sz="1600" dirty="0" smtClean="0"/>
                <a:t>i = ?%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5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2843808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42059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2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-17746" y="1076543"/>
            <a:ext cx="19960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Sinal = 15% = 72,00</a:t>
            </a:r>
          </a:p>
          <a:p>
            <a:r>
              <a:rPr lang="pt-BR" dirty="0" smtClean="0"/>
              <a:t>C = 408,00</a:t>
            </a:r>
          </a:p>
          <a:p>
            <a:r>
              <a:rPr lang="pt-BR" dirty="0" smtClean="0"/>
              <a:t>n = 5</a:t>
            </a:r>
          </a:p>
          <a:p>
            <a:r>
              <a:rPr lang="pt-BR" dirty="0" smtClean="0"/>
              <a:t>R = 110,00</a:t>
            </a:r>
          </a:p>
          <a:p>
            <a:r>
              <a:rPr lang="pt-BR" dirty="0" smtClean="0"/>
              <a:t>I =? %a.m.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8389" y="3717032"/>
            <a:ext cx="30540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480 CHS [</a:t>
            </a:r>
            <a:r>
              <a:rPr lang="pt-BR" dirty="0" err="1" smtClean="0"/>
              <a:t>Enter</a:t>
            </a:r>
            <a:r>
              <a:rPr lang="pt-BR" dirty="0" smtClean="0"/>
              <a:t>]</a:t>
            </a:r>
          </a:p>
          <a:p>
            <a:r>
              <a:rPr lang="pt-BR" dirty="0" smtClean="0"/>
              <a:t>15 %</a:t>
            </a:r>
          </a:p>
          <a:p>
            <a:r>
              <a:rPr lang="pt-BR" dirty="0" smtClean="0"/>
              <a:t>-		</a:t>
            </a:r>
            <a:r>
              <a:rPr lang="pt-BR" dirty="0" smtClean="0">
                <a:sym typeface="Wingdings" pitchFamily="2" charset="2"/>
              </a:rPr>
              <a:t> -408,00</a:t>
            </a:r>
          </a:p>
          <a:p>
            <a:r>
              <a:rPr lang="pt-BR" dirty="0"/>
              <a:t>g</a:t>
            </a:r>
            <a:r>
              <a:rPr lang="pt-BR" dirty="0" smtClean="0"/>
              <a:t> END</a:t>
            </a:r>
          </a:p>
          <a:p>
            <a:r>
              <a:rPr lang="pt-BR" dirty="0" smtClean="0"/>
              <a:t>PV</a:t>
            </a:r>
          </a:p>
          <a:p>
            <a:r>
              <a:rPr lang="pt-BR" dirty="0" smtClean="0"/>
              <a:t>5 n</a:t>
            </a:r>
          </a:p>
          <a:p>
            <a:r>
              <a:rPr lang="pt-BR" dirty="0" smtClean="0"/>
              <a:t>110 PMT</a:t>
            </a:r>
          </a:p>
          <a:p>
            <a:r>
              <a:rPr lang="pt-BR" dirty="0"/>
              <a:t>i</a:t>
            </a:r>
            <a:r>
              <a:rPr lang="pt-BR" dirty="0" smtClean="0"/>
              <a:t>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10,86 %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101526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/>
          <p:cNvCxnSpPr/>
          <p:nvPr/>
        </p:nvCxnSpPr>
        <p:spPr>
          <a:xfrm>
            <a:off x="3283998" y="1291249"/>
            <a:ext cx="0" cy="1045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3283998" y="1291249"/>
            <a:ext cx="2326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5603627" y="546321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358363" y="222635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 = </a:t>
            </a:r>
            <a:r>
              <a:rPr lang="pt-BR" sz="1600" dirty="0" smtClean="0"/>
              <a:t>50.000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44886" y="138431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 = 36</a:t>
            </a:r>
          </a:p>
          <a:p>
            <a:r>
              <a:rPr lang="pt-BR" sz="1600" dirty="0" smtClean="0"/>
              <a:t>i = 2% a.m.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26235" y="260648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36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4788024" y="529392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3779502" y="567614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468504" y="271391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1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16293" y="260648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18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929227" y="7554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3419872" y="1261464"/>
            <a:ext cx="0" cy="79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-17746" y="1076543"/>
            <a:ext cx="2474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Empréstimo = 50.000,00</a:t>
            </a:r>
          </a:p>
          <a:p>
            <a:r>
              <a:rPr lang="pt-BR" dirty="0" smtClean="0"/>
              <a:t>n = 36</a:t>
            </a:r>
          </a:p>
          <a:p>
            <a:r>
              <a:rPr lang="pt-BR" dirty="0"/>
              <a:t>i</a:t>
            </a:r>
            <a:r>
              <a:rPr lang="pt-BR" dirty="0" smtClean="0"/>
              <a:t> =2 %a.m.</a:t>
            </a:r>
          </a:p>
          <a:p>
            <a:r>
              <a:rPr lang="pt-BR" dirty="0" smtClean="0"/>
              <a:t>1ª em 60 dias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235366" y="1038650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m</a:t>
            </a:r>
            <a:r>
              <a:rPr lang="pt-BR" sz="1050" dirty="0" smtClean="0"/>
              <a:t>1</a:t>
            </a:r>
            <a:endParaRPr lang="pt-BR" sz="1050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3779502" y="1261464"/>
            <a:ext cx="0" cy="79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643628" y="1340768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m2</a:t>
            </a:r>
            <a:endParaRPr lang="pt-BR" sz="105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361039" y="7554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419872" y="1289045"/>
            <a:ext cx="0" cy="1045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275856" y="2226350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J = ?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8389" y="3717032"/>
            <a:ext cx="34227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50.000  CHS PV</a:t>
            </a:r>
          </a:p>
          <a:p>
            <a:r>
              <a:rPr lang="pt-BR" dirty="0" smtClean="0"/>
              <a:t>2 i</a:t>
            </a:r>
          </a:p>
          <a:p>
            <a:r>
              <a:rPr lang="pt-BR" dirty="0" smtClean="0"/>
              <a:t>1 n</a:t>
            </a:r>
          </a:p>
          <a:p>
            <a:r>
              <a:rPr lang="pt-BR" dirty="0" smtClean="0"/>
              <a:t>FV		</a:t>
            </a:r>
            <a:r>
              <a:rPr lang="pt-BR" dirty="0" smtClean="0">
                <a:sym typeface="Wingdings" pitchFamily="2" charset="2"/>
              </a:rPr>
              <a:t> 51.000</a:t>
            </a:r>
          </a:p>
          <a:p>
            <a:r>
              <a:rPr lang="pt-BR" dirty="0" smtClean="0">
                <a:sym typeface="Wingdings" pitchFamily="2" charset="2"/>
              </a:rPr>
              <a:t>[</a:t>
            </a:r>
            <a:r>
              <a:rPr lang="pt-BR" dirty="0" err="1" smtClean="0">
                <a:sym typeface="Wingdings" pitchFamily="2" charset="2"/>
              </a:rPr>
              <a:t>Enter</a:t>
            </a:r>
            <a:r>
              <a:rPr lang="pt-BR" dirty="0" smtClean="0">
                <a:sym typeface="Wingdings" pitchFamily="2" charset="2"/>
              </a:rPr>
              <a:t>]</a:t>
            </a:r>
          </a:p>
          <a:p>
            <a:r>
              <a:rPr lang="pt-BR" dirty="0" smtClean="0">
                <a:sym typeface="Wingdings" pitchFamily="2" charset="2"/>
              </a:rPr>
              <a:t>PV</a:t>
            </a:r>
          </a:p>
          <a:p>
            <a:r>
              <a:rPr lang="pt-BR" dirty="0" smtClean="0">
                <a:sym typeface="Wingdings" pitchFamily="2" charset="2"/>
              </a:rPr>
              <a:t>0 FV</a:t>
            </a:r>
          </a:p>
          <a:p>
            <a:r>
              <a:rPr lang="pt-BR" dirty="0" smtClean="0">
                <a:sym typeface="Wingdings" pitchFamily="2" charset="2"/>
              </a:rPr>
              <a:t>36 n</a:t>
            </a:r>
          </a:p>
          <a:p>
            <a:r>
              <a:rPr lang="pt-BR" dirty="0" smtClean="0">
                <a:sym typeface="Wingdings" pitchFamily="2" charset="2"/>
              </a:rPr>
              <a:t>PMT		 </a:t>
            </a:r>
            <a:r>
              <a:rPr lang="pt-BR" u="sng" dirty="0" smtClean="0">
                <a:sym typeface="Wingdings" pitchFamily="2" charset="2"/>
              </a:rPr>
              <a:t>R$ 2.008,00</a:t>
            </a:r>
            <a:endParaRPr lang="pt-BR" u="sng" dirty="0"/>
          </a:p>
        </p:txBody>
      </p:sp>
      <p:sp>
        <p:nvSpPr>
          <p:cNvPr id="25" name="Elipse 24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877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843808" y="260648"/>
            <a:ext cx="3716071" cy="2415135"/>
            <a:chOff x="2416823" y="260648"/>
            <a:chExt cx="3716071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475,00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413482" y="131254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5</a:t>
              </a:r>
            </a:p>
            <a:p>
              <a:r>
                <a:rPr lang="pt-BR" sz="1600" dirty="0" smtClean="0"/>
                <a:t>i = ?%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5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cxnSp>
          <p:nvCxnSpPr>
            <p:cNvPr id="10" name="Conector de seta reta 9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V="1">
              <a:off x="2857013" y="567614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2416823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842059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3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3710154" y="76470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18389" y="3717032"/>
            <a:ext cx="2937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 BEG</a:t>
            </a:r>
            <a:endParaRPr lang="pt-BR" dirty="0"/>
          </a:p>
          <a:p>
            <a:r>
              <a:rPr lang="pt-BR" dirty="0" smtClean="0"/>
              <a:t>475 CHS PV</a:t>
            </a:r>
          </a:p>
          <a:p>
            <a:r>
              <a:rPr lang="pt-BR" dirty="0" smtClean="0"/>
              <a:t>5 n</a:t>
            </a:r>
          </a:p>
          <a:p>
            <a:r>
              <a:rPr lang="pt-BR" dirty="0" smtClean="0"/>
              <a:t>100 PMT</a:t>
            </a:r>
          </a:p>
          <a:p>
            <a:r>
              <a:rPr lang="pt-BR" dirty="0" smtClean="0"/>
              <a:t> i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2,63 %</a:t>
            </a:r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3234801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867216" y="260648"/>
            <a:ext cx="3761592" cy="2415135"/>
            <a:chOff x="2440231" y="260648"/>
            <a:chExt cx="3761592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?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36</a:t>
              </a:r>
            </a:p>
            <a:p>
              <a:r>
                <a:rPr lang="pt-BR" sz="1600" dirty="0" smtClean="0"/>
                <a:t>i = </a:t>
              </a:r>
              <a:r>
                <a:rPr lang="pt-BR" sz="1600" dirty="0"/>
                <a:t>3</a:t>
              </a:r>
              <a:r>
                <a:rPr lang="pt-BR" sz="1600" dirty="0" smtClean="0"/>
                <a:t>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36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2843808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42059" y="260648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18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-17746" y="1076543"/>
            <a:ext cx="17876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n = 36</a:t>
            </a:r>
          </a:p>
          <a:p>
            <a:r>
              <a:rPr lang="pt-BR" dirty="0" smtClean="0"/>
              <a:t>R = 144,22</a:t>
            </a:r>
          </a:p>
          <a:p>
            <a:r>
              <a:rPr lang="pt-BR" dirty="0"/>
              <a:t>i</a:t>
            </a:r>
            <a:r>
              <a:rPr lang="pt-BR" dirty="0" smtClean="0"/>
              <a:t> =3%a.m.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8389" y="3717032"/>
            <a:ext cx="3422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144,22 CHS PMT</a:t>
            </a:r>
          </a:p>
          <a:p>
            <a:r>
              <a:rPr lang="pt-BR" dirty="0" smtClean="0"/>
              <a:t>36 n</a:t>
            </a:r>
          </a:p>
          <a:p>
            <a:r>
              <a:rPr lang="pt-BR" dirty="0" smtClean="0"/>
              <a:t>3 i</a:t>
            </a:r>
          </a:p>
          <a:p>
            <a:r>
              <a:rPr lang="pt-BR" dirty="0" smtClean="0"/>
              <a:t>PV		</a:t>
            </a:r>
            <a:r>
              <a:rPr lang="pt-BR" dirty="0" smtClean="0">
                <a:sym typeface="Wingdings" pitchFamily="2" charset="2"/>
              </a:rPr>
              <a:t> 3.148,65</a:t>
            </a:r>
          </a:p>
          <a:p>
            <a:r>
              <a:rPr lang="pt-BR" dirty="0" smtClean="0"/>
              <a:t>200 +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R$ 3.348,65</a:t>
            </a:r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56091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Sistemas de amortização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84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0,2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0,00056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500</a:t>
                </a:r>
                <a:r>
                  <a:rPr lang="pt-BR" dirty="0" smtClean="0"/>
                  <a:t> = C(1 + </a:t>
                </a:r>
                <a:r>
                  <a:rPr lang="pt-BR" dirty="0"/>
                  <a:t>0,00056</a:t>
                </a:r>
                <a:r>
                  <a:rPr lang="pt-BR" dirty="0" smtClean="0"/>
                  <a:t> x 20)</a:t>
                </a:r>
              </a:p>
              <a:p>
                <a:pPr algn="ctr"/>
                <a:r>
                  <a:rPr lang="pt-BR" dirty="0" smtClean="0"/>
                  <a:t>C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/>
                          </a:rPr>
                          <m:t>500</m:t>
                        </m:r>
                      </m:num>
                      <m:den>
                        <m:r>
                          <a:rPr lang="pt-BR" b="0" i="1" dirty="0" smtClean="0">
                            <a:latin typeface="Cambria Math"/>
                          </a:rPr>
                          <m:t>1,01111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C = </a:t>
                </a:r>
                <a:r>
                  <a:rPr lang="pt-BR" u="sng" dirty="0" smtClean="0"/>
                  <a:t>R$ 494,51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blipFill rotWithShape="1">
                <a:blip r:embed="rId2"/>
                <a:stretch>
                  <a:fillRect l="-1422" t="-874" r="-1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>
                    <a:ea typeface="Cambria Math"/>
                    <a:sym typeface="Wingdings" pitchFamily="2" charset="2"/>
                  </a:rPr>
                  <a:t>500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0,2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/>
                  <a:t>3</a:t>
                </a:r>
                <a:r>
                  <a:rPr lang="pt-BR" dirty="0" smtClean="0"/>
                  <a:t>60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20 x		 0,01111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1,01111</a:t>
                </a:r>
              </a:p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R$ 494,51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87" t="-971" r="-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588083" cy="2426786"/>
            <a:chOff x="4866294" y="3933056"/>
            <a:chExt cx="366560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596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?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51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20d</a:t>
              </a:r>
            </a:p>
            <a:p>
              <a:r>
                <a:rPr lang="pt-BR" sz="1600" dirty="0" smtClean="0"/>
                <a:t>i = 20%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151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500,00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?</a:t>
            </a:r>
          </a:p>
          <a:p>
            <a:r>
              <a:rPr lang="pt-BR" dirty="0"/>
              <a:t>n = 20d</a:t>
            </a:r>
          </a:p>
          <a:p>
            <a:r>
              <a:rPr lang="pt-BR" dirty="0"/>
              <a:t>i = 20% a.a.</a:t>
            </a:r>
          </a:p>
          <a:p>
            <a:r>
              <a:rPr lang="pt-BR" dirty="0"/>
              <a:t>M = </a:t>
            </a:r>
            <a:r>
              <a:rPr lang="pt-BR" dirty="0" smtClean="0"/>
              <a:t>500,00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865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039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60.500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66.550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6.655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10.900,72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55.649,28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5.564,93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11.990,79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43.658,49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4.365,85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13.189,87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30.468,62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3.046,86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14.508,86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15.959,76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1.595,98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15.959,74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0,02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07704" y="402337"/>
            <a:ext cx="27494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/>
              <a:t>Calculando até o 1º Pagamento</a:t>
            </a:r>
          </a:p>
          <a:p>
            <a:r>
              <a:rPr lang="pt-BR" sz="1400" dirty="0" smtClean="0"/>
              <a:t>50.000 CHS PV</a:t>
            </a:r>
          </a:p>
          <a:p>
            <a:r>
              <a:rPr lang="pt-BR" sz="1400" dirty="0" smtClean="0"/>
              <a:t>10 % 		</a:t>
            </a:r>
            <a:r>
              <a:rPr lang="pt-BR" sz="1400" dirty="0" smtClean="0">
                <a:sym typeface="Wingdings" pitchFamily="2" charset="2"/>
              </a:rPr>
              <a:t> 5.000</a:t>
            </a:r>
          </a:p>
          <a:p>
            <a:r>
              <a:rPr lang="pt-BR" sz="1400" dirty="0" smtClean="0">
                <a:sym typeface="Wingdings" pitchFamily="2" charset="2"/>
              </a:rPr>
              <a:t>+		 55.000</a:t>
            </a:r>
          </a:p>
          <a:p>
            <a:r>
              <a:rPr lang="pt-BR" sz="1400" dirty="0" smtClean="0">
                <a:sym typeface="Wingdings" pitchFamily="2" charset="2"/>
              </a:rPr>
              <a:t>10 %		 5.500</a:t>
            </a:r>
          </a:p>
          <a:p>
            <a:r>
              <a:rPr lang="pt-BR" sz="1400" dirty="0" smtClean="0">
                <a:sym typeface="Wingdings" pitchFamily="2" charset="2"/>
              </a:rPr>
              <a:t>+		 60.500</a:t>
            </a:r>
          </a:p>
          <a:p>
            <a:r>
              <a:rPr lang="pt-BR" sz="1400" dirty="0">
                <a:sym typeface="Wingdings" pitchFamily="2" charset="2"/>
              </a:rPr>
              <a:t>10 %		 </a:t>
            </a:r>
            <a:r>
              <a:rPr lang="pt-BR" sz="1400" dirty="0" smtClean="0">
                <a:sym typeface="Wingdings" pitchFamily="2" charset="2"/>
              </a:rPr>
              <a:t>6.050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	 </a:t>
            </a:r>
            <a:r>
              <a:rPr lang="pt-BR" sz="1400" dirty="0" smtClean="0">
                <a:sym typeface="Wingdings" pitchFamily="2" charset="2"/>
              </a:rPr>
              <a:t>66.550</a:t>
            </a:r>
            <a:endParaRPr lang="pt-BR" sz="1400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57150" y="260648"/>
                <a:ext cx="4489114" cy="295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Montando a Tabela </a:t>
                </a:r>
                <a:r>
                  <a:rPr lang="pt-BR" sz="1400" b="1" dirty="0" err="1" smtClean="0"/>
                  <a:t>Price</a:t>
                </a:r>
                <a:endParaRPr lang="pt-BR" sz="1400" b="1" dirty="0" smtClean="0"/>
              </a:p>
              <a:p>
                <a:r>
                  <a:rPr lang="pt-BR" sz="1400" dirty="0" smtClean="0"/>
                  <a:t>66.550 CHS PV</a:t>
                </a:r>
              </a:p>
              <a:p>
                <a:r>
                  <a:rPr lang="pt-BR" sz="1400" dirty="0" smtClean="0"/>
                  <a:t>5 n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PMT	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17.555,72 (valor das parcelas)</a:t>
                </a:r>
                <a:endParaRPr lang="pt-BR" sz="1400" u="sng" dirty="0" smtClean="0"/>
              </a:p>
              <a:p>
                <a:r>
                  <a:rPr lang="pt-BR" sz="1400" dirty="0" smtClean="0"/>
                  <a:t>1 f AMORT		</a:t>
                </a:r>
                <a:r>
                  <a:rPr lang="pt-BR" sz="1400" dirty="0" smtClean="0">
                    <a:sym typeface="Wingdings" pitchFamily="2" charset="2"/>
                  </a:rPr>
                  <a:t> 6.655,00 (Juros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 smtClean="0">
                    <a:sym typeface="Wingdings" pitchFamily="2" charset="2"/>
                  </a:rPr>
                  <a:t>		 10.900,00 (Amortização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RCL PV		 55.649,28 (Saldo ano 4)</a:t>
                </a:r>
              </a:p>
              <a:p>
                <a:r>
                  <a:rPr lang="pt-BR" sz="1400" dirty="0" smtClean="0"/>
                  <a:t>1 </a:t>
                </a:r>
                <a:r>
                  <a:rPr lang="pt-BR" sz="1400" dirty="0"/>
                  <a:t>f AMORT	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5.564,93 </a:t>
                </a:r>
                <a:r>
                  <a:rPr lang="pt-BR" sz="1400" dirty="0">
                    <a:sym typeface="Wingdings" pitchFamily="2" charset="2"/>
                  </a:rPr>
                  <a:t>(Juros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>
                    <a:sym typeface="Wingdings" pitchFamily="2" charset="2"/>
                  </a:rPr>
                  <a:t>		 </a:t>
                </a:r>
                <a:r>
                  <a:rPr lang="pt-BR" sz="1400" dirty="0" smtClean="0">
                    <a:sym typeface="Wingdings" pitchFamily="2" charset="2"/>
                  </a:rPr>
                  <a:t>11.990,79 </a:t>
                </a:r>
                <a:r>
                  <a:rPr lang="pt-BR" sz="1400" dirty="0">
                    <a:sym typeface="Wingdings" pitchFamily="2" charset="2"/>
                  </a:rPr>
                  <a:t>(Amortização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RCL PV		 </a:t>
                </a:r>
                <a:r>
                  <a:rPr lang="pt-BR" sz="1400" dirty="0" smtClean="0">
                    <a:sym typeface="Wingdings" pitchFamily="2" charset="2"/>
                  </a:rPr>
                  <a:t>43.658,49 (Saldo </a:t>
                </a:r>
                <a:r>
                  <a:rPr lang="pt-BR" sz="1400" dirty="0">
                    <a:sym typeface="Wingdings" pitchFamily="2" charset="2"/>
                  </a:rPr>
                  <a:t>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...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50" y="260648"/>
                <a:ext cx="4489114" cy="2954655"/>
              </a:xfrm>
              <a:prstGeom prst="rect">
                <a:avLst/>
              </a:prstGeom>
              <a:blipFill rotWithShape="1">
                <a:blip r:embed="rId2"/>
                <a:stretch>
                  <a:fillRect l="-1085" t="-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82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Price</a:t>
            </a:r>
            <a:r>
              <a:rPr lang="pt-BR" sz="2000" b="1" dirty="0" smtClean="0"/>
              <a:t> sem juros durante a carência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54056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94391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8.189,87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41.810,13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4.181,01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9.008,86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32.801,27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3.280,13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9.909,74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22.891,53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2.289,15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10.900,72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11.990,81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1.199,08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11.990,79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0,02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121324" y="260648"/>
                <a:ext cx="4493923" cy="298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Montando a Tabela </a:t>
                </a:r>
                <a:r>
                  <a:rPr lang="pt-BR" sz="1400" b="1" dirty="0" err="1" smtClean="0"/>
                  <a:t>Price</a:t>
                </a:r>
                <a:endParaRPr lang="pt-BR" sz="1400" b="1" dirty="0" smtClean="0"/>
              </a:p>
              <a:p>
                <a:r>
                  <a:rPr lang="pt-BR" sz="1400" dirty="0" smtClean="0"/>
                  <a:t>50.000 CHS PV</a:t>
                </a:r>
              </a:p>
              <a:p>
                <a:r>
                  <a:rPr lang="pt-BR" sz="1400" dirty="0" smtClean="0"/>
                  <a:t>5 n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PMT	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13.189,87 (valor das parcelas)</a:t>
                </a:r>
                <a:endParaRPr lang="pt-BR" sz="1400" u="sng" dirty="0" smtClean="0"/>
              </a:p>
              <a:p>
                <a:r>
                  <a:rPr lang="pt-BR" sz="1400" dirty="0" smtClean="0"/>
                  <a:t>1 f AMORT		</a:t>
                </a:r>
                <a:r>
                  <a:rPr lang="pt-BR" sz="1400" dirty="0" smtClean="0">
                    <a:sym typeface="Wingdings" pitchFamily="2" charset="2"/>
                  </a:rPr>
                  <a:t> 5.000 (Juros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 smtClean="0">
                    <a:sym typeface="Wingdings" pitchFamily="2" charset="2"/>
                  </a:rPr>
                  <a:t>		 8.189,87 (Amortização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RCL PV		 41.810,13 (Saldo ano 4)</a:t>
                </a:r>
              </a:p>
              <a:p>
                <a:r>
                  <a:rPr lang="pt-BR" sz="1400" dirty="0" smtClean="0"/>
                  <a:t>1 </a:t>
                </a:r>
                <a:r>
                  <a:rPr lang="pt-BR" sz="1400" dirty="0"/>
                  <a:t>f AMORT	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4.181,01 </a:t>
                </a:r>
                <a:r>
                  <a:rPr lang="pt-BR" sz="1400" dirty="0">
                    <a:sym typeface="Wingdings" pitchFamily="2" charset="2"/>
                  </a:rPr>
                  <a:t>(Juros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>
                    <a:sym typeface="Wingdings" pitchFamily="2" charset="2"/>
                  </a:rPr>
                  <a:t>		 </a:t>
                </a:r>
                <a:r>
                  <a:rPr lang="pt-BR" sz="1400" dirty="0"/>
                  <a:t>9.008,86 </a:t>
                </a:r>
                <a:r>
                  <a:rPr lang="pt-BR" sz="1400" dirty="0" smtClean="0"/>
                  <a:t> </a:t>
                </a:r>
                <a:r>
                  <a:rPr lang="pt-BR" sz="1400" dirty="0" smtClean="0">
                    <a:sym typeface="Wingdings" pitchFamily="2" charset="2"/>
                  </a:rPr>
                  <a:t>(</a:t>
                </a:r>
                <a:r>
                  <a:rPr lang="pt-BR" sz="1400" dirty="0">
                    <a:sym typeface="Wingdings" pitchFamily="2" charset="2"/>
                  </a:rPr>
                  <a:t>Amortização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RCL PV		 </a:t>
                </a:r>
                <a:r>
                  <a:rPr lang="pt-BR" sz="1400" dirty="0" smtClean="0">
                    <a:sym typeface="Wingdings" pitchFamily="2" charset="2"/>
                  </a:rPr>
                  <a:t>32.801,27 (Saldo </a:t>
                </a:r>
                <a:r>
                  <a:rPr lang="pt-BR" sz="1400" dirty="0">
                    <a:sym typeface="Wingdings" pitchFamily="2" charset="2"/>
                  </a:rPr>
                  <a:t>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...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24" y="260648"/>
                <a:ext cx="4493923" cy="2985433"/>
              </a:xfrm>
              <a:prstGeom prst="rect">
                <a:avLst/>
              </a:prstGeom>
              <a:blipFill rotWithShape="1">
                <a:blip r:embed="rId2"/>
                <a:stretch>
                  <a:fillRect l="-1221" t="-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835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Price</a:t>
            </a:r>
            <a:r>
              <a:rPr lang="pt-BR" sz="2000" b="1" dirty="0" smtClean="0"/>
              <a:t> com juros durante a carência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74351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23405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60.500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66.550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>
                          <a:sym typeface="Wingdings" pitchFamily="2" charset="2"/>
                        </a:rPr>
                        <a:t>19.965,00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6.655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13.310,00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>
                          <a:sym typeface="Wingdings" pitchFamily="2" charset="2"/>
                        </a:rPr>
                        <a:t>53.240,00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18.634,00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5.324,00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39.930,00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17.303,00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3.993,00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26.620,00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15.972,00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2.662,00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13.310,00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14.641,00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1.331,00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07704" y="402337"/>
            <a:ext cx="27494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/>
              <a:t>Calculando até o 1º Pagamento</a:t>
            </a:r>
          </a:p>
          <a:p>
            <a:r>
              <a:rPr lang="pt-BR" sz="1400" dirty="0" smtClean="0"/>
              <a:t>50.000 CHS PV</a:t>
            </a:r>
          </a:p>
          <a:p>
            <a:r>
              <a:rPr lang="pt-BR" sz="1400" dirty="0" smtClean="0"/>
              <a:t>10 % 		</a:t>
            </a:r>
            <a:r>
              <a:rPr lang="pt-BR" sz="1400" dirty="0" smtClean="0">
                <a:sym typeface="Wingdings" pitchFamily="2" charset="2"/>
              </a:rPr>
              <a:t> 5.000</a:t>
            </a:r>
          </a:p>
          <a:p>
            <a:r>
              <a:rPr lang="pt-BR" sz="1400" dirty="0" smtClean="0">
                <a:sym typeface="Wingdings" pitchFamily="2" charset="2"/>
              </a:rPr>
              <a:t>+		 55.000</a:t>
            </a:r>
          </a:p>
          <a:p>
            <a:r>
              <a:rPr lang="pt-BR" sz="1400" dirty="0" smtClean="0">
                <a:sym typeface="Wingdings" pitchFamily="2" charset="2"/>
              </a:rPr>
              <a:t>10 %		 5.500</a:t>
            </a:r>
          </a:p>
          <a:p>
            <a:r>
              <a:rPr lang="pt-BR" sz="1400" dirty="0" smtClean="0">
                <a:sym typeface="Wingdings" pitchFamily="2" charset="2"/>
              </a:rPr>
              <a:t>+		 60.500</a:t>
            </a:r>
          </a:p>
          <a:p>
            <a:r>
              <a:rPr lang="pt-BR" sz="1400" dirty="0">
                <a:sym typeface="Wingdings" pitchFamily="2" charset="2"/>
              </a:rPr>
              <a:t>10 %		 </a:t>
            </a:r>
            <a:r>
              <a:rPr lang="pt-BR" sz="1400" dirty="0" smtClean="0">
                <a:sym typeface="Wingdings" pitchFamily="2" charset="2"/>
              </a:rPr>
              <a:t>6.050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	 </a:t>
            </a:r>
            <a:r>
              <a:rPr lang="pt-BR" sz="1400" dirty="0" smtClean="0">
                <a:sym typeface="Wingdings" pitchFamily="2" charset="2"/>
              </a:rPr>
              <a:t>66.550</a:t>
            </a:r>
            <a:endParaRPr lang="pt-BR" sz="1400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13158" y="260648"/>
                <a:ext cx="297709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a Amortização</a:t>
                </a:r>
              </a:p>
              <a:p>
                <a:r>
                  <a:rPr lang="pt-BR" sz="1400" dirty="0" smtClean="0"/>
                  <a:t>66.550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÷</m:t>
                    </m:r>
                  </m:oMath>
                </a14:m>
                <a:r>
                  <a:rPr lang="pt-BR" sz="1400" dirty="0" smtClean="0"/>
                  <a:t> 		</a:t>
                </a:r>
                <a:r>
                  <a:rPr lang="pt-BR" sz="1400" dirty="0" smtClean="0">
                    <a:sym typeface="Wingdings" pitchFamily="2" charset="2"/>
                  </a:rPr>
                  <a:t> 13.310,00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os Juros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66.550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  <a:endParaRPr lang="pt-BR" sz="1400" dirty="0" smtClean="0"/>
              </a:p>
              <a:p>
                <a:r>
                  <a:rPr lang="pt-BR" sz="1400" dirty="0" smtClean="0">
                    <a:sym typeface="Wingdings" pitchFamily="2" charset="2"/>
                  </a:rPr>
                  <a:t>10 %		 6.655,00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valor  da Parcela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6.655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13.310,00 +		 19.965,00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Saldo Devedor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66.550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13.310 - 		 45.535,00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158" y="260648"/>
                <a:ext cx="2977097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409" t="-228" b="-1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70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SAC sem juros durante a carência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28988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27045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14.000,00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12.000,00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3715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SAC com juros durante a carência</a:t>
            </a:r>
            <a:endParaRPr lang="pt-B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843808" y="260648"/>
                <a:ext cx="297709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a Amortização</a:t>
                </a:r>
              </a:p>
              <a:p>
                <a:r>
                  <a:rPr lang="pt-BR" sz="1400" dirty="0" smtClean="0"/>
                  <a:t>50.000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÷</m:t>
                    </m:r>
                  </m:oMath>
                </a14:m>
                <a:r>
                  <a:rPr lang="pt-BR" sz="1400" dirty="0" smtClean="0"/>
                  <a:t> 		</a:t>
                </a:r>
                <a:r>
                  <a:rPr lang="pt-BR" sz="1400" dirty="0" smtClean="0">
                    <a:sym typeface="Wingdings" pitchFamily="2" charset="2"/>
                  </a:rPr>
                  <a:t> 10.000,00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os Juros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  <a:endParaRPr lang="pt-BR" sz="1400" dirty="0" smtClean="0"/>
              </a:p>
              <a:p>
                <a:r>
                  <a:rPr lang="pt-BR" sz="1400" dirty="0" smtClean="0">
                    <a:sym typeface="Wingdings" pitchFamily="2" charset="2"/>
                  </a:rPr>
                  <a:t>10 %		 5.000,00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valor  da Parcela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10.000,00 +		 15.000,00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Saldo Devedor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50.000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10.000 - 		 40.000,00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60648"/>
                <a:ext cx="2977097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615" t="-228" b="-1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81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</a:t>
            </a:r>
            <a:r>
              <a:rPr lang="pt-BR" dirty="0" smtClean="0"/>
              <a:t>Análise de Projetos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</a:t>
            </a:r>
            <a:r>
              <a:rPr lang="pt-BR" dirty="0" smtClean="0"/>
              <a:t>29-30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746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1103"/>
              </p:ext>
            </p:extLst>
          </p:nvPr>
        </p:nvGraphicFramePr>
        <p:xfrm>
          <a:off x="530996" y="1206044"/>
          <a:ext cx="560633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/>
                <a:gridCol w="1121267"/>
                <a:gridCol w="1121267"/>
                <a:gridCol w="1121267"/>
                <a:gridCol w="1121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A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B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(28,00)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5,00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7,00</a:t>
                      </a:r>
                      <a:endParaRPr lang="pt-B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6,50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17,00</a:t>
                      </a:r>
                      <a:endParaRPr lang="pt-B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8,00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27,00</a:t>
                      </a:r>
                      <a:endParaRPr lang="pt-B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simples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8% a.a.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71515" y="4941168"/>
            <a:ext cx="218040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15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13</a:t>
            </a:r>
          </a:p>
          <a:p>
            <a:r>
              <a:rPr lang="pt-BR" dirty="0" err="1" smtClean="0">
                <a:sym typeface="Wingdings" pitchFamily="2" charset="2"/>
              </a:rPr>
              <a:t>PB</a:t>
            </a:r>
            <a:r>
              <a:rPr lang="pt-BR" baseline="-25000" dirty="0" err="1" smtClean="0">
                <a:sym typeface="Wingdings" pitchFamily="2" charset="2"/>
              </a:rPr>
              <a:t>s</a:t>
            </a:r>
            <a:r>
              <a:rPr lang="pt-BR" baseline="-25000" dirty="0" smtClean="0">
                <a:sym typeface="Wingdings" pitchFamily="2" charset="2"/>
              </a:rPr>
              <a:t> projeto A</a:t>
            </a:r>
            <a:r>
              <a:rPr lang="pt-BR" dirty="0" smtClean="0">
                <a:sym typeface="Wingdings" pitchFamily="2" charset="2"/>
              </a:rPr>
              <a:t> = 2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err="1">
                <a:sym typeface="Wingdings" pitchFamily="2" charset="2"/>
              </a:rPr>
              <a:t>PB</a:t>
            </a:r>
            <a:r>
              <a:rPr lang="pt-BR" baseline="-25000" dirty="0" err="1">
                <a:sym typeface="Wingdings" pitchFamily="2" charset="2"/>
              </a:rPr>
              <a:t>s</a:t>
            </a:r>
            <a:r>
              <a:rPr lang="pt-BR" baseline="-25000" dirty="0">
                <a:sym typeface="Wingdings" pitchFamily="2" charset="2"/>
              </a:rPr>
              <a:t> projeto A</a:t>
            </a:r>
            <a:r>
              <a:rPr lang="pt-BR" dirty="0">
                <a:sym typeface="Wingdings" pitchFamily="2" charset="2"/>
              </a:rPr>
              <a:t> = </a:t>
            </a:r>
            <a:r>
              <a:rPr lang="pt-BR" u="sng" dirty="0" smtClean="0">
                <a:sym typeface="Wingdings" pitchFamily="2" charset="2"/>
              </a:rPr>
              <a:t>2,87anos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95936" y="4941168"/>
            <a:ext cx="210987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10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3</a:t>
            </a:r>
          </a:p>
          <a:p>
            <a:r>
              <a:rPr lang="pt-BR" dirty="0" err="1" smtClean="0">
                <a:sym typeface="Wingdings" pitchFamily="2" charset="2"/>
              </a:rPr>
              <a:t>PB</a:t>
            </a:r>
            <a:r>
              <a:rPr lang="pt-BR" baseline="-25000" dirty="0" err="1" smtClean="0">
                <a:sym typeface="Wingdings" pitchFamily="2" charset="2"/>
              </a:rPr>
              <a:t>s</a:t>
            </a:r>
            <a:r>
              <a:rPr lang="pt-BR" baseline="-25000" dirty="0" smtClean="0">
                <a:sym typeface="Wingdings" pitchFamily="2" charset="2"/>
              </a:rPr>
              <a:t> projeto B</a:t>
            </a:r>
            <a:r>
              <a:rPr lang="pt-BR" dirty="0" smtClean="0">
                <a:sym typeface="Wingdings" pitchFamily="2" charset="2"/>
              </a:rPr>
              <a:t> = 4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err="1">
                <a:sym typeface="Wingdings" pitchFamily="2" charset="2"/>
              </a:rPr>
              <a:t>PB</a:t>
            </a:r>
            <a:r>
              <a:rPr lang="pt-BR" baseline="-25000" dirty="0" err="1">
                <a:sym typeface="Wingdings" pitchFamily="2" charset="2"/>
              </a:rPr>
              <a:t>s</a:t>
            </a:r>
            <a:r>
              <a:rPr lang="pt-BR" baseline="-25000" dirty="0">
                <a:sym typeface="Wingdings" pitchFamily="2" charset="2"/>
              </a:rPr>
              <a:t> projeto </a:t>
            </a:r>
            <a:r>
              <a:rPr lang="pt-BR" baseline="-25000" dirty="0" smtClean="0">
                <a:sym typeface="Wingdings" pitchFamily="2" charset="2"/>
              </a:rPr>
              <a:t>B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>
                <a:sym typeface="Wingdings" pitchFamily="2" charset="2"/>
              </a:rPr>
              <a:t>4</a:t>
            </a:r>
            <a:r>
              <a:rPr lang="pt-BR" u="sng" dirty="0" smtClean="0">
                <a:sym typeface="Wingdings" pitchFamily="2" charset="2"/>
              </a:rPr>
              <a:t>,3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72200" y="5457998"/>
            <a:ext cx="269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Pelo </a:t>
            </a:r>
            <a:r>
              <a:rPr lang="pt-BR" dirty="0" err="1" smtClean="0"/>
              <a:t>Pay</a:t>
            </a:r>
            <a:r>
              <a:rPr lang="pt-BR" dirty="0" smtClean="0"/>
              <a:t> </a:t>
            </a:r>
            <a:r>
              <a:rPr lang="pt-BR" dirty="0" err="1" smtClean="0"/>
              <a:t>back</a:t>
            </a:r>
            <a:r>
              <a:rPr lang="pt-BR" dirty="0" smtClean="0"/>
              <a:t> simples escolheríamos o </a:t>
            </a:r>
            <a:r>
              <a:rPr lang="pt-BR" b="1" dirty="0" smtClean="0"/>
              <a:t>Projeto 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1062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70183"/>
              </p:ext>
            </p:extLst>
          </p:nvPr>
        </p:nvGraphicFramePr>
        <p:xfrm>
          <a:off x="530996" y="1206044"/>
          <a:ext cx="7848869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/>
                <a:gridCol w="1121267"/>
                <a:gridCol w="1121267"/>
                <a:gridCol w="1121267"/>
                <a:gridCol w="1121267"/>
                <a:gridCol w="1121267"/>
                <a:gridCol w="1121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A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Projeto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13,89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(29,11)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9,26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(33,74)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12,86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(16,25)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8,57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(25,17)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11,91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(4,34)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7,94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(17,23)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1,10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(3,24)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7,35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(9,88)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1,02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(2,22)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6,81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(3,07)</a:t>
                      </a:r>
                      <a:endParaRPr lang="pt-B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0,95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(1,27)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6,30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3,23</a:t>
                      </a:r>
                      <a:endParaRPr lang="pt-B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0,88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(0,39)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5,83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9,06</a:t>
                      </a:r>
                      <a:endParaRPr lang="pt-B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235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descontado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8% a.a.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5103674"/>
            <a:ext cx="244836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Projeto A </a:t>
            </a:r>
            <a:r>
              <a:rPr lang="pt-BR" dirty="0" smtClean="0"/>
              <a:t>não se paga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292080" y="5103674"/>
            <a:ext cx="226055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6,30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3,07</a:t>
            </a:r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>
                <a:sym typeface="Wingdings" pitchFamily="2" charset="2"/>
              </a:rPr>
              <a:t>D</a:t>
            </a:r>
            <a:r>
              <a:rPr lang="pt-BR" baseline="-25000" dirty="0" smtClean="0">
                <a:sym typeface="Wingdings" pitchFamily="2" charset="2"/>
              </a:rPr>
              <a:t> projeto B</a:t>
            </a:r>
            <a:r>
              <a:rPr lang="pt-BR" dirty="0" smtClean="0">
                <a:sym typeface="Wingdings" pitchFamily="2" charset="2"/>
              </a:rPr>
              <a:t> = 5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 </a:t>
            </a:r>
            <a:r>
              <a:rPr lang="pt-BR" baseline="-25000" dirty="0">
                <a:sym typeface="Wingdings" pitchFamily="2" charset="2"/>
              </a:rPr>
              <a:t>projeto </a:t>
            </a:r>
            <a:r>
              <a:rPr lang="pt-BR" baseline="-25000" dirty="0" smtClean="0">
                <a:sym typeface="Wingdings" pitchFamily="2" charset="2"/>
              </a:rPr>
              <a:t>B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 smtClean="0">
                <a:sym typeface="Wingdings" pitchFamily="2" charset="2"/>
              </a:rPr>
              <a:t>5,49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518972" y="5180999"/>
            <a:ext cx="1553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Pelo </a:t>
            </a:r>
            <a:r>
              <a:rPr lang="pt-BR" dirty="0" err="1" smtClean="0"/>
              <a:t>Pay</a:t>
            </a:r>
            <a:r>
              <a:rPr lang="pt-BR" dirty="0" smtClean="0"/>
              <a:t> </a:t>
            </a:r>
            <a:r>
              <a:rPr lang="pt-BR" dirty="0" err="1" smtClean="0"/>
              <a:t>back</a:t>
            </a:r>
            <a:r>
              <a:rPr lang="pt-BR" dirty="0" smtClean="0"/>
              <a:t> descontado escolheríamos o </a:t>
            </a:r>
            <a:r>
              <a:rPr lang="pt-BR" b="1" dirty="0" smtClean="0"/>
              <a:t>Projeto B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84638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86536"/>
              </p:ext>
            </p:extLst>
          </p:nvPr>
        </p:nvGraphicFramePr>
        <p:xfrm>
          <a:off x="530996" y="1206044"/>
          <a:ext cx="5481164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(100.000,00</a:t>
                      </a:r>
                      <a:r>
                        <a:rPr lang="pt-BR" sz="1600" dirty="0" smtClean="0"/>
                        <a:t>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(100.000,00)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38.000,00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34.545,45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(65.454,55)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38.000,00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31.404,96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(34.049,59)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38.000,00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28.549,96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(5.499,63)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38.000,00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25.954,51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20.454,88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259632" y="836712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10% a.a.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7550" y="3702796"/>
            <a:ext cx="164981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25.954,51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5.499,63</a:t>
            </a:r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</a:t>
            </a:r>
            <a:r>
              <a:rPr lang="pt-BR" dirty="0" smtClean="0">
                <a:sym typeface="Wingdings" pitchFamily="2" charset="2"/>
              </a:rPr>
              <a:t> = 3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>
                <a:sym typeface="Wingdings" pitchFamily="2" charset="2"/>
              </a:rPr>
              <a:t>3</a:t>
            </a:r>
            <a:r>
              <a:rPr lang="pt-BR" u="sng" dirty="0" smtClean="0">
                <a:sym typeface="Wingdings" pitchFamily="2" charset="2"/>
              </a:rPr>
              <a:t>,21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1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:r>
                  <a:rPr lang="pt-BR" dirty="0" smtClean="0"/>
                  <a:t>M = C(1 + in)</a:t>
                </a:r>
              </a:p>
              <a:p>
                <a:pPr algn="ctr"/>
                <a:r>
                  <a:rPr lang="pt-BR" dirty="0" smtClean="0"/>
                  <a:t>1.099,94= 1.000(1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x 303)</a:t>
                </a:r>
              </a:p>
              <a:p>
                <a:pPr algn="ctr"/>
                <a:r>
                  <a:rPr lang="pt-BR" dirty="0" smtClean="0"/>
                  <a:t>1.099,94 = 1.000 + 303.000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1.099,94 −1.000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303.000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3,3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−4</m:t>
                        </m:r>
                      </m:sup>
                    </m:sSup>
                  </m:oMath>
                </a14:m>
                <a:endParaRPr lang="pt-BR" u="sng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3,3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)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×360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pt-BR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11,87 % 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blipFill rotWithShape="1">
                <a:blip r:embed="rId2"/>
                <a:stretch>
                  <a:fillRect l="-1227" t="-1111" r="-4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2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1099,94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1000 -</a:t>
                </a:r>
              </a:p>
              <a:p>
                <a:r>
                  <a:rPr lang="pt-BR" dirty="0" smtClean="0"/>
                  <a:t>3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  <a:ea typeface="Cambria Math"/>
                      </a:rPr>
                      <m:t>60</m:t>
                    </m:r>
                  </m:oMath>
                </a14:m>
                <a:r>
                  <a:rPr lang="pt-BR" dirty="0" smtClean="0">
                    <a:ea typeface="Cambria Math"/>
                  </a:rPr>
                  <a:t> X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>
                    <a:ea typeface="Cambria Math"/>
                  </a:rPr>
                  <a:t>303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</a:t>
                </a:r>
                <a:r>
                  <a:rPr lang="pt-B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 </m:t>
                    </m:r>
                  </m:oMath>
                </a14:m>
                <a:r>
                  <a:rPr lang="pt-BR" dirty="0" smtClean="0">
                    <a:ea typeface="Cambria Math"/>
                    <a:sym typeface="Wingdings" pitchFamily="2" charset="2"/>
                  </a:rPr>
                  <a:t>		 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11,87%a.a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487" t="-1323" r="-743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743575" cy="2426786"/>
            <a:chOff x="4866294" y="3933056"/>
            <a:chExt cx="382445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035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303d</a:t>
              </a:r>
            </a:p>
            <a:p>
              <a:r>
                <a:rPr lang="pt-BR" sz="1600" dirty="0" smtClean="0"/>
                <a:t>i = ?%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310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1.099,94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</a:t>
            </a:r>
            <a:r>
              <a:rPr lang="pt-BR" dirty="0" smtClean="0"/>
              <a:t>1.000,00</a:t>
            </a:r>
            <a:endParaRPr lang="pt-BR" dirty="0"/>
          </a:p>
          <a:p>
            <a:r>
              <a:rPr lang="pt-BR" dirty="0"/>
              <a:t>n = </a:t>
            </a:r>
            <a:r>
              <a:rPr lang="pt-BR" dirty="0" smtClean="0"/>
              <a:t>303d</a:t>
            </a:r>
            <a:endParaRPr lang="pt-BR" dirty="0"/>
          </a:p>
          <a:p>
            <a:r>
              <a:rPr lang="pt-BR" dirty="0"/>
              <a:t>i = ?</a:t>
            </a:r>
            <a:r>
              <a:rPr lang="pt-BR" dirty="0" smtClean="0"/>
              <a:t>% </a:t>
            </a:r>
            <a:r>
              <a:rPr lang="pt-BR" dirty="0"/>
              <a:t>a.a.</a:t>
            </a:r>
          </a:p>
          <a:p>
            <a:r>
              <a:rPr lang="pt-BR" dirty="0"/>
              <a:t>M = </a:t>
            </a:r>
            <a:r>
              <a:rPr lang="pt-BR" dirty="0" smtClean="0"/>
              <a:t>1.099,94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28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31340" y="3768884"/>
            <a:ext cx="33025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Fórmula</a:t>
            </a:r>
          </a:p>
          <a:p>
            <a:pPr algn="ctr"/>
            <a:r>
              <a:rPr lang="pt-BR" dirty="0" smtClean="0"/>
              <a:t>J </a:t>
            </a:r>
            <a:r>
              <a:rPr lang="pt-BR" dirty="0"/>
              <a:t>= </a:t>
            </a:r>
            <a:r>
              <a:rPr lang="pt-BR" dirty="0" err="1"/>
              <a:t>Cni</a:t>
            </a:r>
            <a:endParaRPr lang="pt-BR" dirty="0" smtClean="0"/>
          </a:p>
          <a:p>
            <a:pPr algn="ctr"/>
            <a:r>
              <a:rPr lang="pt-BR" dirty="0" smtClean="0"/>
              <a:t>J1 = 900 x 3 x 0,003 = 7,2</a:t>
            </a:r>
          </a:p>
          <a:p>
            <a:pPr algn="ctr"/>
            <a:r>
              <a:rPr lang="pt-BR" dirty="0" smtClean="0"/>
              <a:t>J2 </a:t>
            </a:r>
            <a:r>
              <a:rPr lang="pt-BR" dirty="0"/>
              <a:t>= </a:t>
            </a:r>
            <a:r>
              <a:rPr lang="pt-BR" dirty="0" smtClean="0"/>
              <a:t>500 </a:t>
            </a:r>
            <a:r>
              <a:rPr lang="pt-BR" dirty="0"/>
              <a:t>x </a:t>
            </a:r>
            <a:r>
              <a:rPr lang="pt-BR" dirty="0" smtClean="0"/>
              <a:t>4 </a:t>
            </a:r>
            <a:r>
              <a:rPr lang="pt-BR" dirty="0"/>
              <a:t>x 0,003 = </a:t>
            </a:r>
            <a:r>
              <a:rPr lang="pt-BR" dirty="0" smtClean="0"/>
              <a:t>5,32</a:t>
            </a:r>
          </a:p>
          <a:p>
            <a:pPr algn="ctr"/>
            <a:r>
              <a:rPr lang="pt-BR" dirty="0" smtClean="0"/>
              <a:t>J3 </a:t>
            </a:r>
            <a:r>
              <a:rPr lang="pt-BR" dirty="0"/>
              <a:t>= </a:t>
            </a:r>
            <a:r>
              <a:rPr lang="pt-BR" dirty="0" smtClean="0"/>
              <a:t>800 </a:t>
            </a:r>
            <a:r>
              <a:rPr lang="pt-BR" dirty="0"/>
              <a:t>x </a:t>
            </a:r>
            <a:r>
              <a:rPr lang="pt-BR" dirty="0" smtClean="0"/>
              <a:t>10 </a:t>
            </a:r>
            <a:r>
              <a:rPr lang="pt-BR" dirty="0"/>
              <a:t>x 0,003 = </a:t>
            </a:r>
            <a:r>
              <a:rPr lang="pt-BR" dirty="0" smtClean="0"/>
              <a:t>21,33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Total de Juros Pago</a:t>
            </a:r>
          </a:p>
          <a:p>
            <a:pPr algn="ctr"/>
            <a:r>
              <a:rPr lang="pt-BR" dirty="0" smtClean="0"/>
              <a:t>JT = J1 + J2 + J3</a:t>
            </a:r>
          </a:p>
          <a:p>
            <a:pPr algn="ctr"/>
            <a:r>
              <a:rPr lang="pt-BR" dirty="0" smtClean="0"/>
              <a:t>JT = 7,2 + 5,33 + 21,34 = </a:t>
            </a:r>
            <a:r>
              <a:rPr lang="pt-BR" u="sng" dirty="0" smtClean="0"/>
              <a:t>R$ 33,87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328924" y="980728"/>
                <a:ext cx="1320618" cy="1730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Taxa diária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0,08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0,003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924" y="980728"/>
                <a:ext cx="1320618" cy="1730089"/>
              </a:xfrm>
              <a:prstGeom prst="rect">
                <a:avLst/>
              </a:prstGeom>
              <a:blipFill rotWithShape="1">
                <a:blip r:embed="rId2"/>
                <a:stretch>
                  <a:fillRect l="-3687" t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/>
          <p:cNvGrpSpPr/>
          <p:nvPr/>
        </p:nvGrpSpPr>
        <p:grpSpPr>
          <a:xfrm>
            <a:off x="2440231" y="254876"/>
            <a:ext cx="3208626" cy="2958100"/>
            <a:chOff x="2440231" y="210126"/>
            <a:chExt cx="3208626" cy="2958100"/>
          </a:xfrm>
        </p:grpSpPr>
        <p:cxnSp>
          <p:nvCxnSpPr>
            <p:cNvPr id="12" name="Conector de seta reta 11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5183025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2440231" y="233722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C1 = 900</a:t>
              </a:r>
            </a:p>
            <a:p>
              <a:r>
                <a:rPr lang="pt-BR" sz="1600" dirty="0" smtClean="0"/>
                <a:t>C2 = 500</a:t>
              </a:r>
            </a:p>
            <a:p>
              <a:r>
                <a:rPr lang="pt-BR" sz="1600" dirty="0" smtClean="0"/>
                <a:t>C3 = 800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96793" y="755993"/>
              <a:ext cx="1135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8 % a.m.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901083" y="248997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3 = ?</a:t>
              </a:r>
              <a:endParaRPr lang="pt-BR" sz="1600" dirty="0"/>
            </a:p>
          </p:txBody>
        </p:sp>
        <p:cxnSp>
          <p:nvCxnSpPr>
            <p:cNvPr id="15" name="Conector de seta reta 14"/>
            <p:cNvCxnSpPr/>
            <p:nvPr/>
          </p:nvCxnSpPr>
          <p:spPr>
            <a:xfrm flipV="1">
              <a:off x="3635896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13184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3286063" y="210126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2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627784" y="210126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1 = ?</a:t>
              </a:r>
              <a:endParaRPr lang="pt-BR" sz="1600" dirty="0"/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2802141" y="13407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n1 = 3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22221" y="13407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n2 = 4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717192" y="1396226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n3 </a:t>
              </a:r>
              <a:r>
                <a:rPr lang="pt-BR" dirty="0"/>
                <a:t> </a:t>
              </a:r>
              <a:r>
                <a:rPr lang="pt-BR" dirty="0" smtClean="0"/>
                <a:t>= 10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91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compostos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12 e 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21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491880" y="821903"/>
            <a:ext cx="5040560" cy="12003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Atenção</a:t>
            </a:r>
            <a:r>
              <a:rPr lang="pt-BR" dirty="0" smtClean="0"/>
              <a:t>: Quando o prazo for específico ele não pode ser arredondado para meses. </a:t>
            </a:r>
          </a:p>
          <a:p>
            <a:endParaRPr lang="pt-BR" dirty="0" smtClean="0"/>
          </a:p>
          <a:p>
            <a:r>
              <a:rPr lang="pt-BR" dirty="0" smtClean="0"/>
              <a:t>15/05 – 15/09 != 4 meses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91880" y="2246393"/>
            <a:ext cx="5442516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Calculando o prazo</a:t>
            </a:r>
          </a:p>
          <a:p>
            <a:r>
              <a:rPr lang="pt-BR" dirty="0" smtClean="0"/>
              <a:t>Maio	Junho	Julho	Agosto	Setembro</a:t>
            </a:r>
          </a:p>
          <a:p>
            <a:r>
              <a:rPr lang="pt-BR" dirty="0" smtClean="0"/>
              <a:t>31d 	30d	31d	30d	31d</a:t>
            </a:r>
          </a:p>
          <a:p>
            <a:r>
              <a:rPr lang="pt-BR" dirty="0" smtClean="0"/>
              <a:t>16d   +	30d   +	31d   +	31d    +	15d 	= 123d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971600" y="1052736"/>
            <a:ext cx="2104430" cy="1308732"/>
            <a:chOff x="971600" y="1052736"/>
            <a:chExt cx="2104430" cy="1308732"/>
          </a:xfrm>
        </p:grpSpPr>
        <p:sp>
          <p:nvSpPr>
            <p:cNvPr id="4" name="CaixaDeTexto 3"/>
            <p:cNvSpPr txBox="1"/>
            <p:nvPr/>
          </p:nvSpPr>
          <p:spPr>
            <a:xfrm>
              <a:off x="971600" y="105273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C= R$ 1.050,00</a:t>
              </a:r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975583" y="1391578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 = 60% a.a.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75583" y="1657581"/>
              <a:ext cx="210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15/05 até 15/09 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71600" y="199213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?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168654" y="4149080"/>
            <a:ext cx="2699528" cy="1974546"/>
            <a:chOff x="1326825" y="3861048"/>
            <a:chExt cx="2699528" cy="1974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1353122" y="3861048"/>
                  <a:ext cx="1846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𝐶</m:t>
                        </m:r>
                        <m:r>
                          <a:rPr lang="pt-BR" sz="1600" b="0" i="1" smtClean="0">
                            <a:latin typeface="Cambria Math"/>
                          </a:rPr>
                          <m:t>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3861048"/>
                  <a:ext cx="20588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1326825" y="4192878"/>
                  <a:ext cx="2568844" cy="4508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(1+0,6)</m:t>
                            </m:r>
                          </m:e>
                          <m:sup>
                            <m:f>
                              <m:fPr>
                                <m:ctrlPr>
                                  <a:rPr lang="pt-B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123</m:t>
                                </m:r>
                              </m:num>
                              <m:den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360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825" y="4192878"/>
                  <a:ext cx="2876878" cy="5087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1353122" y="4605976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605976"/>
                  <a:ext cx="2997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1353122" y="4975308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975308"/>
                  <a:ext cx="29971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353122" y="5497040"/>
                  <a:ext cx="17255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u="sng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𝑅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$ 1.232,91</m:t>
                        </m:r>
                      </m:oMath>
                    </m:oMathPara>
                  </a14:m>
                  <a:endParaRPr lang="pt-BR" sz="1600" u="sng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5497040"/>
                  <a:ext cx="19231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26"/>
          <p:cNvGrpSpPr/>
          <p:nvPr/>
        </p:nvGrpSpPr>
        <p:grpSpPr>
          <a:xfrm>
            <a:off x="-20621" y="4070685"/>
            <a:ext cx="3096651" cy="2426786"/>
            <a:chOff x="4866294" y="3933056"/>
            <a:chExt cx="3163555" cy="2426786"/>
          </a:xfrm>
        </p:grpSpPr>
        <p:grpSp>
          <p:nvGrpSpPr>
            <p:cNvPr id="23" name="Grupo 22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8" name="Conector de seta reta 17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/>
            <p:cNvSpPr txBox="1"/>
            <p:nvPr/>
          </p:nvSpPr>
          <p:spPr>
            <a:xfrm>
              <a:off x="4866294" y="6021288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1.050,00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796136" y="4653136"/>
              <a:ext cx="1127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123d</a:t>
              </a:r>
            </a:p>
            <a:p>
              <a:r>
                <a:rPr lang="pt-BR" sz="1600" dirty="0" smtClean="0"/>
                <a:t>i = 60% a.a.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  <p:sp>
        <p:nvSpPr>
          <p:cNvPr id="28" name="Elipse 27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sz="1600" dirty="0" smtClean="0"/>
                  <a:t>g D.MY</a:t>
                </a:r>
              </a:p>
              <a:p>
                <a:r>
                  <a:rPr lang="pt-BR" sz="1600" dirty="0" smtClean="0"/>
                  <a:t>15.052012 [</a:t>
                </a:r>
                <a:r>
                  <a:rPr lang="pt-BR" sz="1600" dirty="0" err="1" smtClean="0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15.092012 g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pt-BR" sz="1600" dirty="0" smtClean="0"/>
                  <a:t>DYS</a:t>
                </a:r>
              </a:p>
              <a:p>
                <a:r>
                  <a:rPr lang="pt-BR" sz="1600" dirty="0"/>
                  <a:t>g </a:t>
                </a:r>
                <a:r>
                  <a:rPr lang="pt-BR" sz="1600" dirty="0" smtClean="0"/>
                  <a:t>D.MY 		</a:t>
                </a:r>
                <a:r>
                  <a:rPr lang="pt-BR" sz="1600" dirty="0" smtClean="0">
                    <a:sym typeface="Wingdings" pitchFamily="2" charset="2"/>
                  </a:rPr>
                  <a:t> 123</a:t>
                </a:r>
                <a:endParaRPr lang="pt-BR" sz="1600" dirty="0" smtClean="0"/>
              </a:p>
              <a:p>
                <a:r>
                  <a:rPr lang="pt-BR" sz="1600" dirty="0"/>
                  <a:t>[</a:t>
                </a:r>
                <a:r>
                  <a:rPr lang="pt-BR" sz="1600" dirty="0" err="1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360</a:t>
                </a:r>
                <a:r>
                  <a:rPr lang="pt-BR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sz="1600" dirty="0" smtClean="0"/>
                  <a:t>		</a:t>
                </a:r>
                <a:r>
                  <a:rPr lang="pt-BR" sz="1600" dirty="0" smtClean="0">
                    <a:sym typeface="Wingdings" pitchFamily="2" charset="2"/>
                  </a:rPr>
                  <a:t> 0,34</a:t>
                </a:r>
              </a:p>
              <a:p>
                <a:r>
                  <a:rPr lang="pt-BR" sz="1600" dirty="0">
                    <a:sym typeface="Wingdings" pitchFamily="2" charset="2"/>
                  </a:rPr>
                  <a:t>n</a:t>
                </a:r>
                <a:endParaRPr lang="pt-BR" sz="1600" dirty="0" smtClean="0">
                  <a:sym typeface="Wingdings" pitchFamily="2" charset="2"/>
                </a:endParaRPr>
              </a:p>
              <a:p>
                <a:r>
                  <a:rPr lang="pt-BR" sz="1600" dirty="0" smtClean="0"/>
                  <a:t>60 i</a:t>
                </a:r>
              </a:p>
              <a:p>
                <a:r>
                  <a:rPr lang="pt-BR" sz="1600" dirty="0" smtClean="0"/>
                  <a:t>1050 PV</a:t>
                </a:r>
              </a:p>
              <a:p>
                <a:r>
                  <a:rPr lang="pt-BR" sz="1600" dirty="0" smtClean="0"/>
                  <a:t>FV		</a:t>
                </a:r>
                <a:r>
                  <a:rPr lang="pt-BR" sz="1600" dirty="0" smtClean="0">
                    <a:sym typeface="Wingdings" pitchFamily="2" charset="2"/>
                  </a:rPr>
                  <a:t></a:t>
                </a:r>
                <a:r>
                  <a:rPr lang="pt-BR" sz="1600" u="sng" dirty="0" smtClean="0">
                    <a:sym typeface="Wingdings" pitchFamily="2" charset="2"/>
                  </a:rPr>
                  <a:t>R$ 1.232,91</a:t>
                </a:r>
                <a:endParaRPr lang="pt-BR" sz="1600" u="sng" dirty="0" smtClean="0"/>
              </a:p>
              <a:p>
                <a:endParaRPr lang="pt-BR" sz="1600" dirty="0" smtClean="0"/>
              </a:p>
              <a:p>
                <a:endParaRPr lang="pt-BR" sz="1600" dirty="0" smtClean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blipFill rotWithShape="1">
                <a:blip r:embed="rId7"/>
                <a:stretch>
                  <a:fillRect l="-945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744718" y="3717032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Fórmula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6458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1052736"/>
            <a:ext cx="5235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C= R$ 1.500,00</a:t>
            </a:r>
          </a:p>
          <a:p>
            <a:r>
              <a:rPr lang="pt-BR" dirty="0" smtClean="0"/>
              <a:t>Recebeu 3 aumentos </a:t>
            </a:r>
            <a:r>
              <a:rPr lang="pt-BR" b="1" dirty="0" smtClean="0"/>
              <a:t>cumulativos </a:t>
            </a:r>
            <a:r>
              <a:rPr lang="pt-BR" dirty="0" smtClean="0"/>
              <a:t>de 10%, 14% e 15%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0 </a:t>
            </a:r>
            <a:r>
              <a:rPr lang="pt-BR" dirty="0" smtClean="0"/>
              <a:t>= R$.1.500,00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1</a:t>
            </a:r>
            <a:r>
              <a:rPr lang="pt-BR" dirty="0" smtClean="0"/>
              <a:t> = R$1.500,00 x 1,1  = R$ 1.650,00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/>
              <a:t>2</a:t>
            </a:r>
            <a:r>
              <a:rPr lang="pt-BR" baseline="-25000" dirty="0" smtClean="0"/>
              <a:t> </a:t>
            </a:r>
            <a:r>
              <a:rPr lang="pt-BR" dirty="0" smtClean="0"/>
              <a:t> = R$1.650,00 x 1,14 = R$ 1.881,00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3</a:t>
            </a:r>
            <a:r>
              <a:rPr lang="pt-BR" dirty="0" smtClean="0"/>
              <a:t> = R$1.881,00 x 1,15 = </a:t>
            </a:r>
            <a:r>
              <a:rPr lang="pt-BR" u="sng" dirty="0" smtClean="0"/>
              <a:t>R$ 2.163,15</a:t>
            </a:r>
          </a:p>
        </p:txBody>
      </p:sp>
      <p:sp>
        <p:nvSpPr>
          <p:cNvPr id="15" name="Elipse 14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27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$ 208,33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$ 170,14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971600" y="5229200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R$ 200,00 + R$ 208,33</a:t>
            </a:r>
          </a:p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R$ 408,33</a:t>
            </a:r>
            <a:endParaRPr lang="pt-BR" baseline="-25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91370" y="5207527"/>
            <a:ext cx="3090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B</a:t>
            </a:r>
            <a:r>
              <a:rPr lang="pt-BR" dirty="0" smtClean="0"/>
              <a:t> = R$ 240,00 + R$ 170,14</a:t>
            </a:r>
          </a:p>
          <a:p>
            <a:r>
              <a:rPr lang="pt-BR" dirty="0" smtClean="0"/>
              <a:t>Total </a:t>
            </a:r>
            <a:r>
              <a:rPr lang="pt-BR" baseline="-25000" dirty="0"/>
              <a:t>B</a:t>
            </a:r>
            <a:r>
              <a:rPr lang="pt-BR" dirty="0" smtClean="0"/>
              <a:t> = R$ 410,14</a:t>
            </a:r>
            <a:endParaRPr lang="pt-BR" baseline="-250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841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2926</Words>
  <Application>Microsoft Office PowerPoint</Application>
  <PresentationFormat>Apresentação na tela (4:3)</PresentationFormat>
  <Paragraphs>1066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4. Juros Simples</vt:lpstr>
      <vt:lpstr>Apresentação do PowerPoint</vt:lpstr>
      <vt:lpstr>Apresentação do PowerPoint</vt:lpstr>
      <vt:lpstr>Apresentação do PowerPoint</vt:lpstr>
      <vt:lpstr>Apresentação do PowerPoint</vt:lpstr>
      <vt:lpstr>4. Juros compostos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5. Série de Pagamentos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6. Sistemas de amortização</vt:lpstr>
      <vt:lpstr>Apresentação do PowerPoint</vt:lpstr>
      <vt:lpstr>Apresentação do PowerPoint</vt:lpstr>
      <vt:lpstr>Apresentação do PowerPoint</vt:lpstr>
      <vt:lpstr>Apresentação do PowerPoint</vt:lpstr>
      <vt:lpstr>6. Análise de Projetos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avelino</dc:creator>
  <cp:lastModifiedBy>avelino</cp:lastModifiedBy>
  <cp:revision>71</cp:revision>
  <dcterms:created xsi:type="dcterms:W3CDTF">2012-07-29T15:14:00Z</dcterms:created>
  <dcterms:modified xsi:type="dcterms:W3CDTF">2012-08-06T01:11:17Z</dcterms:modified>
</cp:coreProperties>
</file>