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313" r:id="rId2"/>
    <p:sldId id="312" r:id="rId3"/>
    <p:sldId id="273" r:id="rId4"/>
    <p:sldId id="275" r:id="rId5"/>
    <p:sldId id="276" r:id="rId6"/>
    <p:sldId id="277" r:id="rId7"/>
    <p:sldId id="278" r:id="rId8"/>
    <p:sldId id="274" r:id="rId9"/>
    <p:sldId id="256" r:id="rId10"/>
    <p:sldId id="257" r:id="rId11"/>
    <p:sldId id="258" r:id="rId12"/>
    <p:sldId id="263" r:id="rId13"/>
    <p:sldId id="259" r:id="rId14"/>
    <p:sldId id="264" r:id="rId15"/>
    <p:sldId id="260" r:id="rId16"/>
    <p:sldId id="265" r:id="rId17"/>
    <p:sldId id="261" r:id="rId18"/>
    <p:sldId id="266" r:id="rId19"/>
    <p:sldId id="262" r:id="rId20"/>
    <p:sldId id="267" r:id="rId21"/>
    <p:sldId id="268" r:id="rId22"/>
    <p:sldId id="269" r:id="rId23"/>
    <p:sldId id="270" r:id="rId24"/>
    <p:sldId id="272" r:id="rId25"/>
    <p:sldId id="279" r:id="rId26"/>
    <p:sldId id="280" r:id="rId27"/>
    <p:sldId id="281" r:id="rId28"/>
    <p:sldId id="283" r:id="rId29"/>
    <p:sldId id="284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4" r:id="rId39"/>
    <p:sldId id="292" r:id="rId40"/>
    <p:sldId id="295" r:id="rId41"/>
    <p:sldId id="293" r:id="rId42"/>
    <p:sldId id="296" r:id="rId43"/>
    <p:sldId id="297" r:id="rId44"/>
    <p:sldId id="298" r:id="rId45"/>
    <p:sldId id="299" r:id="rId46"/>
    <p:sldId id="300" r:id="rId47"/>
    <p:sldId id="315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4" r:id="rId6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35F59-A5A9-44BA-826C-F67EB3D99848}" type="datetimeFigureOut">
              <a:rPr lang="pt-BR" smtClean="0"/>
              <a:t>13/08/2012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3B475-C97E-4986-BA71-89EB10C8FB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12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BE31-E9A9-46C0-9552-6812C6F58F11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62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A390-2BBD-4D80-B81F-1E25AB36A91F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3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45E3-2150-496B-BC45-F96E5971E02E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8F9-8917-4902-BFEF-6DA631E858EB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A31D-F4CC-4B8B-A78F-4D58871ADB9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54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0DD6-4B4B-4329-A024-6784B6D03AFD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46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F74-536F-4615-8CCA-69A155271A2C}" type="datetime1">
              <a:rPr lang="pt-BR" smtClean="0"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2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638D-9776-4611-BFA9-75789238840A}" type="datetime1">
              <a:rPr lang="pt-BR" smtClean="0"/>
              <a:t>13/08/2012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2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9FAB-ED0C-4DED-ABB8-3963AC1468B3}" type="datetime1">
              <a:rPr lang="pt-BR" smtClean="0"/>
              <a:t>13/08/2012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72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787D-8683-43FE-99F9-7DB1A733A09D}" type="datetime1">
              <a:rPr lang="pt-BR" smtClean="0"/>
              <a:t>13/08/2012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90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DD98-50CB-4560-A138-13232D86F1A2}" type="datetime1">
              <a:rPr lang="pt-BR" smtClean="0"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32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E0F2E-3109-4535-865E-9FDA929322C7}" type="datetime1">
              <a:rPr lang="pt-BR" smtClean="0"/>
              <a:t>13/08/2012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B2209-6766-4C26-B48F-6609911371C4}" type="datetime1">
              <a:rPr lang="pt-BR" smtClean="0"/>
              <a:t>13/08/2012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54AD-1EE4-4AE5-9D98-F1AC3CE1EA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8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780928"/>
            <a:ext cx="2664296" cy="26642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Lista de 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Análise de Viabilidade de Projetos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Gestão de Tecnologia da Informação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GETI03 – Turma Centro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06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71600" y="1052736"/>
            <a:ext cx="52359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C= R$ 1.500,00</a:t>
            </a:r>
          </a:p>
          <a:p>
            <a:r>
              <a:rPr lang="pt-BR" dirty="0" smtClean="0"/>
              <a:t>Recebeu 3 aumentos </a:t>
            </a:r>
            <a:r>
              <a:rPr lang="pt-BR" b="1" dirty="0" smtClean="0"/>
              <a:t>cumulativos </a:t>
            </a:r>
            <a:r>
              <a:rPr lang="pt-BR" dirty="0" smtClean="0"/>
              <a:t>de 10%, 14% e 15%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0 </a:t>
            </a:r>
            <a:r>
              <a:rPr lang="pt-BR" dirty="0" smtClean="0"/>
              <a:t>= R$.1.500,00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1</a:t>
            </a:r>
            <a:r>
              <a:rPr lang="pt-BR" dirty="0" smtClean="0"/>
              <a:t> = R$1.500,00 x 1,1  = R$ 1.650,00</a:t>
            </a:r>
          </a:p>
          <a:p>
            <a:endParaRPr lang="pt-BR" dirty="0"/>
          </a:p>
          <a:p>
            <a:r>
              <a:rPr lang="pt-BR" dirty="0" smtClean="0"/>
              <a:t>Mês</a:t>
            </a:r>
            <a:r>
              <a:rPr lang="pt-BR" baseline="-25000" dirty="0"/>
              <a:t>2</a:t>
            </a:r>
            <a:r>
              <a:rPr lang="pt-BR" baseline="-25000" dirty="0" smtClean="0"/>
              <a:t> </a:t>
            </a:r>
            <a:r>
              <a:rPr lang="pt-BR" dirty="0" smtClean="0"/>
              <a:t> = R$1.650,00 x 1,14 = R$ 1.881,00</a:t>
            </a:r>
          </a:p>
          <a:p>
            <a:endParaRPr lang="pt-BR" dirty="0" smtClean="0"/>
          </a:p>
          <a:p>
            <a:r>
              <a:rPr lang="pt-BR" dirty="0" smtClean="0"/>
              <a:t>Mês</a:t>
            </a:r>
            <a:r>
              <a:rPr lang="pt-BR" baseline="-25000" dirty="0" smtClean="0"/>
              <a:t>3</a:t>
            </a:r>
            <a:r>
              <a:rPr lang="pt-BR" dirty="0" smtClean="0"/>
              <a:t> = R$1.881,00 x 1,15 = </a:t>
            </a:r>
            <a:r>
              <a:rPr lang="pt-BR" u="sng" dirty="0" smtClean="0"/>
              <a:t>R$ 2.163,15</a:t>
            </a:r>
          </a:p>
        </p:txBody>
      </p:sp>
      <p:sp>
        <p:nvSpPr>
          <p:cNvPr id="15" name="Elipse 14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2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=300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$ 208,33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43" y="2204864"/>
                <a:ext cx="2398862" cy="2355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(1+0,2)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=245 ×0,694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$ 170,14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6855"/>
                <a:ext cx="2398862" cy="2355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/>
          <p:cNvSpPr txBox="1"/>
          <p:nvPr/>
        </p:nvSpPr>
        <p:spPr>
          <a:xfrm>
            <a:off x="971600" y="5229200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R$ 200,00 + R$ 208,33</a:t>
            </a:r>
          </a:p>
          <a:p>
            <a:r>
              <a:rPr lang="pt-BR" dirty="0" smtClean="0"/>
              <a:t>Total </a:t>
            </a:r>
            <a:r>
              <a:rPr lang="pt-BR" baseline="-25000" dirty="0" smtClean="0"/>
              <a:t>A</a:t>
            </a:r>
            <a:r>
              <a:rPr lang="pt-BR" dirty="0" smtClean="0"/>
              <a:t> = R$ 408,33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591370" y="5207527"/>
            <a:ext cx="309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</a:t>
            </a:r>
            <a:r>
              <a:rPr lang="pt-BR" baseline="-25000" dirty="0" smtClean="0"/>
              <a:t>B</a:t>
            </a:r>
            <a:r>
              <a:rPr lang="pt-BR" dirty="0" smtClean="0"/>
              <a:t> = R$ 240,00 + R$ 170,14</a:t>
            </a:r>
          </a:p>
          <a:p>
            <a:r>
              <a:rPr lang="pt-BR" dirty="0" smtClean="0"/>
              <a:t>Total </a:t>
            </a:r>
            <a:r>
              <a:rPr lang="pt-BR" baseline="-25000" dirty="0"/>
              <a:t>B</a:t>
            </a:r>
            <a:r>
              <a:rPr lang="pt-BR" dirty="0" smtClean="0"/>
              <a:t> = R$ 410,14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8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313598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A</a:t>
            </a:r>
          </a:p>
          <a:p>
            <a:r>
              <a:rPr lang="pt-BR" dirty="0" smtClean="0"/>
              <a:t>Sinal 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R$ 300,00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084168" y="313596"/>
            <a:ext cx="18405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Opção B</a:t>
            </a:r>
          </a:p>
          <a:p>
            <a:r>
              <a:rPr lang="pt-BR" dirty="0" smtClean="0"/>
              <a:t>Sinal  = R$ 240,00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i = 20%a.a.</a:t>
            </a:r>
          </a:p>
          <a:p>
            <a:r>
              <a:rPr lang="pt-BR" dirty="0" smtClean="0"/>
              <a:t>n = 2 a</a:t>
            </a:r>
          </a:p>
          <a:p>
            <a:r>
              <a:rPr lang="pt-BR" dirty="0" smtClean="0"/>
              <a:t>M = R$ 245,00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0409" y="2348880"/>
            <a:ext cx="2953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ea typeface="Cambria Math"/>
              </a:rPr>
              <a:t>300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 		</a:t>
            </a:r>
            <a:r>
              <a:rPr lang="pt-BR" dirty="0" smtClean="0">
                <a:ea typeface="Cambria Math"/>
                <a:sym typeface="Wingdings" pitchFamily="2" charset="2"/>
              </a:rPr>
              <a:t> 208,33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>
                <a:ea typeface="Cambria Math"/>
                <a:sym typeface="Wingdings" pitchFamily="2" charset="2"/>
              </a:rPr>
              <a:t>2</a:t>
            </a:r>
            <a:r>
              <a:rPr lang="pt-BR" dirty="0" smtClean="0">
                <a:ea typeface="Cambria Math"/>
                <a:sym typeface="Wingdings" pitchFamily="2" charset="2"/>
              </a:rPr>
              <a:t>00 +		 408,33</a:t>
            </a:r>
          </a:p>
          <a:p>
            <a:endParaRPr lang="pt-BR" b="0" dirty="0" smtClean="0">
              <a:ea typeface="Cambria Math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28671" y="2344921"/>
            <a:ext cx="29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smtClean="0">
                <a:ea typeface="Cambria Math"/>
              </a:rPr>
              <a:t>245 CHS FV</a:t>
            </a:r>
          </a:p>
          <a:p>
            <a:r>
              <a:rPr lang="pt-BR" dirty="0" smtClean="0">
                <a:ea typeface="Cambria Math"/>
              </a:rPr>
              <a:t>20 i</a:t>
            </a:r>
          </a:p>
          <a:p>
            <a:r>
              <a:rPr lang="pt-BR" b="0" dirty="0" smtClean="0">
                <a:ea typeface="Cambria Math"/>
              </a:rPr>
              <a:t>2 n</a:t>
            </a:r>
          </a:p>
          <a:p>
            <a:r>
              <a:rPr lang="pt-BR" dirty="0" smtClean="0">
                <a:ea typeface="Cambria Math"/>
              </a:rPr>
              <a:t>PV		</a:t>
            </a:r>
            <a:r>
              <a:rPr lang="pt-BR" dirty="0" smtClean="0">
                <a:ea typeface="Cambria Math"/>
                <a:sym typeface="Wingdings" pitchFamily="2" charset="2"/>
              </a:rPr>
              <a:t> 170,14</a:t>
            </a:r>
          </a:p>
          <a:p>
            <a:r>
              <a:rPr lang="pt-BR" b="0" dirty="0" smtClean="0">
                <a:ea typeface="Cambria Math"/>
                <a:sym typeface="Wingdings" pitchFamily="2" charset="2"/>
              </a:rPr>
              <a:t>[</a:t>
            </a:r>
            <a:r>
              <a:rPr lang="pt-BR" b="0" dirty="0" err="1" smtClean="0">
                <a:ea typeface="Cambria Math"/>
                <a:sym typeface="Wingdings" pitchFamily="2" charset="2"/>
              </a:rPr>
              <a:t>Enter</a:t>
            </a:r>
            <a:r>
              <a:rPr lang="pt-BR" b="0" dirty="0" smtClean="0">
                <a:ea typeface="Cambria Math"/>
                <a:sym typeface="Wingdings" pitchFamily="2" charset="2"/>
              </a:rPr>
              <a:t>]</a:t>
            </a:r>
          </a:p>
          <a:p>
            <a:r>
              <a:rPr lang="pt-BR" dirty="0" smtClean="0">
                <a:ea typeface="Cambria Math"/>
                <a:sym typeface="Wingdings" pitchFamily="2" charset="2"/>
              </a:rPr>
              <a:t>240+		 410,14</a:t>
            </a:r>
            <a:endParaRPr lang="pt-BR" b="0" dirty="0" smtClean="0">
              <a:ea typeface="Cambria Math"/>
            </a:endParaRPr>
          </a:p>
        </p:txBody>
      </p:sp>
      <p:cxnSp>
        <p:nvCxnSpPr>
          <p:cNvPr id="11" name="Conector reto 10"/>
          <p:cNvCxnSpPr/>
          <p:nvPr/>
        </p:nvCxnSpPr>
        <p:spPr>
          <a:xfrm>
            <a:off x="4427984" y="313598"/>
            <a:ext cx="0" cy="554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961163" y="6340678"/>
            <a:ext cx="263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 smtClean="0"/>
              <a:t>Opção A  </a:t>
            </a:r>
            <a:r>
              <a:rPr lang="pt-BR" dirty="0" smtClean="0"/>
              <a:t>é mais vantajosa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35496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3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44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95=70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70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0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,125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1,36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=11,5081 −1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=10,5081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=10,5081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=1.050,81% 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73324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3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43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83568" y="764704"/>
            <a:ext cx="36038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Total = R$ 125,00</a:t>
            </a:r>
          </a:p>
          <a:p>
            <a:endParaRPr lang="pt-BR" dirty="0"/>
          </a:p>
          <a:p>
            <a:r>
              <a:rPr lang="pt-BR" dirty="0" smtClean="0"/>
              <a:t>Primeira parcela = R$ 55,00</a:t>
            </a:r>
          </a:p>
          <a:p>
            <a:r>
              <a:rPr lang="pt-BR" dirty="0" smtClean="0"/>
              <a:t>Segunda parcela = R$ 95,00</a:t>
            </a:r>
          </a:p>
          <a:p>
            <a:endParaRPr lang="pt-BR" dirty="0" smtClean="0"/>
          </a:p>
          <a:p>
            <a:r>
              <a:rPr lang="pt-BR" dirty="0" smtClean="0"/>
              <a:t>C = R$ 125,00 – R$ 55,00 =  R$ 70,00</a:t>
            </a:r>
          </a:p>
          <a:p>
            <a:r>
              <a:rPr lang="pt-BR" dirty="0" smtClean="0"/>
              <a:t>n = 45d</a:t>
            </a:r>
          </a:p>
          <a:p>
            <a:r>
              <a:rPr lang="pt-BR" dirty="0" smtClean="0"/>
              <a:t>i = ? a.a.</a:t>
            </a:r>
          </a:p>
          <a:p>
            <a:r>
              <a:rPr lang="pt-BR" dirty="0" smtClean="0"/>
              <a:t>M = R$95,00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070685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70,00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208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45d</a:t>
              </a:r>
            </a:p>
            <a:p>
              <a:r>
                <a:rPr lang="pt-BR" dirty="0" smtClean="0"/>
                <a:t>i = ?% a.a.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95,00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70 CHS PV</a:t>
                </a:r>
              </a:p>
              <a:p>
                <a:r>
                  <a:rPr lang="pt-BR" dirty="0" smtClean="0"/>
                  <a:t>95 FV</a:t>
                </a:r>
              </a:p>
              <a:p>
                <a:r>
                  <a:rPr lang="pt-BR" dirty="0" smtClean="0"/>
                  <a:t>45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360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1.050,81 % a.a. 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788217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1449" t="-1502" r="-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4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15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</m:t>
                      </m:r>
                      <m:r>
                        <a:rPr lang="pt-BR" b="0" i="1" smtClean="0">
                          <a:latin typeface="Cambria Math"/>
                        </a:rPr>
                        <m:t>0=45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45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=1,1111 −1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=0,111</m:t>
                    </m:r>
                  </m:oMath>
                </a14:m>
                <a:r>
                  <a:rPr lang="pt-BR" b="0" dirty="0" smtClean="0"/>
                  <a:t>1(taxa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=0,1111 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=11.11%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593787" cy="3111365"/>
              </a:xfrm>
              <a:prstGeom prst="rect">
                <a:avLst/>
              </a:prstGeom>
              <a:blipFill rotWithShape="1">
                <a:blip r:embed="rId2"/>
                <a:stretch>
                  <a:fillRect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68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520" y="1080236"/>
            <a:ext cx="46388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Valor simbólico da mercadoria = R$ 100,00</a:t>
            </a:r>
          </a:p>
          <a:p>
            <a:r>
              <a:rPr lang="pt-BR" dirty="0" smtClean="0"/>
              <a:t>	</a:t>
            </a:r>
            <a:r>
              <a:rPr lang="pt-BR" b="1" dirty="0" smtClean="0"/>
              <a:t>Formas de Pagamento</a:t>
            </a:r>
          </a:p>
          <a:p>
            <a:r>
              <a:rPr lang="pt-BR" dirty="0" smtClean="0"/>
              <a:t>Forma A			Forma B</a:t>
            </a:r>
          </a:p>
          <a:p>
            <a:r>
              <a:rPr lang="pt-BR" dirty="0" smtClean="0"/>
              <a:t>Sinal = R$ 50,00		À Vista = R$ 95,00</a:t>
            </a:r>
          </a:p>
          <a:p>
            <a:r>
              <a:rPr lang="pt-BR" dirty="0" smtClean="0"/>
              <a:t>Final = R$ 50,00</a:t>
            </a:r>
          </a:p>
          <a:p>
            <a:r>
              <a:rPr lang="pt-BR" dirty="0" smtClean="0"/>
              <a:t>n = 30d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95,00</a:t>
            </a:r>
            <a:r>
              <a:rPr lang="pt-BR" baseline="-25000" dirty="0" smtClean="0"/>
              <a:t>à vista</a:t>
            </a:r>
            <a:r>
              <a:rPr lang="pt-BR" dirty="0" smtClean="0"/>
              <a:t> – 50,00</a:t>
            </a:r>
            <a:r>
              <a:rPr lang="pt-BR" baseline="-25000" dirty="0" smtClean="0"/>
              <a:t>sinal</a:t>
            </a:r>
            <a:r>
              <a:rPr lang="pt-BR" dirty="0" smtClean="0"/>
              <a:t> = 45,00</a:t>
            </a:r>
          </a:p>
          <a:p>
            <a:r>
              <a:rPr lang="pt-BR" dirty="0" smtClean="0"/>
              <a:t>n = 30d = 1m</a:t>
            </a:r>
          </a:p>
          <a:p>
            <a:r>
              <a:rPr lang="pt-BR" dirty="0" smtClean="0"/>
              <a:t>i = ? a.m.</a:t>
            </a:r>
          </a:p>
          <a:p>
            <a:r>
              <a:rPr lang="pt-BR" dirty="0" smtClean="0"/>
              <a:t>M = 50,00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642853" cy="2457564"/>
            <a:chOff x="4866294" y="3933056"/>
            <a:chExt cx="3642853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45,00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1m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50,00</a:t>
              </a:r>
              <a:endParaRPr lang="pt-BR" dirty="0"/>
            </a:p>
          </p:txBody>
        </p:sp>
      </p:grpSp>
      <p:sp>
        <p:nvSpPr>
          <p:cNvPr id="12" name="CaixaDeTexto 11"/>
          <p:cNvSpPr txBox="1"/>
          <p:nvPr/>
        </p:nvSpPr>
        <p:spPr>
          <a:xfrm>
            <a:off x="4967064" y="2710375"/>
            <a:ext cx="34644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45 CHS PV</a:t>
            </a:r>
          </a:p>
          <a:p>
            <a:r>
              <a:rPr lang="pt-BR" dirty="0" smtClean="0"/>
              <a:t>50 FV</a:t>
            </a:r>
          </a:p>
          <a:p>
            <a:r>
              <a:rPr lang="pt-BR" dirty="0" smtClean="0"/>
              <a:t>1</a:t>
            </a:r>
          </a:p>
          <a:p>
            <a:r>
              <a:rPr lang="pt-BR" dirty="0" smtClean="0"/>
              <a:t>n</a:t>
            </a:r>
          </a:p>
          <a:p>
            <a:r>
              <a:rPr lang="pt-BR" dirty="0" smtClean="0"/>
              <a:t>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11,11% a.m.</a:t>
            </a:r>
            <a:endParaRPr lang="pt-BR" u="sng" dirty="0"/>
          </a:p>
        </p:txBody>
      </p:sp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5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3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</a:rPr>
                        <m:t>000=2200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35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30</m:t>
                              </m:r>
                            </m:den>
                          </m:f>
                        </m:deg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2200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2000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1+</m:t>
                      </m:r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rad>
                        <m:ra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,16666</m:t>
                          </m:r>
                        </m:deg>
                        <m:e>
                          <m:r>
                            <a:rPr lang="pt-BR" b="0" i="1" smtClean="0">
                              <a:latin typeface="Cambria Math"/>
                            </a:rPr>
                            <m:t>1,1</m:t>
                          </m:r>
                        </m:e>
                      </m:rad>
                    </m:oMath>
                  </m:oMathPara>
                </a14:m>
                <a:endParaRPr lang="pt-BR" b="0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=1,085124 −1</m:t>
                      </m:r>
                    </m:oMath>
                  </m:oMathPara>
                </a14:m>
                <a:endParaRPr lang="pt-BR" b="0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𝑖</m:t>
                    </m:r>
                    <m:r>
                      <a:rPr lang="pt-BR" b="0" i="1" smtClean="0">
                        <a:latin typeface="Cambria Math"/>
                      </a:rPr>
                      <m:t>=0,085124</m:t>
                    </m:r>
                  </m:oMath>
                </a14:m>
                <a:r>
                  <a:rPr lang="pt-BR" b="0" dirty="0" smtClean="0"/>
                  <a:t>(taxa nominal)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b="0" i="1" smtClean="0">
                          <a:latin typeface="Cambria Math"/>
                        </a:rPr>
                        <m:t>=0,085124× 100</m:t>
                      </m:r>
                    </m:oMath>
                  </m:oMathPara>
                </a14:m>
                <a:endParaRPr lang="pt-BR" b="0" i="1" dirty="0" smtClean="0">
                  <a:latin typeface="Cambria Math"/>
                </a:endParaRPr>
              </a:p>
              <a:p>
                <a:endParaRPr lang="pt-BR" b="0" i="1" u="sng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u="sng" smtClean="0">
                          <a:latin typeface="Cambria Math"/>
                        </a:rPr>
                        <m:t>𝑖</m:t>
                      </m:r>
                      <m:r>
                        <a:rPr lang="pt-BR" b="0" i="1" u="sng" smtClean="0">
                          <a:latin typeface="Cambria Math"/>
                        </a:rPr>
                        <m:t>=8,51%</m:t>
                      </m:r>
                      <m:r>
                        <a:rPr lang="pt-BR" b="0" i="1" u="sng" smtClean="0">
                          <a:latin typeface="Cambria Math"/>
                        </a:rPr>
                        <m:t>𝑎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  <m:r>
                        <a:rPr lang="pt-BR" b="0" i="1" u="sng" smtClean="0">
                          <a:latin typeface="Cambria Math"/>
                        </a:rPr>
                        <m:t>𝑚</m:t>
                      </m:r>
                      <m:r>
                        <a:rPr lang="pt-BR" b="0" i="1" u="sng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pt-BR" u="sng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2861489" cy="3592265"/>
              </a:xfrm>
              <a:prstGeom prst="rect">
                <a:avLst/>
              </a:prstGeom>
              <a:blipFill rotWithShape="1">
                <a:blip r:embed="rId2"/>
                <a:stretch>
                  <a:fillRect r="-1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6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755576" y="1412776"/>
            <a:ext cx="3544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À Vista = R$ 2.200,00</a:t>
            </a:r>
          </a:p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Final = R$ 2.200,00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 a.m.</a:t>
            </a:r>
          </a:p>
          <a:p>
            <a:endParaRPr lang="pt-BR" dirty="0"/>
          </a:p>
          <a:p>
            <a:r>
              <a:rPr lang="pt-BR" dirty="0" smtClean="0"/>
              <a:t>C = 2.200,00 – 200,00 = R$ 2.000,00</a:t>
            </a:r>
          </a:p>
          <a:p>
            <a:r>
              <a:rPr lang="pt-BR" dirty="0" smtClean="0"/>
              <a:t>n = 35d</a:t>
            </a:r>
          </a:p>
          <a:p>
            <a:r>
              <a:rPr lang="pt-BR" dirty="0" smtClean="0"/>
              <a:t>i = ?</a:t>
            </a:r>
          </a:p>
          <a:p>
            <a:r>
              <a:rPr lang="pt-BR" dirty="0" smtClean="0"/>
              <a:t>M = R$ 2.200,00</a:t>
            </a:r>
          </a:p>
          <a:p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3813" y="4355812"/>
            <a:ext cx="3934600" cy="2457564"/>
            <a:chOff x="4866294" y="3933056"/>
            <a:chExt cx="3934600" cy="2457564"/>
          </a:xfrm>
        </p:grpSpPr>
        <p:grpSp>
          <p:nvGrpSpPr>
            <p:cNvPr id="5" name="Grupo 4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9" name="Conector de seta reta 8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de seta reta 10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CaixaDeTexto 5"/>
            <p:cNvSpPr txBox="1"/>
            <p:nvPr/>
          </p:nvSpPr>
          <p:spPr>
            <a:xfrm>
              <a:off x="4866294" y="602128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 = 2.000,00</a:t>
              </a:r>
              <a:endParaRPr lang="pt-BR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796136" y="4653136"/>
              <a:ext cx="1194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35d</a:t>
              </a:r>
            </a:p>
            <a:p>
              <a:r>
                <a:rPr lang="pt-BR" dirty="0" smtClean="0"/>
                <a:t>i = ?% a.m.</a:t>
              </a:r>
              <a:endParaRPr lang="pt-BR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7380312" y="393305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2.200,00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2000 CHS PV</a:t>
                </a:r>
              </a:p>
              <a:p>
                <a:r>
                  <a:rPr lang="pt-BR" dirty="0" smtClean="0"/>
                  <a:t>35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2200 FV</a:t>
                </a:r>
              </a:p>
              <a:p>
                <a:r>
                  <a:rPr lang="pt-BR" dirty="0" smtClean="0"/>
                  <a:t>i		</a:t>
                </a:r>
                <a:r>
                  <a:rPr lang="pt-BR" dirty="0" smtClean="0">
                    <a:sym typeface="Wingdings" pitchFamily="2" charset="2"/>
                  </a:rPr>
                  <a:t> </a:t>
                </a:r>
                <a:r>
                  <a:rPr lang="pt-BR" u="sng" dirty="0" smtClean="0">
                    <a:sym typeface="Wingdings" pitchFamily="2" charset="2"/>
                  </a:rPr>
                  <a:t>8,51% a.m.</a:t>
                </a:r>
                <a:r>
                  <a:rPr lang="pt-BR" dirty="0" smtClean="0">
                    <a:sym typeface="Wingdings" pitchFamily="2" charset="2"/>
                  </a:rPr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064" y="2710375"/>
                <a:ext cx="340029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42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ipse 12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6</a:t>
            </a:r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3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=1000 ×1,0816</m:t>
                      </m:r>
                    </m:oMath>
                  </m:oMathPara>
                </a14:m>
                <a:endParaRPr lang="pt-BR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$ 1.081,60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2841996" cy="17543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𝑀</m:t>
                      </m:r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</a:rPr>
                        <m:t>𝐶</m:t>
                      </m:r>
                      <m:r>
                        <a:rPr lang="pt-BR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(1+</m:t>
                          </m:r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/>
                        </a:rPr>
                        <m:t>1000=</m:t>
                      </m:r>
                      <m:r>
                        <a:rPr lang="pt-BR" sz="1400" b="0" i="1" smtClean="0">
                          <a:latin typeface="Cambria Math"/>
                        </a:rPr>
                        <m:t>𝐶</m:t>
                      </m:r>
                      <m:r>
                        <a:rPr lang="pt-BR" sz="1400" b="0" i="1" smtClean="0">
                          <a:latin typeface="Cambria Math"/>
                        </a:rPr>
                        <m:t> × </m:t>
                      </m:r>
                      <m:sSup>
                        <m:sSupPr>
                          <m:ctrlPr>
                            <a:rPr lang="pt-BR" sz="1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(1+0,04)</m:t>
                          </m:r>
                        </m:e>
                        <m:sup>
                          <m:f>
                            <m:fPr>
                              <m:ctrlP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pt-BR" sz="1400" b="0" i="1" smtClean="0">
                                  <a:latin typeface="Cambria Math"/>
                                  <a:ea typeface="Cambria Math"/>
                                </a:rPr>
                                <m:t>30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1000=</m:t>
                      </m:r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 ×1,0198</m:t>
                      </m:r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1000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1,0198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:r>
                  <a:rPr lang="pt-BR" b="0" i="1" dirty="0" smtClean="0">
                    <a:latin typeface="Cambria Math"/>
                  </a:rPr>
                  <a:t/>
                </a:r>
                <a:br>
                  <a:rPr lang="pt-BR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$ 980,58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517292" cy="23438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4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Alexander Inácio Batista</a:t>
            </a:r>
          </a:p>
          <a:p>
            <a:r>
              <a:rPr lang="pt-BR" dirty="0" smtClean="0"/>
              <a:t>Avelino Ferreira Gomes Filho</a:t>
            </a:r>
          </a:p>
          <a:p>
            <a:r>
              <a:rPr lang="pt-BR" dirty="0" smtClean="0"/>
              <a:t>Bruno </a:t>
            </a:r>
            <a:r>
              <a:rPr lang="pt-BR" dirty="0" err="1" smtClean="0"/>
              <a:t>Borsato</a:t>
            </a:r>
            <a:endParaRPr lang="pt-BR" dirty="0"/>
          </a:p>
          <a:p>
            <a:r>
              <a:rPr lang="pt-BR" dirty="0" smtClean="0"/>
              <a:t>Carlos Felipe Castilho</a:t>
            </a:r>
            <a:endParaRPr lang="pt-BR" dirty="0" smtClean="0"/>
          </a:p>
          <a:p>
            <a:r>
              <a:rPr lang="pt-BR" dirty="0" smtClean="0"/>
              <a:t>Sandro Veras</a:t>
            </a:r>
          </a:p>
          <a:p>
            <a:r>
              <a:rPr lang="pt-BR" dirty="0" smtClean="0"/>
              <a:t>Thiago </a:t>
            </a:r>
            <a:r>
              <a:rPr lang="pt-BR" dirty="0" err="1" smtClean="0"/>
              <a:t>Matossian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A31D-F4CC-4B8B-A78F-4D58871ADB9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4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518389" y="836712"/>
            <a:ext cx="17411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1</a:t>
            </a:r>
            <a:r>
              <a:rPr lang="pt-BR" sz="2000" b="1" dirty="0"/>
              <a:t> </a:t>
            </a:r>
            <a:r>
              <a:rPr lang="pt-BR" sz="2000" b="1" dirty="0" smtClean="0"/>
              <a:t>º Título</a:t>
            </a:r>
          </a:p>
          <a:p>
            <a:endParaRPr lang="pt-BR" sz="2000" dirty="0"/>
          </a:p>
          <a:p>
            <a:r>
              <a:rPr lang="pt-BR" sz="2000" dirty="0" smtClean="0"/>
              <a:t>C = R$1.000,00</a:t>
            </a:r>
          </a:p>
          <a:p>
            <a:r>
              <a:rPr lang="pt-BR" sz="2000" dirty="0" smtClean="0"/>
              <a:t>n = 2m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?</a:t>
            </a:r>
            <a:endParaRPr lang="pt-BR" dirty="0" smtClean="0"/>
          </a:p>
        </p:txBody>
      </p:sp>
      <p:sp>
        <p:nvSpPr>
          <p:cNvPr id="4" name="CaixaDeTexto 3"/>
          <p:cNvSpPr txBox="1"/>
          <p:nvPr/>
        </p:nvSpPr>
        <p:spPr>
          <a:xfrm>
            <a:off x="6084168" y="836712"/>
            <a:ext cx="18245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2</a:t>
            </a:r>
            <a:r>
              <a:rPr lang="pt-BR" sz="2000" b="1" dirty="0" smtClean="0"/>
              <a:t> º Título</a:t>
            </a:r>
          </a:p>
          <a:p>
            <a:endParaRPr lang="pt-BR" sz="2000" dirty="0"/>
          </a:p>
          <a:p>
            <a:r>
              <a:rPr lang="pt-BR" sz="2000" dirty="0" smtClean="0"/>
              <a:t>C = ?</a:t>
            </a:r>
          </a:p>
          <a:p>
            <a:r>
              <a:rPr lang="pt-BR" sz="2000" dirty="0" smtClean="0"/>
              <a:t>n = 15d</a:t>
            </a:r>
          </a:p>
          <a:p>
            <a:r>
              <a:rPr lang="pt-BR" sz="2000" dirty="0" smtClean="0"/>
              <a:t>i = 4% </a:t>
            </a:r>
            <a:r>
              <a:rPr lang="pt-BR" sz="2000" dirty="0" err="1" smtClean="0"/>
              <a:t>a.m</a:t>
            </a:r>
            <a:endParaRPr lang="pt-BR" sz="2000" dirty="0" smtClean="0"/>
          </a:p>
          <a:p>
            <a:r>
              <a:rPr lang="pt-BR" sz="2000" dirty="0" smtClean="0"/>
              <a:t>M = R$1.000,00</a:t>
            </a:r>
            <a:endParaRPr lang="pt-BR" dirty="0" smtClean="0"/>
          </a:p>
        </p:txBody>
      </p:sp>
      <p:sp>
        <p:nvSpPr>
          <p:cNvPr id="5" name="CaixaDeTexto 4"/>
          <p:cNvSpPr txBox="1"/>
          <p:nvPr/>
        </p:nvSpPr>
        <p:spPr>
          <a:xfrm>
            <a:off x="755576" y="4365104"/>
            <a:ext cx="3127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1000 CHS PV</a:t>
            </a:r>
          </a:p>
          <a:p>
            <a:r>
              <a:rPr lang="pt-BR" dirty="0" smtClean="0"/>
              <a:t>2 n</a:t>
            </a:r>
          </a:p>
          <a:p>
            <a:r>
              <a:rPr lang="pt-BR" dirty="0" smtClean="0"/>
              <a:t>4 i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1.081,60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1000 FV</a:t>
                </a:r>
              </a:p>
              <a:p>
                <a:r>
                  <a:rPr lang="pt-BR" dirty="0" smtClean="0"/>
                  <a:t>15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4 i</a:t>
                </a:r>
              </a:p>
              <a:p>
                <a:r>
                  <a:rPr lang="pt-BR" dirty="0" smtClean="0"/>
                  <a:t>PV		</a:t>
                </a:r>
                <a:r>
                  <a:rPr lang="pt-BR" dirty="0" smtClean="0">
                    <a:sym typeface="Wingdings" pitchFamily="2" charset="2"/>
                  </a:rPr>
                  <a:t> 980,58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35" y="4253505"/>
                <a:ext cx="2953053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1860" t="-1736" r="-620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766997" y="6309320"/>
            <a:ext cx="520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Total devido = R$ 1.081,60 + R$ 980,58 =  </a:t>
            </a:r>
            <a:r>
              <a:rPr lang="pt-BR" u="sng" dirty="0"/>
              <a:t>R$ </a:t>
            </a:r>
            <a:r>
              <a:rPr lang="pt-BR" u="sng" dirty="0" smtClean="0"/>
              <a:t>2.062,18</a:t>
            </a:r>
            <a:endParaRPr lang="pt-BR" u="sng" dirty="0"/>
          </a:p>
        </p:txBody>
      </p:sp>
      <p:grpSp>
        <p:nvGrpSpPr>
          <p:cNvPr id="8" name="Grupo 7"/>
          <p:cNvGrpSpPr/>
          <p:nvPr/>
        </p:nvGrpSpPr>
        <p:grpSpPr>
          <a:xfrm>
            <a:off x="153813" y="2636912"/>
            <a:ext cx="2516274" cy="1620823"/>
            <a:chOff x="4866294" y="3933056"/>
            <a:chExt cx="3287160" cy="2577712"/>
          </a:xfrm>
        </p:grpSpPr>
        <p:grpSp>
          <p:nvGrpSpPr>
            <p:cNvPr id="9" name="Grupo 8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3" name="Conector de seta reta 12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to 13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e seta reta 14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aixaDeTexto 9"/>
            <p:cNvSpPr txBox="1"/>
            <p:nvPr/>
          </p:nvSpPr>
          <p:spPr>
            <a:xfrm>
              <a:off x="4866294" y="6021288"/>
              <a:ext cx="142231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1.000,00</a:t>
              </a:r>
              <a:endParaRPr lang="pt-BR" sz="14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5796136" y="4653135"/>
              <a:ext cx="1273632" cy="832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2m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80312" y="3933056"/>
              <a:ext cx="773142" cy="489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?</a:t>
              </a:r>
              <a:endParaRPr lang="pt-BR" sz="1400" dirty="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5292080" y="2649420"/>
            <a:ext cx="3390956" cy="1730923"/>
            <a:chOff x="4866294" y="3933056"/>
            <a:chExt cx="3798161" cy="2539845"/>
          </a:xfrm>
        </p:grpSpPr>
        <p:grpSp>
          <p:nvGrpSpPr>
            <p:cNvPr id="17" name="Grupo 16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21" name="Conector de seta reta 20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de seta reta 22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CaixaDeTexto 17"/>
            <p:cNvSpPr txBox="1"/>
            <p:nvPr/>
          </p:nvSpPr>
          <p:spPr>
            <a:xfrm>
              <a:off x="4866294" y="6021289"/>
              <a:ext cx="598261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C = ?</a:t>
              </a:r>
              <a:endParaRPr lang="pt-BR" sz="14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796136" y="4653138"/>
              <a:ext cx="1092024" cy="767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n</a:t>
              </a:r>
              <a:r>
                <a:rPr lang="pt-BR" sz="1400" dirty="0" smtClean="0"/>
                <a:t> = 15d</a:t>
              </a:r>
            </a:p>
            <a:p>
              <a:r>
                <a:rPr lang="pt-BR" sz="1400" dirty="0" smtClean="0"/>
                <a:t>i = 4% a.m.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7380313" y="3933056"/>
              <a:ext cx="1284142" cy="45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M = 1.000,00</a:t>
              </a:r>
              <a:endParaRPr lang="pt-BR" sz="1400" dirty="0"/>
            </a:p>
          </p:txBody>
        </p:sp>
      </p:grpSp>
      <p:sp>
        <p:nvSpPr>
          <p:cNvPr id="24" name="Elipse 23"/>
          <p:cNvSpPr/>
          <p:nvPr/>
        </p:nvSpPr>
        <p:spPr>
          <a:xfrm>
            <a:off x="77822" y="116632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7</a:t>
            </a:r>
            <a:endParaRPr lang="pt-BR" sz="1600" dirty="0" smtClean="0"/>
          </a:p>
          <a:p>
            <a:pPr algn="ctr"/>
            <a:r>
              <a:rPr lang="pt-BR" sz="1600" dirty="0" smtClean="0"/>
              <a:t>HP</a:t>
            </a:r>
          </a:p>
          <a:p>
            <a:pPr algn="ctr"/>
            <a:r>
              <a:rPr lang="pt-BR" sz="1600" dirty="0" smtClean="0"/>
              <a:t>12c</a:t>
            </a:r>
            <a:endParaRPr lang="pt-BR" dirty="0"/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17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0,08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180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,08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2,027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365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1,1689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365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16,89%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88840"/>
                <a:ext cx="2838341" cy="2460032"/>
              </a:xfrm>
              <a:prstGeom prst="rect">
                <a:avLst/>
              </a:prstGeom>
              <a:blipFill rotWithShape="1">
                <a:blip r:embed="rId2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8 i</a:t>
                </a:r>
              </a:p>
              <a:p>
                <a:r>
                  <a:rPr lang="pt-BR" dirty="0" smtClean="0"/>
                  <a:t>365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180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116,89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</a:t>
                </a:r>
                <a:r>
                  <a:rPr lang="pt-BR" u="sng" dirty="0" smtClean="0">
                    <a:sym typeface="Wingdings" pitchFamily="2" charset="2"/>
                  </a:rPr>
                  <a:t>16,89%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9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1,0414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u="sng" dirty="0" smtClean="0"/>
                  <a:t>4,14%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19" y="1988840"/>
                <a:ext cx="2552750" cy="2455416"/>
              </a:xfrm>
              <a:prstGeom prst="rect">
                <a:avLst/>
              </a:prstGeom>
              <a:blipFill rotWithShape="1">
                <a:blip r:embed="rId2"/>
                <a:stretch>
                  <a:fillRect t="-1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50 i</a:t>
                </a:r>
              </a:p>
              <a:p>
                <a:r>
                  <a:rPr lang="pt-BR" dirty="0"/>
                  <a:t>1</a:t>
                </a:r>
                <a:r>
                  <a:rPr lang="pt-BR" dirty="0" smtClean="0"/>
                  <a:t>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104,14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</a:t>
                </a:r>
                <a:r>
                  <a:rPr lang="pt-BR" u="sng" dirty="0" smtClean="0">
                    <a:sym typeface="Wingdings" pitchFamily="2" charset="2"/>
                  </a:rPr>
                  <a:t>4,14%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679" y="2141240"/>
                <a:ext cx="2953053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860" t="-1319" r="-620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882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1 − 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sub>
                          </m:s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0,0295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31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 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sup>
                      </m:sSup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=1 −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1,0324</m:t>
                      </m:r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34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3,24%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Alternativa A = 3,24% em 34 d</a:t>
                </a:r>
              </a:p>
              <a:p>
                <a:pPr algn="ctr"/>
                <a:r>
                  <a:rPr lang="pt-BR" dirty="0" smtClean="0"/>
                  <a:t>Alternativa B = 3,22% em 34d</a:t>
                </a:r>
              </a:p>
              <a:p>
                <a:pPr algn="ctr"/>
                <a:r>
                  <a:rPr lang="pt-BR" dirty="0" smtClean="0"/>
                  <a:t>Resposta: </a:t>
                </a:r>
                <a:r>
                  <a:rPr lang="pt-BR" u="sng" dirty="0" smtClean="0"/>
                  <a:t>Opção A é mais vantajosa</a:t>
                </a:r>
                <a:endParaRPr lang="pt-BR" u="sng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50" y="1988840"/>
                <a:ext cx="3534494" cy="3563668"/>
              </a:xfrm>
              <a:prstGeom prst="rect">
                <a:avLst/>
              </a:prstGeom>
              <a:blipFill rotWithShape="1">
                <a:blip r:embed="rId2"/>
                <a:stretch>
                  <a:fillRect l="-1207" t="-855" r="-1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100 CHS PV</a:t>
                </a:r>
              </a:p>
              <a:p>
                <a:r>
                  <a:rPr lang="pt-BR" dirty="0" smtClean="0"/>
                  <a:t>3,22 i</a:t>
                </a:r>
              </a:p>
              <a:p>
                <a:r>
                  <a:rPr lang="pt-BR" dirty="0" smtClean="0"/>
                  <a:t>31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34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</a:endParaRPr>
              </a:p>
              <a:p>
                <a:r>
                  <a:rPr lang="pt-BR" dirty="0" smtClean="0"/>
                  <a:t>n</a:t>
                </a:r>
              </a:p>
              <a:p>
                <a:r>
                  <a:rPr lang="pt-BR" dirty="0" smtClean="0"/>
                  <a:t>FV		</a:t>
                </a:r>
                <a:r>
                  <a:rPr lang="pt-BR" dirty="0" smtClean="0">
                    <a:sym typeface="Wingdings" pitchFamily="2" charset="2"/>
                  </a:rPr>
                  <a:t> 102,93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100- 		2,93%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A alternativa A = 2,95% em 31d</a:t>
                </a:r>
              </a:p>
              <a:p>
                <a:r>
                  <a:rPr lang="pt-BR" smtClean="0">
                    <a:sym typeface="Wingdings" pitchFamily="2" charset="2"/>
                  </a:rPr>
                  <a:t>A alternativa </a:t>
                </a:r>
                <a:r>
                  <a:rPr lang="pt-BR" dirty="0" smtClean="0">
                    <a:sym typeface="Wingdings" pitchFamily="2" charset="2"/>
                  </a:rPr>
                  <a:t>B = 2,93% em 31d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Resposta: </a:t>
                </a:r>
                <a:r>
                  <a:rPr lang="pt-BR" u="sng" dirty="0" smtClean="0">
                    <a:sym typeface="Wingdings" pitchFamily="2" charset="2"/>
                  </a:rPr>
                  <a:t>Opção A é mais vantajosa</a:t>
                </a:r>
                <a:endParaRPr lang="pt-BR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98" y="2060848"/>
                <a:ext cx="3534494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52" t="-971" r="-690" b="-21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46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5. Série de Pagamentos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17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pSp>
        <p:nvGrpSpPr>
          <p:cNvPr id="21" name="Grupo 20"/>
          <p:cNvGrpSpPr/>
          <p:nvPr/>
        </p:nvGrpSpPr>
        <p:grpSpPr>
          <a:xfrm>
            <a:off x="2440231" y="260648"/>
            <a:ext cx="3283897" cy="2415135"/>
            <a:chOff x="2440231" y="260648"/>
            <a:chExt cx="3283897" cy="2415135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56388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260648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271391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5000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</m:t>
                      </m:r>
                      <m:r>
                        <a:rPr lang="pt-BR" b="0" i="1" smtClean="0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</m:t>
                          </m:r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0,02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5000=</m:t>
                      </m:r>
                      <m:r>
                        <a:rPr lang="pt-BR" i="1">
                          <a:latin typeface="Cambria Math"/>
                        </a:rPr>
                        <m:t>𝑅</m:t>
                      </m:r>
                      <m:r>
                        <a:rPr lang="pt-BR" i="1">
                          <a:latin typeface="Cambria Math"/>
                        </a:rPr>
                        <m:t> 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0,26824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0,02536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algn="ctr"/>
                <a:endParaRPr lang="pt-BR" dirty="0" smtClean="0"/>
              </a:p>
              <a:p>
                <a:pPr algn="ctr"/>
                <a:r>
                  <a:rPr lang="pt-BR" dirty="0" smtClean="0"/>
                  <a:t>R = </a:t>
                </a:r>
                <a:r>
                  <a:rPr lang="pt-BR" u="sng" dirty="0" smtClean="0"/>
                  <a:t>R$ 472,71</a:t>
                </a:r>
                <a:endParaRPr lang="pt-BR" u="sng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645024"/>
                <a:ext cx="3586684" cy="2937407"/>
              </a:xfrm>
              <a:prstGeom prst="rect">
                <a:avLst/>
              </a:prstGeom>
              <a:blipFill rotWithShape="1">
                <a:blip r:embed="rId2"/>
                <a:stretch>
                  <a:fillRect t="-1037" b="-22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/>
          <p:cNvSpPr txBox="1"/>
          <p:nvPr/>
        </p:nvSpPr>
        <p:spPr>
          <a:xfrm>
            <a:off x="4369692" y="3717032"/>
            <a:ext cx="3586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HP 12c</a:t>
            </a:r>
          </a:p>
          <a:p>
            <a:r>
              <a:rPr lang="pt-BR" dirty="0" smtClean="0"/>
              <a:t>5000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12 n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u="sng" dirty="0" smtClean="0"/>
              <a:t>R$ 472,71</a:t>
            </a:r>
            <a:endParaRPr lang="pt-BR" u="sng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22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440231" y="387279"/>
            <a:ext cx="3941907" cy="2753689"/>
            <a:chOff x="2440231" y="387279"/>
            <a:chExt cx="3941907" cy="2753689"/>
          </a:xfrm>
        </p:grpSpPr>
        <p:cxnSp>
          <p:nvCxnSpPr>
            <p:cNvPr id="10" name="Conector de seta reta 9"/>
            <p:cNvCxnSpPr/>
            <p:nvPr/>
          </p:nvCxnSpPr>
          <p:spPr>
            <a:xfrm>
              <a:off x="2857013" y="1756434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>
            <a:xfrm>
              <a:off x="2857013" y="1756434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5176642" y="725833"/>
              <a:ext cx="0" cy="10306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802414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5.000,00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143426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2%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3616" y="387279"/>
              <a:ext cx="1388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12</a:t>
              </a:r>
              <a:r>
                <a:rPr lang="pt-BR" sz="1600" dirty="0" smtClean="0"/>
                <a:t> = ?</a:t>
              </a:r>
              <a:r>
                <a:rPr lang="pt-BR" sz="1600" dirty="0"/>
                <a:t> </a:t>
              </a:r>
              <a:r>
                <a:rPr lang="pt-BR" sz="1600" dirty="0" smtClean="0"/>
                <a:t>+ 1.000</a:t>
              </a:r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4572000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3779912" y="725833"/>
              <a:ext cx="0" cy="10329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203848" y="1013865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2843808" y="725833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11995" y="404664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6</a:t>
              </a:r>
              <a:r>
                <a:rPr lang="pt-BR" sz="1600" dirty="0" smtClean="0"/>
                <a:t> = ? + 1000</a:t>
              </a:r>
              <a:endParaRPr lang="pt-BR" sz="1600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83968" y="736576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1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?</a:t>
              </a:r>
              <a:endParaRPr lang="pt-BR" sz="16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3926178" y="12205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274929" y="3140968"/>
            <a:ext cx="35866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Descobrindo o valor presente da parcela adicional n6</a:t>
            </a:r>
          </a:p>
          <a:p>
            <a:r>
              <a:rPr lang="pt-BR" dirty="0" smtClean="0"/>
              <a:t>5000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1000 FV</a:t>
            </a:r>
          </a:p>
          <a:p>
            <a:r>
              <a:rPr lang="pt-BR" dirty="0" smtClean="0"/>
              <a:t>2 i</a:t>
            </a:r>
          </a:p>
          <a:p>
            <a:r>
              <a:rPr lang="pt-BR" dirty="0"/>
              <a:t>6</a:t>
            </a:r>
            <a:r>
              <a:rPr lang="pt-BR" dirty="0" smtClean="0"/>
              <a:t> n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-</a:t>
            </a:r>
            <a:r>
              <a:rPr lang="pt-BR" dirty="0" smtClean="0"/>
              <a:t>887,97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4.112,03</a:t>
            </a:r>
          </a:p>
          <a:p>
            <a:pPr algn="ctr"/>
            <a:r>
              <a:rPr lang="pt-BR" b="1" dirty="0"/>
              <a:t>Descobrindo o valor presente da parcela adicional n12</a:t>
            </a:r>
          </a:p>
          <a:p>
            <a:r>
              <a:rPr lang="pt-BR" dirty="0" smtClean="0"/>
              <a:t>12 </a:t>
            </a:r>
            <a:r>
              <a:rPr lang="pt-BR" dirty="0"/>
              <a:t>n</a:t>
            </a:r>
          </a:p>
          <a:p>
            <a:r>
              <a:rPr lang="pt-BR" dirty="0"/>
              <a:t>PV		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-788,49</a:t>
            </a:r>
          </a:p>
          <a:p>
            <a:r>
              <a:rPr lang="pt-BR" dirty="0" smtClean="0"/>
              <a:t>+		</a:t>
            </a:r>
            <a:r>
              <a:rPr lang="pt-BR" dirty="0" smtClean="0">
                <a:sym typeface="Wingdings" pitchFamily="2" charset="2"/>
              </a:rPr>
              <a:t> 3.323,54</a:t>
            </a:r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861613" y="297169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/>
              <a:t>Descobrindo o valor </a:t>
            </a:r>
            <a:r>
              <a:rPr lang="pt-BR" b="1" dirty="0" smtClean="0"/>
              <a:t>das Prestações</a:t>
            </a:r>
            <a:endParaRPr lang="pt-BR" b="1" dirty="0"/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0 </a:t>
            </a:r>
            <a:r>
              <a:rPr lang="pt-BR" dirty="0"/>
              <a:t>FV</a:t>
            </a:r>
          </a:p>
          <a:p>
            <a:r>
              <a:rPr lang="pt-BR" dirty="0" smtClean="0"/>
              <a:t>PMT		</a:t>
            </a:r>
            <a:r>
              <a:rPr lang="pt-BR" dirty="0" smtClean="0">
                <a:sym typeface="Wingdings" pitchFamily="2" charset="2"/>
              </a:rPr>
              <a:t> R$ </a:t>
            </a:r>
            <a:r>
              <a:rPr lang="pt-BR" u="sng" dirty="0" smtClean="0">
                <a:sym typeface="Wingdings" pitchFamily="2" charset="2"/>
              </a:rPr>
              <a:t>314, 27</a:t>
            </a:r>
            <a:endParaRPr lang="pt-BR" u="sng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80291" y="5805264"/>
            <a:ext cx="4103332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* Levando em consideração que os registros da calculadora não são limpos durante todo o processo.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817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432976" cy="2415135"/>
            <a:chOff x="2440231" y="260648"/>
            <a:chExt cx="3432976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408,00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79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873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2</a:t>
              </a:r>
              <a:r>
                <a:rPr lang="pt-BR" sz="1600" dirty="0" smtClean="0"/>
                <a:t> = 110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996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15% = 72,00</a:t>
            </a:r>
          </a:p>
          <a:p>
            <a:r>
              <a:rPr lang="pt-BR" dirty="0" smtClean="0"/>
              <a:t>C = 408,00</a:t>
            </a:r>
          </a:p>
          <a:p>
            <a:r>
              <a:rPr lang="pt-BR" dirty="0" smtClean="0"/>
              <a:t>n = 5</a:t>
            </a:r>
          </a:p>
          <a:p>
            <a:r>
              <a:rPr lang="pt-BR" dirty="0" smtClean="0"/>
              <a:t>R = 110,00</a:t>
            </a:r>
          </a:p>
          <a:p>
            <a:r>
              <a:rPr lang="pt-BR" dirty="0" smtClean="0"/>
              <a:t>I =? 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0540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480 CHS [</a:t>
            </a:r>
            <a:r>
              <a:rPr lang="pt-BR" dirty="0" err="1" smtClean="0"/>
              <a:t>Enter</a:t>
            </a:r>
            <a:r>
              <a:rPr lang="pt-BR" dirty="0" smtClean="0"/>
              <a:t>]</a:t>
            </a:r>
          </a:p>
          <a:p>
            <a:r>
              <a:rPr lang="pt-BR" dirty="0" smtClean="0"/>
              <a:t>15 %</a:t>
            </a:r>
          </a:p>
          <a:p>
            <a:r>
              <a:rPr lang="pt-BR" dirty="0" smtClean="0"/>
              <a:t>-		</a:t>
            </a:r>
            <a:r>
              <a:rPr lang="pt-BR" dirty="0" smtClean="0">
                <a:sym typeface="Wingdings" pitchFamily="2" charset="2"/>
              </a:rPr>
              <a:t> -408,00</a:t>
            </a:r>
          </a:p>
          <a:p>
            <a:r>
              <a:rPr lang="pt-BR" dirty="0"/>
              <a:t>g</a:t>
            </a:r>
            <a:r>
              <a:rPr lang="pt-BR" dirty="0" smtClean="0"/>
              <a:t> END</a:t>
            </a:r>
          </a:p>
          <a:p>
            <a:r>
              <a:rPr lang="pt-BR" dirty="0" smtClean="0"/>
              <a:t>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110 PMT</a:t>
            </a:r>
          </a:p>
          <a:p>
            <a:r>
              <a:rPr lang="pt-BR" dirty="0"/>
              <a:t>i</a:t>
            </a:r>
            <a:r>
              <a:rPr lang="pt-BR" dirty="0" smtClean="0"/>
              <a:t>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10,86 %</a:t>
            </a:r>
            <a:endParaRPr lang="pt-BR" u="sng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52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3"/>
          <p:cNvCxnSpPr/>
          <p:nvPr/>
        </p:nvCxnSpPr>
        <p:spPr>
          <a:xfrm>
            <a:off x="3283998" y="1291249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3283998" y="1291249"/>
            <a:ext cx="2326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5603627" y="546321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358363" y="222635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 = 50.000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4886" y="138431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n = 36</a:t>
            </a:r>
          </a:p>
          <a:p>
            <a:r>
              <a:rPr lang="pt-BR" sz="1600" dirty="0" smtClean="0"/>
              <a:t>i = 2% a.m.</a:t>
            </a:r>
            <a:endParaRPr lang="pt-BR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6235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36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4788024" y="529392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3779502" y="567614"/>
            <a:ext cx="0" cy="744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468504" y="271391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616293" y="260648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R</a:t>
            </a:r>
            <a:r>
              <a:rPr lang="pt-BR" sz="1600" baseline="-25000" dirty="0" smtClean="0"/>
              <a:t>18</a:t>
            </a:r>
            <a:r>
              <a:rPr lang="pt-BR" sz="1600" dirty="0" smtClean="0"/>
              <a:t> = ?</a:t>
            </a:r>
            <a:endParaRPr lang="pt-BR" sz="16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4929227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16" name="Conector reto 15"/>
          <p:cNvCxnSpPr/>
          <p:nvPr/>
        </p:nvCxnSpPr>
        <p:spPr>
          <a:xfrm>
            <a:off x="341987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-17746" y="1076543"/>
            <a:ext cx="2474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Empréstimo = 50.000,00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/>
              <a:t>i</a:t>
            </a:r>
            <a:r>
              <a:rPr lang="pt-BR" dirty="0" smtClean="0"/>
              <a:t> =2 %a.m.</a:t>
            </a:r>
          </a:p>
          <a:p>
            <a:r>
              <a:rPr lang="pt-BR" dirty="0" smtClean="0"/>
              <a:t>1ª em 60 dias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235366" y="103865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/>
              <a:t>m</a:t>
            </a:r>
            <a:r>
              <a:rPr lang="pt-BR" sz="1050" dirty="0" smtClean="0"/>
              <a:t>1</a:t>
            </a:r>
            <a:endParaRPr lang="pt-BR" sz="1050" dirty="0"/>
          </a:p>
        </p:txBody>
      </p:sp>
      <p:cxnSp>
        <p:nvCxnSpPr>
          <p:cNvPr id="19" name="Conector reto 18"/>
          <p:cNvCxnSpPr/>
          <p:nvPr/>
        </p:nvCxnSpPr>
        <p:spPr>
          <a:xfrm>
            <a:off x="3779502" y="1261464"/>
            <a:ext cx="0" cy="793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3643628" y="1340768"/>
            <a:ext cx="3609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 smtClean="0"/>
              <a:t>m2</a:t>
            </a:r>
            <a:endParaRPr lang="pt-BR" sz="105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361039" y="7554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cxnSp>
        <p:nvCxnSpPr>
          <p:cNvPr id="21" name="Conector de seta reta 20"/>
          <p:cNvCxnSpPr/>
          <p:nvPr/>
        </p:nvCxnSpPr>
        <p:spPr>
          <a:xfrm>
            <a:off x="3419872" y="1289045"/>
            <a:ext cx="0" cy="10459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3275856" y="222635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J = ?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518389" y="3717032"/>
            <a:ext cx="34227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50.000  CHS PV</a:t>
            </a:r>
          </a:p>
          <a:p>
            <a:r>
              <a:rPr lang="pt-BR" dirty="0" smtClean="0"/>
              <a:t>2 i</a:t>
            </a:r>
          </a:p>
          <a:p>
            <a:r>
              <a:rPr lang="pt-BR" dirty="0" smtClean="0"/>
              <a:t>1 n</a:t>
            </a:r>
          </a:p>
          <a:p>
            <a:r>
              <a:rPr lang="pt-BR" dirty="0" smtClean="0"/>
              <a:t>FV		</a:t>
            </a:r>
            <a:r>
              <a:rPr lang="pt-BR" dirty="0" smtClean="0">
                <a:sym typeface="Wingdings" pitchFamily="2" charset="2"/>
              </a:rPr>
              <a:t> 51.000</a:t>
            </a:r>
          </a:p>
          <a:p>
            <a:r>
              <a:rPr lang="pt-BR" dirty="0" smtClean="0">
                <a:sym typeface="Wingdings" pitchFamily="2" charset="2"/>
              </a:rPr>
              <a:t>[</a:t>
            </a:r>
            <a:r>
              <a:rPr lang="pt-BR" dirty="0" err="1" smtClean="0">
                <a:sym typeface="Wingdings" pitchFamily="2" charset="2"/>
              </a:rPr>
              <a:t>Enter</a:t>
            </a:r>
            <a:r>
              <a:rPr lang="pt-BR" dirty="0" smtClean="0">
                <a:sym typeface="Wingdings" pitchFamily="2" charset="2"/>
              </a:rPr>
              <a:t>]</a:t>
            </a:r>
          </a:p>
          <a:p>
            <a:r>
              <a:rPr lang="pt-BR" dirty="0" smtClean="0">
                <a:sym typeface="Wingdings" pitchFamily="2" charset="2"/>
              </a:rPr>
              <a:t>PV</a:t>
            </a:r>
          </a:p>
          <a:p>
            <a:r>
              <a:rPr lang="pt-BR" dirty="0" smtClean="0">
                <a:sym typeface="Wingdings" pitchFamily="2" charset="2"/>
              </a:rPr>
              <a:t>0 FV</a:t>
            </a:r>
          </a:p>
          <a:p>
            <a:r>
              <a:rPr lang="pt-BR" dirty="0" smtClean="0">
                <a:sym typeface="Wingdings" pitchFamily="2" charset="2"/>
              </a:rPr>
              <a:t>36 n</a:t>
            </a:r>
          </a:p>
          <a:p>
            <a:r>
              <a:rPr lang="pt-BR" dirty="0" smtClean="0">
                <a:sym typeface="Wingdings" pitchFamily="2" charset="2"/>
              </a:rPr>
              <a:t>PMT		 </a:t>
            </a:r>
            <a:r>
              <a:rPr lang="pt-BR" u="sng" dirty="0" smtClean="0">
                <a:sym typeface="Wingdings" pitchFamily="2" charset="2"/>
              </a:rPr>
              <a:t>R$ 2.008,00</a:t>
            </a:r>
            <a:endParaRPr lang="pt-BR" u="sng" dirty="0"/>
          </a:p>
        </p:txBody>
      </p:sp>
      <p:sp>
        <p:nvSpPr>
          <p:cNvPr id="25" name="Elipse 24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87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2843808" y="260648"/>
            <a:ext cx="3716071" cy="2415135"/>
            <a:chOff x="2416823" y="260648"/>
            <a:chExt cx="3716071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475,00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413482" y="1312542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5</a:t>
              </a:r>
            </a:p>
            <a:p>
              <a:r>
                <a:rPr lang="pt-BR" sz="1600" dirty="0" smtClean="0"/>
                <a:t>i = ?%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5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cxnSp>
          <p:nvCxnSpPr>
            <p:cNvPr id="10" name="Conector de seta reta 9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/>
            <p:nvPr/>
          </p:nvCxnSpPr>
          <p:spPr>
            <a:xfrm flipV="1">
              <a:off x="2857013" y="567614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/>
            <p:cNvSpPr txBox="1"/>
            <p:nvPr/>
          </p:nvSpPr>
          <p:spPr>
            <a:xfrm>
              <a:off x="2416823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842059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/>
                <a:t>3</a:t>
              </a:r>
              <a:r>
                <a:rPr lang="pt-BR" sz="1600" dirty="0" smtClean="0"/>
                <a:t> = 100,00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5" name="CaixaDeTexto 14"/>
          <p:cNvSpPr txBox="1"/>
          <p:nvPr/>
        </p:nvSpPr>
        <p:spPr>
          <a:xfrm>
            <a:off x="3710154" y="76470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18389" y="3717032"/>
            <a:ext cx="293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 BEG</a:t>
            </a:r>
            <a:endParaRPr lang="pt-BR" dirty="0"/>
          </a:p>
          <a:p>
            <a:r>
              <a:rPr lang="pt-BR" dirty="0" smtClean="0"/>
              <a:t>475 CHS PV</a:t>
            </a:r>
          </a:p>
          <a:p>
            <a:r>
              <a:rPr lang="pt-BR" dirty="0" smtClean="0"/>
              <a:t>5 n</a:t>
            </a:r>
          </a:p>
          <a:p>
            <a:r>
              <a:rPr lang="pt-BR" dirty="0" smtClean="0"/>
              <a:t>100 PMT</a:t>
            </a:r>
          </a:p>
          <a:p>
            <a:r>
              <a:rPr lang="pt-BR" dirty="0" smtClean="0"/>
              <a:t> i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2,63 %</a:t>
            </a:r>
            <a:endParaRPr lang="pt-BR" u="sng" dirty="0" smtClean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8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Simples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8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88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867216" y="260648"/>
            <a:ext cx="3761592" cy="2415135"/>
            <a:chOff x="2440231" y="260648"/>
            <a:chExt cx="3761592" cy="2415135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to 4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/>
            <p:cNvCxnSpPr/>
            <p:nvPr/>
          </p:nvCxnSpPr>
          <p:spPr>
            <a:xfrm flipV="1">
              <a:off x="5176642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2440231" y="233722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350409" y="969077"/>
              <a:ext cx="10887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n = 36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4999250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36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cxnSp>
          <p:nvCxnSpPr>
            <p:cNvPr id="11" name="Conector de seta reta 10"/>
            <p:cNvCxnSpPr/>
            <p:nvPr/>
          </p:nvCxnSpPr>
          <p:spPr>
            <a:xfrm flipV="1">
              <a:off x="421196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/>
            <p:nvPr/>
          </p:nvCxnSpPr>
          <p:spPr>
            <a:xfrm flipV="1">
              <a:off x="3203848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2843808" y="26064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842059" y="260648"/>
              <a:ext cx="12025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</a:t>
              </a:r>
              <a:r>
                <a:rPr lang="pt-BR" sz="1600" baseline="-25000" dirty="0" smtClean="0"/>
                <a:t>18</a:t>
              </a:r>
              <a:r>
                <a:rPr lang="pt-BR" sz="1600" dirty="0" smtClean="0"/>
                <a:t> = 144,22</a:t>
              </a:r>
              <a:endParaRPr lang="pt-BR" sz="16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502242" y="75541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-17746" y="1076543"/>
            <a:ext cx="1787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Sinal = R$ 200,00</a:t>
            </a:r>
          </a:p>
          <a:p>
            <a:r>
              <a:rPr lang="pt-BR" dirty="0" smtClean="0"/>
              <a:t>C = ?</a:t>
            </a:r>
          </a:p>
          <a:p>
            <a:r>
              <a:rPr lang="pt-BR" dirty="0" smtClean="0"/>
              <a:t>n = 36</a:t>
            </a:r>
          </a:p>
          <a:p>
            <a:r>
              <a:rPr lang="pt-BR" dirty="0" smtClean="0"/>
              <a:t>R = 144,22</a:t>
            </a:r>
          </a:p>
          <a:p>
            <a:r>
              <a:rPr lang="pt-BR" dirty="0"/>
              <a:t>i</a:t>
            </a:r>
            <a:r>
              <a:rPr lang="pt-BR" dirty="0" smtClean="0"/>
              <a:t> =3%a.m.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18389" y="3717032"/>
            <a:ext cx="3422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144,22 CHS PMT</a:t>
            </a:r>
          </a:p>
          <a:p>
            <a:r>
              <a:rPr lang="pt-BR" dirty="0" smtClean="0"/>
              <a:t>36 n</a:t>
            </a:r>
          </a:p>
          <a:p>
            <a:r>
              <a:rPr lang="pt-BR" dirty="0" smtClean="0"/>
              <a:t>3 i</a:t>
            </a:r>
          </a:p>
          <a:p>
            <a:r>
              <a:rPr lang="pt-BR" dirty="0" smtClean="0"/>
              <a:t>PV		</a:t>
            </a:r>
            <a:r>
              <a:rPr lang="pt-BR" dirty="0" smtClean="0">
                <a:sym typeface="Wingdings" pitchFamily="2" charset="2"/>
              </a:rPr>
              <a:t> 3.148,65</a:t>
            </a:r>
          </a:p>
          <a:p>
            <a:r>
              <a:rPr lang="pt-BR" dirty="0" smtClean="0"/>
              <a:t>200 +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R$ 3.348,65</a:t>
            </a:r>
            <a:endParaRPr lang="pt-BR" u="sng" dirty="0" smtClean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91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</a:t>
            </a:r>
            <a:r>
              <a:rPr lang="pt-BR" dirty="0" smtClean="0"/>
              <a:t>. Sistemas de amortização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19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846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039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-6.050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10.900,72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55.649,28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5.564,93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43.658,49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4.365,85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13.189,87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30.468,62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3.046,86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14.508,86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15.959,76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17.555,72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1.595,98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15.959,74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66.550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17.555,72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6.655,00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10.900,00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55.649,28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5.564,93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 smtClean="0">
                    <a:sym typeface="Wingdings" pitchFamily="2" charset="2"/>
                  </a:rPr>
                  <a:t>11.990,79 </a:t>
                </a:r>
                <a:r>
                  <a:rPr lang="pt-BR" sz="1400" dirty="0">
                    <a:sym typeface="Wingdings" pitchFamily="2" charset="2"/>
                  </a:rPr>
                  <a:t>(Amortização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43.658,49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150" y="260648"/>
                <a:ext cx="4489114" cy="2954655"/>
              </a:xfrm>
              <a:prstGeom prst="rect">
                <a:avLst/>
              </a:prstGeom>
              <a:blipFill rotWithShape="1">
                <a:blip r:embed="rId2"/>
                <a:stretch>
                  <a:fillRect l="-1085" t="-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2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sem juros durante a carência</a:t>
            </a:r>
            <a:endParaRPr lang="pt-BR" sz="2000" b="1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56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94391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41.810,13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4.181,01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9.008,86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32.801,27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3.280,13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9.909,74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22.891,53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2.289,15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10.900,72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11.990,81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13.189,87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1.199,08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11.990,79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0,02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Montando a Tabela </a:t>
                </a:r>
                <a:r>
                  <a:rPr lang="pt-BR" sz="1400" b="1" dirty="0" err="1" smtClean="0"/>
                  <a:t>Price</a:t>
                </a:r>
                <a:endParaRPr lang="pt-BR" sz="1400" b="1" dirty="0" smtClean="0"/>
              </a:p>
              <a:p>
                <a:r>
                  <a:rPr lang="pt-BR" sz="1400" dirty="0" smtClean="0"/>
                  <a:t>50.000 CHS PV</a:t>
                </a:r>
              </a:p>
              <a:p>
                <a:r>
                  <a:rPr lang="pt-BR" sz="1400" dirty="0" smtClean="0"/>
                  <a:t>5 n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PMT	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13.189,87 (valor das parcelas)</a:t>
                </a:r>
                <a:endParaRPr lang="pt-BR" sz="1400" u="sng" dirty="0" smtClean="0"/>
              </a:p>
              <a:p>
                <a:r>
                  <a:rPr lang="pt-BR" sz="1400" dirty="0" smtClean="0"/>
                  <a:t>1 f AMORT		</a:t>
                </a:r>
                <a:r>
                  <a:rPr lang="pt-BR" sz="1400" dirty="0" smtClean="0">
                    <a:sym typeface="Wingdings" pitchFamily="2" charset="2"/>
                  </a:rPr>
                  <a:t> 5.000 (Juros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 smtClean="0">
                    <a:sym typeface="Wingdings" pitchFamily="2" charset="2"/>
                  </a:rPr>
                  <a:t>		 8.189,87 (Amortização ano 4)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RCL PV		 41.810,13 (Saldo ano 4)</a:t>
                </a:r>
              </a:p>
              <a:p>
                <a:r>
                  <a:rPr lang="pt-BR" sz="1400" dirty="0" smtClean="0"/>
                  <a:t>1 </a:t>
                </a:r>
                <a:r>
                  <a:rPr lang="pt-BR" sz="1400" dirty="0"/>
                  <a:t>f AMORT	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4.181,01 </a:t>
                </a:r>
                <a:r>
                  <a:rPr lang="pt-BR" sz="1400" dirty="0">
                    <a:sym typeface="Wingdings" pitchFamily="2" charset="2"/>
                  </a:rPr>
                  <a:t>(Juros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  <a:sym typeface="Wingdings" pitchFamily="2" charset="2"/>
                      </a:rPr>
                      <m:t>↓</m:t>
                    </m:r>
                  </m:oMath>
                </a14:m>
                <a:r>
                  <a:rPr lang="pt-BR" sz="1400" dirty="0">
                    <a:sym typeface="Wingdings" pitchFamily="2" charset="2"/>
                  </a:rPr>
                  <a:t>		 </a:t>
                </a:r>
                <a:r>
                  <a:rPr lang="pt-BR" sz="1400" dirty="0"/>
                  <a:t>9.008,86 </a:t>
                </a:r>
                <a:r>
                  <a:rPr lang="pt-BR" sz="1400" dirty="0" smtClean="0"/>
                  <a:t> </a:t>
                </a:r>
                <a:r>
                  <a:rPr lang="pt-BR" sz="1400" dirty="0" smtClean="0">
                    <a:sym typeface="Wingdings" pitchFamily="2" charset="2"/>
                  </a:rPr>
                  <a:t>(</a:t>
                </a:r>
                <a:r>
                  <a:rPr lang="pt-BR" sz="1400" dirty="0">
                    <a:sym typeface="Wingdings" pitchFamily="2" charset="2"/>
                  </a:rPr>
                  <a:t>Amortização 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RCL PV		 </a:t>
                </a:r>
                <a:r>
                  <a:rPr lang="pt-BR" sz="1400" dirty="0" smtClean="0">
                    <a:sym typeface="Wingdings" pitchFamily="2" charset="2"/>
                  </a:rPr>
                  <a:t>32.801,27 (Saldo </a:t>
                </a:r>
                <a:r>
                  <a:rPr lang="pt-BR" sz="1400" dirty="0">
                    <a:sym typeface="Wingdings" pitchFamily="2" charset="2"/>
                  </a:rPr>
                  <a:t>ano </a:t>
                </a:r>
                <a:r>
                  <a:rPr lang="pt-BR" sz="1400" dirty="0" smtClean="0">
                    <a:sym typeface="Wingdings" pitchFamily="2" charset="2"/>
                  </a:rPr>
                  <a:t>5)</a:t>
                </a:r>
              </a:p>
              <a:p>
                <a:r>
                  <a:rPr lang="pt-BR" dirty="0" smtClean="0">
                    <a:sym typeface="Wingdings" pitchFamily="2" charset="2"/>
                  </a:rPr>
                  <a:t>...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24" y="260648"/>
                <a:ext cx="4493923" cy="2985433"/>
              </a:xfrm>
              <a:prstGeom prst="rect">
                <a:avLst/>
              </a:prstGeom>
              <a:blipFill rotWithShape="1">
                <a:blip r:embed="rId2"/>
                <a:stretch>
                  <a:fillRect l="-1221" t="-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83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Price</a:t>
            </a:r>
            <a:r>
              <a:rPr lang="pt-BR" sz="2000" b="1" dirty="0" smtClean="0"/>
              <a:t> com juros durante a carência</a:t>
            </a:r>
            <a:endParaRPr lang="pt-BR" sz="2000" b="1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51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82340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55.000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5.500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60.500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6.050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66.550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19.965,00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6.655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>
                          <a:sym typeface="Wingdings" pitchFamily="2" charset="2"/>
                        </a:rPr>
                        <a:t>53.240,00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18.634,00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5.324,00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39.930,00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17.303,00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3.993,00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26.620,00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15.972,00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2.662,00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13.310,00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14.641,00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1.331,00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13.310,00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907704" y="402337"/>
            <a:ext cx="27494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b="1" dirty="0" smtClean="0"/>
              <a:t>Calculando até o 1º Pagamento</a:t>
            </a:r>
          </a:p>
          <a:p>
            <a:r>
              <a:rPr lang="pt-BR" sz="1400" dirty="0" smtClean="0"/>
              <a:t>50.000 CHS PV</a:t>
            </a:r>
          </a:p>
          <a:p>
            <a:r>
              <a:rPr lang="pt-BR" sz="1400" dirty="0" smtClean="0"/>
              <a:t>10 % 		</a:t>
            </a:r>
            <a:r>
              <a:rPr lang="pt-BR" sz="1400" dirty="0" smtClean="0">
                <a:sym typeface="Wingdings" pitchFamily="2" charset="2"/>
              </a:rPr>
              <a:t> 5.000</a:t>
            </a:r>
          </a:p>
          <a:p>
            <a:r>
              <a:rPr lang="pt-BR" sz="1400" dirty="0" smtClean="0">
                <a:sym typeface="Wingdings" pitchFamily="2" charset="2"/>
              </a:rPr>
              <a:t>+		 55.000</a:t>
            </a:r>
          </a:p>
          <a:p>
            <a:r>
              <a:rPr lang="pt-BR" sz="1400" dirty="0" smtClean="0">
                <a:sym typeface="Wingdings" pitchFamily="2" charset="2"/>
              </a:rPr>
              <a:t>10 %		 5.500</a:t>
            </a:r>
          </a:p>
          <a:p>
            <a:r>
              <a:rPr lang="pt-BR" sz="1400" dirty="0" smtClean="0">
                <a:sym typeface="Wingdings" pitchFamily="2" charset="2"/>
              </a:rPr>
              <a:t>+		 60.500</a:t>
            </a:r>
          </a:p>
          <a:p>
            <a:r>
              <a:rPr lang="pt-BR" sz="1400" dirty="0">
                <a:sym typeface="Wingdings" pitchFamily="2" charset="2"/>
              </a:rPr>
              <a:t>10 %		 </a:t>
            </a:r>
            <a:r>
              <a:rPr lang="pt-BR" sz="1400" dirty="0" smtClean="0">
                <a:sym typeface="Wingdings" pitchFamily="2" charset="2"/>
              </a:rPr>
              <a:t>6.050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	 </a:t>
            </a:r>
            <a:r>
              <a:rPr lang="pt-BR" sz="1400" dirty="0" smtClean="0">
                <a:sym typeface="Wingdings" pitchFamily="2" charset="2"/>
              </a:rPr>
              <a:t>66.550</a:t>
            </a:r>
            <a:endParaRPr lang="pt-BR" sz="14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66.550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13.310,00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6.655,00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6.655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13.310,00 +		 19.965,00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66.550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13.310 - 		 45.535,00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15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409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2627784" y="0"/>
            <a:ext cx="3704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sem juros durante a carência</a:t>
            </a:r>
            <a:endParaRPr lang="pt-BR" sz="2000" b="1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8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-17746" y="1076543"/>
            <a:ext cx="1966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Saldo: R$ 50.000,00</a:t>
            </a:r>
          </a:p>
          <a:p>
            <a:r>
              <a:rPr lang="pt-BR" sz="1400" dirty="0" smtClean="0"/>
              <a:t>n = 5 a</a:t>
            </a:r>
          </a:p>
          <a:p>
            <a:r>
              <a:rPr lang="pt-BR" sz="1400" dirty="0" smtClean="0"/>
              <a:t>i = 10% a.a.</a:t>
            </a:r>
          </a:p>
          <a:p>
            <a:r>
              <a:rPr lang="pt-BR" sz="1400" dirty="0" smtClean="0"/>
              <a:t>1º Pagamento no 4º ano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27045"/>
              </p:ext>
            </p:extLst>
          </p:nvPr>
        </p:nvGraphicFramePr>
        <p:xfrm>
          <a:off x="929274" y="2941320"/>
          <a:ext cx="67864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80"/>
                <a:gridCol w="1357280"/>
                <a:gridCol w="1357280"/>
                <a:gridCol w="1357280"/>
                <a:gridCol w="1357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da Parcela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Juros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Amortização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 Devedor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50.000,00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5.000,00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14.000,00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10.000,00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0,00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371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SAC com juros durante a carência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a Amortização</a:t>
                </a:r>
              </a:p>
              <a:p>
                <a:r>
                  <a:rPr lang="pt-BR" sz="1400" dirty="0" smtClean="0"/>
                  <a:t>50.000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  <a:sym typeface="Wingdings" pitchFamily="2" charset="2"/>
                      </a:rPr>
                      <m:t>÷</m:t>
                    </m:r>
                  </m:oMath>
                </a14:m>
                <a:r>
                  <a:rPr lang="pt-BR" sz="1400" dirty="0" smtClean="0"/>
                  <a:t> 		</a:t>
                </a:r>
                <a:r>
                  <a:rPr lang="pt-BR" sz="1400" dirty="0" smtClean="0">
                    <a:sym typeface="Wingdings" pitchFamily="2" charset="2"/>
                  </a:rPr>
                  <a:t> 10.000,00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os Juros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  <a:endParaRPr lang="pt-BR" sz="1400" dirty="0" smtClean="0"/>
              </a:p>
              <a:p>
                <a:r>
                  <a:rPr lang="pt-BR" sz="1400" dirty="0" smtClean="0">
                    <a:sym typeface="Wingdings" pitchFamily="2" charset="2"/>
                  </a:rPr>
                  <a:t>10 %		 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valor  da Parcela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10.000,00 +		 15.000,00</a:t>
                </a:r>
              </a:p>
              <a:p>
                <a:pPr algn="ctr"/>
                <a:r>
                  <a:rPr lang="pt-BR" sz="1400" b="1" dirty="0" smtClean="0">
                    <a:sym typeface="Wingdings" pitchFamily="2" charset="2"/>
                  </a:rPr>
                  <a:t>Calculando o Saldo Devedor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50.000 [</a:t>
                </a:r>
                <a:r>
                  <a:rPr lang="pt-BR" sz="1400" dirty="0" err="1" smtClean="0">
                    <a:sym typeface="Wingdings" pitchFamily="2" charset="2"/>
                  </a:rPr>
                  <a:t>Enter</a:t>
                </a:r>
                <a:r>
                  <a:rPr lang="pt-BR" sz="1400" dirty="0" smtClean="0">
                    <a:sym typeface="Wingdings" pitchFamily="2" charset="2"/>
                  </a:rPr>
                  <a:t>]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10.000 - 		 40.000,00</a:t>
                </a: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60648"/>
                <a:ext cx="2977097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615" t="-228" b="-1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18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Análise de Projetos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29-30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4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1103"/>
              </p:ext>
            </p:extLst>
          </p:nvPr>
        </p:nvGraphicFramePr>
        <p:xfrm>
          <a:off x="530996" y="1206044"/>
          <a:ext cx="560633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B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(28,00)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17,00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27,00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simples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671515" y="4941168"/>
            <a:ext cx="218040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15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13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A</a:t>
            </a:r>
            <a:r>
              <a:rPr lang="pt-BR" dirty="0" smtClean="0">
                <a:sym typeface="Wingdings" pitchFamily="2" charset="2"/>
              </a:rPr>
              <a:t> = 2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A</a:t>
            </a:r>
            <a:r>
              <a:rPr lang="pt-BR" dirty="0">
                <a:sym typeface="Wingdings" pitchFamily="2" charset="2"/>
              </a:rPr>
              <a:t> = </a:t>
            </a:r>
            <a:r>
              <a:rPr lang="pt-BR" u="sng" dirty="0" smtClean="0">
                <a:sym typeface="Wingdings" pitchFamily="2" charset="2"/>
              </a:rPr>
              <a:t>2,87anos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95936" y="4941168"/>
            <a:ext cx="210987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10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</a:t>
            </a:r>
          </a:p>
          <a:p>
            <a:r>
              <a:rPr lang="pt-BR" dirty="0" err="1" smtClean="0">
                <a:sym typeface="Wingdings" pitchFamily="2" charset="2"/>
              </a:rPr>
              <a:t>PB</a:t>
            </a:r>
            <a:r>
              <a:rPr lang="pt-BR" baseline="-25000" dirty="0" err="1" smtClean="0">
                <a:sym typeface="Wingdings" pitchFamily="2" charset="2"/>
              </a:rPr>
              <a:t>s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4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err="1">
                <a:sym typeface="Wingdings" pitchFamily="2" charset="2"/>
              </a:rPr>
              <a:t>PB</a:t>
            </a:r>
            <a:r>
              <a:rPr lang="pt-BR" baseline="-25000" dirty="0" err="1">
                <a:sym typeface="Wingdings" pitchFamily="2" charset="2"/>
              </a:rPr>
              <a:t>s</a:t>
            </a:r>
            <a:r>
              <a:rPr lang="pt-BR" baseline="-25000" dirty="0">
                <a:sym typeface="Wingdings" pitchFamily="2" charset="2"/>
              </a:rPr>
              <a:t> 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4</a:t>
            </a:r>
            <a:r>
              <a:rPr lang="pt-BR" u="sng" dirty="0" smtClean="0">
                <a:sym typeface="Wingdings" pitchFamily="2" charset="2"/>
              </a:rPr>
              <a:t>,3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372200" y="5457998"/>
            <a:ext cx="269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simples escolheríamos o </a:t>
            </a:r>
            <a:r>
              <a:rPr lang="pt-BR" b="1" dirty="0" smtClean="0"/>
              <a:t>Projeto A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 Projeto A</a:t>
                </a:r>
              </a:p>
              <a:p>
                <a:r>
                  <a:rPr lang="pt-BR" sz="1400" dirty="0" smtClean="0"/>
                  <a:t>43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+	</a:t>
                </a:r>
                <a:r>
                  <a:rPr lang="pt-BR" sz="1400" dirty="0" smtClean="0">
                    <a:sym typeface="Wingdings" pitchFamily="2" charset="2"/>
                  </a:rPr>
                  <a:t> -28</a:t>
                </a:r>
                <a:endParaRPr lang="pt-BR" sz="1400" dirty="0" smtClean="0"/>
              </a:p>
              <a:p>
                <a:r>
                  <a:rPr lang="pt-BR" sz="1400" dirty="0" smtClean="0"/>
                  <a:t>...</a:t>
                </a:r>
              </a:p>
              <a:p>
                <a:r>
                  <a:rPr lang="pt-BR" sz="1400" dirty="0" smtClean="0"/>
                  <a:t>1,5 +	</a:t>
                </a:r>
                <a:r>
                  <a:rPr lang="pt-BR" sz="1400" dirty="0" smtClean="0">
                    <a:sym typeface="Wingdings" pitchFamily="2" charset="2"/>
                  </a:rPr>
                  <a:t> 8,00</a:t>
                </a:r>
              </a:p>
              <a:p>
                <a:endParaRPr lang="pt-BR" sz="1400" dirty="0" smtClean="0">
                  <a:sym typeface="Wingdings" pitchFamily="2" charset="2"/>
                </a:endParaRPr>
              </a:p>
              <a:p>
                <a:r>
                  <a:rPr lang="pt-BR" sz="1400" b="1" dirty="0" smtClean="0"/>
                  <a:t>Calculando o </a:t>
                </a:r>
                <a:r>
                  <a:rPr lang="pt-BR" sz="1400" b="1" dirty="0" err="1" smtClean="0"/>
                  <a:t>Payback</a:t>
                </a:r>
                <a:r>
                  <a:rPr lang="pt-BR" sz="1400" b="1" dirty="0" smtClean="0"/>
                  <a:t> A</a:t>
                </a:r>
              </a:p>
              <a:p>
                <a:r>
                  <a:rPr lang="pt-BR" sz="1400" dirty="0" smtClean="0"/>
                  <a:t>2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13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15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 smtClean="0">
                  <a:ea typeface="Cambria Math"/>
                </a:endParaRPr>
              </a:p>
              <a:p>
                <a:r>
                  <a:rPr lang="pt-BR" sz="1400" dirty="0" smtClean="0"/>
                  <a:t>+ 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2,87 anos</a:t>
                </a:r>
                <a:endParaRPr lang="pt-BR" sz="1400" u="sng" dirty="0" smtClean="0"/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smtClean="0"/>
                  <a:t>Saldo </a:t>
                </a:r>
                <a:r>
                  <a:rPr lang="pt-BR" sz="1400" b="1" dirty="0"/>
                  <a:t>Projeto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/>
                  <a:t>43 CHS 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+	</a:t>
                </a:r>
                <a:r>
                  <a:rPr lang="pt-BR" sz="1400" dirty="0" smtClean="0">
                    <a:sym typeface="Wingdings" pitchFamily="2" charset="2"/>
                  </a:rPr>
                  <a:t> -33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...</a:t>
                </a:r>
                <a:endParaRPr lang="pt-BR" sz="1400" dirty="0"/>
              </a:p>
              <a:p>
                <a:r>
                  <a:rPr lang="pt-BR" sz="1400" dirty="0" smtClean="0"/>
                  <a:t>10+	</a:t>
                </a:r>
                <a:r>
                  <a:rPr lang="pt-BR" sz="1400" dirty="0" smtClean="0">
                    <a:sym typeface="Wingdings" pitchFamily="2" charset="2"/>
                  </a:rPr>
                  <a:t> 27,00</a:t>
                </a:r>
                <a:endParaRPr lang="pt-BR" sz="1400" dirty="0">
                  <a:sym typeface="Wingdings" pitchFamily="2" charset="2"/>
                </a:endParaRPr>
              </a:p>
              <a:p>
                <a:endParaRPr lang="pt-BR" sz="1400" b="1" dirty="0" smtClean="0"/>
              </a:p>
              <a:p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A</a:t>
                </a:r>
              </a:p>
              <a:p>
                <a:r>
                  <a:rPr lang="pt-BR" sz="1400" dirty="0" smtClean="0"/>
                  <a:t>4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/>
                  <a:t>3</a:t>
                </a:r>
                <a:r>
                  <a:rPr lang="pt-BR" sz="1400" dirty="0" smtClean="0"/>
                  <a:t>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10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4,3 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254" y="97011"/>
                <a:ext cx="2350323" cy="5047536"/>
              </a:xfrm>
              <a:prstGeom prst="rect">
                <a:avLst/>
              </a:prstGeom>
              <a:blipFill rotWithShape="1">
                <a:blip r:embed="rId2"/>
                <a:stretch>
                  <a:fillRect l="-779" t="-121" b="-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6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8% a.a.</a:t>
            </a:r>
            <a:endParaRPr lang="pt-BR" dirty="0"/>
          </a:p>
        </p:txBody>
      </p:sp>
      <p:grpSp>
        <p:nvGrpSpPr>
          <p:cNvPr id="55" name="Grupo 54"/>
          <p:cNvGrpSpPr/>
          <p:nvPr/>
        </p:nvGrpSpPr>
        <p:grpSpPr>
          <a:xfrm>
            <a:off x="82480" y="692473"/>
            <a:ext cx="4681248" cy="2943482"/>
            <a:chOff x="1259632" y="498158"/>
            <a:chExt cx="4681248" cy="2943482"/>
          </a:xfrm>
        </p:grpSpPr>
        <p:grpSp>
          <p:nvGrpSpPr>
            <p:cNvPr id="33" name="Grupo 32"/>
            <p:cNvGrpSpPr/>
            <p:nvPr/>
          </p:nvGrpSpPr>
          <p:grpSpPr>
            <a:xfrm>
              <a:off x="2440978" y="498158"/>
              <a:ext cx="3499902" cy="2943482"/>
              <a:chOff x="2440978" y="498158"/>
              <a:chExt cx="3499902" cy="2943482"/>
            </a:xfrm>
          </p:grpSpPr>
          <p:cxnSp>
            <p:nvCxnSpPr>
              <p:cNvPr id="11" name="Conector de seta reta 10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e seta reta 12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4788024" y="573891"/>
                <a:ext cx="7056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R= 1,5</a:t>
                </a:r>
                <a:endParaRPr lang="pt-BR" sz="1600" dirty="0"/>
              </a:p>
            </p:txBody>
          </p:sp>
          <p:cxnSp>
            <p:nvCxnSpPr>
              <p:cNvPr id="17" name="Conector de seta reta 16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aixaDeTexto 18"/>
              <p:cNvSpPr txBox="1"/>
              <p:nvPr/>
            </p:nvSpPr>
            <p:spPr>
              <a:xfrm>
                <a:off x="3160931" y="498158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15,00</a:t>
                </a:r>
                <a:endParaRPr lang="pt-BR" sz="1600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3" name="Chave esquerda 2"/>
              <p:cNvSpPr/>
              <p:nvPr/>
            </p:nvSpPr>
            <p:spPr>
              <a:xfrm rot="5400000">
                <a:off x="350878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CaixaDeTexto 22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27" name="Conector de seta reta 26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have esquerda 28"/>
              <p:cNvSpPr/>
              <p:nvPr/>
            </p:nvSpPr>
            <p:spPr>
              <a:xfrm rot="5400000">
                <a:off x="5086114" y="608256"/>
                <a:ext cx="399734" cy="100811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34" name="CaixaDeTexto 33"/>
            <p:cNvSpPr txBox="1"/>
            <p:nvPr/>
          </p:nvSpPr>
          <p:spPr>
            <a:xfrm>
              <a:off x="1259632" y="1848110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A</a:t>
              </a:r>
              <a:endParaRPr lang="pt-BR" b="1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1642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154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1773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19557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p:sp>
        <p:nvSpPr>
          <p:cNvPr id="56" name="CaixaDeTexto 55"/>
          <p:cNvSpPr txBox="1"/>
          <p:nvPr/>
        </p:nvSpPr>
        <p:spPr>
          <a:xfrm>
            <a:off x="5228728" y="97011"/>
            <a:ext cx="2355773" cy="655564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sz="1400" b="1" dirty="0" smtClean="0"/>
              <a:t>Calculando o Saldo Projeto A</a:t>
            </a:r>
          </a:p>
          <a:p>
            <a:r>
              <a:rPr lang="pt-BR" sz="1400" dirty="0" smtClean="0"/>
              <a:t>43 CHS [</a:t>
            </a:r>
            <a:r>
              <a:rPr lang="pt-BR" sz="1400" dirty="0" err="1" smtClean="0"/>
              <a:t>Enter</a:t>
            </a:r>
            <a:r>
              <a:rPr lang="pt-BR" sz="1400" dirty="0" smtClean="0"/>
              <a:t>]</a:t>
            </a:r>
          </a:p>
          <a:p>
            <a:r>
              <a:rPr lang="pt-BR" sz="1400" dirty="0" smtClean="0"/>
              <a:t>15 CHS FV</a:t>
            </a:r>
          </a:p>
          <a:p>
            <a:r>
              <a:rPr lang="pt-BR" sz="1400" dirty="0" smtClean="0"/>
              <a:t>8 i</a:t>
            </a:r>
          </a:p>
          <a:p>
            <a:r>
              <a:rPr lang="pt-BR" sz="1400" dirty="0" smtClean="0"/>
              <a:t>1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13,89</a:t>
            </a:r>
          </a:p>
          <a:p>
            <a:r>
              <a:rPr lang="pt-BR" sz="1400" dirty="0" smtClean="0">
                <a:sym typeface="Wingdings" pitchFamily="2" charset="2"/>
              </a:rPr>
              <a:t>+	 -29,11</a:t>
            </a:r>
            <a:endParaRPr lang="pt-BR" sz="1400" dirty="0" smtClean="0"/>
          </a:p>
          <a:p>
            <a:r>
              <a:rPr lang="pt-BR" sz="1400" dirty="0" smtClean="0"/>
              <a:t>2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12,86</a:t>
            </a:r>
          </a:p>
          <a:p>
            <a:r>
              <a:rPr lang="pt-BR" sz="1400" dirty="0" smtClean="0">
                <a:sym typeface="Wingdings" pitchFamily="2" charset="2"/>
              </a:rPr>
              <a:t>+	 -16,15</a:t>
            </a:r>
            <a:endParaRPr lang="pt-BR" sz="1400" dirty="0" smtClean="0"/>
          </a:p>
          <a:p>
            <a:r>
              <a:rPr lang="pt-BR" sz="1400" dirty="0" smtClean="0"/>
              <a:t>...</a:t>
            </a:r>
          </a:p>
          <a:p>
            <a:r>
              <a:rPr lang="pt-BR" sz="1400" dirty="0" smtClean="0"/>
              <a:t>1,5 CHS FV</a:t>
            </a:r>
          </a:p>
          <a:p>
            <a:r>
              <a:rPr lang="pt-BR" sz="1400" dirty="0" smtClean="0"/>
              <a:t>7 n</a:t>
            </a:r>
          </a:p>
          <a:p>
            <a:r>
              <a:rPr lang="pt-BR" sz="1400" dirty="0" smtClean="0"/>
              <a:t>PV	</a:t>
            </a:r>
            <a:r>
              <a:rPr lang="pt-BR" sz="1400" dirty="0" smtClean="0">
                <a:sym typeface="Wingdings" pitchFamily="2" charset="2"/>
              </a:rPr>
              <a:t> 0,88</a:t>
            </a:r>
            <a:endParaRPr lang="pt-BR" sz="1400" dirty="0" smtClean="0"/>
          </a:p>
          <a:p>
            <a:r>
              <a:rPr lang="pt-BR" sz="1400" dirty="0" smtClean="0"/>
              <a:t>+	</a:t>
            </a:r>
            <a:r>
              <a:rPr lang="pt-BR" sz="1400" dirty="0" smtClean="0">
                <a:sym typeface="Wingdings" pitchFamily="2" charset="2"/>
              </a:rPr>
              <a:t> -0,39</a:t>
            </a:r>
          </a:p>
          <a:p>
            <a:endParaRPr lang="pt-BR" sz="1400" dirty="0" smtClean="0">
              <a:sym typeface="Wingdings" pitchFamily="2" charset="2"/>
            </a:endParaRPr>
          </a:p>
          <a:p>
            <a:r>
              <a:rPr lang="pt-BR" sz="1400" b="1" dirty="0" smtClean="0"/>
              <a:t>Calculando </a:t>
            </a:r>
            <a:r>
              <a:rPr lang="pt-BR" sz="1400" b="1" dirty="0"/>
              <a:t>o </a:t>
            </a:r>
            <a:endParaRPr lang="pt-BR" sz="1400" b="1" dirty="0" smtClean="0"/>
          </a:p>
          <a:p>
            <a:r>
              <a:rPr lang="pt-BR" sz="1400" b="1" dirty="0" smtClean="0"/>
              <a:t>Saldo </a:t>
            </a:r>
            <a:r>
              <a:rPr lang="pt-BR" sz="1400" b="1" dirty="0"/>
              <a:t>Projeto </a:t>
            </a:r>
            <a:r>
              <a:rPr lang="pt-BR" sz="1400" b="1" dirty="0" smtClean="0"/>
              <a:t>B</a:t>
            </a:r>
            <a:endParaRPr lang="pt-BR" sz="1400" b="1" dirty="0"/>
          </a:p>
          <a:p>
            <a:r>
              <a:rPr lang="pt-BR" sz="1400" dirty="0"/>
              <a:t>43 CHS [</a:t>
            </a:r>
            <a:r>
              <a:rPr lang="pt-BR" sz="1400" dirty="0" err="1"/>
              <a:t>Enter</a:t>
            </a:r>
            <a:r>
              <a:rPr lang="pt-BR" sz="1400" dirty="0"/>
              <a:t>]</a:t>
            </a:r>
          </a:p>
          <a:p>
            <a:r>
              <a:rPr lang="pt-BR" sz="1400" dirty="0" smtClean="0"/>
              <a:t>10 </a:t>
            </a:r>
            <a:r>
              <a:rPr lang="pt-BR" sz="1400" dirty="0"/>
              <a:t>CHS FV</a:t>
            </a:r>
          </a:p>
          <a:p>
            <a:r>
              <a:rPr lang="pt-BR" sz="1400" dirty="0"/>
              <a:t>8 i</a:t>
            </a:r>
          </a:p>
          <a:p>
            <a:r>
              <a:rPr lang="pt-BR" sz="1400" dirty="0"/>
              <a:t>1 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/>
              <a:t>9,26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-33,74</a:t>
            </a:r>
          </a:p>
          <a:p>
            <a:r>
              <a:rPr lang="pt-BR" sz="1400" dirty="0" smtClean="0">
                <a:sym typeface="Wingdings" pitchFamily="2" charset="2"/>
              </a:rPr>
              <a:t>...</a:t>
            </a:r>
            <a:endParaRPr lang="pt-BR" sz="1400" dirty="0"/>
          </a:p>
          <a:p>
            <a:r>
              <a:rPr lang="pt-BR" sz="1400" dirty="0" smtClean="0"/>
              <a:t>7 </a:t>
            </a:r>
            <a:r>
              <a:rPr lang="pt-BR" sz="1400" dirty="0"/>
              <a:t>n</a:t>
            </a:r>
          </a:p>
          <a:p>
            <a:r>
              <a:rPr lang="pt-BR" sz="1400" dirty="0"/>
              <a:t>PV	</a:t>
            </a:r>
            <a:r>
              <a:rPr lang="pt-BR" sz="1400" dirty="0">
                <a:sym typeface="Wingdings" pitchFamily="2" charset="2"/>
              </a:rPr>
              <a:t> </a:t>
            </a:r>
            <a:r>
              <a:rPr lang="pt-BR" sz="1400" dirty="0" smtClean="0">
                <a:sym typeface="Wingdings" pitchFamily="2" charset="2"/>
              </a:rPr>
              <a:t>5,83</a:t>
            </a:r>
            <a:endParaRPr lang="pt-BR" sz="1400" dirty="0">
              <a:sym typeface="Wingdings" pitchFamily="2" charset="2"/>
            </a:endParaRPr>
          </a:p>
          <a:p>
            <a:r>
              <a:rPr lang="pt-BR" sz="1400" dirty="0">
                <a:sym typeface="Wingdings" pitchFamily="2" charset="2"/>
              </a:rPr>
              <a:t>+	 </a:t>
            </a:r>
            <a:r>
              <a:rPr lang="pt-BR" sz="1400" dirty="0" smtClean="0">
                <a:sym typeface="Wingdings" pitchFamily="2" charset="2"/>
              </a:rPr>
              <a:t>9,06</a:t>
            </a:r>
            <a:endParaRPr lang="pt-BR" sz="1400" dirty="0"/>
          </a:p>
          <a:p>
            <a:r>
              <a:rPr lang="pt-BR" sz="1400" dirty="0"/>
              <a:t>...</a:t>
            </a:r>
          </a:p>
          <a:p>
            <a:endParaRPr lang="pt-BR" sz="1400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tângulo 56"/>
              <p:cNvSpPr/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b="1" dirty="0"/>
                  <a:t>Calculando o </a:t>
                </a:r>
                <a:r>
                  <a:rPr lang="pt-BR" sz="1400" b="1" dirty="0" err="1"/>
                  <a:t>Payback</a:t>
                </a:r>
                <a:r>
                  <a:rPr lang="pt-BR" sz="1400" b="1" dirty="0"/>
                  <a:t> </a:t>
                </a:r>
                <a:r>
                  <a:rPr lang="pt-BR" sz="1400" b="1" dirty="0" smtClean="0"/>
                  <a:t>B</a:t>
                </a:r>
                <a:endParaRPr lang="pt-BR" sz="1400" b="1" dirty="0"/>
              </a:p>
              <a:p>
                <a:r>
                  <a:rPr lang="pt-BR" sz="1400" dirty="0" smtClean="0"/>
                  <a:t>5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3,07 </a:t>
                </a:r>
                <a:r>
                  <a:rPr lang="pt-BR" sz="1400" dirty="0"/>
                  <a:t>[</a:t>
                </a:r>
                <a:r>
                  <a:rPr lang="pt-BR" sz="1400" dirty="0" err="1"/>
                  <a:t>Enter</a:t>
                </a:r>
                <a:r>
                  <a:rPr lang="pt-BR" sz="1400" dirty="0"/>
                  <a:t>]</a:t>
                </a:r>
              </a:p>
              <a:p>
                <a:r>
                  <a:rPr lang="pt-BR" sz="1400" dirty="0" smtClean="0"/>
                  <a:t>6,3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/>
                  <a:t>+ 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5,49 </a:t>
                </a:r>
                <a:r>
                  <a:rPr lang="pt-BR" sz="1400" u="sng" dirty="0">
                    <a:sym typeface="Wingdings" pitchFamily="2" charset="2"/>
                  </a:rPr>
                  <a:t>anos</a:t>
                </a:r>
                <a:endParaRPr lang="pt-BR" sz="1400" u="sng" dirty="0"/>
              </a:p>
            </p:txBody>
          </p:sp>
        </mc:Choice>
        <mc:Fallback xmlns="">
          <p:sp>
            <p:nvSpPr>
              <p:cNvPr id="57" name="Retâ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3555593"/>
                <a:ext cx="2160240" cy="1169551"/>
              </a:xfrm>
              <a:prstGeom prst="rect">
                <a:avLst/>
              </a:prstGeom>
              <a:blipFill rotWithShape="1">
                <a:blip r:embed="rId2"/>
                <a:stretch>
                  <a:fillRect l="-563" t="-521" b="-46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27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0183"/>
              </p:ext>
            </p:extLst>
          </p:nvPr>
        </p:nvGraphicFramePr>
        <p:xfrm>
          <a:off x="530996" y="1206044"/>
          <a:ext cx="7848869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267"/>
                <a:gridCol w="1121267"/>
                <a:gridCol w="1121267"/>
                <a:gridCol w="1121267"/>
                <a:gridCol w="1121267"/>
                <a:gridCol w="1121267"/>
                <a:gridCol w="11212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Projeto A</a:t>
                      </a:r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Projeto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(43,00)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15,00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13,89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(29,11)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9,26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(33,74)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12,86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(16,25)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8,57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(25,17)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11,91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(4,34)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7,94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(17,23)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1,10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(3,24)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7,35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(9,88)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(2,22)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(3,07)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0,95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(1,27)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6,30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3,23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7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1,50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0,88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(0,39)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10,00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5,83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9,06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627784" y="0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err="1" smtClean="0"/>
              <a:t>Payback</a:t>
            </a:r>
            <a:r>
              <a:rPr lang="pt-BR" sz="2000" b="1" dirty="0" smtClean="0"/>
              <a:t> descontado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59632" y="836712"/>
            <a:ext cx="138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8% a.a.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267744" y="5103674"/>
            <a:ext cx="244836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Projeto A </a:t>
            </a:r>
            <a:r>
              <a:rPr lang="pt-BR" dirty="0" smtClean="0"/>
              <a:t>não se paga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292080" y="5103674"/>
            <a:ext cx="2260555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6,30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3,07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>
                <a:sym typeface="Wingdings" pitchFamily="2" charset="2"/>
              </a:rPr>
              <a:t>D</a:t>
            </a:r>
            <a:r>
              <a:rPr lang="pt-BR" baseline="-25000" dirty="0" smtClean="0">
                <a:sym typeface="Wingdings" pitchFamily="2" charset="2"/>
              </a:rPr>
              <a:t> projeto B</a:t>
            </a:r>
            <a:r>
              <a:rPr lang="pt-BR" dirty="0" smtClean="0">
                <a:sym typeface="Wingdings" pitchFamily="2" charset="2"/>
              </a:rPr>
              <a:t> = 5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 </a:t>
            </a:r>
            <a:r>
              <a:rPr lang="pt-BR" baseline="-25000" dirty="0">
                <a:sym typeface="Wingdings" pitchFamily="2" charset="2"/>
              </a:rPr>
              <a:t>projeto </a:t>
            </a:r>
            <a:r>
              <a:rPr lang="pt-BR" baseline="-25000" dirty="0" smtClean="0">
                <a:sym typeface="Wingdings" pitchFamily="2" charset="2"/>
              </a:rPr>
              <a:t>B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 smtClean="0">
                <a:sym typeface="Wingdings" pitchFamily="2" charset="2"/>
              </a:rPr>
              <a:t>5,49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518972" y="5180999"/>
            <a:ext cx="1553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Pelo </a:t>
            </a:r>
            <a:r>
              <a:rPr lang="pt-BR" dirty="0" err="1" smtClean="0"/>
              <a:t>Pay</a:t>
            </a:r>
            <a:r>
              <a:rPr lang="pt-BR" dirty="0" smtClean="0"/>
              <a:t> </a:t>
            </a:r>
            <a:r>
              <a:rPr lang="pt-BR" dirty="0" err="1" smtClean="0"/>
              <a:t>back</a:t>
            </a:r>
            <a:r>
              <a:rPr lang="pt-BR" dirty="0" smtClean="0"/>
              <a:t> descontado escolheríamos o </a:t>
            </a:r>
            <a:r>
              <a:rPr lang="pt-BR" b="1" dirty="0" smtClean="0"/>
              <a:t>Projeto B</a:t>
            </a:r>
            <a:endParaRPr lang="pt-BR" b="1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63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0,03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0,001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(1 + 0,001 x 65)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2.500 x 1,065</a:t>
                </a:r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</a:t>
                </a:r>
                <a:r>
                  <a:rPr lang="pt-BR" u="sng" dirty="0" smtClean="0"/>
                  <a:t>R$ 2.662,50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8" y="2720017"/>
                <a:ext cx="2613216" cy="4453399"/>
              </a:xfrm>
              <a:prstGeom prst="rect">
                <a:avLst/>
              </a:prstGeom>
              <a:blipFill rotWithShape="1">
                <a:blip r:embed="rId2"/>
                <a:stretch>
                  <a:fillRect l="-1865" t="-684" r="-1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dirty="0" smtClean="0"/>
                  <a:t>C = R$ 2.500,00</a:t>
                </a:r>
              </a:p>
              <a:p>
                <a:r>
                  <a:rPr lang="pt-BR" dirty="0" smtClean="0"/>
                  <a:t>n = 65d</a:t>
                </a:r>
              </a:p>
              <a:p>
                <a:r>
                  <a:rPr lang="pt-BR" dirty="0" smtClean="0"/>
                  <a:t>i = 3% a.m.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 smtClean="0"/>
                  <a:t>0,03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 smtClean="0"/>
                  <a:t>30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0,00100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[</a:t>
                </a:r>
                <a:r>
                  <a:rPr lang="pt-BR" dirty="0" err="1" smtClean="0">
                    <a:ea typeface="Cambria Math"/>
                    <a:sym typeface="Wingdings" pitchFamily="2" charset="2"/>
                  </a:rPr>
                  <a:t>Enter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]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65 x		 0,06500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1,06500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2500 x	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R$ 2.662,50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832025"/>
                <a:ext cx="3369833" cy="3693319"/>
              </a:xfrm>
              <a:prstGeom prst="rect">
                <a:avLst/>
              </a:prstGeom>
              <a:blipFill rotWithShape="1">
                <a:blip r:embed="rId3"/>
                <a:stretch>
                  <a:fillRect l="-1627" t="-826" r="-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0" y="248997"/>
            <a:ext cx="3096651" cy="2426786"/>
            <a:chOff x="4866294" y="3933056"/>
            <a:chExt cx="3163555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2</a:t>
              </a:r>
              <a:r>
                <a:rPr lang="pt-BR" sz="1600" dirty="0" smtClean="0"/>
                <a:t>.500,00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12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65d</a:t>
              </a:r>
            </a:p>
            <a:p>
              <a:r>
                <a:rPr lang="pt-BR" sz="1600" dirty="0" smtClean="0"/>
                <a:t>i = </a:t>
              </a:r>
              <a:r>
                <a:rPr lang="pt-BR" sz="1600" dirty="0"/>
                <a:t>3</a:t>
              </a:r>
              <a:r>
                <a:rPr lang="pt-BR" sz="1600" dirty="0" smtClean="0"/>
                <a:t>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5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17456" y="12060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i: 10% a.a.</a:t>
            </a:r>
            <a:endParaRPr lang="pt-BR" dirty="0"/>
          </a:p>
        </p:txBody>
      </p:sp>
      <p:grpSp>
        <p:nvGrpSpPr>
          <p:cNvPr id="33" name="Grupo 32"/>
          <p:cNvGrpSpPr/>
          <p:nvPr/>
        </p:nvGrpSpPr>
        <p:grpSpPr>
          <a:xfrm>
            <a:off x="1263826" y="768206"/>
            <a:ext cx="3465844" cy="2867749"/>
            <a:chOff x="2440978" y="573891"/>
            <a:chExt cx="3465844" cy="2867749"/>
          </a:xfrm>
        </p:grpSpPr>
        <p:cxnSp>
          <p:nvCxnSpPr>
            <p:cNvPr id="11" name="Conector de seta reta 10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</a:t>
              </a:r>
              <a:r>
                <a:rPr lang="pt-BR" sz="1600" dirty="0"/>
                <a:t>100.000,00</a:t>
              </a:r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V="1">
              <a:off x="4020960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3854551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38.000,00</a:t>
              </a:r>
              <a:endParaRPr lang="pt-BR" sz="1600" dirty="0"/>
            </a:p>
          </p:txBody>
        </p:sp>
        <p:sp>
          <p:nvSpPr>
            <p:cNvPr id="3" name="Chave esquerda 2"/>
            <p:cNvSpPr/>
            <p:nvPr/>
          </p:nvSpPr>
          <p:spPr>
            <a:xfrm rot="5400000">
              <a:off x="4297449" y="-180409"/>
              <a:ext cx="399734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3053752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876944" y="20825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cxnSp>
          <p:nvCxnSpPr>
            <p:cNvPr id="27" name="Conector de seta reta 26"/>
            <p:cNvCxnSpPr/>
            <p:nvPr/>
          </p:nvCxnSpPr>
          <p:spPr>
            <a:xfrm flipV="1">
              <a:off x="4885056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/>
            <p:cNvSpPr txBox="1"/>
            <p:nvPr/>
          </p:nvSpPr>
          <p:spPr>
            <a:xfrm>
              <a:off x="472738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605136" y="20732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33323" y="3441640"/>
            <a:ext cx="4681248" cy="2867749"/>
            <a:chOff x="1392601" y="3481533"/>
            <a:chExt cx="4681248" cy="2867749"/>
          </a:xfrm>
        </p:grpSpPr>
        <p:grpSp>
          <p:nvGrpSpPr>
            <p:cNvPr id="35" name="Grupo 34"/>
            <p:cNvGrpSpPr/>
            <p:nvPr/>
          </p:nvGrpSpPr>
          <p:grpSpPr>
            <a:xfrm>
              <a:off x="2573947" y="3481533"/>
              <a:ext cx="3499902" cy="2867749"/>
              <a:chOff x="2440978" y="573891"/>
              <a:chExt cx="3499902" cy="2867749"/>
            </a:xfrm>
          </p:grpSpPr>
          <p:cxnSp>
            <p:nvCxnSpPr>
              <p:cNvPr id="36" name="Conector de seta reta 35"/>
              <p:cNvCxnSpPr/>
              <p:nvPr/>
            </p:nvCxnSpPr>
            <p:spPr>
              <a:xfrm>
                <a:off x="2857760" y="2057106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2857760" y="2052999"/>
                <a:ext cx="2932277" cy="4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de seta reta 37"/>
              <p:cNvCxnSpPr/>
              <p:nvPr/>
            </p:nvCxnSpPr>
            <p:spPr>
              <a:xfrm flipV="1">
                <a:off x="5790037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/>
              <p:cNvSpPr txBox="1"/>
              <p:nvPr/>
            </p:nvSpPr>
            <p:spPr>
              <a:xfrm>
                <a:off x="2440978" y="3103086"/>
                <a:ext cx="6976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C = 43</a:t>
                </a:r>
                <a:endParaRPr lang="pt-BR" sz="1600" dirty="0"/>
              </a:p>
            </p:txBody>
          </p:sp>
          <p:cxnSp>
            <p:nvCxnSpPr>
              <p:cNvPr id="41" name="Conector de seta reta 40"/>
              <p:cNvCxnSpPr/>
              <p:nvPr/>
            </p:nvCxnSpPr>
            <p:spPr>
              <a:xfrm flipV="1">
                <a:off x="4212707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3204595" y="1314537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CaixaDeTexto 42"/>
              <p:cNvSpPr txBox="1"/>
              <p:nvPr/>
            </p:nvSpPr>
            <p:spPr>
              <a:xfrm>
                <a:off x="4047357" y="573891"/>
                <a:ext cx="9605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smtClean="0"/>
                  <a:t>R = 10,00</a:t>
                </a:r>
                <a:endParaRPr lang="pt-BR" sz="1600" dirty="0"/>
              </a:p>
            </p:txBody>
          </p:sp>
          <p:sp>
            <p:nvSpPr>
              <p:cNvPr id="44" name="CaixaDeTexto 43"/>
              <p:cNvSpPr txBox="1"/>
              <p:nvPr/>
            </p:nvSpPr>
            <p:spPr>
              <a:xfrm>
                <a:off x="4934290" y="149960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sp>
            <p:nvSpPr>
              <p:cNvPr id="45" name="Chave esquerda 44"/>
              <p:cNvSpPr/>
              <p:nvPr/>
            </p:nvSpPr>
            <p:spPr>
              <a:xfrm rot="5400000">
                <a:off x="4299503" y="-182463"/>
                <a:ext cx="395626" cy="25854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3053752" y="207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1</a:t>
                </a:r>
                <a:endParaRPr lang="pt-BR" dirty="0"/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4061864" y="20641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3</a:t>
                </a:r>
                <a:endParaRPr lang="pt-BR" dirty="0"/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3496761" y="150233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...</a:t>
                </a:r>
                <a:endParaRPr lang="pt-BR" dirty="0"/>
              </a:p>
            </p:txBody>
          </p:sp>
          <p:cxnSp>
            <p:nvCxnSpPr>
              <p:cNvPr id="49" name="Conector de seta reta 48"/>
              <p:cNvCxnSpPr/>
              <p:nvPr/>
            </p:nvCxnSpPr>
            <p:spPr>
              <a:xfrm flipV="1">
                <a:off x="4788024" y="1308071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CaixaDeTexto 50"/>
              <p:cNvSpPr txBox="1"/>
              <p:nvPr/>
            </p:nvSpPr>
            <p:spPr>
              <a:xfrm>
                <a:off x="4637181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4</a:t>
                </a:r>
                <a:endParaRPr lang="pt-BR" dirty="0"/>
              </a:p>
            </p:txBody>
          </p:sp>
          <p:sp>
            <p:nvSpPr>
              <p:cNvPr id="52" name="CaixaDeTexto 51"/>
              <p:cNvSpPr txBox="1"/>
              <p:nvPr/>
            </p:nvSpPr>
            <p:spPr>
              <a:xfrm>
                <a:off x="5639194" y="20594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7</a:t>
                </a:r>
                <a:endParaRPr lang="pt-BR" dirty="0"/>
              </a:p>
            </p:txBody>
          </p:sp>
        </p:grpSp>
        <p:sp>
          <p:nvSpPr>
            <p:cNvPr id="53" name="CaixaDeTexto 52"/>
            <p:cNvSpPr txBox="1"/>
            <p:nvPr/>
          </p:nvSpPr>
          <p:spPr>
            <a:xfrm>
              <a:off x="1392601" y="4755752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Projeto B</a:t>
              </a:r>
              <a:endParaRPr lang="pt-B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/>
              <p:cNvSpPr txBox="1"/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noFill/>
            </p:spPr>
            <p:txBody>
              <a:bodyPr wrap="none" numCol="1" rtlCol="0">
                <a:spAutoFit/>
              </a:bodyPr>
              <a:lstStyle/>
              <a:p>
                <a:pPr algn="ctr"/>
                <a:r>
                  <a:rPr lang="pt-BR" sz="1400" b="1" dirty="0" smtClean="0"/>
                  <a:t>Calculando o Saldo</a:t>
                </a:r>
              </a:p>
              <a:p>
                <a:r>
                  <a:rPr lang="pt-BR" sz="1400" dirty="0" smtClean="0"/>
                  <a:t>100.000 CHS [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38.000 CHS FV</a:t>
                </a:r>
              </a:p>
              <a:p>
                <a:r>
                  <a:rPr lang="pt-BR" sz="1400" dirty="0" smtClean="0"/>
                  <a:t>10 i</a:t>
                </a:r>
              </a:p>
              <a:p>
                <a:r>
                  <a:rPr lang="pt-BR" sz="1400" dirty="0" smtClean="0"/>
                  <a:t>1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34.545,45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-65.454,55</a:t>
                </a:r>
                <a:endParaRPr lang="pt-BR" sz="1400" dirty="0" smtClean="0"/>
              </a:p>
              <a:p>
                <a:r>
                  <a:rPr lang="pt-BR" sz="1400" dirty="0" smtClean="0"/>
                  <a:t>2 n</a:t>
                </a:r>
              </a:p>
              <a:p>
                <a:r>
                  <a:rPr lang="pt-BR" sz="1400" dirty="0" smtClean="0"/>
                  <a:t>PV	</a:t>
                </a:r>
                <a:r>
                  <a:rPr lang="pt-BR" sz="1400" dirty="0" smtClean="0">
                    <a:sym typeface="Wingdings" pitchFamily="2" charset="2"/>
                  </a:rPr>
                  <a:t> 31.404,96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-34.049,59</a:t>
                </a:r>
              </a:p>
              <a:p>
                <a:r>
                  <a:rPr lang="pt-BR" sz="1400" dirty="0" smtClean="0"/>
                  <a:t>3 </a:t>
                </a:r>
                <a:r>
                  <a:rPr lang="pt-BR" sz="1400" dirty="0"/>
                  <a:t>n</a:t>
                </a:r>
              </a:p>
              <a:p>
                <a:r>
                  <a:rPr lang="pt-BR" sz="1400" dirty="0"/>
                  <a:t>PV	</a:t>
                </a:r>
                <a:r>
                  <a:rPr lang="pt-BR" sz="1400" dirty="0">
                    <a:sym typeface="Wingdings" pitchFamily="2" charset="2"/>
                  </a:rPr>
                  <a:t> </a:t>
                </a:r>
                <a:r>
                  <a:rPr lang="pt-BR" sz="1400" dirty="0" smtClean="0">
                    <a:sym typeface="Wingdings" pitchFamily="2" charset="2"/>
                  </a:rPr>
                  <a:t>28.549,96</a:t>
                </a:r>
                <a:endParaRPr lang="pt-BR" sz="1400" dirty="0">
                  <a:sym typeface="Wingdings" pitchFamily="2" charset="2"/>
                </a:endParaRPr>
              </a:p>
              <a:p>
                <a:r>
                  <a:rPr lang="pt-BR" sz="1400" dirty="0">
                    <a:sym typeface="Wingdings" pitchFamily="2" charset="2"/>
                  </a:rPr>
                  <a:t>+	 </a:t>
                </a:r>
                <a:r>
                  <a:rPr lang="pt-BR" sz="1400" dirty="0" smtClean="0">
                    <a:sym typeface="Wingdings" pitchFamily="2" charset="2"/>
                  </a:rPr>
                  <a:t>-5.499,62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4 n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PV	 25.954,51</a:t>
                </a:r>
              </a:p>
              <a:p>
                <a:r>
                  <a:rPr lang="pt-BR" sz="1400" dirty="0" smtClean="0">
                    <a:sym typeface="Wingdings" pitchFamily="2" charset="2"/>
                  </a:rPr>
                  <a:t>+	 20.454,89</a:t>
                </a:r>
              </a:p>
              <a:p>
                <a:pPr algn="ctr"/>
                <a:endParaRPr lang="pt-BR" sz="1400" b="1" dirty="0" smtClean="0"/>
              </a:p>
              <a:p>
                <a:pPr algn="ctr"/>
                <a:r>
                  <a:rPr lang="pt-BR" sz="1400" b="1" dirty="0" smtClean="0"/>
                  <a:t>Calculando </a:t>
                </a:r>
                <a:r>
                  <a:rPr lang="pt-BR" sz="1400" b="1" dirty="0"/>
                  <a:t>o </a:t>
                </a:r>
                <a:r>
                  <a:rPr lang="pt-BR" sz="1400" b="1" dirty="0" err="1" smtClean="0"/>
                  <a:t>Payback</a:t>
                </a:r>
                <a:endParaRPr lang="pt-BR" sz="1400" b="1" dirty="0" smtClean="0"/>
              </a:p>
              <a:p>
                <a:r>
                  <a:rPr lang="pt-BR" sz="1400" dirty="0" smtClean="0"/>
                  <a:t>3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 smtClean="0"/>
                  <a:t>5.499,62 [ </a:t>
                </a:r>
                <a:r>
                  <a:rPr lang="pt-BR" sz="1400" dirty="0" err="1" smtClean="0"/>
                  <a:t>Enter</a:t>
                </a:r>
                <a:r>
                  <a:rPr lang="pt-BR" sz="1400" dirty="0" smtClean="0"/>
                  <a:t>]</a:t>
                </a:r>
              </a:p>
              <a:p>
                <a:r>
                  <a:rPr lang="pt-BR" sz="1400" dirty="0">
                    <a:sym typeface="Wingdings" pitchFamily="2" charset="2"/>
                  </a:rPr>
                  <a:t>25.954,51</a:t>
                </a:r>
                <a:r>
                  <a:rPr lang="pt-BR" sz="1400" dirty="0" smtClean="0"/>
                  <a:t>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400" dirty="0">
                  <a:ea typeface="Cambria Math"/>
                </a:endParaRPr>
              </a:p>
              <a:p>
                <a:r>
                  <a:rPr lang="pt-BR" sz="1400" dirty="0" smtClean="0"/>
                  <a:t>+	</a:t>
                </a:r>
                <a:r>
                  <a:rPr lang="pt-BR" sz="1400" dirty="0" smtClean="0">
                    <a:sym typeface="Wingdings" pitchFamily="2" charset="2"/>
                  </a:rPr>
                  <a:t> </a:t>
                </a:r>
                <a:r>
                  <a:rPr lang="pt-BR" sz="1400" u="sng" dirty="0" smtClean="0">
                    <a:sym typeface="Wingdings" pitchFamily="2" charset="2"/>
                  </a:rPr>
                  <a:t>3,21 anos</a:t>
                </a:r>
                <a:endParaRPr lang="pt-BR" sz="1400" u="sng" dirty="0" smtClean="0"/>
              </a:p>
              <a:p>
                <a:endParaRPr lang="pt-BR" sz="1400" dirty="0"/>
              </a:p>
              <a:p>
                <a:endParaRPr lang="pt-BR" sz="1400" dirty="0" smtClean="0"/>
              </a:p>
            </p:txBody>
          </p:sp>
        </mc:Choice>
        <mc:Fallback xmlns="">
          <p:sp>
            <p:nvSpPr>
              <p:cNvPr id="56" name="CaixaDe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80" y="97011"/>
                <a:ext cx="2108269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578" t="-116" r="-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8224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7112"/>
              </p:ext>
            </p:extLst>
          </p:nvPr>
        </p:nvGraphicFramePr>
        <p:xfrm>
          <a:off x="2187180" y="1554186"/>
          <a:ext cx="548116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Ano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Fluxo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Valor Presente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Saldo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(100.000,00)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34.545,45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(65.454,55)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2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31.404,96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(34.049,59)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3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28.549,96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(5.499,63)</a:t>
                      </a:r>
                      <a:endParaRPr lang="pt-BR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4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38.000,00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25.954,51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 smtClean="0"/>
                        <a:t>20.454,88</a:t>
                      </a:r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915816" y="1184854"/>
            <a:ext cx="149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Taxa: 10% a.a.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03734" y="4050938"/>
            <a:ext cx="16498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 </a:t>
            </a:r>
            <a:r>
              <a:rPr lang="pt-BR" dirty="0" smtClean="0">
                <a:sym typeface="Wingdings" pitchFamily="2" charset="2"/>
              </a:rPr>
              <a:t> 25.954,51</a:t>
            </a:r>
          </a:p>
          <a:p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dirty="0" smtClean="0">
                <a:sym typeface="Wingdings" pitchFamily="2" charset="2"/>
              </a:rPr>
              <a:t>  5.499,63</a:t>
            </a:r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= 3 + </a:t>
            </a:r>
            <a:r>
              <a:rPr lang="pt-BR" dirty="0" err="1" smtClean="0">
                <a:sym typeface="Wingdings" pitchFamily="2" charset="2"/>
              </a:rPr>
              <a:t>t</a:t>
            </a:r>
            <a:r>
              <a:rPr lang="pt-BR" baseline="-25000" dirty="0" err="1" smtClean="0">
                <a:sym typeface="Wingdings" pitchFamily="2" charset="2"/>
              </a:rPr>
              <a:t>m</a:t>
            </a:r>
            <a:r>
              <a:rPr lang="pt-BR" baseline="-25000" dirty="0" smtClean="0">
                <a:sym typeface="Wingdings" pitchFamily="2" charset="2"/>
              </a:rPr>
              <a:t> </a:t>
            </a:r>
          </a:p>
          <a:p>
            <a:endParaRPr lang="pt-BR" dirty="0" smtClean="0"/>
          </a:p>
          <a:p>
            <a:r>
              <a:rPr lang="pt-BR" dirty="0" smtClean="0">
                <a:sym typeface="Wingdings" pitchFamily="2" charset="2"/>
              </a:rPr>
              <a:t>PB</a:t>
            </a:r>
            <a:r>
              <a:rPr lang="pt-BR" baseline="-25000" dirty="0" smtClean="0">
                <a:sym typeface="Wingdings" pitchFamily="2" charset="2"/>
              </a:rPr>
              <a:t>D</a:t>
            </a:r>
            <a:r>
              <a:rPr lang="pt-BR" dirty="0" smtClean="0">
                <a:sym typeface="Wingdings" pitchFamily="2" charset="2"/>
              </a:rPr>
              <a:t> </a:t>
            </a:r>
            <a:r>
              <a:rPr lang="pt-BR" dirty="0">
                <a:sym typeface="Wingdings" pitchFamily="2" charset="2"/>
              </a:rPr>
              <a:t>= </a:t>
            </a:r>
            <a:r>
              <a:rPr lang="pt-BR" u="sng" dirty="0">
                <a:sym typeface="Wingdings" pitchFamily="2" charset="2"/>
              </a:rPr>
              <a:t>3</a:t>
            </a:r>
            <a:r>
              <a:rPr lang="pt-BR" u="sng" dirty="0" smtClean="0">
                <a:sym typeface="Wingdings" pitchFamily="2" charset="2"/>
              </a:rPr>
              <a:t>,21 anos</a:t>
            </a:r>
            <a:endParaRPr lang="pt-BR" u="sng" baseline="-25000" dirty="0">
              <a:sym typeface="Wingdings" pitchFamily="2" charset="2"/>
            </a:endParaRPr>
          </a:p>
          <a:p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1296144" cy="1161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  <a:p>
            <a:pPr algn="ctr"/>
            <a:r>
              <a:rPr lang="pt-BR" sz="1100" dirty="0" smtClean="0"/>
              <a:t>continuação</a:t>
            </a:r>
            <a:endParaRPr lang="pt-BR" sz="11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10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30494" y="1268760"/>
            <a:ext cx="3127779" cy="3877985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15.000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6.000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5.000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/>
              <a:t>5.000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3.719,75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25, 24 % a.a.</a:t>
            </a:r>
            <a:endParaRPr lang="pt-BR" u="sng" dirty="0" smtClean="0"/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58" name="CaixaDeTexto 57"/>
          <p:cNvSpPr txBox="1"/>
          <p:nvPr/>
        </p:nvSpPr>
        <p:spPr>
          <a:xfrm>
            <a:off x="7926415" y="6467986"/>
            <a:ext cx="120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Continua...</a:t>
            </a:r>
            <a:endParaRPr lang="pt-B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283968" y="1340171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(25,24%) é maior que a TMA (15%)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30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0993" y="10211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12% a.a. </a:t>
            </a:r>
            <a:endParaRPr lang="pt-BR" sz="1600" dirty="0"/>
          </a:p>
        </p:txBody>
      </p:sp>
      <p:grpSp>
        <p:nvGrpSpPr>
          <p:cNvPr id="50" name="Grupo 49"/>
          <p:cNvGrpSpPr/>
          <p:nvPr/>
        </p:nvGrpSpPr>
        <p:grpSpPr>
          <a:xfrm>
            <a:off x="1256999" y="-27384"/>
            <a:ext cx="3459017" cy="2867749"/>
            <a:chOff x="2440978" y="573891"/>
            <a:chExt cx="3459017" cy="286774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250.000,00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4047357" y="573891"/>
              <a:ext cx="14285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120.000,00</a:t>
              </a:r>
              <a:endParaRPr lang="pt-BR" sz="1600" dirty="0"/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66" name="Chave esquerda 65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12938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(250.000,00)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120.000,00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107,142,86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(142.857,14)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95.663,27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(47.193,88)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85.413,63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38,219.75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76.262,17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114.481,92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68.091,22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182.573,14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/>
                  <a:t>4</a:t>
                </a:r>
                <a:r>
                  <a:rPr lang="pt-BR" sz="1200" dirty="0" smtClean="0"/>
                  <a:t>7.193,88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85.413,63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2,55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45464" y="2996952"/>
            <a:ext cx="2573140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12 i</a:t>
            </a:r>
          </a:p>
          <a:p>
            <a:pPr algn="just"/>
            <a:r>
              <a:rPr lang="pt-BR" dirty="0" smtClean="0"/>
              <a:t>250.000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 smtClean="0"/>
              <a:t>120.000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182.573,14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33, 89 %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2,55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R$ 182.573,14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33,89% a.a.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606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5356" y="88945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31176"/>
              </p:ext>
            </p:extLst>
          </p:nvPr>
        </p:nvGraphicFramePr>
        <p:xfrm>
          <a:off x="251520" y="3301484"/>
          <a:ext cx="54811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291"/>
                <a:gridCol w="1370291"/>
                <a:gridCol w="1370291"/>
                <a:gridCol w="13702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Ano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Fluxo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Presente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Saldo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(600.000,00)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1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dirty="0" smtClean="0"/>
                        <a:t>200.000,00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173.913,04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(426.086,96)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2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211.720,23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(214.366,73)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3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230.130,68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15.763,95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4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217.266,23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233.030,19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 smtClean="0"/>
                        <a:t>5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450.000</a:t>
                      </a:r>
                      <a:r>
                        <a:rPr lang="pt-BR" sz="1400" dirty="0" smtClean="0"/>
                        <a:t>,00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223.729,53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456.759,72</a:t>
                      </a:r>
                      <a:endParaRPr lang="pt-B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1763688" y="29249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200" b="1" dirty="0"/>
                  <a:t>Calculando o </a:t>
                </a:r>
                <a:r>
                  <a:rPr lang="pt-BR" sz="1200" b="1" dirty="0" err="1"/>
                  <a:t>Payback</a:t>
                </a:r>
                <a:endParaRPr lang="pt-BR" sz="1200" b="1" dirty="0"/>
              </a:p>
              <a:p>
                <a:r>
                  <a:rPr lang="pt-BR" sz="1200" dirty="0" smtClean="0"/>
                  <a:t>2 </a:t>
                </a:r>
                <a:r>
                  <a:rPr lang="pt-BR" sz="1200" dirty="0"/>
                  <a:t>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/>
                  <a:t>214.366,73[ </a:t>
                </a:r>
                <a:r>
                  <a:rPr lang="pt-BR" sz="1200" dirty="0" err="1"/>
                  <a:t>Enter</a:t>
                </a:r>
                <a:r>
                  <a:rPr lang="pt-BR" sz="1200" dirty="0"/>
                  <a:t>]</a:t>
                </a:r>
              </a:p>
              <a:p>
                <a:r>
                  <a:rPr lang="pt-BR" sz="1200" dirty="0" smtClean="0">
                    <a:sym typeface="Wingdings" pitchFamily="2" charset="2"/>
                  </a:rPr>
                  <a:t>230.130,68</a:t>
                </a:r>
                <a:r>
                  <a:rPr lang="pt-BR" sz="1200" dirty="0" smtClean="0"/>
                  <a:t>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sz="1200" dirty="0">
                  <a:ea typeface="Cambria Math"/>
                </a:endParaRPr>
              </a:p>
              <a:p>
                <a:r>
                  <a:rPr lang="pt-BR" sz="1200" dirty="0"/>
                  <a:t>+	</a:t>
                </a:r>
                <a:r>
                  <a:rPr lang="pt-BR" sz="1200" dirty="0">
                    <a:sym typeface="Wingdings" pitchFamily="2" charset="2"/>
                  </a:rPr>
                  <a:t> </a:t>
                </a:r>
                <a:r>
                  <a:rPr lang="pt-BR" sz="1200" u="sng" dirty="0" smtClean="0">
                    <a:sym typeface="Wingdings" pitchFamily="2" charset="2"/>
                  </a:rPr>
                  <a:t>2,93 </a:t>
                </a:r>
                <a:r>
                  <a:rPr lang="pt-BR" sz="1200" u="sng" dirty="0">
                    <a:sym typeface="Wingdings" pitchFamily="2" charset="2"/>
                  </a:rPr>
                  <a:t>anos</a:t>
                </a:r>
                <a:endParaRPr lang="pt-BR" sz="1200" u="sng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9" y="5869721"/>
                <a:ext cx="2620888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233" b="-48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ixaDeTexto 73"/>
          <p:cNvSpPr txBox="1"/>
          <p:nvPr/>
        </p:nvSpPr>
        <p:spPr>
          <a:xfrm>
            <a:off x="6171913" y="2553285"/>
            <a:ext cx="2520242" cy="332398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600.000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200.000 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280.000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380.000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450.000 </a:t>
            </a:r>
            <a:r>
              <a:rPr lang="pt-BR" dirty="0"/>
              <a:t>g </a:t>
            </a:r>
            <a:r>
              <a:rPr lang="pt-BR" dirty="0" err="1"/>
              <a:t>CFj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456.759,72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39,64 % a.a.</a:t>
            </a:r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5921005" y="5898401"/>
            <a:ext cx="3171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Payback</a:t>
            </a:r>
            <a:r>
              <a:rPr lang="pt-BR" b="1" dirty="0" smtClean="0"/>
              <a:t> Descontado</a:t>
            </a:r>
            <a:r>
              <a:rPr lang="pt-BR" dirty="0" smtClean="0"/>
              <a:t>: 2,93 anos</a:t>
            </a:r>
          </a:p>
          <a:p>
            <a:r>
              <a:rPr lang="pt-BR" b="1" dirty="0" smtClean="0"/>
              <a:t>VPL</a:t>
            </a:r>
            <a:r>
              <a:rPr lang="pt-BR" dirty="0" smtClean="0"/>
              <a:t>: R$ 456.759,72</a:t>
            </a:r>
          </a:p>
          <a:p>
            <a:r>
              <a:rPr lang="pt-BR" b="1" dirty="0" smtClean="0"/>
              <a:t>TIR</a:t>
            </a:r>
            <a:r>
              <a:rPr lang="pt-BR" dirty="0" smtClean="0"/>
              <a:t>: 39,64% a.a.</a:t>
            </a:r>
            <a:endParaRPr lang="pt-BR" dirty="0"/>
          </a:p>
        </p:txBody>
      </p:sp>
      <p:grpSp>
        <p:nvGrpSpPr>
          <p:cNvPr id="3" name="Grupo 2"/>
          <p:cNvGrpSpPr/>
          <p:nvPr/>
        </p:nvGrpSpPr>
        <p:grpSpPr>
          <a:xfrm>
            <a:off x="1256999" y="332656"/>
            <a:ext cx="3963073" cy="2507709"/>
            <a:chOff x="1256999" y="332656"/>
            <a:chExt cx="3963073" cy="2507709"/>
          </a:xfrm>
        </p:grpSpPr>
        <p:cxnSp>
          <p:nvCxnSpPr>
            <p:cNvPr id="57" name="Conector de seta reta 56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600.000,00</a:t>
              </a:r>
              <a:endParaRPr lang="pt-BR" sz="1600" dirty="0"/>
            </a:p>
          </p:txBody>
        </p:sp>
        <p:cxnSp>
          <p:nvCxnSpPr>
            <p:cNvPr id="62" name="Conector de seta reta 61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200K</a:t>
              </a:r>
              <a:endParaRPr lang="pt-BR" sz="1400" dirty="0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  <p:cxnSp>
          <p:nvCxnSpPr>
            <p:cNvPr id="23" name="Conector de seta reta 22"/>
            <p:cNvCxnSpPr/>
            <p:nvPr/>
          </p:nvCxnSpPr>
          <p:spPr>
            <a:xfrm flipV="1">
              <a:off x="2627784" y="71336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flipV="1">
              <a:off x="3995936" y="72721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/>
            <p:cNvSpPr txBox="1"/>
            <p:nvPr/>
          </p:nvSpPr>
          <p:spPr>
            <a:xfrm>
              <a:off x="2143215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280K</a:t>
              </a:r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350K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563888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380K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450K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496880" y="14581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389145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</a:t>
              </a:r>
              <a:endParaRPr lang="pt-BR" dirty="0"/>
            </a:p>
          </p:txBody>
        </p:sp>
      </p:grp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7626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968371" y="332656"/>
            <a:ext cx="6843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Mantendo o sistema atual: R$ 60.000,00 / ano</a:t>
            </a:r>
          </a:p>
          <a:p>
            <a:r>
              <a:rPr lang="pt-BR" dirty="0" smtClean="0"/>
              <a:t>Novo Sistema: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Investimento: R$ 100.000,00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Custos de manutenção: R$ 20.000,00</a:t>
            </a:r>
          </a:p>
          <a:p>
            <a:r>
              <a:rPr lang="pt-BR" dirty="0" smtClean="0"/>
              <a:t>Com o sistema novo, por ano a empresa economiza</a:t>
            </a:r>
          </a:p>
          <a:p>
            <a:r>
              <a:rPr lang="pt-BR" dirty="0"/>
              <a:t>R$ </a:t>
            </a:r>
            <a:r>
              <a:rPr lang="pt-BR" dirty="0" smtClean="0"/>
              <a:t>60.000,00 - </a:t>
            </a:r>
            <a:r>
              <a:rPr lang="pt-BR" dirty="0"/>
              <a:t>R$ </a:t>
            </a:r>
            <a:r>
              <a:rPr lang="pt-BR" dirty="0" smtClean="0"/>
              <a:t>20.000,00 = </a:t>
            </a:r>
            <a:r>
              <a:rPr lang="pt-BR" dirty="0"/>
              <a:t>R$ </a:t>
            </a:r>
            <a:r>
              <a:rPr lang="pt-BR" dirty="0" smtClean="0"/>
              <a:t>40.000,00 / ano, nos próximos 5 anos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1583828" y="2086982"/>
            <a:ext cx="3459017" cy="2867749"/>
            <a:chOff x="2440978" y="573891"/>
            <a:chExt cx="3459017" cy="286774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2857760" y="2057106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2857760" y="2052999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5790037" y="130807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2440978" y="3103086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100.000,00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4453008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3204595" y="1314537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4047357" y="573891"/>
              <a:ext cx="132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R = 40.000,00</a:t>
              </a:r>
              <a:endParaRPr lang="pt-BR" sz="16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934290" y="149960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3" name="Chave esquerda 12"/>
            <p:cNvSpPr/>
            <p:nvPr/>
          </p:nvSpPr>
          <p:spPr>
            <a:xfrm rot="5400000">
              <a:off x="4299503" y="-182463"/>
              <a:ext cx="395626" cy="258544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3053752" y="20641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302165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496761" y="1502335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...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598309" y="20734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5</a:t>
              </a:r>
            </a:p>
          </p:txBody>
        </p:sp>
      </p:grpSp>
      <p:sp>
        <p:nvSpPr>
          <p:cNvPr id="18" name="CaixaDeTexto 17"/>
          <p:cNvSpPr txBox="1"/>
          <p:nvPr/>
        </p:nvSpPr>
        <p:spPr>
          <a:xfrm>
            <a:off x="255676" y="248907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TMA: 15% a.a. </a:t>
            </a:r>
            <a:endParaRPr lang="pt-BR" sz="16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171913" y="2420888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 smtClean="0"/>
              <a:t>1</a:t>
            </a:r>
            <a:r>
              <a:rPr lang="pt-BR" dirty="0"/>
              <a:t>0</a:t>
            </a:r>
            <a:r>
              <a:rPr lang="pt-BR" dirty="0" smtClean="0"/>
              <a:t>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4</a:t>
            </a:r>
            <a:r>
              <a:rPr lang="pt-BR" dirty="0" smtClean="0"/>
              <a:t>0.000 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/>
              <a:t>5</a:t>
            </a:r>
            <a:r>
              <a:rPr lang="pt-BR" dirty="0" smtClean="0"/>
              <a:t> </a:t>
            </a:r>
            <a:r>
              <a:rPr lang="pt-BR" dirty="0" err="1" smtClean="0"/>
              <a:t>gN</a:t>
            </a:r>
            <a:r>
              <a:rPr lang="pt-BR" baseline="-25000" dirty="0" err="1" smtClean="0"/>
              <a:t>j</a:t>
            </a:r>
            <a:endParaRPr lang="pt-BR" baseline="-25000" dirty="0" smtClean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34.086,20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28,65 % a.a.</a:t>
            </a:r>
            <a:endParaRPr lang="pt-BR" dirty="0" smtClean="0"/>
          </a:p>
        </p:txBody>
      </p:sp>
      <p:sp>
        <p:nvSpPr>
          <p:cNvPr id="21" name="CaixaDeTexto 20"/>
          <p:cNvSpPr txBox="1"/>
          <p:nvPr/>
        </p:nvSpPr>
        <p:spPr>
          <a:xfrm>
            <a:off x="4892003" y="5085184"/>
            <a:ext cx="4140877" cy="120032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(28,65%) é maior que a TMA (15%)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010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51520" y="915566"/>
                <a:ext cx="3249544" cy="2462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 smtClean="0"/>
                  <a:t>Situação atual: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Fluxo de Caixa: R$ 1.200.000,00 / ano </a:t>
                </a:r>
              </a:p>
              <a:p>
                <a:endParaRPr lang="pt-BR" sz="1400" dirty="0" smtClean="0"/>
              </a:p>
              <a:p>
                <a:r>
                  <a:rPr lang="pt-BR" sz="1400" dirty="0" smtClean="0"/>
                  <a:t>Proposta:</a:t>
                </a:r>
                <a:endParaRPr lang="pt-BR" sz="1400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Investimento: R</a:t>
                </a:r>
                <a:r>
                  <a:rPr lang="pt-BR" sz="1400" dirty="0"/>
                  <a:t>$ </a:t>
                </a:r>
                <a:r>
                  <a:rPr lang="pt-BR" sz="1400" dirty="0" smtClean="0"/>
                  <a:t>500.000,00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pt-BR" sz="1400" dirty="0" smtClean="0"/>
                  <a:t>Fluxo de Caixa: R$ 1.500.000,00  </a:t>
                </a:r>
                <a:r>
                  <a:rPr lang="pt-BR" sz="1400" dirty="0"/>
                  <a:t>/ </a:t>
                </a:r>
                <a:r>
                  <a:rPr lang="pt-BR" sz="1400" dirty="0" smtClean="0"/>
                  <a:t>ano</a:t>
                </a:r>
              </a:p>
              <a:p>
                <a:r>
                  <a:rPr lang="pt-BR" sz="1400" dirty="0" smtClean="0"/>
                  <a:t>Ganho com a proposta: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</a:rPr>
                        <m:t>Ganho</m:t>
                      </m:r>
                      <m:r>
                        <a:rPr lang="pt-BR" sz="1400" b="0" i="0" smtClean="0">
                          <a:latin typeface="Cambria Math"/>
                        </a:rPr>
                        <m:t>=1.500.000 −1.200.000</m:t>
                      </m:r>
                    </m:oMath>
                  </m:oMathPara>
                </a14:m>
                <a:endParaRPr lang="pt-BR" sz="1400" b="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  <a:ea typeface="Cambria Math"/>
                        </a:rPr>
                        <m:t>Ganho</m:t>
                      </m:r>
                      <m:r>
                        <a:rPr lang="pt-BR" sz="1400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/>
                          <a:ea typeface="Cambria Math"/>
                        </a:rPr>
                        <m:t>R</m:t>
                      </m:r>
                      <m:r>
                        <a:rPr lang="pt-BR" sz="1400" b="0" i="0" smtClean="0">
                          <a:latin typeface="Cambria Math"/>
                          <a:ea typeface="Cambria Math"/>
                        </a:rPr>
                        <m:t>$ 300.000,00</m:t>
                      </m:r>
                    </m:oMath>
                  </m:oMathPara>
                </a14:m>
                <a:endParaRPr lang="pt-BR" sz="1400" b="0" i="0" dirty="0" smtClean="0">
                  <a:latin typeface="Cambria Math"/>
                  <a:ea typeface="Cambria Math"/>
                </a:endParaRPr>
              </a:p>
              <a:p>
                <a:endParaRPr lang="pt-BR" sz="1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1400" dirty="0"/>
                        <m:t>Taxa</m:t>
                      </m:r>
                      <m:r>
                        <m:rPr>
                          <m:nor/>
                        </m:rPr>
                        <a:rPr lang="pt-BR" sz="1400" dirty="0"/>
                        <m:t> = 15% </m:t>
                      </m:r>
                      <m:r>
                        <m:rPr>
                          <m:nor/>
                        </m:rPr>
                        <a:rPr lang="pt-BR" sz="1400" dirty="0"/>
                        <m:t>a</m:t>
                      </m:r>
                      <m:r>
                        <m:rPr>
                          <m:nor/>
                        </m:rPr>
                        <a:rPr lang="pt-BR" sz="1400" dirty="0"/>
                        <m:t>.</m:t>
                      </m:r>
                      <m:r>
                        <m:rPr>
                          <m:nor/>
                        </m:rPr>
                        <a:rPr lang="pt-BR" sz="1400" dirty="0"/>
                        <m:t>a</m:t>
                      </m:r>
                      <m:r>
                        <m:rPr>
                          <m:nor/>
                        </m:rPr>
                        <a:rPr lang="pt-BR" sz="1400" dirty="0"/>
                        <m:t>.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15566"/>
                <a:ext cx="3249544" cy="2462213"/>
              </a:xfrm>
              <a:prstGeom prst="rect">
                <a:avLst/>
              </a:prstGeom>
              <a:blipFill rotWithShape="1">
                <a:blip r:embed="rId2"/>
                <a:stretch>
                  <a:fillRect l="-375" t="-2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o 3"/>
          <p:cNvGrpSpPr/>
          <p:nvPr/>
        </p:nvGrpSpPr>
        <p:grpSpPr>
          <a:xfrm>
            <a:off x="3995936" y="515227"/>
            <a:ext cx="3963073" cy="2507709"/>
            <a:chOff x="1256999" y="332656"/>
            <a:chExt cx="3963073" cy="2507709"/>
          </a:xfrm>
        </p:grpSpPr>
        <p:cxnSp>
          <p:nvCxnSpPr>
            <p:cNvPr id="5" name="Conector de seta reta 4"/>
            <p:cNvCxnSpPr/>
            <p:nvPr/>
          </p:nvCxnSpPr>
          <p:spPr>
            <a:xfrm>
              <a:off x="1673781" y="1455831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/>
            <p:cNvCxnSpPr/>
            <p:nvPr/>
          </p:nvCxnSpPr>
          <p:spPr>
            <a:xfrm flipV="1">
              <a:off x="1673781" y="1451724"/>
              <a:ext cx="2932277" cy="41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/>
            <p:cNvCxnSpPr/>
            <p:nvPr/>
          </p:nvCxnSpPr>
          <p:spPr>
            <a:xfrm flipV="1">
              <a:off x="4606058" y="706796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1256999" y="2501811"/>
              <a:ext cx="14253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500.000,00</a:t>
              </a:r>
              <a:endParaRPr lang="pt-BR" sz="1600" dirty="0"/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3269029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flipV="1">
              <a:off x="2020616" y="713262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448289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869773" y="14628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118186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414330" y="1472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867483" y="332656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400617" y="348145"/>
              <a:ext cx="8194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R = 300K</a:t>
              </a:r>
              <a:endParaRPr lang="pt-BR" sz="1400" dirty="0"/>
            </a:p>
          </p:txBody>
        </p:sp>
      </p:grpSp>
      <p:sp>
        <p:nvSpPr>
          <p:cNvPr id="23" name="CaixaDeTexto 22"/>
          <p:cNvSpPr txBox="1"/>
          <p:nvPr/>
        </p:nvSpPr>
        <p:spPr>
          <a:xfrm>
            <a:off x="3746560" y="3645024"/>
            <a:ext cx="2520242" cy="249299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pPr algn="ctr"/>
            <a:r>
              <a:rPr lang="pt-BR" b="1" dirty="0" smtClean="0"/>
              <a:t>Calculando o VPL</a:t>
            </a:r>
          </a:p>
          <a:p>
            <a:pPr algn="just"/>
            <a:r>
              <a:rPr lang="pt-BR" dirty="0" smtClean="0"/>
              <a:t>15 i</a:t>
            </a:r>
          </a:p>
          <a:p>
            <a:pPr algn="just"/>
            <a:r>
              <a:rPr lang="pt-BR" dirty="0"/>
              <a:t>5</a:t>
            </a:r>
            <a:r>
              <a:rPr lang="pt-BR" dirty="0" smtClean="0"/>
              <a:t>00.000 CHS g CF</a:t>
            </a:r>
            <a:r>
              <a:rPr lang="pt-BR" baseline="-25000" dirty="0" smtClean="0"/>
              <a:t>0</a:t>
            </a:r>
            <a:endParaRPr lang="pt-BR" dirty="0" smtClean="0"/>
          </a:p>
          <a:p>
            <a:pPr algn="just"/>
            <a:r>
              <a:rPr lang="pt-BR" dirty="0"/>
              <a:t>3</a:t>
            </a:r>
            <a:r>
              <a:rPr lang="pt-BR" dirty="0" smtClean="0"/>
              <a:t>00.000 </a:t>
            </a:r>
            <a:r>
              <a:rPr lang="pt-BR" dirty="0"/>
              <a:t>g </a:t>
            </a:r>
            <a:r>
              <a:rPr lang="pt-BR" dirty="0" err="1" smtClean="0"/>
              <a:t>CFj</a:t>
            </a:r>
            <a:endParaRPr lang="pt-BR" dirty="0" smtClean="0"/>
          </a:p>
          <a:p>
            <a:pPr algn="just"/>
            <a:r>
              <a:rPr lang="pt-BR" dirty="0" smtClean="0"/>
              <a:t>3 </a:t>
            </a:r>
            <a:r>
              <a:rPr lang="pt-BR" dirty="0" err="1" smtClean="0"/>
              <a:t>gNj</a:t>
            </a:r>
            <a:endParaRPr lang="pt-BR" dirty="0"/>
          </a:p>
          <a:p>
            <a:pPr algn="just"/>
            <a:r>
              <a:rPr lang="pt-BR" dirty="0" smtClean="0"/>
              <a:t>f NPV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184.967,53</a:t>
            </a:r>
            <a:endParaRPr lang="pt-BR" u="sng" dirty="0" smtClean="0"/>
          </a:p>
          <a:p>
            <a:pPr algn="just"/>
            <a:endParaRPr lang="pt-BR" baseline="-25000" dirty="0" smtClean="0"/>
          </a:p>
          <a:p>
            <a:pPr algn="ctr"/>
            <a:r>
              <a:rPr lang="pt-BR" b="1" dirty="0" smtClean="0"/>
              <a:t>Calculando a TIR</a:t>
            </a:r>
          </a:p>
          <a:p>
            <a:r>
              <a:rPr lang="pt-BR" dirty="0" smtClean="0"/>
              <a:t>f IRR	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u="sng" dirty="0" smtClean="0">
                <a:sym typeface="Wingdings" pitchFamily="2" charset="2"/>
              </a:rPr>
              <a:t>36,31 % a.a.</a:t>
            </a:r>
            <a:endParaRPr lang="pt-BR" dirty="0" smtClean="0"/>
          </a:p>
        </p:txBody>
      </p:sp>
      <p:sp>
        <p:nvSpPr>
          <p:cNvPr id="24" name="CaixaDeTexto 23"/>
          <p:cNvSpPr txBox="1"/>
          <p:nvPr/>
        </p:nvSpPr>
        <p:spPr>
          <a:xfrm>
            <a:off x="6297285" y="3691190"/>
            <a:ext cx="2739212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pt-BR" b="1" dirty="0" smtClean="0"/>
              <a:t>Conclusões</a:t>
            </a:r>
          </a:p>
          <a:p>
            <a:pPr algn="just"/>
            <a:r>
              <a:rPr lang="pt-BR" dirty="0" smtClean="0"/>
              <a:t>Projeto é atraente, pois: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VPL é maior que 0 (zero)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dirty="0" smtClean="0"/>
              <a:t>TIR  (36,31%) é maior que a TMA (15%)</a:t>
            </a: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4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05349"/>
              </p:ext>
            </p:extLst>
          </p:nvPr>
        </p:nvGraphicFramePr>
        <p:xfrm>
          <a:off x="110208" y="980728"/>
          <a:ext cx="8854281" cy="5018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935"/>
                <a:gridCol w="886019"/>
                <a:gridCol w="1018922"/>
                <a:gridCol w="983481"/>
                <a:gridCol w="983481"/>
                <a:gridCol w="983481"/>
                <a:gridCol w="983481"/>
                <a:gridCol w="983481"/>
              </a:tblGrid>
              <a:tr h="16391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Demonstrativo Fluxo de Caixa Livre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de Preço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0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1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2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3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4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 5</a:t>
                      </a:r>
                      <a:endParaRPr lang="pt-BR" sz="1050" b="1" i="0" u="none" strike="noStrike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8252" marR="8252" marT="8252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</a:rPr>
                        <a:t>(+) Vendas/Receitas</a:t>
                      </a:r>
                      <a:endParaRPr lang="pt-BR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25,00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R$ 1.500.000,00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R$ 1.505.000,00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R$ 1.510.000,00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R$ 1.510.000,00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R$ 1.510.000,00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Impostos s/Vendas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5%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(75.250,00)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(75.500,00)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Vendas Líquidas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R$ 1.425.000,00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R$ 1.429.750,00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R$ 1.434.500,00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R$ 1.434.500,00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R$ 1.434.500,00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Custos Variáveis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10,00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(602.000,00)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(604.000,00)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(604.000,00)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(604.000,00)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Bruto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825.000,00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827.750,00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830.500,00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830.500,00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830.500,00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Custos Fixos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Despesas de Vendas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Despesas Adminstrativas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Depreciação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(150.000,00)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Propaganda e Marketing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(320.000,00)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306951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antes dos Juros e I. Renda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307.750,00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Despesas Financeiras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Antes do Imp. de Renda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305.000,00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307.750,00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310.500,00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Imp. de Renda/CSLL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 dirty="0" smtClean="0">
                          <a:effectLst/>
                        </a:rPr>
                        <a:t>30</a:t>
                      </a:r>
                      <a:r>
                        <a:rPr lang="pt-BR" sz="1050" u="none" strike="noStrike" dirty="0">
                          <a:effectLst/>
                        </a:rPr>
                        <a:t>%</a:t>
                      </a:r>
                      <a:endParaRPr lang="pt-BR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(91.500,00)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(92.325,00)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(93.150,00)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(93.150,00)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(93.150,00)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Lucro Líquido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213.500,00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215.425,00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217.350,00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(+) Depreciação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150.000,00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Dividendos Preferenciais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(+) Valor Residual (Liquido do I.R.)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131.250,00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Investimentos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(750.000,00)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(+/-) Variação no Capital de Giro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(300.000,00)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300.000,00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(+) Financiamentos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(-) Amortizações do Principal 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             -  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(=) Fluxo de Caixa Livre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 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(1.050.000,00)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363.500,00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365.425,00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367.350,00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   798.600,00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Valor Presente Líquido - VPL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 R$ 376.102,94 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>
                          <a:effectLst/>
                        </a:rPr>
                        <a:t>Taxa Interna de Retorno - TIR</a:t>
                      </a:r>
                      <a:endParaRPr lang="pt-BR" sz="1050" b="1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u="none" strike="noStrike">
                          <a:effectLst/>
                        </a:rPr>
                        <a:t>27,68%</a:t>
                      </a:r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  <a:tr h="16391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u="sng" strike="noStrike">
                          <a:effectLst/>
                        </a:rPr>
                        <a:t>O projeto é viável, pois o VPL &gt; 0 e TIR(27,68%) &gt; TMA(15%)</a:t>
                      </a:r>
                      <a:endParaRPr lang="pt-BR" sz="1050" b="0" i="0" u="sng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8252" marR="8252" marT="8252" marB="0" anchor="b"/>
                </a:tc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107504" y="44624"/>
            <a:ext cx="151216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Estudo de Caso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27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7. Custo médio ponderado do capital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32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8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759918" y="103565"/>
            <a:ext cx="34996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% de Capital de Terceiros 35%</a:t>
            </a:r>
          </a:p>
          <a:p>
            <a:r>
              <a:rPr lang="pt-BR" dirty="0" smtClean="0"/>
              <a:t>Custo anual Capital de Terceiros 9%</a:t>
            </a:r>
          </a:p>
          <a:p>
            <a:r>
              <a:rPr lang="pt-BR" dirty="0"/>
              <a:t>% de Capital de </a:t>
            </a:r>
            <a:r>
              <a:rPr lang="pt-BR" dirty="0" smtClean="0"/>
              <a:t>Próprio 65</a:t>
            </a:r>
            <a:r>
              <a:rPr lang="pt-BR" dirty="0"/>
              <a:t>%</a:t>
            </a:r>
          </a:p>
          <a:p>
            <a:r>
              <a:rPr lang="pt-BR" dirty="0"/>
              <a:t>Custo anual Capital de Próprio</a:t>
            </a:r>
            <a:r>
              <a:rPr lang="pt-BR" dirty="0" smtClean="0"/>
              <a:t> 10%</a:t>
            </a:r>
          </a:p>
          <a:p>
            <a:r>
              <a:rPr lang="pt-BR" dirty="0" smtClean="0"/>
              <a:t>I.R. 30%</a:t>
            </a:r>
            <a:endParaRPr lang="pt-BR" dirty="0"/>
          </a:p>
          <a:p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816045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368152"/>
                    <a:gridCol w="3924436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6,50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100%−30%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6,3%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2,21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8,71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816045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368152"/>
                    <a:gridCol w="3924436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6,50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35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62422" t="-211667" r="-5419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2,21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8,71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1949573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8,71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8,71 %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1949573" cy="762773"/>
              </a:xfrm>
              <a:prstGeom prst="rect">
                <a:avLst/>
              </a:prstGeom>
              <a:blipFill rotWithShape="1">
                <a:blip r:embed="rId3"/>
                <a:stretch>
                  <a:fillRect l="-2500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691680" y="4293096"/>
                <a:ext cx="5391412" cy="2221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65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0,09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35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6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5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2,21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100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=8,71 %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93096"/>
                <a:ext cx="5391412" cy="2221442"/>
              </a:xfrm>
              <a:prstGeom prst="rect">
                <a:avLst/>
              </a:prstGeom>
              <a:blipFill rotWithShape="1">
                <a:blip r:embed="rId4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3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</m:den>
                      </m:f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pt-BR" dirty="0" smtClean="0"/>
                  <a:t> 0,00056</a:t>
                </a:r>
              </a:p>
              <a:p>
                <a:pPr algn="ctr"/>
                <a:r>
                  <a:rPr lang="pt-BR" dirty="0"/>
                  <a:t>M</a:t>
                </a:r>
                <a:r>
                  <a:rPr lang="pt-BR" dirty="0" smtClean="0"/>
                  <a:t> = C(1 + in)</a:t>
                </a:r>
              </a:p>
              <a:p>
                <a:pPr algn="ctr"/>
                <a:r>
                  <a:rPr lang="pt-BR" dirty="0"/>
                  <a:t>500</a:t>
                </a:r>
                <a:r>
                  <a:rPr lang="pt-BR" dirty="0" smtClean="0"/>
                  <a:t> = C(1 + </a:t>
                </a:r>
                <a:r>
                  <a:rPr lang="pt-BR" dirty="0"/>
                  <a:t>0,00056</a:t>
                </a:r>
                <a:r>
                  <a:rPr lang="pt-BR" dirty="0" smtClean="0"/>
                  <a:t> x 20)</a:t>
                </a:r>
              </a:p>
              <a:p>
                <a:pPr algn="ctr"/>
                <a:r>
                  <a:rPr lang="pt-BR" dirty="0" smtClean="0"/>
                  <a:t>C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dirty="0" smtClean="0">
                            <a:latin typeface="Cambria Math"/>
                          </a:rPr>
                          <m:t>500</m:t>
                        </m:r>
                      </m:num>
                      <m:den>
                        <m:r>
                          <a:rPr lang="pt-BR" b="0" i="1" dirty="0" smtClean="0">
                            <a:latin typeface="Cambria Math"/>
                          </a:rPr>
                          <m:t>1,01111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:r>
                  <a:rPr lang="pt-BR" dirty="0" smtClean="0"/>
                  <a:t>C = </a:t>
                </a:r>
                <a:r>
                  <a:rPr lang="pt-BR" u="sng" dirty="0" smtClean="0"/>
                  <a:t>R$ 494,51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5" y="2720017"/>
                <a:ext cx="2570704" cy="3484608"/>
              </a:xfrm>
              <a:prstGeom prst="rect">
                <a:avLst/>
              </a:prstGeom>
              <a:blipFill rotWithShape="1">
                <a:blip r:embed="rId2"/>
                <a:stretch>
                  <a:fillRect l="-1422" t="-874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5</a:t>
                </a:r>
              </a:p>
              <a:p>
                <a:r>
                  <a:rPr lang="pt-BR" dirty="0">
                    <a:ea typeface="Cambria Math"/>
                    <a:sym typeface="Wingdings" pitchFamily="2" charset="2"/>
                  </a:rPr>
                  <a:t>500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0,2 [</a:t>
                </a:r>
                <a:r>
                  <a:rPr lang="pt-BR" dirty="0" err="1" smtClean="0"/>
                  <a:t>Enter</a:t>
                </a:r>
                <a:r>
                  <a:rPr lang="pt-BR" dirty="0" smtClean="0"/>
                  <a:t>]</a:t>
                </a:r>
              </a:p>
              <a:p>
                <a:r>
                  <a:rPr lang="pt-BR" dirty="0"/>
                  <a:t>3</a:t>
                </a:r>
                <a:r>
                  <a:rPr lang="pt-BR" dirty="0" smtClean="0"/>
                  <a:t>60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dirty="0" smtClean="0">
                    <a:ea typeface="Cambria Math"/>
                  </a:rPr>
                  <a:t>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20 x		 0,01111</a:t>
                </a:r>
                <a:endParaRPr lang="pt-BR" dirty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</a:rPr>
                  <a:t>1+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1,01111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/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	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R$ 494,51</a:t>
                </a:r>
                <a:endParaRPr lang="pt-BR" u="sng" dirty="0" smtClean="0">
                  <a:ea typeface="Cambria Math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889" y="2832025"/>
                <a:ext cx="3070071" cy="3139321"/>
              </a:xfrm>
              <a:prstGeom prst="rect">
                <a:avLst/>
              </a:prstGeom>
              <a:blipFill rotWithShape="1">
                <a:blip r:embed="rId3"/>
                <a:stretch>
                  <a:fillRect l="-1587" t="-971" r="-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588083" cy="2426786"/>
            <a:chOff x="4866294" y="3933056"/>
            <a:chExt cx="366560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596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?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1515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20d</a:t>
              </a:r>
            </a:p>
            <a:p>
              <a:r>
                <a:rPr lang="pt-BR" sz="1600" dirty="0" smtClean="0"/>
                <a:t>i = 20%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151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500,00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247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?</a:t>
            </a:r>
          </a:p>
          <a:p>
            <a:r>
              <a:rPr lang="pt-BR" dirty="0"/>
              <a:t>n = 20d</a:t>
            </a:r>
          </a:p>
          <a:p>
            <a:r>
              <a:rPr lang="pt-BR" dirty="0"/>
              <a:t>i = 20% a.a.</a:t>
            </a:r>
          </a:p>
          <a:p>
            <a:r>
              <a:rPr lang="pt-BR" dirty="0"/>
              <a:t>M = </a:t>
            </a:r>
            <a:r>
              <a:rPr lang="pt-BR" dirty="0" smtClean="0"/>
              <a:t>500,00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8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759918" y="103565"/>
            <a:ext cx="29742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Capital Ordinário: R$ 70.000.000,00</a:t>
            </a:r>
          </a:p>
          <a:p>
            <a:r>
              <a:rPr lang="pt-BR" sz="1400" dirty="0"/>
              <a:t>Custo anual Capital de Ordinário 25%</a:t>
            </a:r>
          </a:p>
          <a:p>
            <a:endParaRPr lang="pt-BR" sz="1400" dirty="0" smtClean="0"/>
          </a:p>
          <a:p>
            <a:r>
              <a:rPr lang="pt-BR" sz="1400" dirty="0" smtClean="0"/>
              <a:t>Capital Preferencial: </a:t>
            </a:r>
            <a:r>
              <a:rPr lang="pt-BR" sz="1400" dirty="0"/>
              <a:t>R$ </a:t>
            </a:r>
            <a:r>
              <a:rPr lang="pt-BR" sz="1400" dirty="0" smtClean="0"/>
              <a:t>30.000.000,00</a:t>
            </a:r>
            <a:endParaRPr lang="pt-BR" sz="1400" dirty="0"/>
          </a:p>
          <a:p>
            <a:r>
              <a:rPr lang="pt-BR" sz="1400" dirty="0"/>
              <a:t>Custo anual Capital de </a:t>
            </a:r>
            <a:r>
              <a:rPr lang="pt-BR" sz="1400" dirty="0" smtClean="0"/>
              <a:t>Ordinário: 10%</a:t>
            </a:r>
            <a:endParaRPr lang="pt-BR" sz="1400" dirty="0"/>
          </a:p>
          <a:p>
            <a:endParaRPr lang="pt-BR" sz="1400" dirty="0" smtClean="0"/>
          </a:p>
          <a:p>
            <a:r>
              <a:rPr lang="pt-BR" sz="1400" dirty="0" smtClean="0"/>
              <a:t>Capital de Terceiros: </a:t>
            </a:r>
            <a:r>
              <a:rPr lang="pt-BR" sz="1400" dirty="0"/>
              <a:t>R$ </a:t>
            </a:r>
            <a:r>
              <a:rPr lang="pt-BR" sz="1400" dirty="0" smtClean="0"/>
              <a:t>45.000.000,00</a:t>
            </a:r>
            <a:endParaRPr lang="pt-BR" sz="1400" dirty="0"/>
          </a:p>
          <a:p>
            <a:r>
              <a:rPr lang="pt-BR" sz="1400" dirty="0"/>
              <a:t>Custo anual Capital de </a:t>
            </a:r>
            <a:r>
              <a:rPr lang="pt-BR" sz="1400" dirty="0" smtClean="0"/>
              <a:t>Terceiros: 19%</a:t>
            </a:r>
          </a:p>
          <a:p>
            <a:r>
              <a:rPr lang="pt-BR" sz="1400" dirty="0" smtClean="0"/>
              <a:t>I.R.: 34%</a:t>
            </a:r>
            <a:endParaRPr lang="pt-BR" sz="14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163086"/>
                  </p:ext>
                </p:extLst>
              </p:nvPr>
            </p:nvGraphicFramePr>
            <p:xfrm>
              <a:off x="458356" y="2204864"/>
              <a:ext cx="8496944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356"/>
                    <a:gridCol w="1728192"/>
                    <a:gridCol w="3123160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Ordinário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70.000.000,00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17.500.000,00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Preferencial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45.000.000,00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100%−34%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12,54%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5.643.000,00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145.000.000,00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26.143.000,00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163086"/>
                  </p:ext>
                </p:extLst>
              </p:nvPr>
            </p:nvGraphicFramePr>
            <p:xfrm>
              <a:off x="458356" y="2204864"/>
              <a:ext cx="8496944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1356"/>
                    <a:gridCol w="1728192"/>
                    <a:gridCol w="3123160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Ordinário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70.000.000,00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17.500.000,00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Preferencial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45.000.000,00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3899" t="-178095" r="-68031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5.643.000,00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145.000.000,00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26.143.000,00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4365104"/>
                <a:ext cx="2571538" cy="762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26.143.000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145.000.000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18,03 %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4365104"/>
                <a:ext cx="2571538" cy="762773"/>
              </a:xfrm>
              <a:prstGeom prst="rect">
                <a:avLst/>
              </a:prstGeom>
              <a:blipFill rotWithShape="1">
                <a:blip r:embed="rId3"/>
                <a:stretch>
                  <a:fillRect l="-1896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64825" y="5111943"/>
                <a:ext cx="7489936" cy="1355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>
                          <a:latin typeface="Cambria Math"/>
                        </a:rPr>
                        <m:t>CMPC</m:t>
                      </m:r>
                      <m:r>
                        <a:rPr lang="pt-BR" sz="1400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sz="1400" b="0" i="1" smtClean="0">
                          <a:latin typeface="Cambria Math"/>
                        </a:rPr>
                        <m:t>0,25</m:t>
                      </m:r>
                      <m:r>
                        <a:rPr lang="pt-BR" sz="1400" i="1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70.000.000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1400" i="1">
                          <a:latin typeface="Cambria Math"/>
                        </a:rPr>
                        <m:t>0,</m:t>
                      </m:r>
                      <m:r>
                        <a:rPr lang="pt-BR" sz="1400" b="0" i="1" smtClean="0">
                          <a:latin typeface="Cambria Math"/>
                        </a:rPr>
                        <m:t>1</m:t>
                      </m:r>
                      <m:r>
                        <a:rPr lang="pt-BR" sz="1400" i="1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0.000.000</m:t>
                          </m:r>
                        </m:num>
                        <m:den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+ 0,1254</m:t>
                      </m:r>
                      <m:r>
                        <a:rPr lang="pt-BR" sz="14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45.000.000</m:t>
                          </m:r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145.000.000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0,34</m:t>
                          </m:r>
                        </m:e>
                      </m:d>
                    </m:oMath>
                  </m:oMathPara>
                </a14:m>
                <a:endParaRPr lang="pt-BR" sz="1400" dirty="0" smtClean="0">
                  <a:ea typeface="Cambria Math"/>
                </a:endParaRPr>
              </a:p>
              <a:p>
                <a:endParaRPr lang="pt-BR" sz="14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>
                          <a:latin typeface="Cambria Math"/>
                        </a:rPr>
                        <m:t>CMPC</m:t>
                      </m:r>
                      <m:r>
                        <a:rPr lang="pt-BR" sz="1400">
                          <a:latin typeface="Cambria Math"/>
                        </a:rPr>
                        <m:t> </m:t>
                      </m:r>
                      <m:r>
                        <a:rPr lang="pt-BR" sz="1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7,5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num>
                        <m:den>
                          <m:r>
                            <a:rPr lang="pt-BR" sz="1400" i="1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i="1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sz="1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5,643</m:t>
                          </m:r>
                        </m:num>
                        <m:den>
                          <m:r>
                            <a:rPr lang="pt-BR" sz="1400" b="0" i="1" smtClean="0">
                              <a:latin typeface="Cambria Math"/>
                              <a:ea typeface="Cambria Math"/>
                            </a:rPr>
                            <m:t>145</m:t>
                          </m:r>
                        </m:den>
                      </m:f>
                      <m:r>
                        <a:rPr lang="pt-BR" sz="1400" b="0" i="1" smtClean="0">
                          <a:latin typeface="Cambria Math"/>
                          <a:ea typeface="Cambria Math"/>
                        </a:rPr>
                        <m:t>=18,03 %</m:t>
                      </m:r>
                    </m:oMath>
                  </m:oMathPara>
                </a14:m>
                <a:endParaRPr lang="pt-BR" sz="1400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25" y="5111943"/>
                <a:ext cx="7489936" cy="1355628"/>
              </a:xfrm>
              <a:prstGeom prst="rect">
                <a:avLst/>
              </a:prstGeom>
              <a:blipFill rotWithShape="1">
                <a:blip r:embed="rId4"/>
                <a:stretch>
                  <a:fillRect t="-4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5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54479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5.000.000 – 1.862.500,00 = R$ 3.137.500,00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18%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R$ 1.862.500,00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</a:t>
            </a:r>
            <a:r>
              <a:rPr lang="pt-BR" sz="1600" dirty="0"/>
              <a:t>9%</a:t>
            </a:r>
          </a:p>
          <a:p>
            <a:r>
              <a:rPr lang="pt-BR" sz="1600" dirty="0" smtClean="0"/>
              <a:t>I.R. 35%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135283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3.137.500,00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18%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564.750,00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1.862.500,00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9%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100%−35%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5,85%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108.956,25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673.706,25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3135283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3.137.500,00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18%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564.750,00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1.862.500,00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323" t="-211667" r="-57496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108.956,25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5.000.000,00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673.706,25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51062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673.706,25 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5.000.000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13,47%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510624" cy="766685"/>
              </a:xfrm>
              <a:prstGeom prst="rect">
                <a:avLst/>
              </a:prstGeom>
              <a:blipFill rotWithShape="1">
                <a:blip r:embed="rId3"/>
                <a:stretch>
                  <a:fillRect l="-1942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0,18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3.137.500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0,0585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1.862.500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0,35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3,47%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blipFill rotWithShape="1">
                <a:blip r:embed="rId4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847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328237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R$ 8.500.000,00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15%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R$ 1.500.000,00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10%</a:t>
            </a:r>
            <a:endParaRPr lang="pt-BR" sz="1600" dirty="0"/>
          </a:p>
          <a:p>
            <a:r>
              <a:rPr lang="pt-BR" sz="1600" dirty="0" smtClean="0"/>
              <a:t>I.R. : 0%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65402"/>
              </p:ext>
            </p:extLst>
          </p:nvPr>
        </p:nvGraphicFramePr>
        <p:xfrm>
          <a:off x="458356" y="1700808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/>
                <a:gridCol w="1593364"/>
                <a:gridCol w="3699224"/>
                <a:gridCol w="2124236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Capital (R$)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 juros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Juros(R$)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Próprio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8.500.000,00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1.275.000,00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Terceiros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1.500.000,00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10%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150.000,00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 smtClean="0"/>
                        <a:t>Total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/>
                        <a:t>10.000.000,00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 smtClean="0"/>
                        <a:t>1.425.000,00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1.425.000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10.000.000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14,25%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blipFill rotWithShape="1">
                <a:blip r:embed="rId2"/>
                <a:stretch>
                  <a:fillRect l="-1970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067600" y="4293096"/>
                <a:ext cx="6639575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0,15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1.275.000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0,1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150.000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10.000.000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4,25%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600" y="4293096"/>
                <a:ext cx="6639575" cy="1972528"/>
              </a:xfrm>
              <a:prstGeom prst="rect">
                <a:avLst/>
              </a:prstGeom>
              <a:blipFill rotWithShape="1">
                <a:blip r:embed="rId3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3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2123728" y="103565"/>
            <a:ext cx="35420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/>
              <a:t>Capital </a:t>
            </a:r>
            <a:r>
              <a:rPr lang="pt-BR" sz="1600" dirty="0"/>
              <a:t>de </a:t>
            </a:r>
            <a:r>
              <a:rPr lang="pt-BR" sz="1600" dirty="0" smtClean="0"/>
              <a:t>Próprio: R$ 10.000.000,00</a:t>
            </a:r>
            <a:endParaRPr lang="pt-BR" sz="1600" dirty="0"/>
          </a:p>
          <a:p>
            <a:r>
              <a:rPr lang="pt-BR" sz="1600" dirty="0"/>
              <a:t>Custo anual Capital de Próprio</a:t>
            </a:r>
            <a:r>
              <a:rPr lang="pt-BR" sz="1600" dirty="0" smtClean="0"/>
              <a:t> 20%</a:t>
            </a:r>
          </a:p>
          <a:p>
            <a:endParaRPr lang="pt-BR" sz="1600" dirty="0" smtClean="0"/>
          </a:p>
          <a:p>
            <a:r>
              <a:rPr lang="pt-BR" sz="1600" dirty="0"/>
              <a:t>Capital de </a:t>
            </a:r>
            <a:r>
              <a:rPr lang="pt-BR" sz="1600" dirty="0" smtClean="0"/>
              <a:t>Terceiros: R$ 10.000.000,00</a:t>
            </a:r>
            <a:endParaRPr lang="pt-BR" sz="1600" dirty="0"/>
          </a:p>
          <a:p>
            <a:r>
              <a:rPr lang="pt-BR" sz="1600" dirty="0"/>
              <a:t>Custo anual Capital de </a:t>
            </a:r>
            <a:r>
              <a:rPr lang="pt-BR" sz="1600" dirty="0" smtClean="0"/>
              <a:t>Terceiros: 13,78%</a:t>
            </a:r>
            <a:endParaRPr lang="pt-BR" sz="1600" dirty="0"/>
          </a:p>
          <a:p>
            <a:r>
              <a:rPr lang="pt-BR" sz="1600" dirty="0" smtClean="0"/>
              <a:t>I.R. 35%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8" name="Elipse 7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39582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13,78%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100%−35%</m:t>
                                  </m:r>
                                </m:e>
                              </m:d>
                              <m:r>
                                <a:rPr lang="pt-BR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pt-BR" dirty="0" smtClean="0"/>
                            <a:t>= 8,96%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895.700,00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20.000.000,00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2.895.700,00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e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2839582"/>
                  </p:ext>
                </p:extLst>
              </p:nvPr>
            </p:nvGraphicFramePr>
            <p:xfrm>
              <a:off x="458356" y="1700808"/>
              <a:ext cx="8496944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0120"/>
                    <a:gridCol w="1593364"/>
                    <a:gridCol w="3699224"/>
                    <a:gridCol w="2124236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Capital (R$)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i juros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Juros(R$)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Próprio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20%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2.000.000,00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 smtClean="0"/>
                            <a:t>Terceiros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10.000.000,00</a:t>
                          </a:r>
                          <a:endParaRPr lang="pt-B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2323" t="-211667" r="-57496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dirty="0" smtClean="0"/>
                            <a:t>895.700,00</a:t>
                          </a:r>
                          <a:endParaRPr lang="pt-BR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b="1" dirty="0" smtClean="0"/>
                            <a:t>Total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20.000.000,00</a:t>
                          </a:r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pt-B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pt-BR" b="1" dirty="0" smtClean="0"/>
                            <a:t>2.895.700,00</a:t>
                          </a:r>
                          <a:endParaRPr lang="pt-B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CMPC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2.895.700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20.000.000</m:t>
                        </m:r>
                      </m:den>
                    </m:f>
                    <m:r>
                      <a:rPr lang="pt-BR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100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r>
                  <a:rPr lang="pt-BR" dirty="0" smtClean="0"/>
                  <a:t>CMPC = 14,48%</a:t>
                </a:r>
                <a:endParaRPr lang="pt-BR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89" y="3212976"/>
                <a:ext cx="2473754" cy="766685"/>
              </a:xfrm>
              <a:prstGeom prst="rect">
                <a:avLst/>
              </a:prstGeom>
              <a:blipFill rotWithShape="1">
                <a:blip r:embed="rId3"/>
                <a:stretch>
                  <a:fillRect l="-1970" b="-119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Utilizando a Fórmula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CMPC</m:t>
                      </m:r>
                      <m:r>
                        <a:rPr lang="pt-BR" b="0" i="0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 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𝐾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×(1−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𝐼𝑅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0,18</m:t>
                      </m:r>
                      <m:r>
                        <a:rPr lang="pt-BR" i="1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3.137.500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0,0585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1.862.500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5.000.000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0,35</m:t>
                          </m:r>
                        </m:e>
                      </m:d>
                    </m:oMath>
                  </m:oMathPara>
                </a14:m>
                <a:endParaRPr lang="pt-BR" dirty="0" smtClean="0">
                  <a:ea typeface="Cambria Math"/>
                </a:endParaRPr>
              </a:p>
              <a:p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CMPC</m:t>
                      </m:r>
                      <m:r>
                        <a:rPr lang="pt-BR">
                          <a:latin typeface="Cambria Math"/>
                        </a:rPr>
                        <m:t> 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3,47%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87" y="4293096"/>
                <a:ext cx="6546600" cy="1972528"/>
              </a:xfrm>
              <a:prstGeom prst="rect">
                <a:avLst/>
              </a:prstGeom>
              <a:blipFill rotWithShape="1">
                <a:blip r:embed="rId4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2261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7. CAPM – Modelo de precificação de ativos </a:t>
            </a:r>
            <a:r>
              <a:rPr lang="pt-BR" dirty="0" err="1" smtClean="0"/>
              <a:t>finanaceiros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32 – 33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574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728970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20%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15,25%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=0,85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r>
                  <a:rPr lang="pt-BR" dirty="0" smtClean="0"/>
                  <a:t>Investidor no mercado de ações?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=15,25+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20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15,25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0,85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=19,29%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𝑚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𝑅𝑚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𝑚</m:t>
                      </m:r>
                      <m:r>
                        <a:rPr lang="pt-BR" i="1">
                          <a:latin typeface="Cambria Math"/>
                        </a:rPr>
                        <m:t>=20−1</m:t>
                      </m:r>
                      <m:r>
                        <a:rPr lang="pt-BR" b="0" i="1" smtClean="0">
                          <a:latin typeface="Cambria Math"/>
                        </a:rPr>
                        <m:t>5,25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𝑚</m:t>
                      </m:r>
                      <m:r>
                        <a:rPr lang="pt-BR" i="1" u="sng">
                          <a:latin typeface="Cambria Math"/>
                        </a:rPr>
                        <m:t>=4,75</m:t>
                      </m:r>
                      <m:r>
                        <a:rPr lang="pt-BR" b="0" i="1" u="sng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728970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473" t="-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835696" y="486916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19,29%</a:t>
            </a:r>
          </a:p>
          <a:p>
            <a:endParaRPr lang="pt-BR" dirty="0" smtClean="0"/>
          </a:p>
          <a:p>
            <a:r>
              <a:rPr lang="pt-BR" dirty="0" smtClean="0"/>
              <a:t>Prêmio exigido pelo investidor do mercado de ações: 4,75%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9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179332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25%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8%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=0,90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r>
                  <a:rPr lang="pt-BR" dirty="0" smtClean="0"/>
                  <a:t>Investidor no título?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=8+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25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8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0,9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=23,30%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𝑖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23,30</m:t>
                      </m:r>
                      <m:r>
                        <a:rPr lang="pt-BR" i="1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𝑚</m:t>
                      </m:r>
                      <m:r>
                        <a:rPr lang="pt-BR" i="1" u="sng">
                          <a:latin typeface="Cambria Math"/>
                        </a:rPr>
                        <m:t>=15,3</m:t>
                      </m:r>
                      <m:r>
                        <a:rPr lang="pt-BR" b="0" i="1" u="sng" smtClean="0">
                          <a:latin typeface="Cambria Math"/>
                        </a:rPr>
                        <m:t>0%</m:t>
                      </m:r>
                    </m:oMath>
                  </m:oMathPara>
                </a14:m>
                <a:endParaRPr lang="pt-BR" b="0" u="sng" dirty="0" smtClean="0"/>
              </a:p>
              <a:p>
                <a:endParaRPr lang="pt-BR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179332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727" t="-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835696" y="4869160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23,30%</a:t>
            </a:r>
          </a:p>
          <a:p>
            <a:endParaRPr lang="pt-BR" dirty="0" smtClean="0"/>
          </a:p>
          <a:p>
            <a:r>
              <a:rPr lang="pt-BR" dirty="0" smtClean="0"/>
              <a:t>Prêmio exigido pelo investidor no título: 15,30%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96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18234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20%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6,5%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=0,65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=6,5+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20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6,5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0,65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=15,28%</m:t>
                      </m:r>
                    </m:oMath>
                  </m:oMathPara>
                </a14:m>
                <a:endParaRPr lang="pt-BR" b="0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182346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724" t="-1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488545" y="28529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15,28%</a:t>
            </a:r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14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91102" y="404664"/>
                <a:ext cx="342677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</a:t>
                </a:r>
                <a:r>
                  <a:rPr lang="pt-BR" dirty="0"/>
                  <a:t> </a:t>
                </a:r>
                <a:r>
                  <a:rPr lang="pt-BR" dirty="0" smtClean="0"/>
                  <a:t>= 15%</a:t>
                </a:r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6,49%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=1,2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𝑅𝑖</m:t>
                      </m:r>
                      <m:r>
                        <a:rPr lang="pt-BR" i="1">
                          <a:latin typeface="Cambria Math"/>
                        </a:rPr>
                        <m:t>=6,49+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15</m:t>
                          </m:r>
                          <m:r>
                            <a:rPr lang="pt-BR" i="1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6,49</m:t>
                          </m:r>
                        </m:e>
                      </m:d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1,20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=16,70%</m:t>
                      </m:r>
                    </m:oMath>
                  </m:oMathPara>
                </a14:m>
                <a:endParaRPr lang="pt-BR" b="0" u="sng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102" y="404664"/>
                <a:ext cx="3426772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601" t="-1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488545" y="285293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CAPM: 16,70%</a:t>
            </a:r>
          </a:p>
        </p:txBody>
      </p:sp>
      <p:sp>
        <p:nvSpPr>
          <p:cNvPr id="6" name="Elipse 5"/>
          <p:cNvSpPr/>
          <p:nvPr/>
        </p:nvSpPr>
        <p:spPr>
          <a:xfrm>
            <a:off x="107504" y="44624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0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183583" y="1916832"/>
                <a:ext cx="50134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Rm </a:t>
                </a:r>
                <a:r>
                  <a:rPr lang="pt-BR" dirty="0" smtClean="0"/>
                  <a:t>= </a:t>
                </a:r>
                <a:r>
                  <a:rPr lang="pt-BR" dirty="0" smtClean="0"/>
                  <a:t>20%</a:t>
                </a:r>
                <a:endParaRPr lang="pt-BR" dirty="0" smtClean="0"/>
              </a:p>
              <a:p>
                <a:r>
                  <a:rPr lang="pt-BR" dirty="0" err="1" smtClean="0"/>
                  <a:t>Rf</a:t>
                </a:r>
                <a:r>
                  <a:rPr lang="pt-BR" dirty="0" smtClean="0"/>
                  <a:t> = </a:t>
                </a:r>
                <a:r>
                  <a:rPr lang="pt-BR" dirty="0" smtClean="0"/>
                  <a:t>5%</a:t>
                </a:r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=1,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5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Ri = ?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𝑅𝑖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𝑅𝑓</m:t>
                      </m:r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𝑅𝑚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𝑅𝑓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 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𝛽</m:t>
                      </m:r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𝑅𝑖</m:t>
                    </m:r>
                    <m:r>
                      <a:rPr lang="pt-BR" i="1">
                        <a:latin typeface="Cambria Math"/>
                      </a:rPr>
                      <m:t>=5+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20 −5</m:t>
                        </m:r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pt-BR" b="0" dirty="0" smtClean="0">
                    <a:ea typeface="Cambria Math"/>
                  </a:rPr>
                  <a:t> 1,5</a:t>
                </a:r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u="sng">
                          <a:latin typeface="Cambria Math"/>
                        </a:rPr>
                        <m:t>𝑅𝑖</m:t>
                      </m:r>
                      <m:r>
                        <a:rPr lang="pt-BR" i="1" u="sng">
                          <a:latin typeface="Cambria Math"/>
                        </a:rPr>
                        <m:t>=27,50%</m:t>
                      </m:r>
                    </m:oMath>
                  </m:oMathPara>
                </a14:m>
                <a:endParaRPr lang="pt-BR" u="sng" dirty="0" smtClean="0"/>
              </a:p>
              <a:p>
                <a:pPr/>
                <a:r>
                  <a:rPr lang="pt-BR" u="sng" dirty="0" smtClean="0"/>
                  <a:t>Custo do Capital Próprio = </a:t>
                </a:r>
                <a:r>
                  <a:rPr lang="pt-BR" u="sng" dirty="0" err="1" smtClean="0"/>
                  <a:t>Ke</a:t>
                </a:r>
                <a:r>
                  <a:rPr lang="pt-BR" u="sng" dirty="0" smtClean="0"/>
                  <a:t> = Ri = CAPM = 27,50%</a:t>
                </a:r>
                <a:endParaRPr lang="pt-BR" b="0" u="sng" dirty="0" smtClean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83" y="1916832"/>
                <a:ext cx="5013424" cy="2585323"/>
              </a:xfrm>
              <a:prstGeom prst="rect">
                <a:avLst/>
              </a:prstGeom>
              <a:blipFill rotWithShape="1">
                <a:blip r:embed="rId2"/>
                <a:stretch>
                  <a:fillRect l="-972" t="-1176" b="-2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/>
          <p:cNvSpPr/>
          <p:nvPr/>
        </p:nvSpPr>
        <p:spPr>
          <a:xfrm>
            <a:off x="107504" y="44624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Extra</a:t>
            </a:r>
            <a:endParaRPr lang="pt-BR" dirty="0" smtClean="0"/>
          </a:p>
        </p:txBody>
      </p:sp>
      <p:sp>
        <p:nvSpPr>
          <p:cNvPr id="2" name="CaixaDeTexto 1"/>
          <p:cNvSpPr txBox="1"/>
          <p:nvPr/>
        </p:nvSpPr>
        <p:spPr>
          <a:xfrm>
            <a:off x="1183583" y="170056"/>
            <a:ext cx="7308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empresa tem uma estrutura de capital onde o capital de terceiro é de 30%. Se o retorno de mercado é de 20%, os títulos sem risco de 5%, o beta dessa empresa é de 1,50 e o imposto de renda de 30%, que taxa ele deve utilizar para descontar os fluxos de caixa de seus projetos? (considerar </a:t>
            </a:r>
            <a:r>
              <a:rPr lang="pt-BR" dirty="0" err="1"/>
              <a:t>Kd</a:t>
            </a:r>
            <a:r>
              <a:rPr lang="pt-BR" dirty="0"/>
              <a:t> = 10%)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683568" y="4581128"/>
                <a:ext cx="7083862" cy="1723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pt-B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𝐶𝑀𝑃𝐶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𝐾𝑒</m:t>
                      </m:r>
                      <m:r>
                        <a:rPr lang="pt-BR" b="0" i="1" smtClean="0">
                          <a:latin typeface="Cambria Math"/>
                        </a:rPr>
                        <m:t> ×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𝐾𝑑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 ×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𝐼𝑅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𝐶𝑀𝑃𝐶</m:t>
                      </m:r>
                      <m:r>
                        <a:rPr lang="pt-BR" b="0" i="1" smtClean="0">
                          <a:latin typeface="Cambria Math"/>
                        </a:rPr>
                        <m:t>=27,5 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×0,7+10 ×</m:t>
                      </m:r>
                      <m:r>
                        <a:rPr lang="pt-BR" b="0" i="0" smtClean="0">
                          <a:latin typeface="Cambria Math"/>
                          <a:ea typeface="Cambria Math"/>
                        </a:rPr>
                        <m:t>0,3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1−0,3</m:t>
                          </m:r>
                        </m:e>
                      </m:d>
                    </m:oMath>
                  </m:oMathPara>
                </a14:m>
                <a:endParaRPr lang="pt-BR" b="0" dirty="0" smtClean="0">
                  <a:ea typeface="Cambria Math"/>
                </a:endParaRPr>
              </a:p>
              <a:p>
                <a:pPr algn="ctr"/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𝐶𝑀𝑃𝐶</m:t>
                    </m:r>
                  </m:oMath>
                </a14:m>
                <a:r>
                  <a:rPr lang="pt-BR" dirty="0" smtClean="0"/>
                  <a:t> = </a:t>
                </a:r>
                <a:r>
                  <a:rPr lang="pt-BR" u="sng" dirty="0" smtClean="0"/>
                  <a:t>21,35 %</a:t>
                </a:r>
              </a:p>
              <a:p>
                <a:r>
                  <a:rPr lang="pt-BR" dirty="0" smtClean="0"/>
                  <a:t>A taxa que deverá ser utilizada para descontar os fluxos de caixa é 21,35%</a:t>
                </a:r>
                <a:endParaRPr lang="pt-BR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81128"/>
                <a:ext cx="7083862" cy="1723485"/>
              </a:xfrm>
              <a:prstGeom prst="rect">
                <a:avLst/>
              </a:prstGeom>
              <a:blipFill rotWithShape="1">
                <a:blip r:embed="rId3"/>
                <a:stretch>
                  <a:fillRect l="-688" b="-4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31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Fórmula</a:t>
                </a:r>
              </a:p>
              <a:p>
                <a:pPr algn="ctr"/>
                <a:r>
                  <a:rPr lang="pt-BR" dirty="0" smtClean="0"/>
                  <a:t>M = C(1 + in)</a:t>
                </a:r>
              </a:p>
              <a:p>
                <a:pPr algn="ctr"/>
                <a:r>
                  <a:rPr lang="pt-BR" dirty="0" smtClean="0"/>
                  <a:t>1.099,94= 1.000(1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x 303)</a:t>
                </a:r>
              </a:p>
              <a:p>
                <a:pPr algn="ctr"/>
                <a:r>
                  <a:rPr lang="pt-BR" dirty="0" smtClean="0"/>
                  <a:t>1.099,94 = 1.000 + 303.000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1.099,94 −1.000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303.000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algn="ctr"/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i="1" dirty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3,3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−4</m:t>
                        </m:r>
                      </m:sup>
                    </m:sSup>
                  </m:oMath>
                </a14:m>
                <a:endParaRPr lang="pt-BR" u="sng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pt-BR" b="0" i="1" dirty="0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pt-BR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(</m:t>
                        </m:r>
                        <m:r>
                          <a:rPr lang="pt-BR" i="1">
                            <a:latin typeface="Cambria Math"/>
                          </a:rPr>
                          <m:t>3,3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×10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−4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)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×360</m:t>
                    </m:r>
                  </m:oMath>
                </a14:m>
                <a:endParaRPr lang="pt-BR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pt-BR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11,87 % 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6" y="2720017"/>
                <a:ext cx="2979149" cy="2742930"/>
              </a:xfrm>
              <a:prstGeom prst="rect">
                <a:avLst/>
              </a:prstGeom>
              <a:blipFill rotWithShape="1">
                <a:blip r:embed="rId2"/>
                <a:stretch>
                  <a:fillRect l="-1227" t="-1111" r="-4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f 2</a:t>
                </a: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1099,94 </a:t>
                </a:r>
                <a:r>
                  <a:rPr lang="pt-BR" dirty="0"/>
                  <a:t>[</a:t>
                </a:r>
                <a:r>
                  <a:rPr lang="pt-BR" dirty="0" err="1"/>
                  <a:t>Enter</a:t>
                </a:r>
                <a:r>
                  <a:rPr lang="pt-BR" dirty="0"/>
                  <a:t>]</a:t>
                </a:r>
                <a:endParaRPr lang="pt-BR" dirty="0" smtClean="0"/>
              </a:p>
              <a:p>
                <a:r>
                  <a:rPr lang="pt-BR" dirty="0" smtClean="0"/>
                  <a:t>1000 -</a:t>
                </a:r>
              </a:p>
              <a:p>
                <a:r>
                  <a:rPr lang="pt-BR" dirty="0" smtClean="0"/>
                  <a:t>3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/>
                        <a:ea typeface="Cambria Math"/>
                      </a:rPr>
                      <m:t>60</m:t>
                    </m:r>
                  </m:oMath>
                </a14:m>
                <a:r>
                  <a:rPr lang="pt-BR" dirty="0" smtClean="0">
                    <a:ea typeface="Cambria Math"/>
                  </a:rPr>
                  <a:t> X		</a:t>
                </a:r>
                <a:r>
                  <a:rPr lang="pt-BR" dirty="0" smtClean="0">
                    <a:ea typeface="Cambria Math"/>
                    <a:sym typeface="Wingdings" pitchFamily="2" charset="2"/>
                  </a:rPr>
                  <a:t> 0,00056</a:t>
                </a:r>
              </a:p>
              <a:p>
                <a:r>
                  <a:rPr lang="pt-BR" dirty="0">
                    <a:ea typeface="Cambria Math"/>
                  </a:rPr>
                  <a:t>303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endParaRPr lang="pt-BR" dirty="0" smtClean="0">
                  <a:ea typeface="Cambria Math"/>
                  <a:sym typeface="Wingdings" pitchFamily="2" charset="2"/>
                </a:endParaRPr>
              </a:p>
              <a:p>
                <a:r>
                  <a:rPr lang="pt-BR" dirty="0" smtClean="0">
                    <a:ea typeface="Cambria Math"/>
                    <a:sym typeface="Wingdings" pitchFamily="2" charset="2"/>
                  </a:rPr>
                  <a:t>10</a:t>
                </a:r>
                <a:r>
                  <a:rPr lang="pt-BR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÷ </m:t>
                    </m:r>
                  </m:oMath>
                </a14:m>
                <a:r>
                  <a:rPr lang="pt-BR" dirty="0" smtClean="0">
                    <a:ea typeface="Cambria Math"/>
                    <a:sym typeface="Wingdings" pitchFamily="2" charset="2"/>
                  </a:rPr>
                  <a:t>		 </a:t>
                </a:r>
                <a:r>
                  <a:rPr lang="pt-BR" u="sng" dirty="0" smtClean="0">
                    <a:ea typeface="Cambria Math"/>
                    <a:sym typeface="Wingdings" pitchFamily="2" charset="2"/>
                  </a:rPr>
                  <a:t>11,87%a.a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92" y="2832025"/>
                <a:ext cx="3280065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87" t="-1323" r="-743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2440231" y="248997"/>
            <a:ext cx="3743575" cy="2426786"/>
            <a:chOff x="4866294" y="3933056"/>
            <a:chExt cx="3824453" cy="2426786"/>
          </a:xfrm>
        </p:grpSpPr>
        <p:grpSp>
          <p:nvGrpSpPr>
            <p:cNvPr id="8" name="Grupo 7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2" name="Conector de seta reta 11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de seta reta 13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aixaDeTexto 8"/>
            <p:cNvSpPr txBox="1"/>
            <p:nvPr/>
          </p:nvSpPr>
          <p:spPr>
            <a:xfrm>
              <a:off x="4866294" y="6021288"/>
              <a:ext cx="1243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1.000,00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5796136" y="4653136"/>
              <a:ext cx="10353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303d</a:t>
              </a:r>
            </a:p>
            <a:p>
              <a:r>
                <a:rPr lang="pt-BR" sz="1600" dirty="0" smtClean="0"/>
                <a:t>i = ?% a.a.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380311" y="3933056"/>
              <a:ext cx="13104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1.099,94</a:t>
              </a:r>
              <a:endParaRPr lang="pt-BR" sz="1600" dirty="0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6328924" y="980728"/>
            <a:ext cx="1420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 = </a:t>
            </a:r>
            <a:r>
              <a:rPr lang="pt-BR" dirty="0" smtClean="0"/>
              <a:t>1.000,00</a:t>
            </a:r>
            <a:endParaRPr lang="pt-BR" dirty="0"/>
          </a:p>
          <a:p>
            <a:r>
              <a:rPr lang="pt-BR" dirty="0"/>
              <a:t>n = </a:t>
            </a:r>
            <a:r>
              <a:rPr lang="pt-BR" dirty="0" smtClean="0"/>
              <a:t>303d</a:t>
            </a:r>
            <a:endParaRPr lang="pt-BR" dirty="0"/>
          </a:p>
          <a:p>
            <a:r>
              <a:rPr lang="pt-BR" dirty="0"/>
              <a:t>i = ?</a:t>
            </a:r>
            <a:r>
              <a:rPr lang="pt-BR" dirty="0" smtClean="0"/>
              <a:t>% </a:t>
            </a:r>
            <a:r>
              <a:rPr lang="pt-BR" dirty="0"/>
              <a:t>a.a.</a:t>
            </a:r>
          </a:p>
          <a:p>
            <a:r>
              <a:rPr lang="pt-BR" dirty="0"/>
              <a:t>M = </a:t>
            </a:r>
            <a:r>
              <a:rPr lang="pt-BR" dirty="0" smtClean="0"/>
              <a:t>1.099,94</a:t>
            </a:r>
            <a:endParaRPr lang="pt-BR" dirty="0"/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28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31340" y="3768884"/>
            <a:ext cx="330250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Fórmula</a:t>
            </a:r>
          </a:p>
          <a:p>
            <a:pPr algn="ctr"/>
            <a:r>
              <a:rPr lang="pt-BR" dirty="0" smtClean="0"/>
              <a:t>J </a:t>
            </a:r>
            <a:r>
              <a:rPr lang="pt-BR" dirty="0"/>
              <a:t>= </a:t>
            </a:r>
            <a:r>
              <a:rPr lang="pt-BR" dirty="0" err="1"/>
              <a:t>Cni</a:t>
            </a:r>
            <a:endParaRPr lang="pt-BR" dirty="0" smtClean="0"/>
          </a:p>
          <a:p>
            <a:pPr algn="ctr"/>
            <a:r>
              <a:rPr lang="pt-BR" dirty="0" smtClean="0"/>
              <a:t>J1 = 900 x 3 x 0,003 = 7,2</a:t>
            </a:r>
          </a:p>
          <a:p>
            <a:pPr algn="ctr"/>
            <a:r>
              <a:rPr lang="pt-BR" dirty="0" smtClean="0"/>
              <a:t>J2 </a:t>
            </a:r>
            <a:r>
              <a:rPr lang="pt-BR" dirty="0"/>
              <a:t>= </a:t>
            </a:r>
            <a:r>
              <a:rPr lang="pt-BR" dirty="0" smtClean="0"/>
              <a:t>500 </a:t>
            </a:r>
            <a:r>
              <a:rPr lang="pt-BR" dirty="0"/>
              <a:t>x </a:t>
            </a:r>
            <a:r>
              <a:rPr lang="pt-BR" dirty="0" smtClean="0"/>
              <a:t>4 </a:t>
            </a:r>
            <a:r>
              <a:rPr lang="pt-BR" dirty="0"/>
              <a:t>x 0,003 = </a:t>
            </a:r>
            <a:r>
              <a:rPr lang="pt-BR" dirty="0" smtClean="0"/>
              <a:t>5,32</a:t>
            </a:r>
          </a:p>
          <a:p>
            <a:pPr algn="ctr"/>
            <a:r>
              <a:rPr lang="pt-BR" dirty="0" smtClean="0"/>
              <a:t>J3 </a:t>
            </a:r>
            <a:r>
              <a:rPr lang="pt-BR" dirty="0"/>
              <a:t>= </a:t>
            </a:r>
            <a:r>
              <a:rPr lang="pt-BR" dirty="0" smtClean="0"/>
              <a:t>800 </a:t>
            </a:r>
            <a:r>
              <a:rPr lang="pt-BR" dirty="0"/>
              <a:t>x </a:t>
            </a:r>
            <a:r>
              <a:rPr lang="pt-BR" dirty="0" smtClean="0"/>
              <a:t>10 </a:t>
            </a:r>
            <a:r>
              <a:rPr lang="pt-BR" dirty="0"/>
              <a:t>x 0,003 = </a:t>
            </a:r>
            <a:r>
              <a:rPr lang="pt-BR" dirty="0" smtClean="0"/>
              <a:t>21,33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Total de Juros Pago</a:t>
            </a:r>
          </a:p>
          <a:p>
            <a:pPr algn="ctr"/>
            <a:r>
              <a:rPr lang="pt-BR" dirty="0" smtClean="0"/>
              <a:t>JT = J1 + J2 + J3</a:t>
            </a:r>
          </a:p>
          <a:p>
            <a:pPr algn="ctr"/>
            <a:r>
              <a:rPr lang="pt-BR" dirty="0" smtClean="0"/>
              <a:t>JT = 7,2 + 5,33 + 21,34 = </a:t>
            </a:r>
            <a:r>
              <a:rPr lang="pt-BR" u="sng" dirty="0" smtClean="0"/>
              <a:t>R$ 33,87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Taxa diária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pt-B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0,08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30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0,003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924" y="980728"/>
                <a:ext cx="1320618" cy="1730089"/>
              </a:xfrm>
              <a:prstGeom prst="rect">
                <a:avLst/>
              </a:prstGeom>
              <a:blipFill rotWithShape="1">
                <a:blip r:embed="rId2"/>
                <a:stretch>
                  <a:fillRect l="-3687" t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o 20"/>
          <p:cNvGrpSpPr/>
          <p:nvPr/>
        </p:nvGrpSpPr>
        <p:grpSpPr>
          <a:xfrm>
            <a:off x="2440231" y="254876"/>
            <a:ext cx="3208626" cy="2958100"/>
            <a:chOff x="2440231" y="210126"/>
            <a:chExt cx="3208626" cy="2958100"/>
          </a:xfrm>
        </p:grpSpPr>
        <p:cxnSp>
          <p:nvCxnSpPr>
            <p:cNvPr id="12" name="Conector de seta reta 11"/>
            <p:cNvCxnSpPr/>
            <p:nvPr/>
          </p:nvCxnSpPr>
          <p:spPr>
            <a:xfrm>
              <a:off x="2857013" y="1291249"/>
              <a:ext cx="0" cy="10459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57013" y="1291249"/>
              <a:ext cx="232601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 flipV="1">
              <a:off x="5183025" y="546321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40231" y="2337229"/>
              <a:ext cx="9060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C1 = 900</a:t>
              </a:r>
            </a:p>
            <a:p>
              <a:r>
                <a:rPr lang="pt-BR" sz="1600" dirty="0" smtClean="0"/>
                <a:t>C2 = 500</a:t>
              </a:r>
            </a:p>
            <a:p>
              <a:r>
                <a:rPr lang="pt-BR" sz="1600" dirty="0" smtClean="0"/>
                <a:t>C3 = 800</a:t>
              </a:r>
              <a:endParaRPr lang="pt-BR" sz="1600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796793" y="755993"/>
              <a:ext cx="1135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600" dirty="0" smtClean="0"/>
            </a:p>
            <a:p>
              <a:r>
                <a:rPr lang="pt-BR" sz="1600" dirty="0" smtClean="0"/>
                <a:t>i = 8 % a.m.</a:t>
              </a:r>
              <a:endParaRPr lang="pt-BR" sz="1600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901083" y="248997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3 = ?</a:t>
              </a:r>
              <a:endParaRPr lang="pt-BR" sz="1600" dirty="0"/>
            </a:p>
          </p:txBody>
        </p:sp>
        <p:cxnSp>
          <p:nvCxnSpPr>
            <p:cNvPr id="15" name="Conector de seta reta 14"/>
            <p:cNvCxnSpPr/>
            <p:nvPr/>
          </p:nvCxnSpPr>
          <p:spPr>
            <a:xfrm flipV="1">
              <a:off x="3635896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 flipV="1">
              <a:off x="3131840" y="548680"/>
              <a:ext cx="0" cy="7449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/>
            <p:cNvSpPr txBox="1"/>
            <p:nvPr/>
          </p:nvSpPr>
          <p:spPr>
            <a:xfrm>
              <a:off x="3286063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2 = ?</a:t>
              </a:r>
              <a:endParaRPr lang="pt-BR" sz="1600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627784" y="210126"/>
              <a:ext cx="644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J</a:t>
              </a:r>
              <a:r>
                <a:rPr lang="pt-BR" sz="1600" dirty="0" smtClean="0"/>
                <a:t>1 = ?</a:t>
              </a:r>
              <a:endParaRPr lang="pt-BR" sz="1600" dirty="0"/>
            </a:p>
          </p:txBody>
        </p:sp>
        <p:sp>
          <p:nvSpPr>
            <p:cNvPr id="3" name="CaixaDeTexto 2"/>
            <p:cNvSpPr txBox="1"/>
            <p:nvPr/>
          </p:nvSpPr>
          <p:spPr>
            <a:xfrm>
              <a:off x="280214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n1 = 3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522221" y="13407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n2 = 4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717192" y="1396226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n3 </a:t>
              </a:r>
              <a:r>
                <a:rPr lang="pt-BR" dirty="0"/>
                <a:t> </a:t>
              </a:r>
              <a:r>
                <a:rPr lang="pt-BR" dirty="0" smtClean="0"/>
                <a:t>= 10</a:t>
              </a:r>
              <a:endParaRPr lang="pt-BR" dirty="0"/>
            </a:p>
          </p:txBody>
        </p:sp>
      </p:grp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91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 Juros compostos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Página 12 e 13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3491880" y="821903"/>
            <a:ext cx="5040560" cy="120032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C00000"/>
                </a:solidFill>
              </a:rPr>
              <a:t>Atenção</a:t>
            </a:r>
            <a:r>
              <a:rPr lang="pt-BR" dirty="0" smtClean="0"/>
              <a:t>: Quando o prazo for específico ele não pode ser arredondado para meses. </a:t>
            </a:r>
          </a:p>
          <a:p>
            <a:endParaRPr lang="pt-BR" dirty="0" smtClean="0"/>
          </a:p>
          <a:p>
            <a:r>
              <a:rPr lang="pt-BR" dirty="0" smtClean="0"/>
              <a:t>15/05 – 15/09 != 4 meses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491880" y="2246393"/>
            <a:ext cx="5442516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Calculando o prazo</a:t>
            </a:r>
          </a:p>
          <a:p>
            <a:r>
              <a:rPr lang="pt-BR" dirty="0" smtClean="0"/>
              <a:t>Maio	Junho	Julho	Agosto	Setembro</a:t>
            </a:r>
          </a:p>
          <a:p>
            <a:r>
              <a:rPr lang="pt-BR" dirty="0" smtClean="0"/>
              <a:t>31d 	30d	31d	30d	31d</a:t>
            </a:r>
          </a:p>
          <a:p>
            <a:r>
              <a:rPr lang="pt-BR" dirty="0" smtClean="0"/>
              <a:t>16d   +	30d   +	31d   +	31d    +	15d 	= 123d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971600" y="1052736"/>
            <a:ext cx="2104430" cy="1308732"/>
            <a:chOff x="971600" y="1052736"/>
            <a:chExt cx="2104430" cy="1308732"/>
          </a:xfrm>
        </p:grpSpPr>
        <p:sp>
          <p:nvSpPr>
            <p:cNvPr id="4" name="CaixaDeTexto 3"/>
            <p:cNvSpPr txBox="1"/>
            <p:nvPr/>
          </p:nvSpPr>
          <p:spPr>
            <a:xfrm>
              <a:off x="971600" y="105273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C= R$ 1.050,00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975583" y="1391578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i = 60% a.a.</a:t>
              </a:r>
              <a:endParaRPr lang="pt-BR" dirty="0"/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975583" y="1657581"/>
              <a:ext cx="210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  <a:r>
                <a:rPr lang="pt-BR" dirty="0" smtClean="0"/>
                <a:t> = 15/05 até 15/09 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971600" y="199213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M = ?</a:t>
              </a:r>
              <a:endParaRPr lang="pt-BR" dirty="0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3168654" y="4149080"/>
            <a:ext cx="2699528" cy="1974546"/>
            <a:chOff x="1326825" y="3861048"/>
            <a:chExt cx="2699528" cy="197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1353122" y="3861048"/>
                  <a:ext cx="1846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  <m:r>
                          <a:rPr lang="pt-BR" sz="1600" b="0" i="1" smtClean="0">
                            <a:latin typeface="Cambria Math"/>
                          </a:rPr>
                          <m:t>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16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3861048"/>
                  <a:ext cx="2058833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1326825" y="4192878"/>
                  <a:ext cx="2568844" cy="4508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(1+0,6)</m:t>
                            </m:r>
                          </m:e>
                          <m:sup>
                            <m:f>
                              <m:fPr>
                                <m:ctrlPr>
                                  <a:rPr lang="pt-BR" sz="16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123</m:t>
                                </m:r>
                              </m:num>
                              <m:den>
                                <m:r>
                                  <a:rPr lang="pt-BR" sz="1600" b="0" i="1" smtClean="0">
                                    <a:latin typeface="Cambria Math"/>
                                  </a:rPr>
                                  <m:t>360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6825" y="4192878"/>
                  <a:ext cx="2876878" cy="5087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1353122" y="4605976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605976"/>
                  <a:ext cx="299710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1353122" y="4975308"/>
                  <a:ext cx="267323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smtClean="0">
                            <a:latin typeface="Cambria Math"/>
                          </a:rPr>
                          <m:t>=1.050 × 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/>
                              </a:rPr>
                              <m:t>(1,6)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/>
                              </a:rPr>
                              <m:t>0,3416666</m:t>
                            </m:r>
                          </m:sup>
                        </m:sSup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4975308"/>
                  <a:ext cx="29971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/>
                <p:cNvSpPr txBox="1"/>
                <p:nvPr/>
              </p:nvSpPr>
              <p:spPr>
                <a:xfrm>
                  <a:off x="1353122" y="5497040"/>
                  <a:ext cx="17255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u="sng" smtClean="0">
                            <a:latin typeface="Cambria Math"/>
                          </a:rPr>
                          <m:t>𝑀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=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𝑅</m:t>
                        </m:r>
                        <m:r>
                          <a:rPr lang="pt-BR" sz="1600" b="0" i="1" u="sng" smtClean="0">
                            <a:latin typeface="Cambria Math"/>
                          </a:rPr>
                          <m:t>$ 1.232,91</m:t>
                        </m:r>
                      </m:oMath>
                    </m:oMathPara>
                  </a14:m>
                  <a:endParaRPr lang="pt-BR" sz="1600" u="sng" dirty="0"/>
                </a:p>
              </p:txBody>
            </p:sp>
          </mc:Choice>
          <mc:Fallback xmlns="">
            <p:sp>
              <p:nvSpPr>
                <p:cNvPr id="14" name="CaixaDe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122" y="5497040"/>
                  <a:ext cx="192315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upo 26"/>
          <p:cNvGrpSpPr/>
          <p:nvPr/>
        </p:nvGrpSpPr>
        <p:grpSpPr>
          <a:xfrm>
            <a:off x="-20621" y="4070685"/>
            <a:ext cx="3096651" cy="2426786"/>
            <a:chOff x="4866294" y="3933056"/>
            <a:chExt cx="3163555" cy="2426786"/>
          </a:xfrm>
        </p:grpSpPr>
        <p:grpSp>
          <p:nvGrpSpPr>
            <p:cNvPr id="23" name="Grupo 22"/>
            <p:cNvGrpSpPr/>
            <p:nvPr/>
          </p:nvGrpSpPr>
          <p:grpSpPr>
            <a:xfrm>
              <a:off x="5292080" y="4230380"/>
              <a:ext cx="2376264" cy="1790908"/>
              <a:chOff x="5292080" y="4230380"/>
              <a:chExt cx="2376264" cy="1790908"/>
            </a:xfrm>
          </p:grpSpPr>
          <p:cxnSp>
            <p:nvCxnSpPr>
              <p:cNvPr id="18" name="Conector de seta reta 17"/>
              <p:cNvCxnSpPr/>
              <p:nvPr/>
            </p:nvCxnSpPr>
            <p:spPr>
              <a:xfrm>
                <a:off x="5292080" y="4975308"/>
                <a:ext cx="0" cy="104598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/>
              <p:cNvCxnSpPr/>
              <p:nvPr/>
            </p:nvCxnSpPr>
            <p:spPr>
              <a:xfrm>
                <a:off x="5292080" y="4975308"/>
                <a:ext cx="237626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/>
              <p:cNvCxnSpPr/>
              <p:nvPr/>
            </p:nvCxnSpPr>
            <p:spPr>
              <a:xfrm flipV="1">
                <a:off x="7668344" y="4230380"/>
                <a:ext cx="0" cy="744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/>
            <p:cNvSpPr txBox="1"/>
            <p:nvPr/>
          </p:nvSpPr>
          <p:spPr>
            <a:xfrm>
              <a:off x="4866294" y="6021288"/>
              <a:ext cx="1217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C = 1.050,00</a:t>
              </a:r>
              <a:endParaRPr lang="pt-BR" sz="1600" dirty="0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5796136" y="4653136"/>
              <a:ext cx="11272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n</a:t>
              </a:r>
              <a:r>
                <a:rPr lang="pt-BR" sz="1600" dirty="0" smtClean="0"/>
                <a:t> = 123d</a:t>
              </a:r>
            </a:p>
            <a:p>
              <a:r>
                <a:rPr lang="pt-BR" sz="1600" dirty="0" smtClean="0"/>
                <a:t>i = 60% a.a.</a:t>
              </a:r>
              <a:endParaRPr lang="pt-BR" sz="16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380312" y="3933056"/>
              <a:ext cx="6495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smtClean="0"/>
                <a:t>M = ?</a:t>
              </a:r>
              <a:endParaRPr lang="pt-BR" sz="1600" dirty="0"/>
            </a:p>
          </p:txBody>
        </p:sp>
      </p:grpSp>
      <p:sp>
        <p:nvSpPr>
          <p:cNvPr id="28" name="Elipse 27"/>
          <p:cNvSpPr/>
          <p:nvPr/>
        </p:nvSpPr>
        <p:spPr>
          <a:xfrm>
            <a:off x="107504" y="188640"/>
            <a:ext cx="821770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b="1" dirty="0" smtClean="0"/>
                  <a:t>HP 12c</a:t>
                </a:r>
              </a:p>
              <a:p>
                <a:r>
                  <a:rPr lang="pt-BR" sz="1600" dirty="0" smtClean="0"/>
                  <a:t>g D.MY</a:t>
                </a:r>
              </a:p>
              <a:p>
                <a:r>
                  <a:rPr lang="pt-BR" sz="1600" dirty="0" smtClean="0"/>
                  <a:t>15.052012 [</a:t>
                </a:r>
                <a:r>
                  <a:rPr lang="pt-BR" sz="1600" dirty="0" err="1" smtClean="0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15.092012 g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pt-BR" sz="1600" dirty="0" smtClean="0"/>
                  <a:t>DYS</a:t>
                </a:r>
              </a:p>
              <a:p>
                <a:r>
                  <a:rPr lang="pt-BR" sz="1600" dirty="0"/>
                  <a:t>g </a:t>
                </a:r>
                <a:r>
                  <a:rPr lang="pt-BR" sz="1600" dirty="0" smtClean="0"/>
                  <a:t>D.MY 		</a:t>
                </a:r>
                <a:r>
                  <a:rPr lang="pt-BR" sz="1600" dirty="0" smtClean="0">
                    <a:sym typeface="Wingdings" pitchFamily="2" charset="2"/>
                  </a:rPr>
                  <a:t> 123</a:t>
                </a:r>
                <a:endParaRPr lang="pt-BR" sz="1600" dirty="0" smtClean="0"/>
              </a:p>
              <a:p>
                <a:r>
                  <a:rPr lang="pt-BR" sz="1600" dirty="0"/>
                  <a:t>[</a:t>
                </a:r>
                <a:r>
                  <a:rPr lang="pt-BR" sz="1600" dirty="0" err="1"/>
                  <a:t>Enter</a:t>
                </a:r>
                <a:r>
                  <a:rPr lang="pt-BR" sz="1600" dirty="0" smtClean="0"/>
                  <a:t>]</a:t>
                </a:r>
              </a:p>
              <a:p>
                <a:r>
                  <a:rPr lang="pt-BR" sz="1600" dirty="0" smtClean="0"/>
                  <a:t>360</a:t>
                </a:r>
                <a:r>
                  <a:rPr lang="pt-BR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pt-BR" sz="1600" dirty="0" smtClean="0"/>
                  <a:t>		</a:t>
                </a:r>
                <a:r>
                  <a:rPr lang="pt-BR" sz="1600" dirty="0" smtClean="0">
                    <a:sym typeface="Wingdings" pitchFamily="2" charset="2"/>
                  </a:rPr>
                  <a:t> 0,34</a:t>
                </a:r>
              </a:p>
              <a:p>
                <a:r>
                  <a:rPr lang="pt-BR" sz="1600" dirty="0">
                    <a:sym typeface="Wingdings" pitchFamily="2" charset="2"/>
                  </a:rPr>
                  <a:t>n</a:t>
                </a:r>
                <a:endParaRPr lang="pt-BR" sz="1600" dirty="0" smtClean="0">
                  <a:sym typeface="Wingdings" pitchFamily="2" charset="2"/>
                </a:endParaRPr>
              </a:p>
              <a:p>
                <a:r>
                  <a:rPr lang="pt-BR" sz="1600" dirty="0" smtClean="0"/>
                  <a:t>60 i</a:t>
                </a:r>
              </a:p>
              <a:p>
                <a:r>
                  <a:rPr lang="pt-BR" sz="1600" dirty="0" smtClean="0"/>
                  <a:t>1050 PV</a:t>
                </a:r>
              </a:p>
              <a:p>
                <a:r>
                  <a:rPr lang="pt-BR" sz="1600" dirty="0" smtClean="0"/>
                  <a:t>FV		</a:t>
                </a:r>
                <a:r>
                  <a:rPr lang="pt-BR" sz="1600" dirty="0" smtClean="0">
                    <a:sym typeface="Wingdings" pitchFamily="2" charset="2"/>
                  </a:rPr>
                  <a:t></a:t>
                </a:r>
                <a:r>
                  <a:rPr lang="pt-BR" sz="1600" u="sng" dirty="0" smtClean="0">
                    <a:sym typeface="Wingdings" pitchFamily="2" charset="2"/>
                  </a:rPr>
                  <a:t>R$ 1.232,91</a:t>
                </a:r>
                <a:endParaRPr lang="pt-BR" sz="1600" u="sng" dirty="0" smtClean="0"/>
              </a:p>
              <a:p>
                <a:endParaRPr lang="pt-BR" sz="1600" dirty="0" smtClean="0"/>
              </a:p>
              <a:p>
                <a:endParaRPr lang="pt-BR" sz="1600" dirty="0" smtClean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222357" cy="3539430"/>
              </a:xfrm>
              <a:prstGeom prst="rect">
                <a:avLst/>
              </a:prstGeom>
              <a:blipFill rotWithShape="1">
                <a:blip r:embed="rId7"/>
                <a:stretch>
                  <a:fillRect l="-945" t="-8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3744718" y="371703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Fórmula</a:t>
            </a:r>
            <a:endParaRPr lang="pt-BR" b="1" dirty="0"/>
          </a:p>
        </p:txBody>
      </p:sp>
      <p:sp>
        <p:nvSpPr>
          <p:cNvPr id="19" name="Espaço Reservado para Número de Slid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B54AD-1EE4-4AE5-9D98-F1AC3CE1EAF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4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5433</Words>
  <Application>Microsoft Office PowerPoint</Application>
  <PresentationFormat>Apresentação na tela (4:3)</PresentationFormat>
  <Paragraphs>1868</Paragraphs>
  <Slides>59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Tema do Office</vt:lpstr>
      <vt:lpstr>Lista de exercícios</vt:lpstr>
      <vt:lpstr>Grupo</vt:lpstr>
      <vt:lpstr>4. Juros Simples</vt:lpstr>
      <vt:lpstr>Apresentação do PowerPoint</vt:lpstr>
      <vt:lpstr>Apresentação do PowerPoint</vt:lpstr>
      <vt:lpstr>Apresentação do PowerPoint</vt:lpstr>
      <vt:lpstr>Apresentação do PowerPoint</vt:lpstr>
      <vt:lpstr>4. Juros compostos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5. Série de Pagamentos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6. Sistemas de amortização</vt:lpstr>
      <vt:lpstr>Apresentação do PowerPoint</vt:lpstr>
      <vt:lpstr>Apresentação do PowerPoint</vt:lpstr>
      <vt:lpstr>Apresentação do PowerPoint</vt:lpstr>
      <vt:lpstr>Apresentação do PowerPoint</vt:lpstr>
      <vt:lpstr>7. Análise de Projetos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7. Custo médio ponderado do capital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7. CAPM – Modelo de precificação de ativos finanaceiros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avelino</dc:creator>
  <cp:lastModifiedBy>avelino</cp:lastModifiedBy>
  <cp:revision>108</cp:revision>
  <dcterms:created xsi:type="dcterms:W3CDTF">2012-07-29T15:14:00Z</dcterms:created>
  <dcterms:modified xsi:type="dcterms:W3CDTF">2012-08-13T10:45:08Z</dcterms:modified>
</cp:coreProperties>
</file>