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6" r:id="rId4"/>
    <p:sldId id="277" r:id="rId5"/>
    <p:sldId id="274" r:id="rId6"/>
    <p:sldId id="256" r:id="rId7"/>
    <p:sldId id="257" r:id="rId8"/>
    <p:sldId id="258" r:id="rId9"/>
    <p:sldId id="263" r:id="rId10"/>
    <p:sldId id="259" r:id="rId11"/>
    <p:sldId id="264" r:id="rId12"/>
    <p:sldId id="260" r:id="rId13"/>
    <p:sldId id="265" r:id="rId14"/>
    <p:sldId id="261" r:id="rId15"/>
    <p:sldId id="266" r:id="rId16"/>
    <p:sldId id="262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9" autoAdjust="0"/>
    <p:restoredTop sz="94660"/>
  </p:normalViewPr>
  <p:slideViewPr>
    <p:cSldViewPr>
      <p:cViewPr>
        <p:scale>
          <a:sx n="50" d="100"/>
          <a:sy n="50" d="100"/>
        </p:scale>
        <p:origin x="-1710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6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3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7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54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9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31/07/2012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31/07/2012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7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31/07/2012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D077-2146-4CF9-9626-6D2CC7ECDC9E}" type="datetimeFigureOut">
              <a:rPr lang="pt-BR" smtClean="0"/>
              <a:t>31/07/2012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D077-2146-4CF9-9626-6D2CC7ECDC9E}" type="datetimeFigureOut">
              <a:rPr lang="pt-BR" smtClean="0"/>
              <a:t>31/07/2012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Simples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08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95=70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70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0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,125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1,36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=11,5081 −1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=10,5081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=10,5081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=1.050,81% 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3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70 CHS PV</a:t>
                </a:r>
              </a:p>
              <a:p>
                <a:r>
                  <a:rPr lang="pt-BR" dirty="0" smtClean="0"/>
                  <a:t>95 FV</a:t>
                </a:r>
              </a:p>
              <a:p>
                <a:r>
                  <a:rPr lang="pt-BR" dirty="0" smtClean="0"/>
                  <a:t>45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360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1.050,81 % a.a. </a:t>
                </a: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1449" t="-1502" r="-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4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5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</m:t>
                      </m:r>
                      <m:r>
                        <a:rPr lang="pt-BR" b="0" i="1" smtClean="0">
                          <a:latin typeface="Cambria Math"/>
                        </a:rPr>
                        <m:t>0=45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=1,1111 −1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=0,111</m:t>
                    </m:r>
                  </m:oMath>
                </a14:m>
                <a:r>
                  <a:rPr lang="pt-BR" b="0" dirty="0" smtClean="0"/>
                  <a:t>1(taxa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=0,1111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=11.11%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blipFill rotWithShape="1">
                <a:blip r:embed="rId2"/>
                <a:stretch>
                  <a:fillRect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68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4967064" y="2710375"/>
            <a:ext cx="346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45 CHS PV</a:t>
            </a:r>
          </a:p>
          <a:p>
            <a:r>
              <a:rPr lang="pt-BR" dirty="0" smtClean="0"/>
              <a:t>50 FV</a:t>
            </a:r>
          </a:p>
          <a:p>
            <a:r>
              <a:rPr lang="pt-BR" dirty="0" smtClean="0"/>
              <a:t>1</a:t>
            </a:r>
          </a:p>
          <a:p>
            <a:r>
              <a:rPr lang="pt-BR" dirty="0" smtClean="0"/>
              <a:t>n</a:t>
            </a:r>
          </a:p>
          <a:p>
            <a:r>
              <a:rPr lang="pt-BR" dirty="0" smtClean="0"/>
              <a:t>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11,11% a.m.</a:t>
            </a:r>
            <a:endParaRPr lang="pt-BR" u="sng" dirty="0"/>
          </a:p>
        </p:txBody>
      </p:sp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5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43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latin typeface="Cambria Math"/>
                        </a:rPr>
                        <m:t>000=2200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2200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2000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,16666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1,1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=1,085124 −1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=0,085124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=0,085124×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=8,51%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86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2000 CHS PV</a:t>
                </a:r>
              </a:p>
              <a:p>
                <a:r>
                  <a:rPr lang="pt-BR" dirty="0" smtClean="0"/>
                  <a:t>35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2200 FV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</a:t>
                </a:r>
                <a:r>
                  <a:rPr lang="pt-BR" u="sng" dirty="0" smtClean="0">
                    <a:sym typeface="Wingdings" pitchFamily="2" charset="2"/>
                  </a:rPr>
                  <a:t>8,51% a.m.</a:t>
                </a:r>
                <a:r>
                  <a:rPr lang="pt-BR" dirty="0" smtClean="0">
                    <a:sym typeface="Wingdings" pitchFamily="2" charset="2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742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6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23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×1,0816</m:t>
                      </m:r>
                    </m:oMath>
                  </m:oMathPara>
                </a14:m>
                <a:endParaRPr lang="pt-BR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$ 1.081,60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1000=</m:t>
                      </m:r>
                      <m:r>
                        <a:rPr lang="pt-BR" sz="1400" b="0" i="1" smtClean="0">
                          <a:latin typeface="Cambria Math"/>
                        </a:rPr>
                        <m:t>𝐶</m:t>
                      </m:r>
                      <m:r>
                        <a:rPr lang="pt-BR" sz="1400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1000=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×1,0198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1000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1,0198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:r>
                  <a:rPr lang="pt-BR" b="0" i="1" dirty="0" smtClean="0">
                    <a:latin typeface="Cambria Math"/>
                  </a:rPr>
                  <a:t/>
                </a:r>
                <a:br>
                  <a:rPr lang="pt-BR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$ 980,58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84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4365104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1000 CHS PV</a:t>
            </a:r>
          </a:p>
          <a:p>
            <a:r>
              <a:rPr lang="pt-BR" dirty="0" smtClean="0"/>
              <a:t>2 n</a:t>
            </a:r>
          </a:p>
          <a:p>
            <a:r>
              <a:rPr lang="pt-BR" dirty="0" smtClean="0"/>
              <a:t>4 i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1.081,60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1000 FV</a:t>
                </a:r>
              </a:p>
              <a:p>
                <a:r>
                  <a:rPr lang="pt-BR" dirty="0" smtClean="0"/>
                  <a:t>15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4 i</a:t>
                </a:r>
              </a:p>
              <a:p>
                <a:r>
                  <a:rPr lang="pt-BR" dirty="0" smtClean="0"/>
                  <a:t>PV		</a:t>
                </a:r>
                <a:r>
                  <a:rPr lang="pt-BR" dirty="0" smtClean="0">
                    <a:sym typeface="Wingdings" pitchFamily="2" charset="2"/>
                  </a:rPr>
                  <a:t> 980,58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60" t="-1736" r="-620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  <p:sp>
        <p:nvSpPr>
          <p:cNvPr id="24" name="Elipse 23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7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171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0,08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365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180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,08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2,027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1,1689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365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16,89%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blipFill rotWithShape="1">
                <a:blip r:embed="rId2"/>
                <a:stretch>
                  <a:fillRect t="-12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8 i</a:t>
                </a:r>
              </a:p>
              <a:p>
                <a:r>
                  <a:rPr lang="pt-BR" dirty="0" smtClean="0"/>
                  <a:t>365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180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116,89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</a:t>
                </a:r>
                <a:r>
                  <a:rPr lang="pt-BR" u="sng" dirty="0" smtClean="0">
                    <a:sym typeface="Wingdings" pitchFamily="2" charset="2"/>
                  </a:rPr>
                  <a:t>16,89%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1,0414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4,14%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blipFill rotWithShape="1">
                <a:blip r:embed="rId2"/>
                <a:stretch>
                  <a:fillRect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50 i</a:t>
                </a:r>
              </a:p>
              <a:p>
                <a:r>
                  <a:rPr lang="pt-BR" dirty="0"/>
                  <a:t>1</a:t>
                </a:r>
                <a:r>
                  <a:rPr lang="pt-BR" dirty="0" smtClean="0"/>
                  <a:t>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104,14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</a:t>
                </a:r>
                <a:r>
                  <a:rPr lang="pt-BR" u="sng" dirty="0" smtClean="0">
                    <a:sym typeface="Wingdings" pitchFamily="2" charset="2"/>
                  </a:rPr>
                  <a:t>4,14%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88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0,03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0,001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(1 + 0,001 x 65)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x 1,065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</a:t>
                </a:r>
                <a:r>
                  <a:rPr lang="pt-BR" u="sng" dirty="0" smtClean="0"/>
                  <a:t>R$ 2.662,50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blipFill rotWithShape="1">
                <a:blip r:embed="rId2"/>
                <a:stretch>
                  <a:fillRect l="-1865" t="-684" r="-1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 smtClean="0"/>
                  <a:t>0,03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0,00100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[</a:t>
                </a:r>
                <a:r>
                  <a:rPr lang="pt-BR" dirty="0" err="1" smtClean="0">
                    <a:ea typeface="Cambria Math"/>
                    <a:sym typeface="Wingdings" pitchFamily="2" charset="2"/>
                  </a:rPr>
                  <a:t>Enter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]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65 x		 0,06500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1,06500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2500 x	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R$ 2.662,50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1627" t="-826" r="-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0" y="248997"/>
            <a:ext cx="3096651" cy="2426786"/>
            <a:chOff x="4866294" y="3933056"/>
            <a:chExt cx="3163555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/>
                <a:t>2</a:t>
              </a:r>
              <a:r>
                <a:rPr lang="pt-BR" sz="1600" dirty="0" smtClean="0"/>
                <a:t>.500,00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12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</a:t>
              </a:r>
              <a:r>
                <a:rPr lang="pt-BR" sz="1600" dirty="0" smtClean="0"/>
                <a:t>65</a:t>
              </a:r>
              <a:r>
                <a:rPr lang="pt-BR" sz="1600" dirty="0" smtClean="0"/>
                <a:t>d</a:t>
              </a:r>
              <a:endParaRPr lang="pt-BR" sz="1600" dirty="0" smtClean="0"/>
            </a:p>
            <a:p>
              <a:r>
                <a:rPr lang="pt-BR" sz="1600" dirty="0" smtClean="0"/>
                <a:t>i = </a:t>
              </a:r>
              <a:r>
                <a:rPr lang="pt-BR" sz="1600" dirty="0"/>
                <a:t>3</a:t>
              </a:r>
              <a:r>
                <a:rPr lang="pt-BR" sz="1600" dirty="0" smtClean="0"/>
                <a:t>%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53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0,0295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1,0324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34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3,24%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Alternativa A = 3,24% em 34 d</a:t>
                </a:r>
              </a:p>
              <a:p>
                <a:pPr algn="ctr"/>
                <a:r>
                  <a:rPr lang="pt-BR" dirty="0" smtClean="0"/>
                  <a:t>Alternativa B = 3,22% em 34d</a:t>
                </a:r>
              </a:p>
              <a:p>
                <a:pPr algn="ctr"/>
                <a:r>
                  <a:rPr lang="pt-BR" dirty="0" smtClean="0"/>
                  <a:t>Resposta: </a:t>
                </a:r>
                <a:r>
                  <a:rPr lang="pt-BR" u="sng" dirty="0" smtClean="0"/>
                  <a:t>Opção A é mais vantajosa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blipFill rotWithShape="1">
                <a:blip r:embed="rId2"/>
                <a:stretch>
                  <a:fillRect l="-1207" t="-855" r="-1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3,22 i</a:t>
                </a:r>
              </a:p>
              <a:p>
                <a:r>
                  <a:rPr lang="pt-BR" dirty="0" smtClean="0"/>
                  <a:t>31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34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102,93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2,93%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A alternativa A = 2,95% em 31d</a:t>
                </a:r>
              </a:p>
              <a:p>
                <a:r>
                  <a:rPr lang="pt-BR" smtClean="0">
                    <a:sym typeface="Wingdings" pitchFamily="2" charset="2"/>
                  </a:rPr>
                  <a:t>A alternativa </a:t>
                </a:r>
                <a:r>
                  <a:rPr lang="pt-BR" dirty="0" smtClean="0">
                    <a:sym typeface="Wingdings" pitchFamily="2" charset="2"/>
                  </a:rPr>
                  <a:t>B = 2,93% em 31d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Resposta: </a:t>
                </a:r>
                <a:r>
                  <a:rPr lang="pt-BR" u="sng" dirty="0" smtClean="0">
                    <a:sym typeface="Wingdings" pitchFamily="2" charset="2"/>
                  </a:rPr>
                  <a:t>Opção A é mais vantajosa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52" t="-971" r="-690" b="-2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746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392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Série de Pagamentos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0,2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0,00056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500</a:t>
                </a:r>
                <a:r>
                  <a:rPr lang="pt-BR" dirty="0" smtClean="0"/>
                  <a:t> = C(1 + </a:t>
                </a:r>
                <a:r>
                  <a:rPr lang="pt-BR" dirty="0"/>
                  <a:t>0,00056</a:t>
                </a:r>
                <a:r>
                  <a:rPr lang="pt-BR" dirty="0" smtClean="0"/>
                  <a:t> x 20)</a:t>
                </a:r>
              </a:p>
              <a:p>
                <a:pPr algn="ctr"/>
                <a:r>
                  <a:rPr lang="pt-BR" dirty="0" smtClean="0"/>
                  <a:t>C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pt-BR" b="0" i="1" dirty="0" smtClean="0">
                            <a:latin typeface="Cambria Math"/>
                          </a:rPr>
                          <m:t>1,01111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C = </a:t>
                </a:r>
                <a:r>
                  <a:rPr lang="pt-BR" u="sng" dirty="0" smtClean="0"/>
                  <a:t>R$ 494,51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blipFill rotWithShape="1">
                <a:blip r:embed="rId2"/>
                <a:stretch>
                  <a:fillRect l="-1422" t="-874" r="-1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>
                    <a:ea typeface="Cambria Math"/>
                    <a:sym typeface="Wingdings" pitchFamily="2" charset="2"/>
                  </a:rPr>
                  <a:t>500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0,2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/>
                  <a:t>3</a:t>
                </a:r>
                <a:r>
                  <a:rPr lang="pt-BR" dirty="0" smtClean="0"/>
                  <a:t>60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20 x		 0,01111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1,01111</a:t>
                </a:r>
              </a:p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R$ 494,51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87" t="-971" r="-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588083" cy="2426786"/>
            <a:chOff x="4866294" y="3933056"/>
            <a:chExt cx="366560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596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 smtClean="0"/>
                <a:t>?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51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</a:t>
              </a:r>
              <a:r>
                <a:rPr lang="pt-BR" sz="1600" dirty="0" smtClean="0"/>
                <a:t>20d</a:t>
              </a:r>
              <a:endParaRPr lang="pt-BR" sz="1600" dirty="0" smtClean="0"/>
            </a:p>
            <a:p>
              <a:r>
                <a:rPr lang="pt-BR" sz="1600" dirty="0" smtClean="0"/>
                <a:t>i = </a:t>
              </a:r>
              <a:r>
                <a:rPr lang="pt-BR" sz="1600" dirty="0" smtClean="0"/>
                <a:t>20%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151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</a:t>
              </a:r>
              <a:r>
                <a:rPr lang="pt-BR" sz="1600" dirty="0" smtClean="0"/>
                <a:t>500,00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?</a:t>
            </a:r>
          </a:p>
          <a:p>
            <a:r>
              <a:rPr lang="pt-BR" dirty="0"/>
              <a:t>n = 20d</a:t>
            </a:r>
          </a:p>
          <a:p>
            <a:r>
              <a:rPr lang="pt-BR" dirty="0"/>
              <a:t>i = 20% a.a.</a:t>
            </a:r>
          </a:p>
          <a:p>
            <a:r>
              <a:rPr lang="pt-BR" dirty="0"/>
              <a:t>M = </a:t>
            </a:r>
            <a:r>
              <a:rPr lang="pt-BR" dirty="0" smtClean="0"/>
              <a:t>500,00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86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:r>
                  <a:rPr lang="pt-BR" dirty="0" smtClean="0"/>
                  <a:t>M = C(1 + in)</a:t>
                </a:r>
              </a:p>
              <a:p>
                <a:pPr algn="ctr"/>
                <a:r>
                  <a:rPr lang="pt-BR" dirty="0" smtClean="0"/>
                  <a:t>1.099,94= 1.000(1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x 303)</a:t>
                </a:r>
              </a:p>
              <a:p>
                <a:pPr algn="ctr"/>
                <a:r>
                  <a:rPr lang="pt-BR" dirty="0" smtClean="0"/>
                  <a:t>1.099,94 = 1.000 + 303.000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1.099,94 −1.000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303.000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3,3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−4</m:t>
                        </m:r>
                      </m:sup>
                    </m:sSup>
                  </m:oMath>
                </a14:m>
                <a:endParaRPr lang="pt-BR" u="sng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3,3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)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×360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pt-BR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11,87 % 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blipFill rotWithShape="1">
                <a:blip r:embed="rId2"/>
                <a:stretch>
                  <a:fillRect l="-1227" t="-1111" r="-4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2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1099,94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1000 -</a:t>
                </a:r>
              </a:p>
              <a:p>
                <a:r>
                  <a:rPr lang="pt-BR" dirty="0" smtClean="0"/>
                  <a:t>3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  <a:ea typeface="Cambria Math"/>
                      </a:rPr>
                      <m:t>60</m:t>
                    </m:r>
                  </m:oMath>
                </a14:m>
                <a:r>
                  <a:rPr lang="pt-BR" dirty="0" smtClean="0">
                    <a:ea typeface="Cambria Math"/>
                  </a:rPr>
                  <a:t> X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>
                    <a:ea typeface="Cambria Math"/>
                  </a:rPr>
                  <a:t>303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</a:t>
                </a:r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 </m:t>
                    </m:r>
                  </m:oMath>
                </a14:m>
                <a:r>
                  <a:rPr lang="pt-BR" dirty="0" smtClean="0">
                    <a:ea typeface="Cambria Math"/>
                    <a:sym typeface="Wingdings" pitchFamily="2" charset="2"/>
                  </a:rPr>
                  <a:t>		 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11,87%a.a</a:t>
                </a: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487" t="-1323" r="-743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743575" cy="2426786"/>
            <a:chOff x="4866294" y="3933056"/>
            <a:chExt cx="382445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 smtClean="0"/>
                <a:t>1.000,00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035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</a:t>
              </a:r>
              <a:r>
                <a:rPr lang="pt-BR" sz="1600" dirty="0" smtClean="0"/>
                <a:t>303d</a:t>
              </a:r>
              <a:endParaRPr lang="pt-BR" sz="1600" dirty="0" smtClean="0"/>
            </a:p>
            <a:p>
              <a:r>
                <a:rPr lang="pt-BR" sz="1600" dirty="0" smtClean="0"/>
                <a:t>i = </a:t>
              </a:r>
              <a:r>
                <a:rPr lang="pt-BR" sz="1600" dirty="0" smtClean="0"/>
                <a:t>?%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310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</a:t>
              </a:r>
              <a:r>
                <a:rPr lang="pt-BR" sz="1600" dirty="0" smtClean="0"/>
                <a:t>1.099,94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</a:t>
            </a:r>
            <a:r>
              <a:rPr lang="pt-BR" dirty="0" smtClean="0"/>
              <a:t>1.000,00</a:t>
            </a:r>
            <a:endParaRPr lang="pt-BR" dirty="0"/>
          </a:p>
          <a:p>
            <a:r>
              <a:rPr lang="pt-BR" dirty="0"/>
              <a:t>n = </a:t>
            </a:r>
            <a:r>
              <a:rPr lang="pt-BR" dirty="0" smtClean="0"/>
              <a:t>303d</a:t>
            </a:r>
            <a:endParaRPr lang="pt-BR" dirty="0"/>
          </a:p>
          <a:p>
            <a:r>
              <a:rPr lang="pt-BR" dirty="0"/>
              <a:t>i = ?</a:t>
            </a:r>
            <a:r>
              <a:rPr lang="pt-BR" dirty="0" smtClean="0"/>
              <a:t>% </a:t>
            </a:r>
            <a:r>
              <a:rPr lang="pt-BR" dirty="0"/>
              <a:t>a.a.</a:t>
            </a:r>
          </a:p>
          <a:p>
            <a:r>
              <a:rPr lang="pt-BR" dirty="0"/>
              <a:t>M = </a:t>
            </a:r>
            <a:r>
              <a:rPr lang="pt-BR" dirty="0" smtClean="0"/>
              <a:t>1.099,94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28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compostos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12 e 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21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91880" y="821903"/>
            <a:ext cx="5040560" cy="12003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Atenção</a:t>
            </a:r>
            <a:r>
              <a:rPr lang="pt-BR" dirty="0" smtClean="0"/>
              <a:t>: Quando o prazo for específico ele não pode ser arredondado para meses. </a:t>
            </a:r>
          </a:p>
          <a:p>
            <a:endParaRPr lang="pt-BR" dirty="0" smtClean="0"/>
          </a:p>
          <a:p>
            <a:r>
              <a:rPr lang="pt-BR" dirty="0" smtClean="0"/>
              <a:t>15/05 – 15/09 != 4 meses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1880" y="2246393"/>
            <a:ext cx="5442516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Calculando o prazo</a:t>
            </a:r>
          </a:p>
          <a:p>
            <a:r>
              <a:rPr lang="pt-BR" dirty="0" smtClean="0"/>
              <a:t>Maio	Junho	Julho	Agosto	Setembro</a:t>
            </a:r>
          </a:p>
          <a:p>
            <a:r>
              <a:rPr lang="pt-BR" dirty="0" smtClean="0"/>
              <a:t>31d 	30d	31d	30d	31d</a:t>
            </a:r>
          </a:p>
          <a:p>
            <a:r>
              <a:rPr lang="pt-BR" dirty="0" smtClean="0"/>
              <a:t>16d   +	30d   +	31d   +	31d    +	15d 	= 123d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971600" y="1052736"/>
            <a:ext cx="2104430" cy="1308732"/>
            <a:chOff x="971600" y="1052736"/>
            <a:chExt cx="2104430" cy="1308732"/>
          </a:xfrm>
        </p:grpSpPr>
        <p:sp>
          <p:nvSpPr>
            <p:cNvPr id="4" name="CaixaDeTexto 3"/>
            <p:cNvSpPr txBox="1"/>
            <p:nvPr/>
          </p:nvSpPr>
          <p:spPr>
            <a:xfrm>
              <a:off x="971600" y="105273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C= R$ 1.050,00</a:t>
              </a:r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975583" y="1391578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 = 60% a.a.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75583" y="1657581"/>
              <a:ext cx="210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15/05 até 15/09 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71600" y="199213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?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168654" y="4149080"/>
            <a:ext cx="2699528" cy="1974546"/>
            <a:chOff x="1326825" y="3861048"/>
            <a:chExt cx="2699528" cy="1974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1353122" y="3861048"/>
                  <a:ext cx="1846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𝐶</m:t>
                        </m:r>
                        <m:r>
                          <a:rPr lang="pt-BR" sz="1600" b="0" i="1" smtClean="0">
                            <a:latin typeface="Cambria Math"/>
                          </a:rPr>
                          <m:t>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3861048"/>
                  <a:ext cx="20588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326825" y="4192878"/>
                  <a:ext cx="2568844" cy="4508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(1+0,6)</m:t>
                            </m:r>
                          </m:e>
                          <m:sup>
                            <m:f>
                              <m:fPr>
                                <m:ctrlPr>
                                  <a:rPr lang="pt-B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123</m:t>
                                </m:r>
                              </m:num>
                              <m:den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360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825" y="4192878"/>
                  <a:ext cx="2876878" cy="5087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353122" y="4605976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605976"/>
                  <a:ext cx="2997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1353122" y="4975308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975308"/>
                  <a:ext cx="29971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353122" y="5497040"/>
                  <a:ext cx="17255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u="sng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𝑅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$ 1.232,91</m:t>
                        </m:r>
                      </m:oMath>
                    </m:oMathPara>
                  </a14:m>
                  <a:endParaRPr lang="pt-BR" sz="1600" u="sng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5497040"/>
                  <a:ext cx="19231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/>
          <p:cNvGrpSpPr/>
          <p:nvPr/>
        </p:nvGrpSpPr>
        <p:grpSpPr>
          <a:xfrm>
            <a:off x="-20621" y="4070685"/>
            <a:ext cx="3096651" cy="2426786"/>
            <a:chOff x="4866294" y="3933056"/>
            <a:chExt cx="3163555" cy="2426786"/>
          </a:xfrm>
        </p:grpSpPr>
        <p:grpSp>
          <p:nvGrpSpPr>
            <p:cNvPr id="23" name="Grupo 22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8" name="Conector de seta reta 17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/>
            <p:cNvSpPr txBox="1"/>
            <p:nvPr/>
          </p:nvSpPr>
          <p:spPr>
            <a:xfrm>
              <a:off x="4866294" y="602128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1.050,00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796136" y="4653136"/>
              <a:ext cx="1127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123d</a:t>
              </a:r>
            </a:p>
            <a:p>
              <a:r>
                <a:rPr lang="pt-BR" sz="1600" dirty="0" smtClean="0"/>
                <a:t>i = 60% a.a.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  <p:sp>
        <p:nvSpPr>
          <p:cNvPr id="28" name="Elipse 27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sz="1600" dirty="0" smtClean="0"/>
                  <a:t>g D.MY</a:t>
                </a:r>
              </a:p>
              <a:p>
                <a:r>
                  <a:rPr lang="pt-BR" sz="1600" dirty="0" smtClean="0"/>
                  <a:t>15.052012 [</a:t>
                </a:r>
                <a:r>
                  <a:rPr lang="pt-BR" sz="1600" dirty="0" err="1" smtClean="0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15.092012 g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pt-BR" sz="1600" dirty="0" smtClean="0"/>
                  <a:t>DYS</a:t>
                </a:r>
              </a:p>
              <a:p>
                <a:r>
                  <a:rPr lang="pt-BR" sz="1600" dirty="0"/>
                  <a:t>g </a:t>
                </a:r>
                <a:r>
                  <a:rPr lang="pt-BR" sz="1600" dirty="0" smtClean="0"/>
                  <a:t>D.MY 		</a:t>
                </a:r>
                <a:r>
                  <a:rPr lang="pt-BR" sz="1600" dirty="0" smtClean="0">
                    <a:sym typeface="Wingdings" pitchFamily="2" charset="2"/>
                  </a:rPr>
                  <a:t> 123</a:t>
                </a:r>
                <a:endParaRPr lang="pt-BR" sz="1600" dirty="0" smtClean="0"/>
              </a:p>
              <a:p>
                <a:r>
                  <a:rPr lang="pt-BR" sz="1600" dirty="0"/>
                  <a:t>[</a:t>
                </a:r>
                <a:r>
                  <a:rPr lang="pt-BR" sz="1600" dirty="0" err="1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360</a:t>
                </a:r>
                <a:r>
                  <a:rPr lang="pt-BR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sz="1600" dirty="0" smtClean="0"/>
                  <a:t>		</a:t>
                </a:r>
                <a:r>
                  <a:rPr lang="pt-BR" sz="1600" dirty="0" smtClean="0">
                    <a:sym typeface="Wingdings" pitchFamily="2" charset="2"/>
                  </a:rPr>
                  <a:t> 0,34</a:t>
                </a:r>
              </a:p>
              <a:p>
                <a:r>
                  <a:rPr lang="pt-BR" sz="1600" dirty="0">
                    <a:sym typeface="Wingdings" pitchFamily="2" charset="2"/>
                  </a:rPr>
                  <a:t>n</a:t>
                </a:r>
                <a:endParaRPr lang="pt-BR" sz="1600" dirty="0" smtClean="0">
                  <a:sym typeface="Wingdings" pitchFamily="2" charset="2"/>
                </a:endParaRPr>
              </a:p>
              <a:p>
                <a:r>
                  <a:rPr lang="pt-BR" sz="1600" dirty="0" smtClean="0"/>
                  <a:t>60 i</a:t>
                </a:r>
              </a:p>
              <a:p>
                <a:r>
                  <a:rPr lang="pt-BR" sz="1600" dirty="0" smtClean="0"/>
                  <a:t>1050 PV</a:t>
                </a:r>
              </a:p>
              <a:p>
                <a:r>
                  <a:rPr lang="pt-BR" sz="1600" dirty="0" smtClean="0"/>
                  <a:t>FV		</a:t>
                </a:r>
                <a:r>
                  <a:rPr lang="pt-BR" sz="1600" dirty="0" smtClean="0">
                    <a:sym typeface="Wingdings" pitchFamily="2" charset="2"/>
                  </a:rPr>
                  <a:t></a:t>
                </a:r>
                <a:r>
                  <a:rPr lang="pt-BR" sz="1600" u="sng" dirty="0" smtClean="0">
                    <a:sym typeface="Wingdings" pitchFamily="2" charset="2"/>
                  </a:rPr>
                  <a:t>R$ 1.232,91</a:t>
                </a:r>
                <a:endParaRPr lang="pt-BR" sz="1600" u="sng" dirty="0" smtClean="0"/>
              </a:p>
              <a:p>
                <a:endParaRPr lang="pt-BR" sz="1600" dirty="0" smtClean="0"/>
              </a:p>
              <a:p>
                <a:endParaRPr lang="pt-BR" sz="1600" dirty="0" smtClean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blipFill rotWithShape="1">
                <a:blip r:embed="rId7"/>
                <a:stretch>
                  <a:fillRect l="-94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744718" y="3717032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Fórmula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6458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1052736"/>
            <a:ext cx="5235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C= R$ 1.500,00</a:t>
            </a:r>
          </a:p>
          <a:p>
            <a:r>
              <a:rPr lang="pt-BR" dirty="0" smtClean="0"/>
              <a:t>Recebeu 3 aumentos </a:t>
            </a:r>
            <a:r>
              <a:rPr lang="pt-BR" b="1" dirty="0" smtClean="0"/>
              <a:t>cumulativos </a:t>
            </a:r>
            <a:r>
              <a:rPr lang="pt-BR" dirty="0" smtClean="0"/>
              <a:t>de 10%, 14% e 15%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0 </a:t>
            </a:r>
            <a:r>
              <a:rPr lang="pt-BR" dirty="0" smtClean="0"/>
              <a:t>= R$.1.500,00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1</a:t>
            </a:r>
            <a:r>
              <a:rPr lang="pt-BR" dirty="0" smtClean="0"/>
              <a:t> = R$1.500,00 x 1,1  = R$ 1.650,00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/>
              <a:t>2</a:t>
            </a:r>
            <a:r>
              <a:rPr lang="pt-BR" baseline="-25000" dirty="0" smtClean="0"/>
              <a:t> </a:t>
            </a:r>
            <a:r>
              <a:rPr lang="pt-BR" dirty="0" smtClean="0"/>
              <a:t> = R$1.650,00 x 1,14 = R$ 1.881,00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3</a:t>
            </a:r>
            <a:r>
              <a:rPr lang="pt-BR" dirty="0" smtClean="0"/>
              <a:t> = R$1.881,00 x 1,15 = </a:t>
            </a:r>
            <a:r>
              <a:rPr lang="pt-BR" u="sng" dirty="0" smtClean="0"/>
              <a:t>R$ 2.163,15</a:t>
            </a:r>
          </a:p>
        </p:txBody>
      </p:sp>
      <p:sp>
        <p:nvSpPr>
          <p:cNvPr id="15" name="Elipse 14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27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$ 208,33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$ 170,14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971600" y="5229200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R$ 200,00 + R$ 208,33</a:t>
            </a:r>
          </a:p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R$ 408,33</a:t>
            </a:r>
            <a:endParaRPr lang="pt-BR" baseline="-25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91370" y="5207527"/>
            <a:ext cx="3090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B</a:t>
            </a:r>
            <a:r>
              <a:rPr lang="pt-BR" dirty="0" smtClean="0"/>
              <a:t> = R$ 240,00 + R$ 170,14</a:t>
            </a:r>
          </a:p>
          <a:p>
            <a:r>
              <a:rPr lang="pt-BR" dirty="0" smtClean="0"/>
              <a:t>Total </a:t>
            </a:r>
            <a:r>
              <a:rPr lang="pt-BR" baseline="-25000" dirty="0"/>
              <a:t>B</a:t>
            </a:r>
            <a:r>
              <a:rPr lang="pt-BR" dirty="0" smtClean="0"/>
              <a:t> = R$ 410,14</a:t>
            </a:r>
            <a:endParaRPr lang="pt-BR" baseline="-250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84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00409" y="2348880"/>
            <a:ext cx="29530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ea typeface="Cambria Math"/>
              </a:rPr>
              <a:t>300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 		</a:t>
            </a:r>
            <a:r>
              <a:rPr lang="pt-BR" dirty="0" smtClean="0">
                <a:ea typeface="Cambria Math"/>
                <a:sym typeface="Wingdings" pitchFamily="2" charset="2"/>
              </a:rPr>
              <a:t> 208,33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>
                <a:ea typeface="Cambria Math"/>
                <a:sym typeface="Wingdings" pitchFamily="2" charset="2"/>
              </a:rPr>
              <a:t>2</a:t>
            </a:r>
            <a:r>
              <a:rPr lang="pt-BR" dirty="0" smtClean="0">
                <a:ea typeface="Cambria Math"/>
                <a:sym typeface="Wingdings" pitchFamily="2" charset="2"/>
              </a:rPr>
              <a:t>00 +		 408,33</a:t>
            </a:r>
          </a:p>
          <a:p>
            <a:endParaRPr lang="pt-BR" b="0" dirty="0" smtClean="0">
              <a:ea typeface="Cambria Math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28671" y="2344921"/>
            <a:ext cx="2953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smtClean="0">
                <a:ea typeface="Cambria Math"/>
              </a:rPr>
              <a:t>245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		</a:t>
            </a:r>
            <a:r>
              <a:rPr lang="pt-BR" dirty="0" smtClean="0">
                <a:ea typeface="Cambria Math"/>
                <a:sym typeface="Wingdings" pitchFamily="2" charset="2"/>
              </a:rPr>
              <a:t> 170,14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 smtClean="0">
                <a:ea typeface="Cambria Math"/>
                <a:sym typeface="Wingdings" pitchFamily="2" charset="2"/>
              </a:rPr>
              <a:t>240+		 410,14</a:t>
            </a:r>
            <a:endParaRPr lang="pt-BR" b="0" dirty="0" smtClean="0">
              <a:ea typeface="Cambria Math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3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448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1744</Words>
  <Application>Microsoft Office PowerPoint</Application>
  <PresentationFormat>Apresentação na tela (4:3)</PresentationFormat>
  <Paragraphs>457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4. Juros Simples</vt:lpstr>
      <vt:lpstr>Apresentação do PowerPoint</vt:lpstr>
      <vt:lpstr>Apresentação do PowerPoint</vt:lpstr>
      <vt:lpstr>Apresentação do PowerPoint</vt:lpstr>
      <vt:lpstr>4. Juros compostos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Série de Pagamentos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32</cp:revision>
  <dcterms:created xsi:type="dcterms:W3CDTF">2012-07-29T15:14:00Z</dcterms:created>
  <dcterms:modified xsi:type="dcterms:W3CDTF">2012-07-31T13:51:43Z</dcterms:modified>
</cp:coreProperties>
</file>