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2" r:id="rId3"/>
    <p:sldId id="273" r:id="rId4"/>
    <p:sldId id="275" r:id="rId5"/>
    <p:sldId id="276" r:id="rId6"/>
    <p:sldId id="277" r:id="rId7"/>
    <p:sldId id="278" r:id="rId8"/>
    <p:sldId id="274" r:id="rId9"/>
    <p:sldId id="256" r:id="rId10"/>
    <p:sldId id="257" r:id="rId11"/>
    <p:sldId id="258" r:id="rId12"/>
    <p:sldId id="263" r:id="rId13"/>
    <p:sldId id="259" r:id="rId14"/>
    <p:sldId id="264" r:id="rId15"/>
    <p:sldId id="260" r:id="rId16"/>
    <p:sldId id="265" r:id="rId17"/>
    <p:sldId id="261" r:id="rId18"/>
    <p:sldId id="266" r:id="rId19"/>
    <p:sldId id="262" r:id="rId20"/>
    <p:sldId id="267" r:id="rId21"/>
    <p:sldId id="268" r:id="rId22"/>
    <p:sldId id="269" r:id="rId23"/>
    <p:sldId id="270" r:id="rId24"/>
    <p:sldId id="272" r:id="rId25"/>
    <p:sldId id="279" r:id="rId26"/>
    <p:sldId id="280" r:id="rId27"/>
    <p:sldId id="281" r:id="rId28"/>
    <p:sldId id="283" r:id="rId29"/>
    <p:sldId id="284" r:id="rId30"/>
    <p:sldId id="282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2" r:id="rId40"/>
    <p:sldId id="295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780928"/>
            <a:ext cx="2664296" cy="26642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Análise de Viabilidade de Projetos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Gestão de Tecnologia da Informação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GETI03 – Turma Centro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ea typeface="Cambria Math"/>
              </a:rPr>
              <a:t>300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smtClean="0">
                <a:ea typeface="Cambria Math"/>
              </a:rPr>
              <a:t>245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70 CHS PV</a:t>
                </a:r>
              </a:p>
              <a:p>
                <a:r>
                  <a:rPr lang="pt-BR" dirty="0" smtClean="0"/>
                  <a:t>95 FV</a:t>
                </a:r>
              </a:p>
              <a:p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 CHS PV</a:t>
            </a:r>
          </a:p>
          <a:p>
            <a:r>
              <a:rPr lang="pt-BR" dirty="0" smtClean="0"/>
              <a:t>50 FV</a:t>
            </a:r>
          </a:p>
          <a:p>
            <a:r>
              <a:rPr lang="pt-BR" dirty="0" smtClean="0"/>
              <a:t>1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2000 CHS PV</a:t>
                </a:r>
              </a:p>
              <a:p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2200 FV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Alexander Inácio Batista</a:t>
            </a:r>
          </a:p>
          <a:p>
            <a:r>
              <a:rPr lang="pt-BR" dirty="0" smtClean="0"/>
              <a:t>Avelino Ferreira Gomes Filho</a:t>
            </a:r>
          </a:p>
          <a:p>
            <a:r>
              <a:rPr lang="pt-BR" dirty="0" smtClean="0"/>
              <a:t>Bruno </a:t>
            </a:r>
            <a:r>
              <a:rPr lang="pt-BR" dirty="0" err="1" smtClean="0"/>
              <a:t>Borsato</a:t>
            </a:r>
            <a:endParaRPr lang="pt-BR" dirty="0"/>
          </a:p>
          <a:p>
            <a:r>
              <a:rPr lang="pt-BR" dirty="0" smtClean="0"/>
              <a:t>Bruno Nunes</a:t>
            </a:r>
          </a:p>
          <a:p>
            <a:r>
              <a:rPr lang="pt-BR" dirty="0" smtClean="0"/>
              <a:t>Felipe Castilho</a:t>
            </a:r>
          </a:p>
          <a:p>
            <a:r>
              <a:rPr lang="pt-BR" dirty="0" smtClean="0"/>
              <a:t>Sandro Veras</a:t>
            </a:r>
          </a:p>
          <a:p>
            <a:r>
              <a:rPr lang="pt-BR" dirty="0" smtClean="0"/>
              <a:t>Thiago </a:t>
            </a:r>
            <a:r>
              <a:rPr lang="pt-BR" dirty="0" err="1" smtClean="0"/>
              <a:t>Matossian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Série de Pagamentos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440231" y="260648"/>
            <a:ext cx="3283897" cy="2415135"/>
            <a:chOff x="2440231" y="260648"/>
            <a:chExt cx="3283897" cy="2415135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56388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271391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5000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</m:t>
                          </m:r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5000=</m:t>
                      </m:r>
                      <m:r>
                        <a:rPr lang="pt-BR" i="1">
                          <a:latin typeface="Cambria Math"/>
                        </a:rPr>
                        <m:t>𝑅</m:t>
                      </m:r>
                      <m:r>
                        <a:rPr lang="pt-BR" i="1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0,26824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0,02536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dirty="0" smtClean="0"/>
                  <a:t>R = </a:t>
                </a:r>
                <a:r>
                  <a:rPr lang="pt-BR" u="sng" dirty="0" smtClean="0"/>
                  <a:t>R$ 472,71</a:t>
                </a:r>
                <a:endParaRPr lang="pt-BR" u="sng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blipFill rotWithShape="1">
                <a:blip r:embed="rId2"/>
                <a:stretch>
                  <a:fillRect t="-1037" b="-2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4369692" y="3717032"/>
            <a:ext cx="358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HP 12c</a:t>
            </a:r>
          </a:p>
          <a:p>
            <a:r>
              <a:rPr lang="pt-BR" dirty="0" smtClean="0"/>
              <a:t>5000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12 n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u="sng" dirty="0" smtClean="0"/>
              <a:t>R$ 472,71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85522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40231" y="387279"/>
            <a:ext cx="3941907" cy="2753689"/>
            <a:chOff x="2440231" y="387279"/>
            <a:chExt cx="3941907" cy="2753689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756434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756434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725833"/>
              <a:ext cx="0" cy="10306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802414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143426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3616" y="387279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r>
                <a:rPr lang="pt-BR" sz="1600" dirty="0"/>
                <a:t> </a:t>
              </a:r>
              <a:r>
                <a:rPr lang="pt-BR" sz="1600" dirty="0" smtClean="0"/>
                <a:t>+ 1.000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779912" y="725833"/>
              <a:ext cx="0" cy="10329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725833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404664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6</a:t>
              </a:r>
              <a:r>
                <a:rPr lang="pt-BR" sz="1600" dirty="0" smtClean="0"/>
                <a:t> = ? + 1000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736576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12205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74929" y="3140968"/>
            <a:ext cx="3586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Descobrindo o valor presente da parcela adicional n6</a:t>
            </a:r>
          </a:p>
          <a:p>
            <a:r>
              <a:rPr lang="pt-BR" dirty="0" smtClean="0"/>
              <a:t>5000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1000 FV</a:t>
            </a:r>
          </a:p>
          <a:p>
            <a:r>
              <a:rPr lang="pt-BR" dirty="0" smtClean="0"/>
              <a:t>2 i</a:t>
            </a:r>
          </a:p>
          <a:p>
            <a:r>
              <a:rPr lang="pt-BR" dirty="0"/>
              <a:t>6</a:t>
            </a:r>
            <a:r>
              <a:rPr lang="pt-BR" dirty="0" smtClean="0"/>
              <a:t> n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-</a:t>
            </a:r>
            <a:r>
              <a:rPr lang="pt-BR" dirty="0" smtClean="0"/>
              <a:t>887,97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4.112,03</a:t>
            </a:r>
          </a:p>
          <a:p>
            <a:pPr algn="ctr"/>
            <a:r>
              <a:rPr lang="pt-BR" b="1" dirty="0"/>
              <a:t>Descobrindo o valor presente da parcela adicional n12</a:t>
            </a:r>
          </a:p>
          <a:p>
            <a:r>
              <a:rPr lang="pt-BR" dirty="0" smtClean="0"/>
              <a:t>12 </a:t>
            </a:r>
            <a:r>
              <a:rPr lang="pt-BR" dirty="0"/>
              <a:t>n</a:t>
            </a:r>
          </a:p>
          <a:p>
            <a:r>
              <a:rPr lang="pt-BR" dirty="0"/>
              <a:t>PV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-788,49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3.323,54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61613" y="29716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/>
              <a:t>Descobrindo o valor </a:t>
            </a:r>
            <a:r>
              <a:rPr lang="pt-BR" b="1" dirty="0" smtClean="0"/>
              <a:t>das Prestações</a:t>
            </a:r>
            <a:endParaRPr lang="pt-BR" b="1" dirty="0"/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0 </a:t>
            </a:r>
            <a:r>
              <a:rPr lang="pt-BR" dirty="0"/>
              <a:t>FV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 R$ </a:t>
            </a:r>
            <a:r>
              <a:rPr lang="pt-BR" u="sng" dirty="0" smtClean="0">
                <a:sym typeface="Wingdings" pitchFamily="2" charset="2"/>
              </a:rPr>
              <a:t>314, 27</a:t>
            </a:r>
            <a:endParaRPr lang="pt-BR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80291" y="5805264"/>
            <a:ext cx="410333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* Levando em consideração que os registros da calculadora não são limpos durante todo o 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817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432976" cy="2415135"/>
            <a:chOff x="2440231" y="260648"/>
            <a:chExt cx="3432976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408,00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79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996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15% = 72,00</a:t>
            </a:r>
          </a:p>
          <a:p>
            <a:r>
              <a:rPr lang="pt-BR" dirty="0" smtClean="0"/>
              <a:t>C = 408,00</a:t>
            </a:r>
          </a:p>
          <a:p>
            <a:r>
              <a:rPr lang="pt-BR" dirty="0" smtClean="0"/>
              <a:t>n = 5</a:t>
            </a:r>
          </a:p>
          <a:p>
            <a:r>
              <a:rPr lang="pt-BR" dirty="0" smtClean="0"/>
              <a:t>R = 110,00</a:t>
            </a:r>
          </a:p>
          <a:p>
            <a:r>
              <a:rPr lang="pt-BR" dirty="0" smtClean="0"/>
              <a:t>I =? 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0540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480 CHS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15 %</a:t>
            </a:r>
          </a:p>
          <a:p>
            <a:r>
              <a:rPr lang="pt-BR" dirty="0" smtClean="0"/>
              <a:t>-		</a:t>
            </a:r>
            <a:r>
              <a:rPr lang="pt-BR" dirty="0" smtClean="0">
                <a:sym typeface="Wingdings" pitchFamily="2" charset="2"/>
              </a:rPr>
              <a:t> -408,00</a:t>
            </a:r>
          </a:p>
          <a:p>
            <a:r>
              <a:rPr lang="pt-BR" dirty="0"/>
              <a:t>g</a:t>
            </a:r>
            <a:r>
              <a:rPr lang="pt-BR" dirty="0" smtClean="0"/>
              <a:t> END</a:t>
            </a:r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110 PMT</a:t>
            </a:r>
          </a:p>
          <a:p>
            <a:r>
              <a:rPr lang="pt-BR" dirty="0"/>
              <a:t>i</a:t>
            </a:r>
            <a:r>
              <a:rPr lang="pt-BR" dirty="0" smtClean="0"/>
              <a:t>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10,86 %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0152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3283998" y="1291249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3283998" y="1291249"/>
            <a:ext cx="232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5603627" y="546321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358363" y="222635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 = 50.000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44886" y="138431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 = 36</a:t>
            </a:r>
          </a:p>
          <a:p>
            <a:r>
              <a:rPr lang="pt-BR" sz="1600" dirty="0" smtClean="0"/>
              <a:t>i = 2% a.m.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235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36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788024" y="529392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779502" y="567614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468504" y="27139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16293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18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29227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341987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-17746" y="1076543"/>
            <a:ext cx="2474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Empréstimo = 50.000,00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/>
              <a:t>i</a:t>
            </a:r>
            <a:r>
              <a:rPr lang="pt-BR" dirty="0" smtClean="0"/>
              <a:t> =2 %a.m.</a:t>
            </a:r>
          </a:p>
          <a:p>
            <a:r>
              <a:rPr lang="pt-BR" dirty="0" smtClean="0"/>
              <a:t>1ª em 60 dias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235366" y="103865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</a:t>
            </a:r>
            <a:r>
              <a:rPr lang="pt-BR" sz="1050" dirty="0" smtClean="0"/>
              <a:t>1</a:t>
            </a:r>
            <a:endParaRPr lang="pt-BR" sz="105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7950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43628" y="1340768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m2</a:t>
            </a:r>
            <a:endParaRPr lang="pt-BR" sz="105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61039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419872" y="1289045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75856" y="222635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J = ?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8389" y="3717032"/>
            <a:ext cx="34227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50.000 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 n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51.000</a:t>
            </a:r>
          </a:p>
          <a:p>
            <a:r>
              <a:rPr lang="pt-BR" dirty="0" smtClean="0">
                <a:sym typeface="Wingdings" pitchFamily="2" charset="2"/>
              </a:rPr>
              <a:t>[</a:t>
            </a:r>
            <a:r>
              <a:rPr lang="pt-BR" dirty="0" err="1" smtClean="0">
                <a:sym typeface="Wingdings" pitchFamily="2" charset="2"/>
              </a:rPr>
              <a:t>Enter</a:t>
            </a:r>
            <a:r>
              <a:rPr lang="pt-BR" dirty="0" smtClean="0">
                <a:sym typeface="Wingdings" pitchFamily="2" charset="2"/>
              </a:rPr>
              <a:t>]</a:t>
            </a:r>
          </a:p>
          <a:p>
            <a:r>
              <a:rPr lang="pt-BR" dirty="0" smtClean="0">
                <a:sym typeface="Wingdings" pitchFamily="2" charset="2"/>
              </a:rPr>
              <a:t>PV</a:t>
            </a:r>
          </a:p>
          <a:p>
            <a:r>
              <a:rPr lang="pt-BR" dirty="0" smtClean="0">
                <a:sym typeface="Wingdings" pitchFamily="2" charset="2"/>
              </a:rPr>
              <a:t>0 FV</a:t>
            </a:r>
          </a:p>
          <a:p>
            <a:r>
              <a:rPr lang="pt-BR" dirty="0" smtClean="0">
                <a:sym typeface="Wingdings" pitchFamily="2" charset="2"/>
              </a:rPr>
              <a:t>36 n</a:t>
            </a:r>
          </a:p>
          <a:p>
            <a:r>
              <a:rPr lang="pt-BR" dirty="0" smtClean="0">
                <a:sym typeface="Wingdings" pitchFamily="2" charset="2"/>
              </a:rPr>
              <a:t>PMT		 </a:t>
            </a:r>
            <a:r>
              <a:rPr lang="pt-BR" u="sng" dirty="0" smtClean="0">
                <a:sym typeface="Wingdings" pitchFamily="2" charset="2"/>
              </a:rPr>
              <a:t>R$ 2.008,00</a:t>
            </a:r>
            <a:endParaRPr lang="pt-BR" u="sng" dirty="0"/>
          </a:p>
        </p:txBody>
      </p:sp>
      <p:sp>
        <p:nvSpPr>
          <p:cNvPr id="25" name="Elipse 24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87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43808" y="260648"/>
            <a:ext cx="3716071" cy="2415135"/>
            <a:chOff x="2416823" y="260648"/>
            <a:chExt cx="3716071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475,00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413482" y="131254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2857013" y="567614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2416823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42059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3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3710154" y="7647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18389" y="3717032"/>
            <a:ext cx="293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 BEG</a:t>
            </a:r>
            <a:endParaRPr lang="pt-BR" dirty="0"/>
          </a:p>
          <a:p>
            <a:r>
              <a:rPr lang="pt-BR" dirty="0" smtClean="0"/>
              <a:t>475 CHS 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100 PMT</a:t>
            </a:r>
          </a:p>
          <a:p>
            <a:r>
              <a:rPr lang="pt-BR" dirty="0" smtClean="0"/>
              <a:t> 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2,63 %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32348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088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761592" cy="2415135"/>
            <a:chOff x="2440231" y="260648"/>
            <a:chExt cx="3761592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36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36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18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 smtClean="0"/>
              <a:t>R = 144,22</a:t>
            </a:r>
          </a:p>
          <a:p>
            <a:r>
              <a:rPr lang="pt-BR" dirty="0"/>
              <a:t>i</a:t>
            </a:r>
            <a:r>
              <a:rPr lang="pt-BR" dirty="0" smtClean="0"/>
              <a:t> =3%a.m.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422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144,22 CHS PMT</a:t>
            </a:r>
          </a:p>
          <a:p>
            <a:r>
              <a:rPr lang="pt-BR" dirty="0" smtClean="0"/>
              <a:t>36 n</a:t>
            </a:r>
          </a:p>
          <a:p>
            <a:r>
              <a:rPr lang="pt-BR" dirty="0" smtClean="0"/>
              <a:t>3 i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3.148,65</a:t>
            </a:r>
          </a:p>
          <a:p>
            <a:r>
              <a:rPr lang="pt-BR" dirty="0" smtClean="0"/>
              <a:t>200 +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R$ 3.348,65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56091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Sistemas de amortização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84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39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10.900,72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55.649,28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5.564,93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43.658,49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4.365,85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13.189,87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30.468,62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3.046,86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14.508,86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15.959,76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1.595,98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15.959,74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66.550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17.555,72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6.655,00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10.900,00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55.649,28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5.564,93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 smtClean="0">
                    <a:sym typeface="Wingdings" pitchFamily="2" charset="2"/>
                  </a:rPr>
                  <a:t>11.990,79 </a:t>
                </a:r>
                <a:r>
                  <a:rPr lang="pt-BR" sz="1400" dirty="0">
                    <a:sym typeface="Wingdings" pitchFamily="2" charset="2"/>
                  </a:rPr>
                  <a:t>(Amortização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43.658,49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blipFill rotWithShape="1">
                <a:blip r:embed="rId2"/>
                <a:stretch>
                  <a:fillRect l="-1085" t="-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2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sem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54056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94391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41.810,13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4.181,01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9.008,86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32.801,27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3.280,13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9.909,74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22.891,53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2.289,15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10.900,72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11.990,81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1.199,08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50.000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13.189,87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5.000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8.189,87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41.810,13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4.181,01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/>
                  <a:t>9.008,86 </a:t>
                </a:r>
                <a:r>
                  <a:rPr lang="pt-BR" sz="1400" dirty="0" smtClean="0"/>
                  <a:t> </a:t>
                </a:r>
                <a:r>
                  <a:rPr lang="pt-BR" sz="1400" dirty="0" smtClean="0">
                    <a:sym typeface="Wingdings" pitchFamily="2" charset="2"/>
                  </a:rPr>
                  <a:t>(</a:t>
                </a:r>
                <a:r>
                  <a:rPr lang="pt-BR" sz="1400" dirty="0">
                    <a:sym typeface="Wingdings" pitchFamily="2" charset="2"/>
                  </a:rPr>
                  <a:t>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32.801,27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blipFill rotWithShape="1">
                <a:blip r:embed="rId2"/>
                <a:stretch>
                  <a:fillRect l="-1221" t="-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3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com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74351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2340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19.965,00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53.240,00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18.634,00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5.324,00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39.930,00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17.303,00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3.993,00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26.620,00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15.972,00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2.662,00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14.641,00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1.331,00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66.550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13.310,00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6.655,00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6.655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13.310,00 +		 19.965,00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13.310 - 		 45.535,00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409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70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sem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8988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2704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371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com juros durante a carência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50.000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10.000,00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10.000,00 +		 15.000,00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50.000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10.000 - 		 40.000,00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615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1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Análise de Projetos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29-30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74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1103"/>
              </p:ext>
            </p:extLst>
          </p:nvPr>
        </p:nvGraphicFramePr>
        <p:xfrm>
          <a:off x="530996" y="1206044"/>
          <a:ext cx="560633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B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(28,00)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27,00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simples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71515" y="4941168"/>
            <a:ext cx="218040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15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13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A</a:t>
            </a:r>
            <a:r>
              <a:rPr lang="pt-BR" dirty="0" smtClean="0">
                <a:sym typeface="Wingdings" pitchFamily="2" charset="2"/>
              </a:rPr>
              <a:t> = 2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A</a:t>
            </a:r>
            <a:r>
              <a:rPr lang="pt-BR" dirty="0">
                <a:sym typeface="Wingdings" pitchFamily="2" charset="2"/>
              </a:rPr>
              <a:t> = </a:t>
            </a:r>
            <a:r>
              <a:rPr lang="pt-BR" u="sng" dirty="0" smtClean="0">
                <a:sym typeface="Wingdings" pitchFamily="2" charset="2"/>
              </a:rPr>
              <a:t>2,87anos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95936" y="4941168"/>
            <a:ext cx="210987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4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4</a:t>
            </a:r>
            <a:r>
              <a:rPr lang="pt-BR" u="sng" dirty="0" smtClean="0">
                <a:sym typeface="Wingdings" pitchFamily="2" charset="2"/>
              </a:rPr>
              <a:t>,3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72200" y="5457998"/>
            <a:ext cx="269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simples escolheríamos o </a:t>
            </a:r>
            <a:r>
              <a:rPr lang="pt-BR" b="1" dirty="0" smtClean="0"/>
              <a:t>Projeto A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 Projeto A</a:t>
                </a:r>
              </a:p>
              <a:p>
                <a:r>
                  <a:rPr lang="pt-BR" sz="1400" dirty="0" smtClean="0"/>
                  <a:t>43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+	</a:t>
                </a:r>
                <a:r>
                  <a:rPr lang="pt-BR" sz="1400" dirty="0" smtClean="0">
                    <a:sym typeface="Wingdings" pitchFamily="2" charset="2"/>
                  </a:rPr>
                  <a:t> -28</a:t>
                </a:r>
                <a:endParaRPr lang="pt-BR" sz="1400" dirty="0" smtClean="0"/>
              </a:p>
              <a:p>
                <a:r>
                  <a:rPr lang="pt-BR" sz="1400" dirty="0" smtClean="0"/>
                  <a:t>...</a:t>
                </a:r>
              </a:p>
              <a:p>
                <a:r>
                  <a:rPr lang="pt-BR" sz="1400" dirty="0" smtClean="0"/>
                  <a:t>1,5 +	</a:t>
                </a:r>
                <a:r>
                  <a:rPr lang="pt-BR" sz="1400" dirty="0" smtClean="0">
                    <a:sym typeface="Wingdings" pitchFamily="2" charset="2"/>
                  </a:rPr>
                  <a:t> 8,00</a:t>
                </a:r>
              </a:p>
              <a:p>
                <a:endParaRPr lang="pt-BR" sz="1400" dirty="0" smtClean="0">
                  <a:sym typeface="Wingdings" pitchFamily="2" charset="2"/>
                </a:endParaRPr>
              </a:p>
              <a:p>
                <a:r>
                  <a:rPr lang="pt-BR" sz="1400" b="1" dirty="0" smtClean="0"/>
                  <a:t>Calculando o </a:t>
                </a:r>
                <a:r>
                  <a:rPr lang="pt-BR" sz="1400" b="1" dirty="0" err="1" smtClean="0"/>
                  <a:t>Payback</a:t>
                </a:r>
                <a:r>
                  <a:rPr lang="pt-BR" sz="1400" b="1" dirty="0" smtClean="0"/>
                  <a:t> A</a:t>
                </a:r>
              </a:p>
              <a:p>
                <a:r>
                  <a:rPr lang="pt-BR" sz="1400" dirty="0" smtClean="0"/>
                  <a:t>2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13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 smtClean="0">
                  <a:ea typeface="Cambria Math"/>
                </a:endParaRPr>
              </a:p>
              <a:p>
                <a:r>
                  <a:rPr lang="pt-BR" sz="1400" dirty="0" smtClean="0"/>
                  <a:t>+ 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2,87 anos</a:t>
                </a:r>
                <a:endParaRPr lang="pt-BR" sz="1400" u="sng" dirty="0" smtClean="0"/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smtClean="0"/>
                  <a:t>Saldo </a:t>
                </a:r>
                <a:r>
                  <a:rPr lang="pt-BR" sz="1400" b="1" dirty="0"/>
                  <a:t>Projeto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/>
                  <a:t>43 CHS 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+	</a:t>
                </a:r>
                <a:r>
                  <a:rPr lang="pt-BR" sz="1400" dirty="0" smtClean="0">
                    <a:sym typeface="Wingdings" pitchFamily="2" charset="2"/>
                  </a:rPr>
                  <a:t> -33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...</a:t>
                </a:r>
                <a:endParaRPr lang="pt-BR" sz="1400" dirty="0"/>
              </a:p>
              <a:p>
                <a:r>
                  <a:rPr lang="pt-BR" sz="1400" dirty="0" smtClean="0"/>
                  <a:t>10+	</a:t>
                </a:r>
                <a:r>
                  <a:rPr lang="pt-BR" sz="1400" dirty="0" smtClean="0">
                    <a:sym typeface="Wingdings" pitchFamily="2" charset="2"/>
                  </a:rPr>
                  <a:t> 27,00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A</a:t>
                </a:r>
              </a:p>
              <a:p>
                <a:r>
                  <a:rPr lang="pt-BR" sz="1400" dirty="0" smtClean="0"/>
                  <a:t>4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/>
                  <a:t>3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4,3 anos</a:t>
                </a:r>
                <a:endParaRPr lang="pt-BR" sz="1400" u="sng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blipFill rotWithShape="1">
                <a:blip r:embed="rId2"/>
                <a:stretch>
                  <a:fillRect l="-779" t="-121" b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6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8% a.a.</a:t>
            </a:r>
            <a:endParaRPr lang="pt-BR" dirty="0"/>
          </a:p>
        </p:txBody>
      </p:sp>
      <p:grpSp>
        <p:nvGrpSpPr>
          <p:cNvPr id="55" name="Grupo 54"/>
          <p:cNvGrpSpPr/>
          <p:nvPr/>
        </p:nvGrpSpPr>
        <p:grpSpPr>
          <a:xfrm>
            <a:off x="82480" y="692473"/>
            <a:ext cx="4681248" cy="2943482"/>
            <a:chOff x="1259632" y="498158"/>
            <a:chExt cx="4681248" cy="2943482"/>
          </a:xfrm>
        </p:grpSpPr>
        <p:grpSp>
          <p:nvGrpSpPr>
            <p:cNvPr id="33" name="Grupo 32"/>
            <p:cNvGrpSpPr/>
            <p:nvPr/>
          </p:nvGrpSpPr>
          <p:grpSpPr>
            <a:xfrm>
              <a:off x="2440978" y="498158"/>
              <a:ext cx="3499902" cy="2943482"/>
              <a:chOff x="2440978" y="498158"/>
              <a:chExt cx="3499902" cy="2943482"/>
            </a:xfrm>
          </p:grpSpPr>
          <p:cxnSp>
            <p:nvCxnSpPr>
              <p:cNvPr id="11" name="Conector de seta reta 10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788024" y="573891"/>
                <a:ext cx="705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R= 1,5</a:t>
                </a:r>
                <a:endParaRPr lang="pt-BR" sz="1600" dirty="0"/>
              </a:p>
            </p:txBody>
          </p:sp>
          <p:cxnSp>
            <p:nvCxnSpPr>
              <p:cNvPr id="17" name="Conector de seta reta 16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3160931" y="498158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15,00</a:t>
                </a:r>
                <a:endParaRPr lang="pt-BR" sz="1600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3" name="Chave esquerda 2"/>
              <p:cNvSpPr/>
              <p:nvPr/>
            </p:nvSpPr>
            <p:spPr>
              <a:xfrm rot="5400000">
                <a:off x="350878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27" name="Conector de seta reta 26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have esquerda 28"/>
              <p:cNvSpPr/>
              <p:nvPr/>
            </p:nvSpPr>
            <p:spPr>
              <a:xfrm rot="5400000">
                <a:off x="508611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1259632" y="1848110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A</a:t>
              </a:r>
              <a:endParaRPr lang="pt-BR" b="1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5228728" y="97011"/>
            <a:ext cx="2355773" cy="655564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sz="1400" b="1" dirty="0" smtClean="0"/>
              <a:t>Calculando o Saldo Projeto A</a:t>
            </a:r>
          </a:p>
          <a:p>
            <a:r>
              <a:rPr lang="pt-BR" sz="1400" dirty="0" smtClean="0"/>
              <a:t>43 CHS [</a:t>
            </a:r>
            <a:r>
              <a:rPr lang="pt-BR" sz="1400" dirty="0" err="1" smtClean="0"/>
              <a:t>Enter</a:t>
            </a:r>
            <a:r>
              <a:rPr lang="pt-BR" sz="1400" dirty="0" smtClean="0"/>
              <a:t>]</a:t>
            </a:r>
          </a:p>
          <a:p>
            <a:r>
              <a:rPr lang="pt-BR" sz="1400" dirty="0" smtClean="0"/>
              <a:t>15 CHS FV</a:t>
            </a:r>
          </a:p>
          <a:p>
            <a:r>
              <a:rPr lang="pt-BR" sz="1400" dirty="0" smtClean="0"/>
              <a:t>8 i</a:t>
            </a:r>
          </a:p>
          <a:p>
            <a:r>
              <a:rPr lang="pt-BR" sz="1400" dirty="0" smtClean="0"/>
              <a:t>1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13,89</a:t>
            </a:r>
          </a:p>
          <a:p>
            <a:r>
              <a:rPr lang="pt-BR" sz="1400" dirty="0" smtClean="0">
                <a:sym typeface="Wingdings" pitchFamily="2" charset="2"/>
              </a:rPr>
              <a:t>+	 -29,11</a:t>
            </a:r>
            <a:endParaRPr lang="pt-BR" sz="1400" dirty="0" smtClean="0"/>
          </a:p>
          <a:p>
            <a:r>
              <a:rPr lang="pt-BR" sz="1400" dirty="0" smtClean="0"/>
              <a:t>2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12,86</a:t>
            </a:r>
          </a:p>
          <a:p>
            <a:r>
              <a:rPr lang="pt-BR" sz="1400" dirty="0" smtClean="0">
                <a:sym typeface="Wingdings" pitchFamily="2" charset="2"/>
              </a:rPr>
              <a:t>+	 -16,15</a:t>
            </a:r>
            <a:endParaRPr lang="pt-BR" sz="1400" dirty="0" smtClean="0"/>
          </a:p>
          <a:p>
            <a:r>
              <a:rPr lang="pt-BR" sz="1400" dirty="0" smtClean="0"/>
              <a:t>...</a:t>
            </a:r>
          </a:p>
          <a:p>
            <a:r>
              <a:rPr lang="pt-BR" sz="1400" dirty="0" smtClean="0"/>
              <a:t>1,5 CHS FV</a:t>
            </a:r>
          </a:p>
          <a:p>
            <a:r>
              <a:rPr lang="pt-BR" sz="1400" dirty="0" smtClean="0"/>
              <a:t>7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0,88</a:t>
            </a:r>
            <a:endParaRPr lang="pt-BR" sz="1400" dirty="0" smtClean="0"/>
          </a:p>
          <a:p>
            <a:r>
              <a:rPr lang="pt-BR" sz="1400" dirty="0" smtClean="0"/>
              <a:t>+	</a:t>
            </a:r>
            <a:r>
              <a:rPr lang="pt-BR" sz="1400" dirty="0" smtClean="0">
                <a:sym typeface="Wingdings" pitchFamily="2" charset="2"/>
              </a:rPr>
              <a:t> -0,39</a:t>
            </a:r>
          </a:p>
          <a:p>
            <a:endParaRPr lang="pt-BR" sz="1400" dirty="0" smtClean="0">
              <a:sym typeface="Wingdings" pitchFamily="2" charset="2"/>
            </a:endParaRPr>
          </a:p>
          <a:p>
            <a:r>
              <a:rPr lang="pt-BR" sz="1400" b="1" dirty="0" smtClean="0"/>
              <a:t>Calculando </a:t>
            </a:r>
            <a:r>
              <a:rPr lang="pt-BR" sz="1400" b="1" dirty="0"/>
              <a:t>o </a:t>
            </a:r>
            <a:endParaRPr lang="pt-BR" sz="1400" b="1" dirty="0" smtClean="0"/>
          </a:p>
          <a:p>
            <a:r>
              <a:rPr lang="pt-BR" sz="1400" b="1" dirty="0" smtClean="0"/>
              <a:t>Saldo </a:t>
            </a:r>
            <a:r>
              <a:rPr lang="pt-BR" sz="1400" b="1" dirty="0"/>
              <a:t>Projeto </a:t>
            </a:r>
            <a:r>
              <a:rPr lang="pt-BR" sz="1400" b="1" dirty="0" smtClean="0"/>
              <a:t>B</a:t>
            </a:r>
            <a:endParaRPr lang="pt-BR" sz="1400" b="1" dirty="0"/>
          </a:p>
          <a:p>
            <a:r>
              <a:rPr lang="pt-BR" sz="1400" dirty="0"/>
              <a:t>43 CHS [</a:t>
            </a:r>
            <a:r>
              <a:rPr lang="pt-BR" sz="1400" dirty="0" err="1"/>
              <a:t>Enter</a:t>
            </a:r>
            <a:r>
              <a:rPr lang="pt-BR" sz="1400" dirty="0"/>
              <a:t>]</a:t>
            </a:r>
          </a:p>
          <a:p>
            <a:r>
              <a:rPr lang="pt-BR" sz="1400" dirty="0" smtClean="0"/>
              <a:t>10 </a:t>
            </a:r>
            <a:r>
              <a:rPr lang="pt-BR" sz="1400" dirty="0"/>
              <a:t>CHS FV</a:t>
            </a:r>
          </a:p>
          <a:p>
            <a:r>
              <a:rPr lang="pt-BR" sz="1400" dirty="0"/>
              <a:t>8 i</a:t>
            </a:r>
          </a:p>
          <a:p>
            <a:r>
              <a:rPr lang="pt-BR" sz="1400" dirty="0"/>
              <a:t>1 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/>
              <a:t>9,26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-33,74</a:t>
            </a:r>
          </a:p>
          <a:p>
            <a:r>
              <a:rPr lang="pt-BR" sz="1400" dirty="0" smtClean="0">
                <a:sym typeface="Wingdings" pitchFamily="2" charset="2"/>
              </a:rPr>
              <a:t>...</a:t>
            </a:r>
            <a:endParaRPr lang="pt-BR" sz="1400" dirty="0"/>
          </a:p>
          <a:p>
            <a:r>
              <a:rPr lang="pt-BR" sz="1400" dirty="0" smtClean="0"/>
              <a:t>7 </a:t>
            </a:r>
            <a:r>
              <a:rPr lang="pt-BR" sz="1400" dirty="0"/>
              <a:t>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>
                <a:sym typeface="Wingdings" pitchFamily="2" charset="2"/>
              </a:rPr>
              <a:t>5,83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9,06</a:t>
            </a:r>
            <a:endParaRPr lang="pt-BR" sz="1400" dirty="0"/>
          </a:p>
          <a:p>
            <a:r>
              <a:rPr lang="pt-BR" sz="1400" dirty="0"/>
              <a:t>...</a:t>
            </a:r>
          </a:p>
          <a:p>
            <a:endParaRPr lang="pt-BR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/>
              <p:cNvSpPr/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b="1" dirty="0"/>
                  <a:t>Calculando 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 smtClean="0"/>
                  <a:t>5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3,07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6,3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5,49 </a:t>
                </a:r>
                <a:r>
                  <a:rPr lang="pt-BR" sz="1400" u="sng" dirty="0">
                    <a:sym typeface="Wingdings" pitchFamily="2" charset="2"/>
                  </a:rPr>
                  <a:t>anos</a:t>
                </a:r>
                <a:endParaRPr lang="pt-BR" sz="1400" u="sng" dirty="0"/>
              </a:p>
            </p:txBody>
          </p:sp>
        </mc:Choice>
        <mc:Fallback xmlns="">
          <p:sp>
            <p:nvSpPr>
              <p:cNvPr id="57" name="Retângul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563" t="-52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0183"/>
              </p:ext>
            </p:extLst>
          </p:nvPr>
        </p:nvGraphicFramePr>
        <p:xfrm>
          <a:off x="530996" y="1206044"/>
          <a:ext cx="784886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Projeto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13,89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(29,11)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9,26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(33,74)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(16,25)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8,57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(25,17)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11,91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(4,34)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7,94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(17,23)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(3,24)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7,35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(9,88)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(2,22)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(3,07)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(1,27)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3,23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0,88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(0,39)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9,06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5103674"/>
            <a:ext cx="24483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Projeto A </a:t>
            </a:r>
            <a:r>
              <a:rPr lang="pt-BR" dirty="0" smtClean="0"/>
              <a:t>não se paga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5103674"/>
            <a:ext cx="22605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6,30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3,07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>
                <a:sym typeface="Wingdings" pitchFamily="2" charset="2"/>
              </a:rPr>
              <a:t>D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5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 </a:t>
            </a:r>
            <a:r>
              <a:rPr lang="pt-BR" baseline="-25000" dirty="0">
                <a:sym typeface="Wingdings" pitchFamily="2" charset="2"/>
              </a:rPr>
              <a:t>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 smtClean="0">
                <a:sym typeface="Wingdings" pitchFamily="2" charset="2"/>
              </a:rPr>
              <a:t>5,49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518972" y="5180999"/>
            <a:ext cx="155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descontado escolheríamos o </a:t>
            </a:r>
            <a:r>
              <a:rPr lang="pt-BR" b="1" dirty="0" smtClean="0"/>
              <a:t>Projeto 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46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0,001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(1 + 0,001 x 65)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x 1,065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</a:t>
                </a:r>
                <a:r>
                  <a:rPr lang="pt-BR" u="sng" dirty="0" smtClean="0"/>
                  <a:t>R$ 2.662,50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blipFill rotWithShape="1">
                <a:blip r:embed="rId2"/>
                <a:stretch>
                  <a:fillRect l="-1865" t="-684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 smtClean="0"/>
                  <a:t>0,03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0,00100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[</a:t>
                </a:r>
                <a:r>
                  <a:rPr lang="pt-BR" dirty="0" err="1" smtClean="0">
                    <a:ea typeface="Cambria Math"/>
                    <a:sym typeface="Wingdings" pitchFamily="2" charset="2"/>
                  </a:rPr>
                  <a:t>Enter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]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65 x		 0,06500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1,06500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2500 x	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R$ 2.662,50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826" r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0" y="248997"/>
            <a:ext cx="3096651" cy="2426786"/>
            <a:chOff x="4866294" y="3933056"/>
            <a:chExt cx="3163555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2</a:t>
              </a:r>
              <a:r>
                <a:rPr lang="pt-BR" sz="1600" dirty="0" smtClean="0"/>
                <a:t>.500,00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12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65d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539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7456" y="12060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10% a.a.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63826" y="768206"/>
            <a:ext cx="3465844" cy="2867749"/>
            <a:chOff x="2440978" y="573891"/>
            <a:chExt cx="3465844" cy="2867749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100.000,00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020960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854551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38.000,00</a:t>
              </a:r>
              <a:endParaRPr lang="pt-BR" sz="1600" dirty="0"/>
            </a:p>
          </p:txBody>
        </p:sp>
        <p:sp>
          <p:nvSpPr>
            <p:cNvPr id="3" name="Chave esquerda 2"/>
            <p:cNvSpPr/>
            <p:nvPr/>
          </p:nvSpPr>
          <p:spPr>
            <a:xfrm rot="5400000">
              <a:off x="4297449" y="-180409"/>
              <a:ext cx="399734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053752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876944" y="20825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V="1">
              <a:off x="4885056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72738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60513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07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0641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noFill/>
            </p:spPr>
            <p:txBody>
              <a:bodyPr wrap="none" numCol="1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</a:t>
                </a:r>
              </a:p>
              <a:p>
                <a:r>
                  <a:rPr lang="pt-BR" sz="1400" dirty="0" smtClean="0"/>
                  <a:t>100.000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38.000 CHS FV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1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34.545,45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-65.454,55</a:t>
                </a:r>
                <a:endParaRPr lang="pt-BR" sz="1400" dirty="0" smtClean="0"/>
              </a:p>
              <a:p>
                <a:r>
                  <a:rPr lang="pt-BR" sz="1400" dirty="0" smtClean="0"/>
                  <a:t>2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31.404,96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-34.049,59</a:t>
                </a:r>
              </a:p>
              <a:p>
                <a:r>
                  <a:rPr lang="pt-BR" sz="1400" dirty="0" smtClean="0"/>
                  <a:t>3 </a:t>
                </a:r>
                <a:r>
                  <a:rPr lang="pt-BR" sz="1400" dirty="0"/>
                  <a:t>n</a:t>
                </a:r>
              </a:p>
              <a:p>
                <a:r>
                  <a:rPr lang="pt-BR" sz="1400" dirty="0"/>
                  <a:t>PV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28.549,96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+	 </a:t>
                </a:r>
                <a:r>
                  <a:rPr lang="pt-BR" sz="1400" dirty="0" smtClean="0">
                    <a:sym typeface="Wingdings" pitchFamily="2" charset="2"/>
                  </a:rPr>
                  <a:t>-5.499,62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4 n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PV	 25.954,51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20.454,89</a:t>
                </a:r>
              </a:p>
              <a:p>
                <a:pPr algn="ctr"/>
                <a:endParaRPr lang="pt-BR" sz="1400" b="1" dirty="0" smtClean="0"/>
              </a:p>
              <a:p>
                <a:pPr algn="ctr"/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 smtClean="0"/>
                  <a:t>Payback</a:t>
                </a:r>
                <a:endParaRPr lang="pt-BR" sz="1400" b="1" dirty="0" smtClean="0"/>
              </a:p>
              <a:p>
                <a:r>
                  <a:rPr lang="pt-BR" sz="1400" dirty="0" smtClean="0"/>
                  <a:t>3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5.499,62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>
                    <a:sym typeface="Wingdings" pitchFamily="2" charset="2"/>
                  </a:rPr>
                  <a:t>25.954,51</a:t>
                </a:r>
                <a:r>
                  <a:rPr lang="pt-BR" sz="1400" dirty="0" smtClean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 smtClean="0"/>
                  <a:t>+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3,21 anos</a:t>
                </a:r>
                <a:endParaRPr lang="pt-BR" sz="1400" u="sng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578" t="-116" r="-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2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57112"/>
              </p:ext>
            </p:extLst>
          </p:nvPr>
        </p:nvGraphicFramePr>
        <p:xfrm>
          <a:off x="2187180" y="1554186"/>
          <a:ext cx="548116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34.545,45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(65.454,55)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31.404,96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(34.049,59)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28.549,96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(5.499,63)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25.954,51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20.454,88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915816" y="1184854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10% a.a.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03734" y="4050938"/>
            <a:ext cx="16498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25.954,51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5.499,63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= 3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3</a:t>
            </a:r>
            <a:r>
              <a:rPr lang="pt-BR" u="sng" dirty="0" smtClean="0">
                <a:sym typeface="Wingdings" pitchFamily="2" charset="2"/>
              </a:rPr>
              <a:t>,21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7610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30494" y="1268760"/>
            <a:ext cx="3127779" cy="387798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15.000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6.000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 smtClean="0"/>
              <a:t>3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5.000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/>
              <a:t>5.000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3.719,75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25, 24 % a.a.</a:t>
            </a:r>
            <a:endParaRPr lang="pt-BR" u="sng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283968" y="1340171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(25,24%) é maior que a TMA (15%)</a:t>
            </a:r>
          </a:p>
        </p:txBody>
      </p:sp>
    </p:spTree>
    <p:extLst>
      <p:ext uri="{BB962C8B-B14F-4D97-AF65-F5344CB8AC3E}">
        <p14:creationId xmlns:p14="http://schemas.microsoft.com/office/powerpoint/2010/main" val="1383330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0993" y="10211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12% a.a. </a:t>
            </a:r>
            <a:endParaRPr lang="pt-BR" sz="16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1256999" y="-27384"/>
            <a:ext cx="3459017" cy="2867749"/>
            <a:chOff x="2440978" y="573891"/>
            <a:chExt cx="3459017" cy="286774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250.000,00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4047357" y="57389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120.000,00</a:t>
              </a:r>
              <a:endParaRPr lang="pt-BR" sz="16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66" name="Chave esquerda 65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12938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120.000,00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107,142,86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(142.857,14)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95.663,27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(47.193,88)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85.413,63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38,219.75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76.262,17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114.481,92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68.091,22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182.573,14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/>
                  <a:t>4</a:t>
                </a:r>
                <a:r>
                  <a:rPr lang="pt-BR" sz="1200" dirty="0" smtClean="0"/>
                  <a:t>7.193,88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85.413,63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2,55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45464" y="2996952"/>
            <a:ext cx="2573140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12 i</a:t>
            </a:r>
          </a:p>
          <a:p>
            <a:pPr algn="just"/>
            <a:r>
              <a:rPr lang="pt-BR" dirty="0" smtClean="0"/>
              <a:t>250.000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120.000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182.573,14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33, 89 %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2,55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R$ 182.573,14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33,89% a.a.</a:t>
            </a:r>
          </a:p>
        </p:txBody>
      </p:sp>
    </p:spTree>
    <p:extLst>
      <p:ext uri="{BB962C8B-B14F-4D97-AF65-F5344CB8AC3E}">
        <p14:creationId xmlns:p14="http://schemas.microsoft.com/office/powerpoint/2010/main" val="3385606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356" y="88945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15% a.a. </a:t>
            </a:r>
            <a:endParaRPr lang="pt-BR" sz="1600" dirty="0"/>
          </a:p>
        </p:txBody>
      </p: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31176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200.000,00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173.913,04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(426.086,96)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211.720,23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(214.366,73)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230.130,68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15.763,95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217.266,23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233.030,19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223.729,53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456.759,72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/>
                  <a:t>214.366,73[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230.130,68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2,93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71913" y="2553285"/>
            <a:ext cx="2520242" cy="332398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600.000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200.000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280.000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450.000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456.759,72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39,64 %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2,93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R$ 456.759,72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39,64% a.a.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256999" y="332656"/>
            <a:ext cx="3963073" cy="2507709"/>
            <a:chOff x="1256999" y="332656"/>
            <a:chExt cx="3963073" cy="250770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1673781" y="1455831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673781" y="1451724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4606058" y="70679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1256999" y="250181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600.000,00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3269029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2020616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1448289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200K</a:t>
              </a:r>
              <a:endParaRPr lang="pt-BR" sz="1400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869773" y="1462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118186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441433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cxnSp>
          <p:nvCxnSpPr>
            <p:cNvPr id="23" name="Conector de seta reta 22"/>
            <p:cNvCxnSpPr/>
            <p:nvPr/>
          </p:nvCxnSpPr>
          <p:spPr>
            <a:xfrm flipV="1">
              <a:off x="2627784" y="71336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995936" y="72721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2143215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280K</a:t>
              </a:r>
              <a:endParaRPr lang="pt-BR" sz="14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67483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350K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563888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380K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00617" y="348145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450K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496880" y="1458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9145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762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68371" y="332656"/>
            <a:ext cx="6843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Mantendo o sistema atual: R$ 60.000,00 / ano</a:t>
            </a:r>
          </a:p>
          <a:p>
            <a:r>
              <a:rPr lang="pt-BR" dirty="0" smtClean="0"/>
              <a:t>Novo Sistema: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Investimento: R$ 100.000,00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Custos de manutenção: R$ 20.000,00</a:t>
            </a:r>
          </a:p>
          <a:p>
            <a:r>
              <a:rPr lang="pt-BR" dirty="0" smtClean="0"/>
              <a:t>Com o sistema novo, por ano a empresa economiza</a:t>
            </a:r>
          </a:p>
          <a:p>
            <a:r>
              <a:rPr lang="pt-BR" dirty="0"/>
              <a:t>R$ </a:t>
            </a:r>
            <a:r>
              <a:rPr lang="pt-BR" dirty="0" smtClean="0"/>
              <a:t>60.000,00 - </a:t>
            </a:r>
            <a:r>
              <a:rPr lang="pt-BR" dirty="0"/>
              <a:t>R$ </a:t>
            </a:r>
            <a:r>
              <a:rPr lang="pt-BR" dirty="0" smtClean="0"/>
              <a:t>20.000,00 = </a:t>
            </a:r>
            <a:r>
              <a:rPr lang="pt-BR" dirty="0"/>
              <a:t>R$ </a:t>
            </a:r>
            <a:r>
              <a:rPr lang="pt-BR" dirty="0" smtClean="0"/>
              <a:t>40.000,00 / ano, nos próximos 5 anos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83828" y="2086982"/>
            <a:ext cx="3459017" cy="2867749"/>
            <a:chOff x="2440978" y="573891"/>
            <a:chExt cx="3459017" cy="2867749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100.000,00</a:t>
              </a:r>
              <a:endParaRPr lang="pt-BR" sz="16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047357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40.000,00</a:t>
              </a:r>
              <a:endParaRPr lang="pt-BR" sz="16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3" name="Chave esquerda 12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55676" y="248907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15% a.a. 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71913" y="2420888"/>
            <a:ext cx="2520242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</a:t>
            </a:r>
            <a:r>
              <a:rPr lang="pt-BR" dirty="0"/>
              <a:t>0</a:t>
            </a:r>
            <a:r>
              <a:rPr lang="pt-BR" dirty="0" smtClean="0"/>
              <a:t>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4</a:t>
            </a:r>
            <a:r>
              <a:rPr lang="pt-BR" dirty="0" smtClean="0"/>
              <a:t>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34.086,20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28,65 % a.a.</a:t>
            </a:r>
            <a:endParaRPr lang="pt-BR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4892003" y="5085184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(28,65%) é maior que a TMA (15%)</a:t>
            </a:r>
          </a:p>
        </p:txBody>
      </p:sp>
    </p:spTree>
    <p:extLst>
      <p:ext uri="{BB962C8B-B14F-4D97-AF65-F5344CB8AC3E}">
        <p14:creationId xmlns:p14="http://schemas.microsoft.com/office/powerpoint/2010/main" val="2432010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915566"/>
                <a:ext cx="3249544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Situação atual: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Fluxo de Caixa: R$ 1.200.000,00 / ano </a:t>
                </a:r>
              </a:p>
              <a:p>
                <a:endParaRPr lang="pt-BR" sz="1400" dirty="0" smtClean="0"/>
              </a:p>
              <a:p>
                <a:r>
                  <a:rPr lang="pt-BR" sz="1400" dirty="0" smtClean="0"/>
                  <a:t>Proposta:</a:t>
                </a:r>
                <a:endParaRPr lang="pt-BR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Investimento: R</a:t>
                </a:r>
                <a:r>
                  <a:rPr lang="pt-BR" sz="1400" dirty="0"/>
                  <a:t>$ </a:t>
                </a:r>
                <a:r>
                  <a:rPr lang="pt-BR" sz="1400" dirty="0" smtClean="0"/>
                  <a:t>500.000,00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Fluxo de Caixa: R$ 1.500.000,00  </a:t>
                </a:r>
                <a:r>
                  <a:rPr lang="pt-BR" sz="1400" dirty="0"/>
                  <a:t>/ </a:t>
                </a:r>
                <a:r>
                  <a:rPr lang="pt-BR" sz="1400" dirty="0" smtClean="0"/>
                  <a:t>ano</a:t>
                </a:r>
              </a:p>
              <a:p>
                <a:r>
                  <a:rPr lang="pt-BR" sz="1400" dirty="0" smtClean="0"/>
                  <a:t>Ganho com a proposta: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</a:rPr>
                        <m:t>Ganho</m:t>
                      </m:r>
                      <m:r>
                        <a:rPr lang="pt-BR" sz="1400" b="0" i="0" smtClean="0">
                          <a:latin typeface="Cambria Math"/>
                        </a:rPr>
                        <m:t>=1.500.000 −1.200.000</m:t>
                      </m:r>
                    </m:oMath>
                  </m:oMathPara>
                </a14:m>
                <a:endParaRPr lang="pt-BR" sz="1400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  <a:ea typeface="Cambria Math"/>
                        </a:rPr>
                        <m:t>Ganho</m:t>
                      </m:r>
                      <m:r>
                        <a:rPr lang="pt-BR" sz="14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  <a:ea typeface="Cambria Math"/>
                        </a:rPr>
                        <m:t>R</m:t>
                      </m:r>
                      <m:r>
                        <a:rPr lang="pt-BR" sz="1400" b="0" i="0" smtClean="0">
                          <a:latin typeface="Cambria Math"/>
                          <a:ea typeface="Cambria Math"/>
                        </a:rPr>
                        <m:t>$ 300.000,00</m:t>
                      </m:r>
                    </m:oMath>
                  </m:oMathPara>
                </a14:m>
                <a:endParaRPr lang="pt-BR" sz="1400" b="0" i="0" dirty="0" smtClean="0">
                  <a:latin typeface="Cambria Math"/>
                  <a:ea typeface="Cambria Math"/>
                </a:endParaRPr>
              </a:p>
              <a:p>
                <a:endParaRPr lang="pt-B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400" dirty="0"/>
                        <m:t>Taxa</m:t>
                      </m:r>
                      <m:r>
                        <m:rPr>
                          <m:nor/>
                        </m:rPr>
                        <a:rPr lang="pt-BR" sz="1400" dirty="0"/>
                        <m:t> = 15% </m:t>
                      </m:r>
                      <m:r>
                        <m:rPr>
                          <m:nor/>
                        </m:rPr>
                        <a:rPr lang="pt-BR" sz="1400" dirty="0"/>
                        <m:t>a</m:t>
                      </m:r>
                      <m:r>
                        <m:rPr>
                          <m:nor/>
                        </m:rPr>
                        <a:rPr lang="pt-BR" sz="1400" dirty="0"/>
                        <m:t>.</m:t>
                      </m:r>
                      <m:r>
                        <m:rPr>
                          <m:nor/>
                        </m:rPr>
                        <a:rPr lang="pt-BR" sz="1400" dirty="0"/>
                        <m:t>a</m:t>
                      </m:r>
                      <m:r>
                        <m:rPr>
                          <m:nor/>
                        </m:rPr>
                        <a:rPr lang="pt-BR" sz="1400" dirty="0"/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15566"/>
                <a:ext cx="3249544" cy="2462213"/>
              </a:xfrm>
              <a:prstGeom prst="rect">
                <a:avLst/>
              </a:prstGeom>
              <a:blipFill rotWithShape="1">
                <a:blip r:embed="rId2"/>
                <a:stretch>
                  <a:fillRect l="-375" t="-2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3995936" y="515227"/>
            <a:ext cx="3963073" cy="2507709"/>
            <a:chOff x="1256999" y="332656"/>
            <a:chExt cx="3963073" cy="2507709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1673781" y="1455831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1673781" y="1451724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4606058" y="70679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256999" y="250181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500.000,00</a:t>
              </a:r>
              <a:endParaRPr lang="pt-BR" sz="16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3269029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2020616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448289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69773" y="1462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18186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41433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867483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400617" y="348145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3746560" y="3645024"/>
            <a:ext cx="2520242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/>
              <a:t>5</a:t>
            </a:r>
            <a:r>
              <a:rPr lang="pt-BR" dirty="0" smtClean="0"/>
              <a:t>00.000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3</a:t>
            </a:r>
            <a:r>
              <a:rPr lang="pt-BR" dirty="0" smtClean="0"/>
              <a:t>00.000 </a:t>
            </a:r>
            <a:r>
              <a:rPr lang="pt-BR" dirty="0"/>
              <a:t>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 smtClean="0"/>
              <a:t>3 </a:t>
            </a:r>
            <a:r>
              <a:rPr lang="pt-BR" dirty="0" err="1" smtClean="0"/>
              <a:t>gNj</a:t>
            </a:r>
            <a:endParaRPr lang="pt-BR" dirty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184.967,53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36,31 % a.a.</a:t>
            </a:r>
            <a:endParaRPr lang="pt-BR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6297285" y="3691190"/>
            <a:ext cx="2739212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(36,31%) é maior que a TMA (15%)</a:t>
            </a:r>
          </a:p>
        </p:txBody>
      </p:sp>
    </p:spTree>
    <p:extLst>
      <p:ext uri="{BB962C8B-B14F-4D97-AF65-F5344CB8AC3E}">
        <p14:creationId xmlns:p14="http://schemas.microsoft.com/office/powerpoint/2010/main" val="2093493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Custo médio ponderado do capital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85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759918" y="103565"/>
            <a:ext cx="34996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% de Capital de Terceiros 35%</a:t>
            </a:r>
          </a:p>
          <a:p>
            <a:r>
              <a:rPr lang="pt-BR" dirty="0" smtClean="0"/>
              <a:t>Custo anual Capital de Terceiros 9%</a:t>
            </a:r>
          </a:p>
          <a:p>
            <a:r>
              <a:rPr lang="pt-BR" dirty="0"/>
              <a:t>% de Capital de </a:t>
            </a:r>
            <a:r>
              <a:rPr lang="pt-BR" dirty="0" smtClean="0"/>
              <a:t>Próprio 65</a:t>
            </a:r>
            <a:r>
              <a:rPr lang="pt-BR" dirty="0"/>
              <a:t>%</a:t>
            </a:r>
          </a:p>
          <a:p>
            <a:r>
              <a:rPr lang="pt-BR" dirty="0"/>
              <a:t>Custo anual Capital de Próprio</a:t>
            </a:r>
            <a:r>
              <a:rPr lang="pt-BR" dirty="0" smtClean="0"/>
              <a:t> 10%</a:t>
            </a:r>
          </a:p>
          <a:p>
            <a:r>
              <a:rPr lang="pt-BR" dirty="0" smtClean="0"/>
              <a:t>I.R. 30%</a:t>
            </a:r>
            <a:endParaRPr lang="pt-BR" dirty="0"/>
          </a:p>
          <a:p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816045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368152"/>
                    <a:gridCol w="3924436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6,50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100%−30%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6,3%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2,21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8,71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816045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368152"/>
                    <a:gridCol w="3924436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6,50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2422" t="-211667" r="-5419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2,21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8,71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1949573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8,71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8,71 %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1949573" cy="762773"/>
              </a:xfrm>
              <a:prstGeom prst="rect">
                <a:avLst/>
              </a:prstGeom>
              <a:blipFill rotWithShape="1">
                <a:blip r:embed="rId3"/>
                <a:stretch>
                  <a:fillRect l="-2500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691680" y="4293096"/>
                <a:ext cx="5391412" cy="2221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65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0,09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2,21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=8,71 %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93096"/>
                <a:ext cx="5391412" cy="2221442"/>
              </a:xfrm>
              <a:prstGeom prst="rect">
                <a:avLst/>
              </a:prstGeom>
              <a:blipFill rotWithShape="1">
                <a:blip r:embed="rId4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337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759918" y="103565"/>
            <a:ext cx="29742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Capital Ordinário: R$ 70.000.000,00</a:t>
            </a:r>
          </a:p>
          <a:p>
            <a:r>
              <a:rPr lang="pt-BR" sz="1400" dirty="0"/>
              <a:t>Custo anual Capital de Ordinário 25%</a:t>
            </a:r>
          </a:p>
          <a:p>
            <a:endParaRPr lang="pt-BR" sz="1400" dirty="0" smtClean="0"/>
          </a:p>
          <a:p>
            <a:r>
              <a:rPr lang="pt-BR" sz="1400" dirty="0" smtClean="0"/>
              <a:t>Capital Preferencial: </a:t>
            </a:r>
            <a:r>
              <a:rPr lang="pt-BR" sz="1400" dirty="0"/>
              <a:t>R$ </a:t>
            </a:r>
            <a:r>
              <a:rPr lang="pt-BR" sz="1400" dirty="0" smtClean="0"/>
              <a:t>30.000.000,00</a:t>
            </a:r>
            <a:endParaRPr lang="pt-BR" sz="1400" dirty="0"/>
          </a:p>
          <a:p>
            <a:r>
              <a:rPr lang="pt-BR" sz="1400" dirty="0"/>
              <a:t>Custo anual Capital de </a:t>
            </a:r>
            <a:r>
              <a:rPr lang="pt-BR" sz="1400" dirty="0" smtClean="0"/>
              <a:t>Ordinário: 10%</a:t>
            </a:r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Capital de Terceiros: </a:t>
            </a:r>
            <a:r>
              <a:rPr lang="pt-BR" sz="1400" dirty="0"/>
              <a:t>R$ </a:t>
            </a:r>
            <a:r>
              <a:rPr lang="pt-BR" sz="1400" dirty="0" smtClean="0"/>
              <a:t>45.000.000,00</a:t>
            </a:r>
            <a:endParaRPr lang="pt-BR" sz="1400" dirty="0"/>
          </a:p>
          <a:p>
            <a:r>
              <a:rPr lang="pt-BR" sz="1400" dirty="0"/>
              <a:t>Custo anual Capital de </a:t>
            </a:r>
            <a:r>
              <a:rPr lang="pt-BR" sz="1400" dirty="0" smtClean="0"/>
              <a:t>Terceiros: 19%</a:t>
            </a:r>
          </a:p>
          <a:p>
            <a:r>
              <a:rPr lang="pt-BR" sz="1400" dirty="0" smtClean="0"/>
              <a:t>I.R.: 34%</a:t>
            </a:r>
            <a:endParaRPr lang="pt-BR" sz="14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163086"/>
                  </p:ext>
                </p:extLst>
              </p:nvPr>
            </p:nvGraphicFramePr>
            <p:xfrm>
              <a:off x="458356" y="2204864"/>
              <a:ext cx="8496944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1356"/>
                    <a:gridCol w="1728192"/>
                    <a:gridCol w="3123160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Ordinário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70.000.000,00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17.500.000,00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Preferencial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45.000.000,00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100%−34%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12,54%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5.643.000,00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145.000.000,00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26.143.000,00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163086"/>
                  </p:ext>
                </p:extLst>
              </p:nvPr>
            </p:nvGraphicFramePr>
            <p:xfrm>
              <a:off x="458356" y="2204864"/>
              <a:ext cx="8496944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1356"/>
                    <a:gridCol w="1728192"/>
                    <a:gridCol w="3123160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Ordinário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70.000.000,00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17.500.000,00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Preferencial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45.000.000,00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3899" t="-178095" r="-68031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5.643.000,00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145.000.000,00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26.143.000,00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4365104"/>
                <a:ext cx="2571538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26.143.000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145.000.000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18,03 %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4365104"/>
                <a:ext cx="2571538" cy="762773"/>
              </a:xfrm>
              <a:prstGeom prst="rect">
                <a:avLst/>
              </a:prstGeom>
              <a:blipFill rotWithShape="1">
                <a:blip r:embed="rId3"/>
                <a:stretch>
                  <a:fillRect l="-1896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64825" y="5111943"/>
                <a:ext cx="7489936" cy="135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>
                          <a:latin typeface="Cambria Math"/>
                        </a:rPr>
                        <m:t>CMPC</m:t>
                      </m:r>
                      <m:r>
                        <a:rPr lang="pt-BR" sz="1400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400" b="0" i="1" smtClean="0">
                          <a:latin typeface="Cambria Math"/>
                        </a:rPr>
                        <m:t>0,25</m:t>
                      </m:r>
                      <m:r>
                        <a:rPr lang="pt-BR" sz="1400" i="1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70.000.000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1400" i="1">
                          <a:latin typeface="Cambria Math"/>
                        </a:rPr>
                        <m:t>0,</m:t>
                      </m:r>
                      <m:r>
                        <a:rPr lang="pt-BR" sz="1400" b="0" i="1" smtClean="0">
                          <a:latin typeface="Cambria Math"/>
                        </a:rPr>
                        <m:t>1</m:t>
                      </m:r>
                      <m:r>
                        <a:rPr lang="pt-BR" sz="1400" i="1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0.000.000</m:t>
                          </m:r>
                        </m:num>
                        <m:den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+ 0,1254</m:t>
                      </m:r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45.000.000</m:t>
                          </m:r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0,34</m:t>
                          </m:r>
                        </m:e>
                      </m:d>
                    </m:oMath>
                  </m:oMathPara>
                </a14:m>
                <a:endParaRPr lang="pt-BR" sz="1400" dirty="0" smtClean="0">
                  <a:ea typeface="Cambria Math"/>
                </a:endParaRPr>
              </a:p>
              <a:p>
                <a:endParaRPr lang="pt-BR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>
                          <a:latin typeface="Cambria Math"/>
                        </a:rPr>
                        <m:t>CMPC</m:t>
                      </m:r>
                      <m:r>
                        <a:rPr lang="pt-BR" sz="1400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7,5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5,643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=18,03 %</m:t>
                      </m:r>
                    </m:oMath>
                  </m:oMathPara>
                </a14:m>
                <a:endParaRPr lang="pt-BR" sz="14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25" y="5111943"/>
                <a:ext cx="7489936" cy="1355628"/>
              </a:xfrm>
              <a:prstGeom prst="rect">
                <a:avLst/>
              </a:prstGeom>
              <a:blipFill rotWithShape="1">
                <a:blip r:embed="rId4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95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0,00056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500</a:t>
                </a:r>
                <a:r>
                  <a:rPr lang="pt-BR" dirty="0" smtClean="0"/>
                  <a:t> = C(1 + </a:t>
                </a:r>
                <a:r>
                  <a:rPr lang="pt-BR" dirty="0"/>
                  <a:t>0,00056</a:t>
                </a:r>
                <a:r>
                  <a:rPr lang="pt-BR" dirty="0" smtClean="0"/>
                  <a:t> x 20)</a:t>
                </a:r>
              </a:p>
              <a:p>
                <a:pPr algn="ctr"/>
                <a:r>
                  <a:rPr lang="pt-BR" dirty="0" smtClean="0"/>
                  <a:t>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1,01111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C = </a:t>
                </a:r>
                <a:r>
                  <a:rPr lang="pt-BR" u="sng" dirty="0" smtClean="0"/>
                  <a:t>R$ 494,51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blipFill rotWithShape="1">
                <a:blip r:embed="rId2"/>
                <a:stretch>
                  <a:fillRect l="-1422" t="-874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>
                    <a:ea typeface="Cambria Math"/>
                    <a:sym typeface="Wingdings" pitchFamily="2" charset="2"/>
                  </a:rPr>
                  <a:t>500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0,2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/>
                  <a:t>3</a:t>
                </a:r>
                <a:r>
                  <a:rPr lang="pt-BR" dirty="0" smtClean="0"/>
                  <a:t>60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20 x		 0,01111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1,01111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R$ 494,51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87" t="-971" r="-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588083" cy="2426786"/>
            <a:chOff x="4866294" y="3933056"/>
            <a:chExt cx="366560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596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51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20d</a:t>
              </a:r>
            </a:p>
            <a:p>
              <a:r>
                <a:rPr lang="pt-BR" sz="1600" dirty="0" smtClean="0"/>
                <a:t>i = 20%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15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500,00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?</a:t>
            </a:r>
          </a:p>
          <a:p>
            <a:r>
              <a:rPr lang="pt-BR" dirty="0"/>
              <a:t>n = 20d</a:t>
            </a:r>
          </a:p>
          <a:p>
            <a:r>
              <a:rPr lang="pt-BR" dirty="0"/>
              <a:t>i = 20% a.a.</a:t>
            </a:r>
          </a:p>
          <a:p>
            <a:r>
              <a:rPr lang="pt-BR" dirty="0"/>
              <a:t>M = </a:t>
            </a:r>
            <a:r>
              <a:rPr lang="pt-BR" dirty="0" smtClean="0"/>
              <a:t>500,00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65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54479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5.000.000 – 1.862.500,00 = R$ 3.137.500,00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18%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R$ 1.862.500,00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</a:t>
            </a:r>
            <a:r>
              <a:rPr lang="pt-BR" sz="1600" dirty="0"/>
              <a:t>9%</a:t>
            </a:r>
          </a:p>
          <a:p>
            <a:r>
              <a:rPr lang="pt-BR" sz="1600" dirty="0" smtClean="0"/>
              <a:t>I.R. 35%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135283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3.137.500,00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18%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564.750,00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1.862.500,00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100%−35%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5,85%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108.956,25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673.706,25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135283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3.137.500,00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18%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564.750,00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1.862.500,00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323" t="-211667" r="-57496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108.956,25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673.706,25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51062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673.706,25 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5.000.000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13,47%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510624" cy="766685"/>
              </a:xfrm>
              <a:prstGeom prst="rect">
                <a:avLst/>
              </a:prstGeom>
              <a:blipFill rotWithShape="1">
                <a:blip r:embed="rId3"/>
                <a:stretch>
                  <a:fillRect l="-1942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0,18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3.137.500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0,0585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1.862.500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0,35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3,47%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blipFill rotWithShape="1">
                <a:blip r:embed="rId4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384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3282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R$ 8.500.000,00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15%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R$ 1.500.000,00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10%</a:t>
            </a:r>
            <a:endParaRPr lang="pt-BR" sz="1600" dirty="0"/>
          </a:p>
          <a:p>
            <a:r>
              <a:rPr lang="pt-BR" sz="1600" dirty="0" smtClean="0"/>
              <a:t>I.R. : 0%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5402"/>
              </p:ext>
            </p:extLst>
          </p:nvPr>
        </p:nvGraphicFramePr>
        <p:xfrm>
          <a:off x="458356" y="1700808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593364"/>
                <a:gridCol w="3699224"/>
                <a:gridCol w="212423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 juros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Juros(R$)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Próprio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8.500.000,00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1.275.000,00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Terceiros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1.500.000,00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150.000,00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Total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/>
                        <a:t>10.000.000,00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/>
                        <a:t>1.425.000,00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1.425.000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10.000.000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14,25%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blipFill rotWithShape="1">
                <a:blip r:embed="rId2"/>
                <a:stretch>
                  <a:fillRect l="-1970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067600" y="4293096"/>
                <a:ext cx="6639575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0,15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1.275.000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0,1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150.000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4,25%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00" y="4293096"/>
                <a:ext cx="6639575" cy="1972528"/>
              </a:xfrm>
              <a:prstGeom prst="rect">
                <a:avLst/>
              </a:prstGeom>
              <a:blipFill rotWithShape="1">
                <a:blip r:embed="rId3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3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35420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R$ 10.000.000,00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20%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R$ 10.000.000,00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13,78%</a:t>
            </a:r>
            <a:endParaRPr lang="pt-BR" sz="1600" dirty="0"/>
          </a:p>
          <a:p>
            <a:r>
              <a:rPr lang="pt-BR" sz="1600" dirty="0" smtClean="0"/>
              <a:t>I.R. 35%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39582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13,78%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100%−35%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8,96%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895.700,00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20.000.000,00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2.895.700,00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39582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323" t="-211667" r="-57496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895.700,00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20.000.000,00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2.895.700,00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2.895.700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20.000.000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14,48%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blipFill rotWithShape="1">
                <a:blip r:embed="rId3"/>
                <a:stretch>
                  <a:fillRect l="-1970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0,18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3.137.500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0,0585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1.862.500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0,35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3,47%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blipFill rotWithShape="1">
                <a:blip r:embed="rId4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26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7. </a:t>
            </a:r>
            <a:r>
              <a:rPr lang="pt-BR" dirty="0" smtClean="0"/>
              <a:t>CAPM – Modelo de precificação de ativos </a:t>
            </a:r>
            <a:r>
              <a:rPr lang="pt-BR" dirty="0" err="1" smtClean="0"/>
              <a:t>finanaceiros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</a:t>
            </a:r>
            <a:r>
              <a:rPr lang="pt-BR" dirty="0" smtClean="0"/>
              <a:t>32 – 33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574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728970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20%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15,25%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=0,85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r>
                  <a:rPr lang="pt-BR" dirty="0" smtClean="0"/>
                  <a:t>Investidor no mercado de ações?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=15,25+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20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15,25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0,85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=19,29%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𝑚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𝑅𝑚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𝑚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20</m:t>
                      </m:r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15,25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𝑚</m:t>
                      </m:r>
                      <m:r>
                        <a:rPr lang="pt-BR" i="1" u="sng">
                          <a:latin typeface="Cambria Math"/>
                        </a:rPr>
                        <m:t>=</m:t>
                      </m:r>
                      <m:r>
                        <a:rPr lang="pt-BR" b="0" i="1" u="sng" smtClean="0">
                          <a:latin typeface="Cambria Math"/>
                        </a:rPr>
                        <m:t>4,75%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72897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473" t="-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835696" y="486916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19,29%</a:t>
            </a:r>
          </a:p>
          <a:p>
            <a:endParaRPr lang="pt-BR" dirty="0" smtClean="0"/>
          </a:p>
          <a:p>
            <a:r>
              <a:rPr lang="pt-BR" dirty="0" smtClean="0"/>
              <a:t>Prêmio exigido pelo investidor do mercado de ações: 4,75%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7239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179332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25%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8%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=0,90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r>
                  <a:rPr lang="pt-BR" dirty="0" smtClean="0"/>
                  <a:t>Investidor no título?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=8+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25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0,9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=23,30%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23,30</m:t>
                      </m:r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𝑚</m:t>
                      </m:r>
                      <m:r>
                        <a:rPr lang="pt-BR" i="1" u="sng">
                          <a:latin typeface="Cambria Math"/>
                        </a:rPr>
                        <m:t>=</m:t>
                      </m:r>
                      <m:r>
                        <a:rPr lang="pt-BR" b="0" i="1" u="sng" smtClean="0">
                          <a:latin typeface="Cambria Math"/>
                        </a:rPr>
                        <m:t>15,30%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179332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835696" y="486916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23,30%</a:t>
            </a:r>
          </a:p>
          <a:p>
            <a:endParaRPr lang="pt-BR" dirty="0" smtClean="0"/>
          </a:p>
          <a:p>
            <a:r>
              <a:rPr lang="pt-BR" dirty="0" smtClean="0"/>
              <a:t>Prêmio exigido pelo investidor no título: 15,30%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91696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18234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20%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6,5%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=0,65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=6,5+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20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6,5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0,65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=15,28%</m:t>
                      </m:r>
                    </m:oMath>
                  </m:oMathPara>
                </a14:m>
                <a:endParaRPr lang="pt-BR" b="0" u="sng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182346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724" t="-1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488545" y="28529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15,28%</a:t>
            </a:r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44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42677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15%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6,49%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=1,2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=6,49+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6,49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1,20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=16,70%</m:t>
                      </m:r>
                    </m:oMath>
                  </m:oMathPara>
                </a14:m>
                <a:endParaRPr lang="pt-BR" b="0" u="sng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426772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601" t="-1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488545" y="28529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16,70%</a:t>
            </a:r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08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:r>
                  <a:rPr lang="pt-BR" dirty="0" smtClean="0"/>
                  <a:t>M = C(1 + in)</a:t>
                </a:r>
              </a:p>
              <a:p>
                <a:pPr algn="ctr"/>
                <a:r>
                  <a:rPr lang="pt-BR" dirty="0" smtClean="0"/>
                  <a:t>1.099,94= 1.000(1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x 303)</a:t>
                </a:r>
              </a:p>
              <a:p>
                <a:pPr algn="ctr"/>
                <a:r>
                  <a:rPr lang="pt-BR" dirty="0" smtClean="0"/>
                  <a:t>1.099,94 = 1.000 + 303.000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1.099,94 −1.000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303.000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3,3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pt-BR" u="sng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3,3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×360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11,87 % 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blipFill rotWithShape="1">
                <a:blip r:embed="rId2"/>
                <a:stretch>
                  <a:fillRect l="-1227" t="-1111" r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2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1099,94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1000 -</a:t>
                </a:r>
              </a:p>
              <a:p>
                <a:r>
                  <a:rPr lang="pt-BR" dirty="0" smtClean="0"/>
                  <a:t>3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60</m:t>
                    </m:r>
                  </m:oMath>
                </a14:m>
                <a:r>
                  <a:rPr lang="pt-BR" dirty="0" smtClean="0">
                    <a:ea typeface="Cambria Math"/>
                  </a:rPr>
                  <a:t> X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>
                    <a:ea typeface="Cambria Math"/>
                  </a:rPr>
                  <a:t>303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 </m:t>
                    </m:r>
                  </m:oMath>
                </a14:m>
                <a:r>
                  <a:rPr lang="pt-BR" dirty="0" smtClean="0">
                    <a:ea typeface="Cambria Math"/>
                    <a:sym typeface="Wingdings" pitchFamily="2" charset="2"/>
                  </a:rPr>
                  <a:t>		 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11,87%a.a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87" t="-1323" r="-743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743575" cy="2426786"/>
            <a:chOff x="4866294" y="3933056"/>
            <a:chExt cx="382445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03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303d</a:t>
              </a:r>
            </a:p>
            <a:p>
              <a:r>
                <a:rPr lang="pt-BR" sz="1600" dirty="0" smtClean="0"/>
                <a:t>i = ?%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310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1.099,94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</a:t>
            </a:r>
            <a:r>
              <a:rPr lang="pt-BR" dirty="0" smtClean="0"/>
              <a:t>1.000,00</a:t>
            </a:r>
            <a:endParaRPr lang="pt-BR" dirty="0"/>
          </a:p>
          <a:p>
            <a:r>
              <a:rPr lang="pt-BR" dirty="0"/>
              <a:t>n = </a:t>
            </a:r>
            <a:r>
              <a:rPr lang="pt-BR" dirty="0" smtClean="0"/>
              <a:t>303d</a:t>
            </a:r>
            <a:endParaRPr lang="pt-BR" dirty="0"/>
          </a:p>
          <a:p>
            <a:r>
              <a:rPr lang="pt-BR" dirty="0"/>
              <a:t>i = ?</a:t>
            </a:r>
            <a:r>
              <a:rPr lang="pt-BR" dirty="0" smtClean="0"/>
              <a:t>% </a:t>
            </a:r>
            <a:r>
              <a:rPr lang="pt-BR" dirty="0"/>
              <a:t>a.a.</a:t>
            </a:r>
          </a:p>
          <a:p>
            <a:r>
              <a:rPr lang="pt-BR" dirty="0"/>
              <a:t>M = </a:t>
            </a:r>
            <a:r>
              <a:rPr lang="pt-BR" dirty="0" smtClean="0"/>
              <a:t>1.099,94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1340" y="3768884"/>
            <a:ext cx="33025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Fórmula</a:t>
            </a:r>
          </a:p>
          <a:p>
            <a:pPr algn="ctr"/>
            <a:r>
              <a:rPr lang="pt-BR" dirty="0" smtClean="0"/>
              <a:t>J </a:t>
            </a:r>
            <a:r>
              <a:rPr lang="pt-BR" dirty="0"/>
              <a:t>= </a:t>
            </a:r>
            <a:r>
              <a:rPr lang="pt-BR" dirty="0" err="1"/>
              <a:t>Cni</a:t>
            </a:r>
            <a:endParaRPr lang="pt-BR" dirty="0" smtClean="0"/>
          </a:p>
          <a:p>
            <a:pPr algn="ctr"/>
            <a:r>
              <a:rPr lang="pt-BR" dirty="0" smtClean="0"/>
              <a:t>J1 = 900 x 3 x 0,003 = 7,2</a:t>
            </a:r>
          </a:p>
          <a:p>
            <a:pPr algn="ctr"/>
            <a:r>
              <a:rPr lang="pt-BR" dirty="0" smtClean="0"/>
              <a:t>J2 </a:t>
            </a:r>
            <a:r>
              <a:rPr lang="pt-BR" dirty="0"/>
              <a:t>= </a:t>
            </a:r>
            <a:r>
              <a:rPr lang="pt-BR" dirty="0" smtClean="0"/>
              <a:t>500 </a:t>
            </a:r>
            <a:r>
              <a:rPr lang="pt-BR" dirty="0"/>
              <a:t>x </a:t>
            </a:r>
            <a:r>
              <a:rPr lang="pt-BR" dirty="0" smtClean="0"/>
              <a:t>4 </a:t>
            </a:r>
            <a:r>
              <a:rPr lang="pt-BR" dirty="0"/>
              <a:t>x 0,003 = </a:t>
            </a:r>
            <a:r>
              <a:rPr lang="pt-BR" dirty="0" smtClean="0"/>
              <a:t>5,32</a:t>
            </a:r>
          </a:p>
          <a:p>
            <a:pPr algn="ctr"/>
            <a:r>
              <a:rPr lang="pt-BR" dirty="0" smtClean="0"/>
              <a:t>J3 </a:t>
            </a:r>
            <a:r>
              <a:rPr lang="pt-BR" dirty="0"/>
              <a:t>= </a:t>
            </a:r>
            <a:r>
              <a:rPr lang="pt-BR" dirty="0" smtClean="0"/>
              <a:t>800 </a:t>
            </a:r>
            <a:r>
              <a:rPr lang="pt-BR" dirty="0"/>
              <a:t>x </a:t>
            </a:r>
            <a:r>
              <a:rPr lang="pt-BR" dirty="0" smtClean="0"/>
              <a:t>10 </a:t>
            </a:r>
            <a:r>
              <a:rPr lang="pt-BR" dirty="0"/>
              <a:t>x 0,003 = </a:t>
            </a:r>
            <a:r>
              <a:rPr lang="pt-BR" dirty="0" smtClean="0"/>
              <a:t>21,33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Total de Juros Pago</a:t>
            </a:r>
          </a:p>
          <a:p>
            <a:pPr algn="ctr"/>
            <a:r>
              <a:rPr lang="pt-BR" dirty="0" smtClean="0"/>
              <a:t>JT = J1 + J2 + J3</a:t>
            </a:r>
          </a:p>
          <a:p>
            <a:pPr algn="ctr"/>
            <a:r>
              <a:rPr lang="pt-BR" dirty="0" smtClean="0"/>
              <a:t>JT = 7,2 + 5,33 + 21,34 = </a:t>
            </a:r>
            <a:r>
              <a:rPr lang="pt-BR" u="sng" dirty="0" smtClean="0"/>
              <a:t>R$ 33,87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Taxa diária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0,08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0,003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blipFill rotWithShape="1">
                <a:blip r:embed="rId2"/>
                <a:stretch>
                  <a:fillRect l="-3687" t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>
            <a:off x="2440231" y="254876"/>
            <a:ext cx="3208626" cy="2958100"/>
            <a:chOff x="2440231" y="210126"/>
            <a:chExt cx="3208626" cy="2958100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5183025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40231" y="233722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C1 = 900</a:t>
              </a:r>
            </a:p>
            <a:p>
              <a:r>
                <a:rPr lang="pt-BR" sz="1600" dirty="0" smtClean="0"/>
                <a:t>C2 = 500</a:t>
              </a:r>
            </a:p>
            <a:p>
              <a:r>
                <a:rPr lang="pt-BR" sz="1600" dirty="0" smtClean="0"/>
                <a:t>C3 = 800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96793" y="755993"/>
              <a:ext cx="1135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8 %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01083" y="248997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3 = ?</a:t>
              </a:r>
              <a:endParaRPr lang="pt-BR" sz="1600" dirty="0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flipV="1">
              <a:off x="3635896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13184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286063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2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627784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1 = ?</a:t>
              </a:r>
              <a:endParaRPr lang="pt-BR" sz="1600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0214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n1 = 3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222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n2 = 4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717192" y="139622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n3 </a:t>
              </a:r>
              <a:r>
                <a:rPr lang="pt-BR" dirty="0"/>
                <a:t> </a:t>
              </a:r>
              <a:r>
                <a:rPr lang="pt-BR" dirty="0" smtClean="0"/>
                <a:t>= 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91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compostos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12 e 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21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4511</Words>
  <Application>Microsoft Office PowerPoint</Application>
  <PresentationFormat>Apresentação na tela (4:3)</PresentationFormat>
  <Paragraphs>1598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Tema do Office</vt:lpstr>
      <vt:lpstr>Lista de exercícios</vt:lpstr>
      <vt:lpstr>Grupo</vt:lpstr>
      <vt:lpstr>4. Juros Simples</vt:lpstr>
      <vt:lpstr>Apresentação do PowerPoint</vt:lpstr>
      <vt:lpstr>Apresentação do PowerPoint</vt:lpstr>
      <vt:lpstr>Apresentação do PowerPoint</vt:lpstr>
      <vt:lpstr>Apresentação do PowerPoint</vt:lpstr>
      <vt:lpstr>4. Juros compostos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Série de Pagamentos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6. Sistemas de amortização</vt:lpstr>
      <vt:lpstr>Apresentação do PowerPoint</vt:lpstr>
      <vt:lpstr>Apresentação do PowerPoint</vt:lpstr>
      <vt:lpstr>Apresentação do PowerPoint</vt:lpstr>
      <vt:lpstr>Apresentação do PowerPoint</vt:lpstr>
      <vt:lpstr>7. Análise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7. Custo médio ponderado do capital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7. CAPM – Modelo de precificação de ativos finanaceiros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102</cp:revision>
  <dcterms:created xsi:type="dcterms:W3CDTF">2012-07-29T15:14:00Z</dcterms:created>
  <dcterms:modified xsi:type="dcterms:W3CDTF">2012-08-12T15:53:35Z</dcterms:modified>
</cp:coreProperties>
</file>