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29/07/2012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62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29/07/2012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13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29/07/2012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87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29/07/2012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54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29/07/2012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46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29/07/2012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92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29/07/2012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02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29/07/2012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72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29/07/2012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90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29/07/2012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32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29/07/2012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4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ED077-2146-4CF9-9626-6D2CC7ECDC9E}" type="datetimeFigureOut">
              <a:rPr lang="pt-BR" smtClean="0"/>
              <a:t>29/07/2012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58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3491880" y="821903"/>
            <a:ext cx="5040560" cy="120032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</a:rPr>
              <a:t>Atenção</a:t>
            </a:r>
            <a:r>
              <a:rPr lang="pt-BR" dirty="0" smtClean="0"/>
              <a:t>: Quando o prazo for específico ele não pode ser arredondado para meses. </a:t>
            </a:r>
          </a:p>
          <a:p>
            <a:endParaRPr lang="pt-BR" dirty="0" smtClean="0"/>
          </a:p>
          <a:p>
            <a:r>
              <a:rPr lang="pt-BR" dirty="0" smtClean="0"/>
              <a:t>15/05 – 15/09 != 4 meses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491880" y="2246393"/>
            <a:ext cx="5442516" cy="120032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Calculando o prazo</a:t>
            </a:r>
          </a:p>
          <a:p>
            <a:r>
              <a:rPr lang="pt-BR" dirty="0" smtClean="0"/>
              <a:t>Maio	Junho	Julho	Agosto	Setembro</a:t>
            </a:r>
          </a:p>
          <a:p>
            <a:r>
              <a:rPr lang="pt-BR" dirty="0" smtClean="0"/>
              <a:t>31d 	30d	31d	30d	31d</a:t>
            </a:r>
          </a:p>
          <a:p>
            <a:r>
              <a:rPr lang="pt-BR" dirty="0" smtClean="0"/>
              <a:t>16d   +	30d   +	31d   +	31d    +	15d 	= 123d</a:t>
            </a:r>
            <a:endParaRPr lang="pt-BR" dirty="0"/>
          </a:p>
        </p:txBody>
      </p:sp>
      <p:grpSp>
        <p:nvGrpSpPr>
          <p:cNvPr id="16" name="Grupo 15"/>
          <p:cNvGrpSpPr/>
          <p:nvPr/>
        </p:nvGrpSpPr>
        <p:grpSpPr>
          <a:xfrm>
            <a:off x="971600" y="1052736"/>
            <a:ext cx="2104430" cy="1308732"/>
            <a:chOff x="971600" y="1052736"/>
            <a:chExt cx="2104430" cy="1308732"/>
          </a:xfrm>
        </p:grpSpPr>
        <p:sp>
          <p:nvSpPr>
            <p:cNvPr id="4" name="CaixaDeTexto 3"/>
            <p:cNvSpPr txBox="1"/>
            <p:nvPr/>
          </p:nvSpPr>
          <p:spPr>
            <a:xfrm>
              <a:off x="971600" y="105273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C= R$ 1.050,00</a:t>
              </a:r>
              <a:endParaRPr lang="pt-BR" dirty="0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975583" y="1391578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i = 60% a.a.</a:t>
              </a:r>
              <a:endParaRPr lang="pt-BR" dirty="0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975583" y="1657581"/>
              <a:ext cx="2100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15/05 até 15/09 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971600" y="1992136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?</a:t>
              </a:r>
              <a:endParaRPr lang="pt-BR" dirty="0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3707904" y="4223737"/>
            <a:ext cx="3023400" cy="2005324"/>
            <a:chOff x="1326825" y="3861048"/>
            <a:chExt cx="3023400" cy="20053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/>
                <p:cNvSpPr txBox="1"/>
                <p:nvPr/>
              </p:nvSpPr>
              <p:spPr>
                <a:xfrm>
                  <a:off x="1353122" y="3861048"/>
                  <a:ext cx="20588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/>
                          </a:rPr>
                          <m:t>𝑀</m:t>
                        </m:r>
                        <m:r>
                          <a:rPr lang="pt-BR" b="0" i="1" smtClean="0">
                            <a:latin typeface="Cambria Math"/>
                          </a:rPr>
                          <m:t>=</m:t>
                        </m:r>
                        <m:r>
                          <a:rPr lang="pt-BR" b="0" i="1" smtClean="0">
                            <a:latin typeface="Cambria Math"/>
                          </a:rPr>
                          <m:t>𝐶</m:t>
                        </m:r>
                        <m:r>
                          <a:rPr lang="pt-BR" b="0" i="1" smtClean="0">
                            <a:latin typeface="Cambria Math"/>
                          </a:rPr>
                          <m:t> × 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(1+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122" y="3861048"/>
                  <a:ext cx="2058833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/>
                <p:cNvSpPr txBox="1"/>
                <p:nvPr/>
              </p:nvSpPr>
              <p:spPr>
                <a:xfrm>
                  <a:off x="1326825" y="4192878"/>
                  <a:ext cx="2876878" cy="5087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/>
                          </a:rPr>
                          <m:t>𝑀</m:t>
                        </m:r>
                        <m:r>
                          <a:rPr lang="pt-BR" b="0" i="1" smtClean="0">
                            <a:latin typeface="Cambria Math"/>
                          </a:rPr>
                          <m:t>=1.050 × 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(1+0,6)</m:t>
                            </m:r>
                          </m:e>
                          <m:sup>
                            <m:f>
                              <m:fPr>
                                <m:ctrlPr>
                                  <a:rPr lang="pt-B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b="0" i="1" smtClean="0">
                                    <a:latin typeface="Cambria Math"/>
                                  </a:rPr>
                                  <m:t>123</m:t>
                                </m:r>
                              </m:num>
                              <m:den>
                                <m:r>
                                  <a:rPr lang="pt-BR" b="0" i="1" smtClean="0">
                                    <a:latin typeface="Cambria Math"/>
                                  </a:rPr>
                                  <m:t>360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CaixaDe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6825" y="4192878"/>
                  <a:ext cx="2876878" cy="50879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1353122" y="4605976"/>
                  <a:ext cx="29971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/>
                          </a:rPr>
                          <m:t>𝑀</m:t>
                        </m:r>
                        <m:r>
                          <a:rPr lang="pt-BR" b="0" i="1" smtClean="0">
                            <a:latin typeface="Cambria Math"/>
                          </a:rPr>
                          <m:t>=1.050 × 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(1,6)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/>
                              </a:rPr>
                              <m:t>0,3416666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122" y="4605976"/>
                  <a:ext cx="299710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/>
                <p:cNvSpPr txBox="1"/>
                <p:nvPr/>
              </p:nvSpPr>
              <p:spPr>
                <a:xfrm>
                  <a:off x="1353122" y="4975308"/>
                  <a:ext cx="29971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/>
                          </a:rPr>
                          <m:t>𝑀</m:t>
                        </m:r>
                        <m:r>
                          <a:rPr lang="pt-BR" b="0" i="1" smtClean="0">
                            <a:latin typeface="Cambria Math"/>
                          </a:rPr>
                          <m:t>=1.050 × 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(1,6)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/>
                              </a:rPr>
                              <m:t>0,3416666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CaixaDe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122" y="4975308"/>
                  <a:ext cx="299710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/>
                <p:cNvSpPr txBox="1"/>
                <p:nvPr/>
              </p:nvSpPr>
              <p:spPr>
                <a:xfrm>
                  <a:off x="1353122" y="5497040"/>
                  <a:ext cx="19231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u="sng" smtClean="0">
                            <a:latin typeface="Cambria Math"/>
                          </a:rPr>
                          <m:t>𝑀</m:t>
                        </m:r>
                        <m:r>
                          <a:rPr lang="pt-BR" b="0" i="1" u="sng" smtClean="0">
                            <a:latin typeface="Cambria Math"/>
                          </a:rPr>
                          <m:t>=</m:t>
                        </m:r>
                        <m:r>
                          <a:rPr lang="pt-BR" b="0" i="1" u="sng" smtClean="0">
                            <a:latin typeface="Cambria Math"/>
                          </a:rPr>
                          <m:t>𝑅</m:t>
                        </m:r>
                        <m:r>
                          <a:rPr lang="pt-BR" b="0" i="1" u="sng" smtClean="0">
                            <a:latin typeface="Cambria Math"/>
                          </a:rPr>
                          <m:t>$ 1.232,91</m:t>
                        </m:r>
                      </m:oMath>
                    </m:oMathPara>
                  </a14:m>
                  <a:endParaRPr lang="pt-BR" u="sng" dirty="0"/>
                </a:p>
              </p:txBody>
            </p:sp>
          </mc:Choice>
          <mc:Fallback xmlns="">
            <p:sp>
              <p:nvSpPr>
                <p:cNvPr id="14" name="CaixaDe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122" y="5497040"/>
                  <a:ext cx="192315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upo 26"/>
          <p:cNvGrpSpPr/>
          <p:nvPr/>
        </p:nvGrpSpPr>
        <p:grpSpPr>
          <a:xfrm>
            <a:off x="153813" y="4070685"/>
            <a:ext cx="3224469" cy="2457564"/>
            <a:chOff x="4866294" y="3933056"/>
            <a:chExt cx="3224469" cy="2457564"/>
          </a:xfrm>
        </p:grpSpPr>
        <p:grpSp>
          <p:nvGrpSpPr>
            <p:cNvPr id="23" name="Grupo 22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8" name="Conector de seta reta 17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de seta reta 21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CaixaDeTexto 23"/>
            <p:cNvSpPr txBox="1"/>
            <p:nvPr/>
          </p:nvSpPr>
          <p:spPr>
            <a:xfrm>
              <a:off x="4866294" y="602128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1.050,00</a:t>
              </a:r>
              <a:endParaRPr lang="pt-BR" dirty="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5796136" y="4653136"/>
              <a:ext cx="12474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123d</a:t>
              </a:r>
            </a:p>
            <a:p>
              <a:r>
                <a:rPr lang="pt-BR" dirty="0" smtClean="0"/>
                <a:t>i = 60% a.a.</a:t>
              </a:r>
              <a:endParaRPr lang="pt-BR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7380312" y="3933056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?</a:t>
              </a:r>
              <a:endParaRPr lang="pt-BR" dirty="0"/>
            </a:p>
          </p:txBody>
        </p:sp>
      </p:grpSp>
      <p:sp>
        <p:nvSpPr>
          <p:cNvPr id="28" name="Elipse 27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458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71600" y="1052736"/>
            <a:ext cx="52359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C= R$ 1.500,00</a:t>
            </a:r>
          </a:p>
          <a:p>
            <a:r>
              <a:rPr lang="pt-BR" dirty="0" smtClean="0"/>
              <a:t>Recebeu 3 aumentos </a:t>
            </a:r>
            <a:r>
              <a:rPr lang="pt-BR" b="1" dirty="0" smtClean="0"/>
              <a:t>cumulativos </a:t>
            </a:r>
            <a:r>
              <a:rPr lang="pt-BR" dirty="0" smtClean="0"/>
              <a:t>de 10%, 14% e 15%</a:t>
            </a:r>
          </a:p>
          <a:p>
            <a:endParaRPr lang="pt-BR" dirty="0"/>
          </a:p>
          <a:p>
            <a:r>
              <a:rPr lang="pt-BR" dirty="0" smtClean="0"/>
              <a:t>Mês</a:t>
            </a:r>
            <a:r>
              <a:rPr lang="pt-BR" baseline="-25000" dirty="0" smtClean="0"/>
              <a:t>0 </a:t>
            </a:r>
            <a:r>
              <a:rPr lang="pt-BR" dirty="0" smtClean="0"/>
              <a:t>= R$.1.500,00</a:t>
            </a:r>
          </a:p>
          <a:p>
            <a:endParaRPr lang="pt-BR" dirty="0" smtClean="0"/>
          </a:p>
          <a:p>
            <a:r>
              <a:rPr lang="pt-BR" dirty="0" smtClean="0"/>
              <a:t>Mês</a:t>
            </a:r>
            <a:r>
              <a:rPr lang="pt-BR" baseline="-25000" dirty="0" smtClean="0"/>
              <a:t>1</a:t>
            </a:r>
            <a:r>
              <a:rPr lang="pt-BR" dirty="0" smtClean="0"/>
              <a:t> = R$1.500,00 x 1,1  = R$ 1.650,00</a:t>
            </a:r>
          </a:p>
          <a:p>
            <a:endParaRPr lang="pt-BR" dirty="0"/>
          </a:p>
          <a:p>
            <a:r>
              <a:rPr lang="pt-BR" dirty="0" smtClean="0"/>
              <a:t>Mês</a:t>
            </a:r>
            <a:r>
              <a:rPr lang="pt-BR" baseline="-25000" dirty="0"/>
              <a:t>2</a:t>
            </a:r>
            <a:r>
              <a:rPr lang="pt-BR" baseline="-25000" dirty="0" smtClean="0"/>
              <a:t> </a:t>
            </a:r>
            <a:r>
              <a:rPr lang="pt-BR" dirty="0" smtClean="0"/>
              <a:t> = R$1.650,00 x 1,14 = R$ 1.881,00</a:t>
            </a:r>
          </a:p>
          <a:p>
            <a:endParaRPr lang="pt-BR" dirty="0" smtClean="0"/>
          </a:p>
          <a:p>
            <a:r>
              <a:rPr lang="pt-BR" dirty="0" smtClean="0"/>
              <a:t>Mês</a:t>
            </a:r>
            <a:r>
              <a:rPr lang="pt-BR" baseline="-25000" dirty="0" smtClean="0"/>
              <a:t>3</a:t>
            </a:r>
            <a:r>
              <a:rPr lang="pt-BR" dirty="0" smtClean="0"/>
              <a:t> = R$1.881,00 x 1,15 = </a:t>
            </a:r>
            <a:r>
              <a:rPr lang="pt-BR" u="sng" dirty="0" smtClean="0"/>
              <a:t>R$ 2.163,15</a:t>
            </a:r>
          </a:p>
        </p:txBody>
      </p:sp>
      <p:sp>
        <p:nvSpPr>
          <p:cNvPr id="15" name="Elipse 14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27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7584" y="313598"/>
            <a:ext cx="18405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Opção A</a:t>
            </a:r>
          </a:p>
          <a:p>
            <a:r>
              <a:rPr lang="pt-BR" dirty="0" smtClean="0"/>
              <a:t>Sinal  = R$ 200,00</a:t>
            </a:r>
          </a:p>
          <a:p>
            <a:r>
              <a:rPr lang="pt-BR" dirty="0" smtClean="0"/>
              <a:t>C = ?</a:t>
            </a:r>
          </a:p>
          <a:p>
            <a:r>
              <a:rPr lang="pt-BR" dirty="0" smtClean="0"/>
              <a:t>i = 20%a.a.</a:t>
            </a:r>
          </a:p>
          <a:p>
            <a:r>
              <a:rPr lang="pt-BR" dirty="0" smtClean="0"/>
              <a:t>n = 2 a</a:t>
            </a:r>
          </a:p>
          <a:p>
            <a:r>
              <a:rPr lang="pt-BR" dirty="0" smtClean="0"/>
              <a:t>M = R$ 300,00</a:t>
            </a:r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084168" y="313596"/>
            <a:ext cx="18405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Opção B</a:t>
            </a:r>
          </a:p>
          <a:p>
            <a:r>
              <a:rPr lang="pt-BR" dirty="0" smtClean="0"/>
              <a:t>Sinal  = R$ 240,00</a:t>
            </a:r>
          </a:p>
          <a:p>
            <a:r>
              <a:rPr lang="pt-BR" dirty="0" smtClean="0"/>
              <a:t>C = ?</a:t>
            </a:r>
          </a:p>
          <a:p>
            <a:r>
              <a:rPr lang="pt-BR" dirty="0" smtClean="0"/>
              <a:t>i = 20%a.a.</a:t>
            </a:r>
          </a:p>
          <a:p>
            <a:r>
              <a:rPr lang="pt-BR" dirty="0" smtClean="0"/>
              <a:t>n = 2 a</a:t>
            </a:r>
          </a:p>
          <a:p>
            <a:r>
              <a:rPr lang="pt-BR" dirty="0" smtClean="0"/>
              <a:t>M = R$ 245,00</a:t>
            </a:r>
          </a:p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865543" y="2204864"/>
                <a:ext cx="2398862" cy="2355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=300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(1+0,2)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=300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(1+0,2)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=300 ×0,694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$ 208,33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43" y="2204864"/>
                <a:ext cx="2398862" cy="23550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5940152" y="2206855"/>
                <a:ext cx="2398862" cy="2355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=245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(1+0,2)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=245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(1+0,2)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=245 ×0,694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$ 170,14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2206855"/>
                <a:ext cx="2398862" cy="23550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971600" y="5229200"/>
            <a:ext cx="3096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Total </a:t>
            </a:r>
            <a:r>
              <a:rPr lang="pt-BR" baseline="-25000" dirty="0" smtClean="0"/>
              <a:t>A</a:t>
            </a:r>
            <a:r>
              <a:rPr lang="pt-BR" dirty="0" smtClean="0"/>
              <a:t> = R$ 200,00 + R$ 208,33</a:t>
            </a:r>
          </a:p>
          <a:p>
            <a:r>
              <a:rPr lang="pt-BR" dirty="0" smtClean="0"/>
              <a:t>Total </a:t>
            </a:r>
            <a:r>
              <a:rPr lang="pt-BR" baseline="-25000" dirty="0" smtClean="0"/>
              <a:t>A</a:t>
            </a:r>
            <a:r>
              <a:rPr lang="pt-BR" dirty="0" smtClean="0"/>
              <a:t> = R$ 408,33</a:t>
            </a:r>
            <a:endParaRPr lang="pt-BR" baseline="-250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591370" y="5207527"/>
            <a:ext cx="3090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Total </a:t>
            </a:r>
            <a:r>
              <a:rPr lang="pt-BR" baseline="-25000" dirty="0" smtClean="0"/>
              <a:t>B</a:t>
            </a:r>
            <a:r>
              <a:rPr lang="pt-BR" dirty="0" smtClean="0"/>
              <a:t> = R$ 240,00 + R$ 170,14</a:t>
            </a:r>
          </a:p>
          <a:p>
            <a:r>
              <a:rPr lang="pt-BR" dirty="0" smtClean="0"/>
              <a:t>Total </a:t>
            </a:r>
            <a:r>
              <a:rPr lang="pt-BR" baseline="-25000" dirty="0"/>
              <a:t>B</a:t>
            </a:r>
            <a:r>
              <a:rPr lang="pt-BR" dirty="0" smtClean="0"/>
              <a:t> = R$ 410,14</a:t>
            </a:r>
            <a:endParaRPr lang="pt-BR" baseline="-25000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4427984" y="313598"/>
            <a:ext cx="0" cy="554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2961163" y="6340678"/>
            <a:ext cx="263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 smtClean="0"/>
              <a:t>Opção A  </a:t>
            </a:r>
            <a:r>
              <a:rPr lang="pt-BR" dirty="0" smtClean="0"/>
              <a:t>é mais vantajosa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35496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684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83568" y="764704"/>
            <a:ext cx="36038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Total = R$ 125,00</a:t>
            </a:r>
          </a:p>
          <a:p>
            <a:endParaRPr lang="pt-BR" dirty="0"/>
          </a:p>
          <a:p>
            <a:r>
              <a:rPr lang="pt-BR" dirty="0" smtClean="0"/>
              <a:t>Primeira parcela = R$ 55,00</a:t>
            </a:r>
          </a:p>
          <a:p>
            <a:r>
              <a:rPr lang="pt-BR" dirty="0" smtClean="0"/>
              <a:t>Segunda parcela = R$ 95,00</a:t>
            </a:r>
          </a:p>
          <a:p>
            <a:endParaRPr lang="pt-BR" dirty="0" smtClean="0"/>
          </a:p>
          <a:p>
            <a:r>
              <a:rPr lang="pt-BR" dirty="0" smtClean="0"/>
              <a:t>C = R$ 125,00 – R$ 55,00 =  R$ 70,00</a:t>
            </a:r>
          </a:p>
          <a:p>
            <a:r>
              <a:rPr lang="pt-BR" dirty="0" smtClean="0"/>
              <a:t>n = 45d</a:t>
            </a:r>
          </a:p>
          <a:p>
            <a:r>
              <a:rPr lang="pt-BR" dirty="0" smtClean="0"/>
              <a:t>i = ? a.a.</a:t>
            </a:r>
          </a:p>
          <a:p>
            <a:r>
              <a:rPr lang="pt-BR" dirty="0" smtClean="0"/>
              <a:t>M = R$95,00</a:t>
            </a:r>
          </a:p>
          <a:p>
            <a:endParaRPr lang="pt-BR" dirty="0"/>
          </a:p>
        </p:txBody>
      </p:sp>
      <p:sp>
        <p:nvSpPr>
          <p:cNvPr id="3" name="Elipse 2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070685"/>
            <a:ext cx="3642853" cy="2457564"/>
            <a:chOff x="4866294" y="3933056"/>
            <a:chExt cx="3642853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70,00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208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45d</a:t>
              </a:r>
            </a:p>
            <a:p>
              <a:r>
                <a:rPr lang="pt-BR" dirty="0" smtClean="0"/>
                <a:t>i = ?% a.a.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95,00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2733249" cy="3592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95=70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45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360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45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360</m:t>
                              </m:r>
                            </m:den>
                          </m:f>
                        </m:deg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95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70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0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,125</m:t>
                          </m:r>
                        </m:deg>
                        <m:e>
                          <m:r>
                            <a:rPr lang="pt-BR" b="0" i="1" smtClean="0">
                              <a:latin typeface="Cambria Math"/>
                            </a:rPr>
                            <m:t>1,36</m:t>
                          </m:r>
                        </m:e>
                      </m:rad>
                    </m:oMath>
                  </m:oMathPara>
                </a14:m>
                <a:endParaRPr lang="pt-BR" b="0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=11,5081 −1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𝑖</m:t>
                    </m:r>
                    <m:r>
                      <a:rPr lang="pt-BR" b="0" i="1" smtClean="0">
                        <a:latin typeface="Cambria Math"/>
                      </a:rPr>
                      <m:t>=10,5081</m:t>
                    </m:r>
                  </m:oMath>
                </a14:m>
                <a:r>
                  <a:rPr lang="pt-BR" b="0" dirty="0" smtClean="0"/>
                  <a:t>(taxa nominal)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=10,5081 × 100</m:t>
                      </m:r>
                    </m:oMath>
                  </m:oMathPara>
                </a14:m>
                <a:endParaRPr lang="pt-BR" b="0" i="1" dirty="0" smtClean="0">
                  <a:latin typeface="Cambria Math"/>
                </a:endParaRPr>
              </a:p>
              <a:p>
                <a:endParaRPr lang="pt-BR" b="0" i="1" u="sng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u="sng" smtClean="0">
                          <a:latin typeface="Cambria Math"/>
                        </a:rPr>
                        <m:t>𝑖</m:t>
                      </m:r>
                      <m:r>
                        <a:rPr lang="pt-BR" b="0" i="1" u="sng" smtClean="0">
                          <a:latin typeface="Cambria Math"/>
                        </a:rPr>
                        <m:t>=1.050,81% </m:t>
                      </m:r>
                      <m:r>
                        <a:rPr lang="pt-BR" b="0" i="1" u="sng" smtClean="0">
                          <a:latin typeface="Cambria Math"/>
                        </a:rPr>
                        <m:t>𝑎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  <m:r>
                        <a:rPr lang="pt-BR" b="0" i="1" u="sng" smtClean="0">
                          <a:latin typeface="Cambria Math"/>
                        </a:rPr>
                        <m:t>𝑎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pt-BR" u="sng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2733249" cy="3592265"/>
              </a:xfrm>
              <a:prstGeom prst="rect">
                <a:avLst/>
              </a:prstGeom>
              <a:blipFill rotWithShape="1">
                <a:blip r:embed="rId2"/>
                <a:stretch>
                  <a:fillRect r="-13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43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51520" y="1080236"/>
            <a:ext cx="46388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Valor simbólico da mercadoria = R$ 100,00</a:t>
            </a:r>
          </a:p>
          <a:p>
            <a:r>
              <a:rPr lang="pt-BR" dirty="0" smtClean="0"/>
              <a:t>	</a:t>
            </a:r>
            <a:r>
              <a:rPr lang="pt-BR" b="1" dirty="0" smtClean="0"/>
              <a:t>Formas de Pagamento</a:t>
            </a:r>
          </a:p>
          <a:p>
            <a:r>
              <a:rPr lang="pt-BR" dirty="0" smtClean="0"/>
              <a:t>Forma A			Forma B</a:t>
            </a:r>
          </a:p>
          <a:p>
            <a:r>
              <a:rPr lang="pt-BR" dirty="0" smtClean="0"/>
              <a:t>Sinal = R$ 50,00		À Vista = R$ 95,00</a:t>
            </a:r>
          </a:p>
          <a:p>
            <a:r>
              <a:rPr lang="pt-BR" dirty="0" smtClean="0"/>
              <a:t>Final = R$ 50,00</a:t>
            </a:r>
          </a:p>
          <a:p>
            <a:r>
              <a:rPr lang="pt-BR" dirty="0" smtClean="0"/>
              <a:t>n = 30d</a:t>
            </a:r>
          </a:p>
          <a:p>
            <a:r>
              <a:rPr lang="pt-BR" dirty="0" smtClean="0"/>
              <a:t>I = ? a.m.</a:t>
            </a:r>
          </a:p>
          <a:p>
            <a:endParaRPr lang="pt-BR" dirty="0"/>
          </a:p>
          <a:p>
            <a:r>
              <a:rPr lang="pt-BR" dirty="0" smtClean="0"/>
              <a:t>C = 95,00</a:t>
            </a:r>
            <a:r>
              <a:rPr lang="pt-BR" baseline="-25000" dirty="0" smtClean="0"/>
              <a:t>à vista</a:t>
            </a:r>
            <a:r>
              <a:rPr lang="pt-BR" dirty="0" smtClean="0"/>
              <a:t> – 50,00</a:t>
            </a:r>
            <a:r>
              <a:rPr lang="pt-BR" baseline="-25000" dirty="0" smtClean="0"/>
              <a:t>sinal</a:t>
            </a:r>
            <a:r>
              <a:rPr lang="pt-BR" dirty="0" smtClean="0"/>
              <a:t> = 45,00</a:t>
            </a:r>
          </a:p>
          <a:p>
            <a:r>
              <a:rPr lang="pt-BR" dirty="0" smtClean="0"/>
              <a:t>n = 30d = 1m</a:t>
            </a:r>
          </a:p>
          <a:p>
            <a:r>
              <a:rPr lang="pt-BR" dirty="0" smtClean="0"/>
              <a:t>i = ? a.m.</a:t>
            </a:r>
          </a:p>
          <a:p>
            <a:r>
              <a:rPr lang="pt-BR" dirty="0" smtClean="0"/>
              <a:t>M = 50,00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355812"/>
            <a:ext cx="3642853" cy="2457564"/>
            <a:chOff x="4866294" y="3933056"/>
            <a:chExt cx="3642853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45,00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94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1m</a:t>
              </a:r>
            </a:p>
            <a:p>
              <a:r>
                <a:rPr lang="pt-BR" dirty="0" smtClean="0"/>
                <a:t>i = ?% a.m.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50,00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2593787" cy="3111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5</m:t>
                      </m:r>
                      <m:r>
                        <a:rPr lang="pt-BR" b="0" i="1" smtClean="0">
                          <a:latin typeface="Cambria Math"/>
                        </a:rPr>
                        <m:t>0=45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50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45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b="0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=1,1111 −1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𝑖</m:t>
                    </m:r>
                    <m:r>
                      <a:rPr lang="pt-BR" b="0" i="1" smtClean="0">
                        <a:latin typeface="Cambria Math"/>
                      </a:rPr>
                      <m:t>=0,111</m:t>
                    </m:r>
                  </m:oMath>
                </a14:m>
                <a:r>
                  <a:rPr lang="pt-BR" b="0" dirty="0" smtClean="0"/>
                  <a:t>1(taxa nominal)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=0,1111 × 100</m:t>
                      </m:r>
                    </m:oMath>
                  </m:oMathPara>
                </a14:m>
                <a:endParaRPr lang="pt-BR" b="0" i="1" dirty="0" smtClean="0">
                  <a:latin typeface="Cambria Math"/>
                </a:endParaRPr>
              </a:p>
              <a:p>
                <a:endParaRPr lang="pt-BR" b="0" i="1" u="sng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u="sng" smtClean="0">
                          <a:latin typeface="Cambria Math"/>
                        </a:rPr>
                        <m:t>𝑖</m:t>
                      </m:r>
                      <m:r>
                        <a:rPr lang="pt-BR" b="0" i="1" u="sng" smtClean="0">
                          <a:latin typeface="Cambria Math"/>
                        </a:rPr>
                        <m:t>=11.11%</m:t>
                      </m:r>
                      <m:r>
                        <a:rPr lang="pt-BR" b="0" i="1" u="sng" smtClean="0">
                          <a:latin typeface="Cambria Math"/>
                        </a:rPr>
                        <m:t>𝑎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  <m:r>
                        <a:rPr lang="pt-BR" b="0" i="1" u="sng" smtClean="0">
                          <a:latin typeface="Cambria Math"/>
                        </a:rPr>
                        <m:t>𝑚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pt-BR" u="sng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2593787" cy="3111365"/>
              </a:xfrm>
              <a:prstGeom prst="rect">
                <a:avLst/>
              </a:prstGeom>
              <a:blipFill rotWithShape="1">
                <a:blip r:embed="rId2"/>
                <a:stretch>
                  <a:fillRect r="-14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68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55576" y="1412776"/>
            <a:ext cx="35445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À Vista = R$ 2.200,00</a:t>
            </a:r>
          </a:p>
          <a:p>
            <a:r>
              <a:rPr lang="pt-BR" dirty="0" smtClean="0"/>
              <a:t>Sinal = R$ 200,00</a:t>
            </a:r>
          </a:p>
          <a:p>
            <a:r>
              <a:rPr lang="pt-BR" dirty="0" smtClean="0"/>
              <a:t>Final = R$ 2.200,00</a:t>
            </a:r>
          </a:p>
          <a:p>
            <a:r>
              <a:rPr lang="pt-BR" dirty="0" smtClean="0"/>
              <a:t>n = 35d</a:t>
            </a:r>
          </a:p>
          <a:p>
            <a:r>
              <a:rPr lang="pt-BR" dirty="0" smtClean="0"/>
              <a:t>i = ? a.m.</a:t>
            </a:r>
          </a:p>
          <a:p>
            <a:endParaRPr lang="pt-BR" dirty="0"/>
          </a:p>
          <a:p>
            <a:r>
              <a:rPr lang="pt-BR" dirty="0" smtClean="0"/>
              <a:t>C = 2.200,00 – 200,00 = R$ 2.000,00</a:t>
            </a:r>
          </a:p>
          <a:p>
            <a:r>
              <a:rPr lang="pt-BR" dirty="0" smtClean="0"/>
              <a:t>n = 35d</a:t>
            </a:r>
          </a:p>
          <a:p>
            <a:r>
              <a:rPr lang="pt-BR" dirty="0" smtClean="0"/>
              <a:t>i = ?</a:t>
            </a:r>
          </a:p>
          <a:p>
            <a:r>
              <a:rPr lang="pt-BR" dirty="0" smtClean="0"/>
              <a:t>M = R$ 2.200,00</a:t>
            </a:r>
          </a:p>
          <a:p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355812"/>
            <a:ext cx="3934600" cy="2457564"/>
            <a:chOff x="4866294" y="3933056"/>
            <a:chExt cx="3934600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2.000,00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94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35d</a:t>
              </a:r>
            </a:p>
            <a:p>
              <a:r>
                <a:rPr lang="pt-BR" dirty="0" smtClean="0"/>
                <a:t>i = ?% a.m.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2.200,00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2861489" cy="3592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2</m:t>
                      </m:r>
                      <m:r>
                        <a:rPr lang="pt-BR" b="0" i="1" smtClean="0">
                          <a:latin typeface="Cambria Math"/>
                        </a:rPr>
                        <m:t>000=2200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35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30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35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30</m:t>
                              </m:r>
                            </m:den>
                          </m:f>
                        </m:deg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2200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2000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1+</m:t>
                      </m:r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,16666</m:t>
                          </m:r>
                        </m:deg>
                        <m:e>
                          <m:r>
                            <a:rPr lang="pt-BR" b="0" i="1" smtClean="0">
                              <a:latin typeface="Cambria Math"/>
                            </a:rPr>
                            <m:t>1,1</m:t>
                          </m:r>
                        </m:e>
                      </m:rad>
                    </m:oMath>
                  </m:oMathPara>
                </a14:m>
                <a:endParaRPr lang="pt-BR" b="0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=1,085124 −1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𝑖</m:t>
                    </m:r>
                    <m:r>
                      <a:rPr lang="pt-BR" b="0" i="1" smtClean="0">
                        <a:latin typeface="Cambria Math"/>
                      </a:rPr>
                      <m:t>=0,085124</m:t>
                    </m:r>
                  </m:oMath>
                </a14:m>
                <a:r>
                  <a:rPr lang="pt-BR" b="0" dirty="0" smtClean="0"/>
                  <a:t>(taxa nominal)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=0,085124× 100</m:t>
                      </m:r>
                    </m:oMath>
                  </m:oMathPara>
                </a14:m>
                <a:endParaRPr lang="pt-BR" b="0" i="1" dirty="0" smtClean="0">
                  <a:latin typeface="Cambria Math"/>
                </a:endParaRPr>
              </a:p>
              <a:p>
                <a:endParaRPr lang="pt-BR" b="0" i="1" u="sng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u="sng" smtClean="0">
                          <a:latin typeface="Cambria Math"/>
                        </a:rPr>
                        <m:t>𝑖</m:t>
                      </m:r>
                      <m:r>
                        <a:rPr lang="pt-BR" b="0" i="1" u="sng" smtClean="0">
                          <a:latin typeface="Cambria Math"/>
                        </a:rPr>
                        <m:t>=8,51%</m:t>
                      </m:r>
                      <m:r>
                        <a:rPr lang="pt-BR" b="0" i="1" u="sng" smtClean="0">
                          <a:latin typeface="Cambria Math"/>
                        </a:rPr>
                        <m:t>𝑎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  <m:r>
                        <a:rPr lang="pt-BR" b="0" i="1" u="sng" smtClean="0">
                          <a:latin typeface="Cambria Math"/>
                        </a:rPr>
                        <m:t>𝑚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pt-BR" u="sng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2861489" cy="3592265"/>
              </a:xfrm>
              <a:prstGeom prst="rect">
                <a:avLst/>
              </a:prstGeom>
              <a:blipFill rotWithShape="1">
                <a:blip r:embed="rId2"/>
                <a:stretch>
                  <a:fillRect r="-1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86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518389" y="1268760"/>
            <a:ext cx="17411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1</a:t>
            </a:r>
            <a:r>
              <a:rPr lang="pt-BR" sz="2000" b="1" dirty="0"/>
              <a:t> </a:t>
            </a:r>
            <a:r>
              <a:rPr lang="pt-BR" sz="2000" b="1" dirty="0" smtClean="0"/>
              <a:t>º Título</a:t>
            </a:r>
          </a:p>
          <a:p>
            <a:endParaRPr lang="pt-BR" sz="2000" dirty="0"/>
          </a:p>
          <a:p>
            <a:r>
              <a:rPr lang="pt-BR" sz="2000" dirty="0" smtClean="0"/>
              <a:t>C = R$1.000,00</a:t>
            </a:r>
          </a:p>
          <a:p>
            <a:r>
              <a:rPr lang="pt-BR" sz="2000" dirty="0" smtClean="0"/>
              <a:t>n = 2m</a:t>
            </a:r>
          </a:p>
          <a:p>
            <a:r>
              <a:rPr lang="pt-BR" sz="2000" dirty="0" smtClean="0"/>
              <a:t>i = 4% </a:t>
            </a:r>
            <a:r>
              <a:rPr lang="pt-BR" sz="2000" dirty="0" err="1" smtClean="0"/>
              <a:t>a.m</a:t>
            </a:r>
            <a:endParaRPr lang="pt-BR" sz="2000" dirty="0" smtClean="0"/>
          </a:p>
          <a:p>
            <a:r>
              <a:rPr lang="pt-BR" sz="2000" dirty="0" smtClean="0"/>
              <a:t>M = ?</a:t>
            </a: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6084168" y="1268760"/>
            <a:ext cx="18245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2</a:t>
            </a:r>
            <a:r>
              <a:rPr lang="pt-BR" sz="2000" b="1" dirty="0" smtClean="0"/>
              <a:t> º Título</a:t>
            </a:r>
          </a:p>
          <a:p>
            <a:endParaRPr lang="pt-BR" sz="2000" dirty="0"/>
          </a:p>
          <a:p>
            <a:r>
              <a:rPr lang="pt-BR" sz="2000" dirty="0" smtClean="0"/>
              <a:t>C = ?</a:t>
            </a:r>
          </a:p>
          <a:p>
            <a:r>
              <a:rPr lang="pt-BR" sz="2000" dirty="0" smtClean="0"/>
              <a:t>n = 15d</a:t>
            </a:r>
          </a:p>
          <a:p>
            <a:r>
              <a:rPr lang="pt-BR" sz="2000" dirty="0" smtClean="0"/>
              <a:t>i = 4% </a:t>
            </a:r>
            <a:r>
              <a:rPr lang="pt-BR" sz="2000" dirty="0" err="1" smtClean="0"/>
              <a:t>a.m</a:t>
            </a:r>
            <a:endParaRPr lang="pt-BR" sz="2000" dirty="0" smtClean="0"/>
          </a:p>
          <a:p>
            <a:r>
              <a:rPr lang="pt-BR" sz="2000" dirty="0" smtClean="0"/>
              <a:t>M = R$1.000,00</a:t>
            </a:r>
            <a:endParaRPr lang="pt-B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370616" y="3234073"/>
                <a:ext cx="2841996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𝑀</m:t>
                      </m:r>
                      <m:r>
                        <a:rPr lang="pt-BR" i="1" smtClean="0">
                          <a:latin typeface="Cambria Math"/>
                        </a:rPr>
                        <m:t>=</m:t>
                      </m:r>
                      <m:r>
                        <a:rPr lang="pt-BR" i="1" smtClean="0">
                          <a:latin typeface="Cambria Math"/>
                        </a:rPr>
                        <m:t>𝐶</m:t>
                      </m:r>
                      <m:r>
                        <a:rPr lang="pt-BR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(1+</m:t>
                          </m:r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  <m:r>
                            <a:rPr lang="pt-BR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=1000 ×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(1+0,04)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=1000 ×1,0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816</m:t>
                      </m:r>
                    </m:oMath>
                  </m:oMathPara>
                </a14:m>
                <a:endParaRPr lang="pt-BR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</a:rPr>
                        <m:t>$ 1.081,60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16" y="3234073"/>
                <a:ext cx="2841996" cy="175432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5065876" y="3231091"/>
                <a:ext cx="2914003" cy="2467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𝑀</m:t>
                      </m:r>
                      <m:r>
                        <a:rPr lang="pt-BR" i="1" smtClean="0">
                          <a:latin typeface="Cambria Math"/>
                        </a:rPr>
                        <m:t>=</m:t>
                      </m:r>
                      <m:r>
                        <a:rPr lang="pt-BR" i="1" smtClean="0">
                          <a:latin typeface="Cambria Math"/>
                        </a:rPr>
                        <m:t>𝐶</m:t>
                      </m:r>
                      <m:r>
                        <a:rPr lang="pt-BR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(1+</m:t>
                          </m:r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  <m:r>
                            <a:rPr lang="pt-BR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1000=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(1+0,04)</m:t>
                          </m:r>
                        </m:e>
                        <m:sup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15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30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1000=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 ×1,0198</m:t>
                      </m:r>
                    </m:oMath>
                  </m:oMathPara>
                </a14:m>
                <a:endParaRPr lang="pt-BR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1000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1,0198</m:t>
                          </m:r>
                        </m:den>
                      </m:f>
                    </m:oMath>
                  </m:oMathPara>
                </a14:m>
                <a:endParaRPr lang="pt-BR" b="0" dirty="0" smtClean="0"/>
              </a:p>
              <a:p>
                <a:r>
                  <a:rPr lang="pt-BR" b="0" i="1" dirty="0" smtClean="0">
                    <a:latin typeface="Cambria Math"/>
                  </a:rPr>
                  <a:t/>
                </a:r>
                <a:br>
                  <a:rPr lang="pt-BR" b="0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</a:rPr>
                        <m:t>$ 980,58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876" y="3231091"/>
                <a:ext cx="2914003" cy="246798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1766997" y="6309320"/>
            <a:ext cx="520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Total devido = R$ 1.081,60 + R$ 980,58 =  </a:t>
            </a:r>
            <a:r>
              <a:rPr lang="pt-BR" u="sng" dirty="0"/>
              <a:t>R$ </a:t>
            </a:r>
            <a:r>
              <a:rPr lang="pt-BR" u="sng" dirty="0" smtClean="0"/>
              <a:t>2.062,18</a:t>
            </a: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2642845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762</Words>
  <Application>Microsoft Office PowerPoint</Application>
  <PresentationFormat>Apresentação na tela (4:3)</PresentationFormat>
  <Paragraphs>160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avelino</dc:creator>
  <cp:lastModifiedBy>avelino</cp:lastModifiedBy>
  <cp:revision>13</cp:revision>
  <dcterms:created xsi:type="dcterms:W3CDTF">2012-07-29T15:14:00Z</dcterms:created>
  <dcterms:modified xsi:type="dcterms:W3CDTF">2012-07-29T21:37:46Z</dcterms:modified>
</cp:coreProperties>
</file>