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62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3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87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54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92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72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9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D077-2146-4CF9-9626-6D2CC7ECDC9E}" type="datetimeFigureOut">
              <a:rPr lang="pt-BR" smtClean="0"/>
              <a:t>29/07/2012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491880" y="821903"/>
            <a:ext cx="5040560" cy="12003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Atenção</a:t>
            </a:r>
            <a:r>
              <a:rPr lang="pt-BR" dirty="0" smtClean="0"/>
              <a:t>: Quando o prazo for específico ele não pode ser arredondado para meses. </a:t>
            </a:r>
          </a:p>
          <a:p>
            <a:endParaRPr lang="pt-BR" dirty="0" smtClean="0"/>
          </a:p>
          <a:p>
            <a:r>
              <a:rPr lang="pt-BR" dirty="0" smtClean="0"/>
              <a:t>15/05 – 15/09 != 4 meses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91880" y="2246393"/>
            <a:ext cx="5442516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Calculando o prazo</a:t>
            </a:r>
          </a:p>
          <a:p>
            <a:r>
              <a:rPr lang="pt-BR" dirty="0" smtClean="0"/>
              <a:t>Maio	Junho	Julho	Agosto	Setembro</a:t>
            </a:r>
          </a:p>
          <a:p>
            <a:r>
              <a:rPr lang="pt-BR" dirty="0" smtClean="0"/>
              <a:t>31d 	30d	31d	30d	31d</a:t>
            </a:r>
          </a:p>
          <a:p>
            <a:r>
              <a:rPr lang="pt-BR" dirty="0" smtClean="0"/>
              <a:t>16d</a:t>
            </a:r>
            <a:r>
              <a:rPr lang="pt-BR" dirty="0" smtClean="0"/>
              <a:t>   +	30d   +	31d   +	31d    +	15d 	= 123d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971600" y="1052736"/>
            <a:ext cx="2104430" cy="1308732"/>
            <a:chOff x="971600" y="1052736"/>
            <a:chExt cx="2104430" cy="1308732"/>
          </a:xfrm>
        </p:grpSpPr>
        <p:sp>
          <p:nvSpPr>
            <p:cNvPr id="4" name="CaixaDeTexto 3"/>
            <p:cNvSpPr txBox="1"/>
            <p:nvPr/>
          </p:nvSpPr>
          <p:spPr>
            <a:xfrm>
              <a:off x="971600" y="105273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C= R$ 1.050,00</a:t>
              </a:r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975583" y="1391578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 = 60% a.a.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75583" y="1657581"/>
              <a:ext cx="210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15/05 até 15/09 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71600" y="199213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?</a:t>
              </a:r>
              <a:endParaRPr lang="pt-BR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707904" y="4223737"/>
            <a:ext cx="3023400" cy="2005324"/>
            <a:chOff x="1326825" y="3861048"/>
            <a:chExt cx="3023400" cy="20053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1353122" y="3861048"/>
                  <a:ext cx="20588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</a:rPr>
                          <m:t>𝑀</m:t>
                        </m:r>
                        <m:r>
                          <a:rPr lang="pt-BR" b="0" i="1" smtClean="0">
                            <a:latin typeface="Cambria Math"/>
                          </a:rPr>
                          <m:t>=</m:t>
                        </m:r>
                        <m:r>
                          <a:rPr lang="pt-BR" b="0" i="1" smtClean="0">
                            <a:latin typeface="Cambria Math"/>
                          </a:rPr>
                          <m:t>𝐶</m:t>
                        </m:r>
                        <m:r>
                          <a:rPr lang="pt-BR" b="0" i="1" smtClean="0">
                            <a:latin typeface="Cambria Math"/>
                          </a:rPr>
                          <m:t> × 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3861048"/>
                  <a:ext cx="20588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1326825" y="4192878"/>
                  <a:ext cx="2876878" cy="5087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</a:rPr>
                          <m:t>𝑀</m:t>
                        </m:r>
                        <m:r>
                          <a:rPr lang="pt-BR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(1+0,6)</m:t>
                            </m:r>
                          </m:e>
                          <m:sup>
                            <m:f>
                              <m:f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/>
                                  </a:rPr>
                                  <m:t>123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/>
                                  </a:rPr>
                                  <m:t>360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825" y="4192878"/>
                  <a:ext cx="2876878" cy="5087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1353122" y="4605976"/>
                  <a:ext cx="2997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</a:rPr>
                          <m:t>𝑀</m:t>
                        </m:r>
                        <m:r>
                          <a:rPr lang="pt-BR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605976"/>
                  <a:ext cx="2997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1353122" y="4975308"/>
                  <a:ext cx="2997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</a:rPr>
                          <m:t>𝑀</m:t>
                        </m:r>
                        <m:r>
                          <a:rPr lang="pt-BR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975308"/>
                  <a:ext cx="29971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353122" y="5497040"/>
                  <a:ext cx="19231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u="sng" smtClean="0">
                            <a:latin typeface="Cambria Math"/>
                          </a:rPr>
                          <m:t>𝑀</m:t>
                        </m:r>
                        <m:r>
                          <a:rPr lang="pt-BR" b="0" i="1" u="sng" smtClean="0">
                            <a:latin typeface="Cambria Math"/>
                          </a:rPr>
                          <m:t>=</m:t>
                        </m:r>
                        <m:r>
                          <a:rPr lang="pt-BR" b="0" i="1" u="sng" smtClean="0">
                            <a:latin typeface="Cambria Math"/>
                          </a:rPr>
                          <m:t>𝑅</m:t>
                        </m:r>
                        <m:r>
                          <a:rPr lang="pt-BR" b="0" i="1" u="sng" smtClean="0">
                            <a:latin typeface="Cambria Math"/>
                          </a:rPr>
                          <m:t>$ 1.232,91</m:t>
                        </m:r>
                      </m:oMath>
                    </m:oMathPara>
                  </a14:m>
                  <a:endParaRPr lang="pt-BR" u="sng" dirty="0"/>
                </a:p>
              </p:txBody>
            </p:sp>
          </mc:Choice>
          <mc:Fallback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5497040"/>
                  <a:ext cx="19231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upo 26"/>
          <p:cNvGrpSpPr/>
          <p:nvPr/>
        </p:nvGrpSpPr>
        <p:grpSpPr>
          <a:xfrm>
            <a:off x="153813" y="4070685"/>
            <a:ext cx="3224469" cy="2457564"/>
            <a:chOff x="4866294" y="3933056"/>
            <a:chExt cx="3224469" cy="2457564"/>
          </a:xfrm>
        </p:grpSpPr>
        <p:grpSp>
          <p:nvGrpSpPr>
            <p:cNvPr id="23" name="Grupo 22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8" name="Conector de seta reta 17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1.050,00</a:t>
              </a:r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796136" y="4653136"/>
              <a:ext cx="1247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123d</a:t>
              </a:r>
            </a:p>
            <a:p>
              <a:r>
                <a:rPr lang="pt-BR" dirty="0" smtClean="0"/>
                <a:t>i = 60% a.a.</a:t>
              </a:r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380312" y="393305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?</a:t>
              </a:r>
              <a:endParaRPr lang="pt-BR" dirty="0"/>
            </a:p>
          </p:txBody>
        </p:sp>
      </p:grpSp>
      <p:sp>
        <p:nvSpPr>
          <p:cNvPr id="28" name="Elipse 27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8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1052736"/>
            <a:ext cx="52359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C= R$ 1.500,00</a:t>
            </a:r>
          </a:p>
          <a:p>
            <a:r>
              <a:rPr lang="pt-BR" dirty="0" smtClean="0"/>
              <a:t>Recebeu 3 aumentos </a:t>
            </a:r>
            <a:r>
              <a:rPr lang="pt-BR" b="1" dirty="0" smtClean="0"/>
              <a:t>cumulativos </a:t>
            </a:r>
            <a:r>
              <a:rPr lang="pt-BR" dirty="0" smtClean="0"/>
              <a:t>de 10%, 14% e 15%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0 </a:t>
            </a:r>
            <a:r>
              <a:rPr lang="pt-BR" dirty="0" smtClean="0"/>
              <a:t>= R$.1.500,00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1</a:t>
            </a:r>
            <a:r>
              <a:rPr lang="pt-BR" dirty="0" smtClean="0"/>
              <a:t> = </a:t>
            </a:r>
            <a:r>
              <a:rPr lang="pt-BR" dirty="0" smtClean="0"/>
              <a:t>R$1.500,00 x 1,1  = R$ 1.650,00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/>
              <a:t>2</a:t>
            </a:r>
            <a:r>
              <a:rPr lang="pt-BR" baseline="-25000" dirty="0" smtClean="0"/>
              <a:t> </a:t>
            </a:r>
            <a:r>
              <a:rPr lang="pt-BR" dirty="0" smtClean="0"/>
              <a:t> = R$1.650,00 x 1,14 = R$ 1.881,00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3</a:t>
            </a:r>
            <a:r>
              <a:rPr lang="pt-BR" dirty="0" smtClean="0"/>
              <a:t> = R$1.881,00 x 1,15 = </a:t>
            </a:r>
            <a:r>
              <a:rPr lang="pt-BR" u="sng" dirty="0" smtClean="0"/>
              <a:t>R$ 2.163,15</a:t>
            </a:r>
          </a:p>
        </p:txBody>
      </p:sp>
      <p:sp>
        <p:nvSpPr>
          <p:cNvPr id="15" name="Elipse 14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27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0,2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$ 208,33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0,2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$ 170,14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971600" y="5229200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R$ 200,00 + R$ 208,33</a:t>
            </a:r>
          </a:p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R$ 408,33</a:t>
            </a:r>
            <a:endParaRPr lang="pt-BR" baseline="-25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91370" y="5207527"/>
            <a:ext cx="3090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B</a:t>
            </a:r>
            <a:r>
              <a:rPr lang="pt-BR" dirty="0" smtClean="0"/>
              <a:t> = R$ 240,00 + R$ 170,14</a:t>
            </a:r>
          </a:p>
          <a:p>
            <a:r>
              <a:rPr lang="pt-BR" dirty="0" smtClean="0"/>
              <a:t>Total </a:t>
            </a:r>
            <a:r>
              <a:rPr lang="pt-BR" baseline="-25000" dirty="0"/>
              <a:t>B</a:t>
            </a:r>
            <a:r>
              <a:rPr lang="pt-BR" dirty="0" smtClean="0"/>
              <a:t> = R$ 410,14</a:t>
            </a:r>
            <a:endParaRPr lang="pt-BR" baseline="-2500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84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95=70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95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70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0,125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1,36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=11,5081 −1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=10,5081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=10,5081 × 10</m:t>
                      </m:r>
                      <m:r>
                        <a:rPr lang="pt-B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=1.050,81% 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3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</m:t>
                      </m:r>
                      <m:r>
                        <a:rPr lang="pt-BR" b="0" i="1" smtClean="0">
                          <a:latin typeface="Cambria Math"/>
                        </a:rPr>
                        <m:t>0</m:t>
                      </m:r>
                      <m:r>
                        <a:rPr lang="pt-BR" b="0" i="1" smtClean="0">
                          <a:latin typeface="Cambria Math"/>
                        </a:rPr>
                        <m:t>=45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=1,1111 −1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=0,111</m:t>
                    </m:r>
                  </m:oMath>
                </a14:m>
                <a:r>
                  <a:rPr lang="pt-BR" b="0" dirty="0" smtClean="0"/>
                  <a:t>1(taxa nominal)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=0,1111 × 10</m:t>
                      </m:r>
                      <m:r>
                        <a:rPr lang="pt-B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=11.11%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blipFill rotWithShape="1">
                <a:blip r:embed="rId2"/>
                <a:stretch>
                  <a:fillRect r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68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2</m:t>
                      </m:r>
                      <m:r>
                        <a:rPr lang="pt-BR" b="0" i="1" smtClean="0">
                          <a:latin typeface="Cambria Math"/>
                        </a:rPr>
                        <m:t>000=2200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2200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2000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1,16666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1,1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=1,085124 −1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=0,085</m:t>
                    </m:r>
                    <m:r>
                      <a:rPr lang="pt-BR" b="0" i="1" smtClean="0">
                        <a:latin typeface="Cambria Math"/>
                      </a:rPr>
                      <m:t>124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=0,0851</m:t>
                      </m:r>
                      <m:r>
                        <a:rPr lang="pt-BR" b="0" i="1" smtClean="0">
                          <a:latin typeface="Cambria Math"/>
                        </a:rPr>
                        <m:t>24×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=8,51%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6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18389" y="1268760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371574" y="1268760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42845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685</Words>
  <Application>Microsoft Office PowerPoint</Application>
  <PresentationFormat>Apresentação na tela (4:3)</PresentationFormat>
  <Paragraphs>149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avelino</dc:creator>
  <cp:lastModifiedBy>avelino</cp:lastModifiedBy>
  <cp:revision>10</cp:revision>
  <dcterms:created xsi:type="dcterms:W3CDTF">2012-07-29T15:14:00Z</dcterms:created>
  <dcterms:modified xsi:type="dcterms:W3CDTF">2012-07-29T16:51:20Z</dcterms:modified>
</cp:coreProperties>
</file>