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83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19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17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4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54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70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41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64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0CFF-782D-435E-99D2-FD92525E1CAD}" type="datetimeFigureOut">
              <a:rPr lang="pt-BR" smtClean="0"/>
              <a:t>11/06/2012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7D297-0808-4A24-8278-4FE77AE9B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33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Gestão de Mudanças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Estudo para Prova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38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apoio ao padrão principal 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Cultura</a:t>
            </a:r>
          </a:p>
          <a:p>
            <a:pPr lvl="1"/>
            <a:r>
              <a:rPr lang="pt-BR" dirty="0" smtClean="0"/>
              <a:t>Mitos</a:t>
            </a:r>
          </a:p>
          <a:p>
            <a:pPr lvl="1"/>
            <a:r>
              <a:rPr lang="pt-BR" dirty="0" smtClean="0"/>
              <a:t>Crenças</a:t>
            </a:r>
          </a:p>
          <a:p>
            <a:pPr lvl="1"/>
            <a:r>
              <a:rPr lang="pt-BR" dirty="0" smtClean="0"/>
              <a:t>Processos</a:t>
            </a:r>
          </a:p>
          <a:p>
            <a:pPr lvl="1"/>
            <a:r>
              <a:rPr lang="pt-BR" dirty="0" smtClean="0"/>
              <a:t>Comportamento</a:t>
            </a:r>
          </a:p>
          <a:p>
            <a:pPr lvl="1"/>
            <a:r>
              <a:rPr lang="pt-BR" dirty="0" smtClean="0"/>
              <a:t>Transmissão de informação – Comunicação</a:t>
            </a:r>
          </a:p>
          <a:p>
            <a:pPr lvl="1"/>
            <a:r>
              <a:rPr lang="pt-BR" dirty="0" smtClean="0"/>
              <a:t>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8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Resistência ao choque</a:t>
            </a:r>
          </a:p>
          <a:p>
            <a:r>
              <a:rPr lang="pt-BR" dirty="0" smtClean="0"/>
              <a:t>Exemplo da deformação e resiliência física da bola de futebol.</a:t>
            </a:r>
          </a:p>
          <a:p>
            <a:r>
              <a:rPr lang="pt-BR" dirty="0" smtClean="0"/>
              <a:t>Na mudança deve-se objetivar o aumento da resiliência, isso é internalizar a mudança o quanto antes para que a organização retorne o seu fluxo de trabalho com o mínimo de deformação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99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 de Pessoas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Orientadas ao Perigo X Orientadas a oportunidade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67544" y="5661248"/>
            <a:ext cx="7920880" cy="216024"/>
            <a:chOff x="467544" y="5661248"/>
            <a:chExt cx="7920880" cy="216024"/>
          </a:xfrm>
        </p:grpSpPr>
        <p:cxnSp>
          <p:nvCxnSpPr>
            <p:cNvPr id="5" name="Conector reto 4"/>
            <p:cNvCxnSpPr/>
            <p:nvPr/>
          </p:nvCxnSpPr>
          <p:spPr>
            <a:xfrm>
              <a:off x="467544" y="5661248"/>
              <a:ext cx="7920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467544" y="566124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>
            <a:xfrm>
              <a:off x="8388424" y="566124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427984" y="5661248"/>
              <a:ext cx="0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/>
          <p:cNvSpPr txBox="1"/>
          <p:nvPr/>
        </p:nvSpPr>
        <p:spPr>
          <a:xfrm>
            <a:off x="313495" y="58772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218345" y="587727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05244" y="587727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Analistas</a:t>
            </a:r>
            <a:endParaRPr lang="pt-BR" b="1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" y="4418709"/>
            <a:ext cx="1219200" cy="12192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824" y="4418709"/>
            <a:ext cx="1219200" cy="12192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384" y="441870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7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</a:p>
          <a:p>
            <a:pPr lvl="1"/>
            <a:r>
              <a:rPr lang="pt-BR" dirty="0" smtClean="0"/>
              <a:t>Equivale ao processo de iniciação na gerência de projetos do </a:t>
            </a:r>
            <a:r>
              <a:rPr lang="pt-BR" dirty="0" err="1" smtClean="0"/>
              <a:t>PMBoK</a:t>
            </a:r>
            <a:endParaRPr lang="pt-BR" dirty="0" smtClean="0"/>
          </a:p>
          <a:p>
            <a:pPr lvl="1"/>
            <a:r>
              <a:rPr lang="pt-BR" dirty="0" smtClean="0"/>
              <a:t>Avaliar a organização.</a:t>
            </a:r>
          </a:p>
          <a:p>
            <a:pPr lvl="1"/>
            <a:r>
              <a:rPr lang="pt-BR" dirty="0" smtClean="0"/>
              <a:t>Avaliar a mudança.</a:t>
            </a:r>
          </a:p>
          <a:p>
            <a:pPr lvl="1"/>
            <a:r>
              <a:rPr lang="pt-BR" dirty="0" smtClean="0"/>
              <a:t>Identificar e definir as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415459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Gerenciamento de Mudanças</a:t>
            </a:r>
            <a:br>
              <a:rPr lang="pt-BR" dirty="0" smtClean="0"/>
            </a:br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Avaliar a Organização</a:t>
            </a:r>
          </a:p>
          <a:p>
            <a:pPr lvl="1"/>
            <a:r>
              <a:rPr lang="pt-BR" dirty="0" smtClean="0"/>
              <a:t>Cultura, Processos, Crenças e Valores</a:t>
            </a:r>
          </a:p>
          <a:p>
            <a:pPr lvl="1"/>
            <a:r>
              <a:rPr lang="pt-BR" dirty="0" smtClean="0"/>
              <a:t>Capacidade = Habilidade + Vontade</a:t>
            </a:r>
          </a:p>
          <a:p>
            <a:pPr lvl="1"/>
            <a:r>
              <a:rPr lang="pt-BR" dirty="0" smtClean="0"/>
              <a:t>Quais são os componentes</a:t>
            </a:r>
          </a:p>
          <a:p>
            <a:pPr lvl="2"/>
            <a:r>
              <a:rPr lang="pt-BR" dirty="0" smtClean="0"/>
              <a:t>Fatores quase imutáveis</a:t>
            </a:r>
          </a:p>
          <a:p>
            <a:pPr lvl="2"/>
            <a:r>
              <a:rPr lang="pt-BR" dirty="0" smtClean="0"/>
              <a:t>Sistemas de Responsabilidades e Autoridade</a:t>
            </a:r>
          </a:p>
          <a:p>
            <a:pPr lvl="3"/>
            <a:r>
              <a:rPr lang="pt-BR" dirty="0" smtClean="0"/>
              <a:t>Estrutura organizacional</a:t>
            </a:r>
          </a:p>
          <a:p>
            <a:pPr lvl="2"/>
            <a:r>
              <a:rPr lang="pt-BR" dirty="0" smtClean="0"/>
              <a:t>Sistemas de comunicação</a:t>
            </a:r>
          </a:p>
          <a:p>
            <a:pPr lvl="3"/>
            <a:r>
              <a:rPr lang="pt-BR" dirty="0" smtClean="0"/>
              <a:t>Quem, como, quando, onde, por que, para quem, quanto e o que deve ser comunicado</a:t>
            </a:r>
          </a:p>
          <a:p>
            <a:pPr lvl="1"/>
            <a:r>
              <a:rPr lang="pt-BR" dirty="0" smtClean="0"/>
              <a:t>Quais são os condicionantes</a:t>
            </a:r>
          </a:p>
          <a:p>
            <a:pPr lvl="2"/>
            <a:r>
              <a:rPr lang="pt-BR" dirty="0" smtClean="0"/>
              <a:t>Recursos humanos</a:t>
            </a:r>
          </a:p>
          <a:p>
            <a:pPr lvl="2"/>
            <a:r>
              <a:rPr lang="pt-BR" dirty="0" smtClean="0"/>
              <a:t>Ambiente</a:t>
            </a:r>
          </a:p>
          <a:p>
            <a:pPr lvl="2"/>
            <a:r>
              <a:rPr lang="pt-BR" dirty="0" smtClean="0"/>
              <a:t>Tecnologia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52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</a:p>
          <a:p>
            <a:pPr lvl="1"/>
            <a:r>
              <a:rPr lang="pt-BR" dirty="0" smtClean="0"/>
              <a:t>Planejar como ocorrerá a mudança</a:t>
            </a:r>
          </a:p>
          <a:p>
            <a:pPr lvl="1"/>
            <a:r>
              <a:rPr lang="pt-BR" dirty="0" smtClean="0"/>
              <a:t>Visando alcançar os objetivos</a:t>
            </a:r>
          </a:p>
          <a:p>
            <a:pPr lvl="1"/>
            <a:r>
              <a:rPr lang="pt-BR" dirty="0" smtClean="0"/>
              <a:t>Reduzir resistência</a:t>
            </a:r>
          </a:p>
          <a:p>
            <a:pPr lvl="1"/>
            <a:r>
              <a:rPr lang="pt-BR" dirty="0" smtClean="0"/>
              <a:t>Aumentar comprometimento</a:t>
            </a:r>
          </a:p>
          <a:p>
            <a:pPr lvl="1"/>
            <a:r>
              <a:rPr lang="pt-BR" dirty="0" smtClean="0"/>
              <a:t>Minimizar os riscos</a:t>
            </a:r>
          </a:p>
        </p:txBody>
      </p:sp>
    </p:spTree>
    <p:extLst>
      <p:ext uri="{BB962C8B-B14F-4D97-AF65-F5344CB8AC3E}">
        <p14:creationId xmlns:p14="http://schemas.microsoft.com/office/powerpoint/2010/main" val="38869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Gerenciamento de Mudanças</a:t>
            </a:r>
            <a:br>
              <a:rPr lang="pt-BR" dirty="0" smtClean="0"/>
            </a:br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Descobrir o real escopo da mudança</a:t>
            </a:r>
          </a:p>
          <a:p>
            <a:r>
              <a:rPr lang="pt-BR" dirty="0" smtClean="0"/>
              <a:t>Detalhar, riscos, seus impactos e estratégias para minimizar sua ocorrência</a:t>
            </a:r>
          </a:p>
          <a:p>
            <a:r>
              <a:rPr lang="pt-BR" dirty="0" smtClean="0"/>
              <a:t>Definir uma estratégia para tratar a mudança</a:t>
            </a:r>
          </a:p>
          <a:p>
            <a:pPr lvl="1"/>
            <a:r>
              <a:rPr lang="pt-BR" dirty="0" smtClean="0"/>
              <a:t>Diretiva</a:t>
            </a:r>
          </a:p>
          <a:p>
            <a:pPr lvl="1"/>
            <a:r>
              <a:rPr lang="pt-BR" dirty="0" smtClean="0"/>
              <a:t>Especialista</a:t>
            </a:r>
          </a:p>
          <a:p>
            <a:pPr lvl="1"/>
            <a:r>
              <a:rPr lang="pt-BR" dirty="0" smtClean="0"/>
              <a:t>Educativa</a:t>
            </a:r>
          </a:p>
          <a:p>
            <a:pPr lvl="1"/>
            <a:r>
              <a:rPr lang="pt-BR" dirty="0" smtClean="0"/>
              <a:t>Negocial</a:t>
            </a:r>
          </a:p>
          <a:p>
            <a:pPr lvl="1"/>
            <a:r>
              <a:rPr lang="pt-BR" dirty="0" smtClean="0"/>
              <a:t>Participativa</a:t>
            </a:r>
          </a:p>
          <a:p>
            <a:r>
              <a:rPr lang="pt-BR" dirty="0" smtClean="0"/>
              <a:t>Definir o plano </a:t>
            </a:r>
            <a:r>
              <a:rPr lang="pt-BR" dirty="0"/>
              <a:t>d</a:t>
            </a:r>
            <a:r>
              <a:rPr lang="pt-BR" dirty="0" smtClean="0"/>
              <a:t>e comunicação:</a:t>
            </a:r>
          </a:p>
          <a:p>
            <a:pPr lvl="1"/>
            <a:r>
              <a:rPr lang="pt-BR" dirty="0" smtClean="0"/>
              <a:t>Quem, como, quando, onde, quando, quanto, de quem, para que, o que</a:t>
            </a:r>
          </a:p>
          <a:p>
            <a:r>
              <a:rPr lang="pt-BR" dirty="0" smtClean="0"/>
              <a:t>Definir as atividades necessárias para implementar a mudança</a:t>
            </a:r>
          </a:p>
          <a:p>
            <a:r>
              <a:rPr lang="pt-BR" dirty="0" smtClean="0"/>
              <a:t>Definir ferramentas e técnicas que serão utilizadas</a:t>
            </a:r>
          </a:p>
          <a:p>
            <a:pPr lvl="1"/>
            <a:r>
              <a:rPr lang="pt-BR" dirty="0" smtClean="0"/>
              <a:t>Equipe de transição, resultados, GE </a:t>
            </a:r>
            <a:r>
              <a:rPr lang="pt-BR" dirty="0" err="1" smtClean="0"/>
              <a:t>Workout</a:t>
            </a:r>
            <a:endParaRPr lang="pt-BR" dirty="0" smtClean="0"/>
          </a:p>
          <a:p>
            <a:r>
              <a:rPr lang="pt-BR" dirty="0" smtClean="0"/>
              <a:t>Definir políticas de recompensas e punições</a:t>
            </a:r>
          </a:p>
          <a:p>
            <a:r>
              <a:rPr lang="pt-BR" dirty="0" smtClean="0"/>
              <a:t>Definir objetivos, indicadores e metas.8</a:t>
            </a:r>
          </a:p>
        </p:txBody>
      </p:sp>
    </p:spTree>
    <p:extLst>
      <p:ext uri="{BB962C8B-B14F-4D97-AF65-F5344CB8AC3E}">
        <p14:creationId xmlns:p14="http://schemas.microsoft.com/office/powerpoint/2010/main" val="329096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Gerenciamento de Mudanças</a:t>
            </a:r>
            <a:br>
              <a:rPr lang="pt-BR" dirty="0" smtClean="0"/>
            </a:br>
            <a:r>
              <a:rPr lang="pt-BR" dirty="0" smtClean="0"/>
              <a:t>Implementação da mudança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Objetiva informar e formar as pessoas  no processo que será gerado pela mudança.</a:t>
            </a:r>
          </a:p>
          <a:p>
            <a:pPr lvl="1"/>
            <a:r>
              <a:rPr lang="pt-BR" dirty="0" smtClean="0"/>
              <a:t>Comunicar a mudança</a:t>
            </a:r>
          </a:p>
          <a:p>
            <a:pPr lvl="1"/>
            <a:r>
              <a:rPr lang="pt-BR" dirty="0" smtClean="0"/>
              <a:t>Exercer patrocínio</a:t>
            </a:r>
          </a:p>
          <a:p>
            <a:pPr lvl="1"/>
            <a:r>
              <a:rPr lang="pt-BR" dirty="0" smtClean="0"/>
              <a:t>Aplicar treinamento e técnicas de educação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oaching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5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Controle da mudança</a:t>
            </a:r>
          </a:p>
          <a:p>
            <a:pPr lvl="1"/>
            <a:r>
              <a:rPr lang="pt-BR" dirty="0" smtClean="0"/>
              <a:t>Avaliar se as ações planejadas são eficientes e se elas estão levando a organização para o estado desejado.</a:t>
            </a:r>
          </a:p>
          <a:p>
            <a:pPr lvl="1"/>
            <a:r>
              <a:rPr lang="pt-BR" dirty="0" smtClean="0"/>
              <a:t>Monitorar a comunicação (feedback de alvos, patrocinadores, etc.)</a:t>
            </a:r>
          </a:p>
          <a:p>
            <a:pPr lvl="1"/>
            <a:r>
              <a:rPr lang="pt-BR" dirty="0" smtClean="0"/>
              <a:t>Monitorar as ações do patrocinador (feedback dos agentes)</a:t>
            </a:r>
          </a:p>
          <a:p>
            <a:pPr lvl="1"/>
            <a:r>
              <a:rPr lang="pt-BR" dirty="0" smtClean="0"/>
              <a:t>Avaliar treinamento e coaching.</a:t>
            </a:r>
          </a:p>
          <a:p>
            <a:pPr lvl="1"/>
            <a:r>
              <a:rPr lang="pt-BR" dirty="0" smtClean="0"/>
              <a:t>Monitorar resistência (Auditoria e Ações corretivas)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7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Mudanças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Institucionalização da mudança</a:t>
            </a:r>
          </a:p>
          <a:p>
            <a:pPr lvl="1"/>
            <a:r>
              <a:rPr lang="pt-BR" dirty="0" smtClean="0"/>
              <a:t>Celebração e encerramento das mudanças</a:t>
            </a:r>
          </a:p>
          <a:p>
            <a:pPr lvl="1"/>
            <a:r>
              <a:rPr lang="pt-BR" dirty="0" smtClean="0"/>
              <a:t>Comunicar os resultados</a:t>
            </a:r>
          </a:p>
          <a:p>
            <a:pPr lvl="1"/>
            <a:r>
              <a:rPr lang="pt-BR" dirty="0" smtClean="0"/>
              <a:t>Distribuir prêmios</a:t>
            </a:r>
          </a:p>
          <a:p>
            <a:pPr lvl="1"/>
            <a:r>
              <a:rPr lang="pt-BR" dirty="0" smtClean="0"/>
              <a:t>Consolidar e rever lições aprendidas.</a:t>
            </a:r>
          </a:p>
        </p:txBody>
      </p:sp>
    </p:spTree>
    <p:extLst>
      <p:ext uri="{BB962C8B-B14F-4D97-AF65-F5344CB8AC3E}">
        <p14:creationId xmlns:p14="http://schemas.microsoft.com/office/powerpoint/2010/main" val="141234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Mudança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O que é? </a:t>
            </a:r>
          </a:p>
          <a:p>
            <a:pPr lvl="1"/>
            <a:r>
              <a:rPr lang="pt-BR" dirty="0" smtClean="0"/>
              <a:t>Gerenciar o processo de mudanças de forma proativa e estruturada.</a:t>
            </a:r>
          </a:p>
          <a:p>
            <a:r>
              <a:rPr lang="pt-BR" dirty="0" smtClean="0"/>
              <a:t>Por que? </a:t>
            </a:r>
          </a:p>
          <a:p>
            <a:pPr lvl="1"/>
            <a:r>
              <a:rPr lang="pt-BR" dirty="0" smtClean="0"/>
              <a:t>Reduzir os impactos negativos da mudança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umentar as probabilidades de sucesso</a:t>
            </a:r>
          </a:p>
          <a:p>
            <a:pPr lvl="1"/>
            <a:r>
              <a:rPr lang="pt-BR" dirty="0" smtClean="0"/>
              <a:t>Atingir os objetivos esperados</a:t>
            </a:r>
          </a:p>
          <a:p>
            <a:r>
              <a:rPr lang="pt-BR" dirty="0" smtClean="0"/>
              <a:t>Como?</a:t>
            </a:r>
          </a:p>
          <a:p>
            <a:pPr lvl="1"/>
            <a:r>
              <a:rPr lang="pt-BR" dirty="0" smtClean="0"/>
              <a:t>Através de um processo sistemático</a:t>
            </a:r>
          </a:p>
          <a:p>
            <a:pPr lvl="1"/>
            <a:r>
              <a:rPr lang="pt-BR" dirty="0" smtClean="0"/>
              <a:t>Similar à gestão de projetos</a:t>
            </a:r>
          </a:p>
          <a:p>
            <a:pPr lvl="1"/>
            <a:r>
              <a:rPr lang="pt-BR" dirty="0" smtClean="0"/>
              <a:t>Com iniciação, planejamento, execução, monitoramento e controle da mudança e encerramento.</a:t>
            </a:r>
          </a:p>
          <a:p>
            <a:r>
              <a:rPr lang="pt-BR" dirty="0" smtClean="0"/>
              <a:t>A mudança ultrapassa o escopo do processo</a:t>
            </a:r>
          </a:p>
          <a:p>
            <a:r>
              <a:rPr lang="pt-BR" dirty="0" smtClean="0"/>
              <a:t>Tem foco nas pessoas e não nos produtos ou serviços do projeto.</a:t>
            </a:r>
          </a:p>
        </p:txBody>
      </p:sp>
    </p:spTree>
    <p:extLst>
      <p:ext uri="{BB962C8B-B14F-4D97-AF65-F5344CB8AC3E}">
        <p14:creationId xmlns:p14="http://schemas.microsoft.com/office/powerpoint/2010/main" val="74674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Fatores críticos de sucesso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Visão e valores</a:t>
            </a:r>
          </a:p>
          <a:p>
            <a:r>
              <a:rPr lang="pt-BR" dirty="0" smtClean="0"/>
              <a:t>Recursos</a:t>
            </a:r>
          </a:p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4" name="Triângulo isósceles 3"/>
          <p:cNvSpPr/>
          <p:nvPr/>
        </p:nvSpPr>
        <p:spPr>
          <a:xfrm>
            <a:off x="3275856" y="3284984"/>
            <a:ext cx="3744416" cy="26642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365472" y="289358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 e valores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52871" y="575899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64288" y="5758997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5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apoio ao padrão principal 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Natureza</a:t>
            </a:r>
          </a:p>
          <a:p>
            <a:r>
              <a:rPr lang="pt-BR" dirty="0" smtClean="0"/>
              <a:t>Comprometimento</a:t>
            </a:r>
          </a:p>
          <a:p>
            <a:r>
              <a:rPr lang="pt-BR" dirty="0" smtClean="0"/>
              <a:t>Papéis</a:t>
            </a:r>
          </a:p>
          <a:p>
            <a:r>
              <a:rPr lang="pt-BR" dirty="0" smtClean="0"/>
              <a:t>Resistência</a:t>
            </a:r>
          </a:p>
          <a:p>
            <a:r>
              <a:rPr lang="pt-BR" dirty="0" smtClean="0"/>
              <a:t>Sinergia</a:t>
            </a:r>
          </a:p>
          <a:p>
            <a:r>
              <a:rPr lang="pt-BR" dirty="0" smtClean="0"/>
              <a:t>Processo</a:t>
            </a:r>
          </a:p>
          <a:p>
            <a:r>
              <a:rPr lang="pt-BR" dirty="0" smtClean="0"/>
              <a:t>Cultura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5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Padrões de apoio ao padrão principal </a:t>
            </a:r>
            <a:r>
              <a:rPr lang="pt-BR" dirty="0" smtClean="0"/>
              <a:t>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Natureza</a:t>
            </a:r>
          </a:p>
          <a:p>
            <a:pPr lvl="1"/>
            <a:r>
              <a:rPr lang="pt-BR" dirty="0"/>
              <a:t>Especifica a abrangência, porte e percepção que o grupo de pessoas tem da mudança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Deve ser levado em conta na análise do perfil da mudança</a:t>
            </a:r>
          </a:p>
          <a:p>
            <a:pPr lvl="1"/>
            <a:r>
              <a:rPr lang="pt-BR" dirty="0" smtClean="0"/>
              <a:t>Abrangência: </a:t>
            </a:r>
          </a:p>
          <a:p>
            <a:pPr lvl="2"/>
            <a:r>
              <a:rPr lang="pt-BR" dirty="0" smtClean="0"/>
              <a:t>Macro: Toda Organização</a:t>
            </a:r>
          </a:p>
          <a:p>
            <a:pPr lvl="2"/>
            <a:r>
              <a:rPr lang="pt-BR" dirty="0" smtClean="0"/>
              <a:t>Micro: Apenas um conjunto de indivíduos</a:t>
            </a:r>
          </a:p>
          <a:p>
            <a:pPr lvl="1"/>
            <a:r>
              <a:rPr lang="pt-BR" dirty="0" smtClean="0"/>
              <a:t>Porte</a:t>
            </a:r>
          </a:p>
          <a:p>
            <a:pPr lvl="2"/>
            <a:r>
              <a:rPr lang="pt-BR" dirty="0" smtClean="0"/>
              <a:t>Pequeno: Mudanças incrementais que não causam rupturas de cultura, missão e etc.</a:t>
            </a:r>
          </a:p>
          <a:p>
            <a:pPr lvl="2"/>
            <a:r>
              <a:rPr lang="pt-BR" dirty="0" smtClean="0"/>
              <a:t>Grande: Mudanças descontínuas que causam rupturas nos componentes da organização</a:t>
            </a:r>
          </a:p>
          <a:p>
            <a:pPr lvl="1"/>
            <a:r>
              <a:rPr lang="pt-BR" dirty="0" smtClean="0"/>
              <a:t>Percepção: Negativa ou Positiva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90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apoio ao padrão principal 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Comprometimento</a:t>
            </a:r>
          </a:p>
          <a:p>
            <a:pPr lvl="1"/>
            <a:r>
              <a:rPr lang="pt-BR" dirty="0" smtClean="0"/>
              <a:t>É o processo que:</a:t>
            </a:r>
          </a:p>
          <a:p>
            <a:pPr lvl="1"/>
            <a:r>
              <a:rPr lang="pt-BR" dirty="0" smtClean="0"/>
              <a:t>inicia-se no contato, quando as pessoas descobrem que uma mudança irá ocorrer</a:t>
            </a:r>
          </a:p>
          <a:p>
            <a:pPr lvl="1"/>
            <a:r>
              <a:rPr lang="pt-BR" dirty="0" smtClean="0"/>
              <a:t>Até a internalização da mudança dentro da cultura, valores e crenças da organização.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61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apoio ao padrão principal 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Papéis</a:t>
            </a:r>
          </a:p>
          <a:p>
            <a:pPr lvl="1"/>
            <a:r>
              <a:rPr lang="pt-BR" dirty="0" smtClean="0"/>
              <a:t>São formas de agrupar pessoas em atividades que elas deverão desempenhar durante a mudança. São eles:</a:t>
            </a:r>
          </a:p>
          <a:p>
            <a:pPr lvl="1"/>
            <a:r>
              <a:rPr lang="pt-BR" dirty="0" smtClean="0"/>
              <a:t>Agente: Responsável pela mudança, é ele que fará a mudança acontecer</a:t>
            </a:r>
          </a:p>
          <a:p>
            <a:pPr lvl="1"/>
            <a:r>
              <a:rPr lang="pt-BR" dirty="0" smtClean="0"/>
              <a:t>Alvo: Pessoas que sofrerão os impactos da mudança.</a:t>
            </a:r>
          </a:p>
          <a:p>
            <a:pPr lvl="1"/>
            <a:r>
              <a:rPr lang="pt-BR" dirty="0" smtClean="0"/>
              <a:t>Patrocinador: Pessoa ou grupo responsável por “bancar” a mudança, apoio político e econômico, delegação de poder para o agente.</a:t>
            </a:r>
          </a:p>
          <a:p>
            <a:pPr lvl="1"/>
            <a:r>
              <a:rPr lang="pt-BR" dirty="0" smtClean="0"/>
              <a:t>Defensor: Pessoa que não tem poder de fazer a mudança, porém a defende, funciona como um vendedor da mudança.</a:t>
            </a:r>
          </a:p>
        </p:txBody>
      </p:sp>
    </p:spTree>
    <p:extLst>
      <p:ext uri="{BB962C8B-B14F-4D97-AF65-F5344CB8AC3E}">
        <p14:creationId xmlns:p14="http://schemas.microsoft.com/office/powerpoint/2010/main" val="265818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apoio ao padrão principal 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Resistência</a:t>
            </a:r>
          </a:p>
          <a:p>
            <a:pPr lvl="1"/>
            <a:r>
              <a:rPr lang="pt-BR" dirty="0" smtClean="0"/>
              <a:t>Toda mudança causa resistência. Para algumas pessoas a resistência será maior (orientadas para perigo, boas para detectar riscos e falhas) e para outras menor (orientadas para oportunidade, boas para agirem como agentes e defensores)</a:t>
            </a:r>
          </a:p>
          <a:p>
            <a:pPr lvl="1"/>
            <a:r>
              <a:rPr lang="pt-BR" dirty="0" smtClean="0"/>
              <a:t>A resistência pode ser negativa</a:t>
            </a:r>
          </a:p>
          <a:p>
            <a:pPr lvl="2"/>
            <a:r>
              <a:rPr lang="pt-BR" dirty="0" smtClean="0"/>
              <a:t>Processo lento e gradual</a:t>
            </a:r>
          </a:p>
          <a:p>
            <a:pPr lvl="2"/>
            <a:r>
              <a:rPr lang="pt-BR" dirty="0" smtClean="0"/>
              <a:t>passa do estado corrente, passa pela imobilização, negação, raiva, barganha, depressão, experimentação até aceitação.</a:t>
            </a:r>
          </a:p>
          <a:p>
            <a:pPr lvl="1"/>
            <a:r>
              <a:rPr lang="pt-BR" dirty="0" smtClean="0"/>
              <a:t>A resistência pode ser positiva</a:t>
            </a:r>
          </a:p>
          <a:p>
            <a:pPr lvl="2"/>
            <a:r>
              <a:rPr lang="pt-BR" dirty="0" smtClean="0"/>
              <a:t>Processo mais célere</a:t>
            </a:r>
          </a:p>
          <a:p>
            <a:pPr lvl="2"/>
            <a:r>
              <a:rPr lang="pt-BR" dirty="0" smtClean="0"/>
              <a:t>Otimismo desinformado, pessimismo informado, realismo promissor, otimismo informado e encerramento.</a:t>
            </a:r>
          </a:p>
          <a:p>
            <a:pPr lvl="2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7096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apoio ao padrão principal 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sinergia</a:t>
            </a:r>
          </a:p>
          <a:p>
            <a:pPr lvl="1"/>
            <a:r>
              <a:rPr lang="pt-BR" dirty="0" smtClean="0"/>
              <a:t>É a junção de um grupo de pessoas que trabalham em conjunto para atingir um mesmo objetivo.</a:t>
            </a:r>
          </a:p>
          <a:p>
            <a:pPr lvl="1"/>
            <a:r>
              <a:rPr lang="pt-BR" dirty="0" smtClean="0"/>
              <a:t>1 + 1 &gt;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5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Padrões de apoio ao padrão principal Resiliência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Processo</a:t>
            </a:r>
          </a:p>
          <a:p>
            <a:pPr lvl="1"/>
            <a:r>
              <a:rPr lang="pt-BR" dirty="0" smtClean="0"/>
              <a:t>Toda mudança é uma ruptura que começa num estado presente e onde se busca um estado desejado.</a:t>
            </a:r>
          </a:p>
          <a:p>
            <a:pPr lvl="1"/>
            <a:r>
              <a:rPr lang="pt-BR" dirty="0" smtClean="0"/>
              <a:t>Status corrente</a:t>
            </a:r>
          </a:p>
          <a:p>
            <a:pPr lvl="1"/>
            <a:r>
              <a:rPr lang="pt-BR" dirty="0" smtClean="0"/>
              <a:t>Fase de transição</a:t>
            </a:r>
          </a:p>
          <a:p>
            <a:pPr lvl="2"/>
            <a:r>
              <a:rPr lang="pt-BR" dirty="0" smtClean="0"/>
              <a:t>Utilizar soluções temporárias.</a:t>
            </a:r>
          </a:p>
          <a:p>
            <a:pPr lvl="2"/>
            <a:r>
              <a:rPr lang="pt-BR" dirty="0" smtClean="0"/>
              <a:t>Buscar informações em bases de conhecimento.</a:t>
            </a:r>
          </a:p>
          <a:p>
            <a:pPr lvl="2"/>
            <a:r>
              <a:rPr lang="pt-BR" dirty="0" smtClean="0"/>
              <a:t>Inventariar e questionar decisões tradicionais</a:t>
            </a:r>
          </a:p>
          <a:p>
            <a:pPr lvl="2"/>
            <a:r>
              <a:rPr lang="pt-BR" dirty="0" smtClean="0"/>
              <a:t>Repensar cultura e valores, papéis e responsabilidade</a:t>
            </a:r>
          </a:p>
          <a:p>
            <a:pPr lvl="2"/>
            <a:r>
              <a:rPr lang="pt-BR" dirty="0" smtClean="0"/>
              <a:t>Incentivar experiências</a:t>
            </a:r>
          </a:p>
          <a:p>
            <a:pPr lvl="1"/>
            <a:r>
              <a:rPr lang="pt-BR" dirty="0" smtClean="0"/>
              <a:t>Estado desejado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85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927</Words>
  <Application>Microsoft Office PowerPoint</Application>
  <PresentationFormat>Apresentação na tela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Gestão de Mudanças</vt:lpstr>
      <vt:lpstr>Gerenciamento de Mudança</vt:lpstr>
      <vt:lpstr>Padrões de apoio ao padrão principal Resiliência</vt:lpstr>
      <vt:lpstr>Padrões de apoio ao padrão principal Resiliência</vt:lpstr>
      <vt:lpstr>Padrões de apoio ao padrão principal Resiliência</vt:lpstr>
      <vt:lpstr>Padrões de apoio ao padrão principal Resiliência</vt:lpstr>
      <vt:lpstr>Padrões de apoio ao padrão principal Resiliência</vt:lpstr>
      <vt:lpstr>Padrões de apoio ao padrão principal Resiliência</vt:lpstr>
      <vt:lpstr>Padrões de apoio ao padrão principal Resiliência</vt:lpstr>
      <vt:lpstr>Padrões de apoio ao padrão principal Resiliência</vt:lpstr>
      <vt:lpstr>Resiliência</vt:lpstr>
      <vt:lpstr>Tipo de Pessoas</vt:lpstr>
      <vt:lpstr>Gerenciamento de Mudanças</vt:lpstr>
      <vt:lpstr>Gerenciamento de Mudanças Avaliação</vt:lpstr>
      <vt:lpstr>Gerenciamento de Mudanças</vt:lpstr>
      <vt:lpstr>Gerenciamento de Mudanças Planejamento</vt:lpstr>
      <vt:lpstr>Gerenciamento de Mudanças Implementação da mudança</vt:lpstr>
      <vt:lpstr>Gerenciamento de Mudanças</vt:lpstr>
      <vt:lpstr>Gerenciamento de Mudanças</vt:lpstr>
      <vt:lpstr>Fatores críticos de sucesso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Mudanças</dc:title>
  <dc:creator>avelino</dc:creator>
  <cp:lastModifiedBy>avelino</cp:lastModifiedBy>
  <cp:revision>14</cp:revision>
  <dcterms:created xsi:type="dcterms:W3CDTF">2012-06-11T11:08:05Z</dcterms:created>
  <dcterms:modified xsi:type="dcterms:W3CDTF">2012-06-11T12:46:45Z</dcterms:modified>
</cp:coreProperties>
</file>