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5" r:id="rId9"/>
    <p:sldId id="261" r:id="rId10"/>
    <p:sldId id="266" r:id="rId11"/>
    <p:sldId id="262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29" autoAdjust="0"/>
    <p:restoredTop sz="94660"/>
  </p:normalViewPr>
  <p:slideViewPr>
    <p:cSldViewPr>
      <p:cViewPr varScale="1">
        <p:scale>
          <a:sx n="69" d="100"/>
          <a:sy n="69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30/07/2012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62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30/07/2012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13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30/07/2012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87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30/07/2012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54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30/07/2012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46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30/07/2012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92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30/07/2012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02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30/07/2012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72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30/07/2012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90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30/07/2012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32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30/07/2012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ED077-2146-4CF9-9626-6D2CC7ECDC9E}" type="datetimeFigureOut">
              <a:rPr lang="pt-BR" smtClean="0"/>
              <a:t>30/07/2012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58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491880" y="821903"/>
            <a:ext cx="5040560" cy="120032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Atenção</a:t>
            </a:r>
            <a:r>
              <a:rPr lang="pt-BR" dirty="0" smtClean="0"/>
              <a:t>: Quando o prazo for específico ele não pode ser arredondado para meses. </a:t>
            </a:r>
          </a:p>
          <a:p>
            <a:endParaRPr lang="pt-BR" dirty="0" smtClean="0"/>
          </a:p>
          <a:p>
            <a:r>
              <a:rPr lang="pt-BR" dirty="0" smtClean="0"/>
              <a:t>15/05 – 15/09 != 4 meses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491880" y="2246393"/>
            <a:ext cx="5442516" cy="120032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Calculando o prazo</a:t>
            </a:r>
          </a:p>
          <a:p>
            <a:r>
              <a:rPr lang="pt-BR" dirty="0" smtClean="0"/>
              <a:t>Maio	Junho	Julho	Agosto	Setembro</a:t>
            </a:r>
          </a:p>
          <a:p>
            <a:r>
              <a:rPr lang="pt-BR" dirty="0" smtClean="0"/>
              <a:t>31d 	30d	31d	30d	31d</a:t>
            </a:r>
          </a:p>
          <a:p>
            <a:r>
              <a:rPr lang="pt-BR" dirty="0" smtClean="0"/>
              <a:t>16d   +	30d   +	31d   +	31d    +	15d 	= 123d</a:t>
            </a:r>
            <a:endParaRPr lang="pt-BR" dirty="0"/>
          </a:p>
        </p:txBody>
      </p:sp>
      <p:grpSp>
        <p:nvGrpSpPr>
          <p:cNvPr id="16" name="Grupo 15"/>
          <p:cNvGrpSpPr/>
          <p:nvPr/>
        </p:nvGrpSpPr>
        <p:grpSpPr>
          <a:xfrm>
            <a:off x="971600" y="1052736"/>
            <a:ext cx="2104430" cy="1308732"/>
            <a:chOff x="971600" y="1052736"/>
            <a:chExt cx="2104430" cy="1308732"/>
          </a:xfrm>
        </p:grpSpPr>
        <p:sp>
          <p:nvSpPr>
            <p:cNvPr id="4" name="CaixaDeTexto 3"/>
            <p:cNvSpPr txBox="1"/>
            <p:nvPr/>
          </p:nvSpPr>
          <p:spPr>
            <a:xfrm>
              <a:off x="971600" y="105273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C= R$ 1.050,00</a:t>
              </a:r>
              <a:endParaRPr lang="pt-BR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975583" y="1391578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i = 60% a.a.</a:t>
              </a:r>
              <a:endParaRPr lang="pt-BR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975583" y="1657581"/>
              <a:ext cx="2100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15/05 até 15/09 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971600" y="1992136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?</a:t>
              </a:r>
              <a:endParaRPr lang="pt-BR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168654" y="4149080"/>
            <a:ext cx="2699528" cy="1974546"/>
            <a:chOff x="1326825" y="3861048"/>
            <a:chExt cx="2699528" cy="19745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1353122" y="3861048"/>
                  <a:ext cx="1846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</m:t>
                        </m:r>
                        <m:r>
                          <a:rPr lang="pt-BR" sz="1600" b="0" i="1" smtClean="0">
                            <a:latin typeface="Cambria Math"/>
                          </a:rPr>
                          <m:t>𝐶</m:t>
                        </m:r>
                        <m:r>
                          <a:rPr lang="pt-BR" sz="1600" b="0" i="1" smtClean="0">
                            <a:latin typeface="Cambria Math"/>
                          </a:rPr>
                          <m:t>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(1+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3861048"/>
                  <a:ext cx="205883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/>
                <p:cNvSpPr txBox="1"/>
                <p:nvPr/>
              </p:nvSpPr>
              <p:spPr>
                <a:xfrm>
                  <a:off x="1326825" y="4192878"/>
                  <a:ext cx="2568844" cy="4508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=1.050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(1+0,6)</m:t>
                            </m:r>
                          </m:e>
                          <m:sup>
                            <m:f>
                              <m:fPr>
                                <m:ctrlPr>
                                  <a:rPr lang="pt-BR" sz="1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123</m:t>
                                </m:r>
                              </m:num>
                              <m:den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360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1" name="CaixaDe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825" y="4192878"/>
                  <a:ext cx="2876878" cy="50879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1353122" y="4605976"/>
                  <a:ext cx="267323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=1.050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(1,6)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0,3416666</m:t>
                            </m:r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4605976"/>
                  <a:ext cx="299710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/>
                <p:cNvSpPr txBox="1"/>
                <p:nvPr/>
              </p:nvSpPr>
              <p:spPr>
                <a:xfrm>
                  <a:off x="1353122" y="4975308"/>
                  <a:ext cx="267323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=1.050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(1,6)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0,3416666</m:t>
                            </m:r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3" name="CaixaDe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4975308"/>
                  <a:ext cx="299710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/>
                <p:cNvSpPr txBox="1"/>
                <p:nvPr/>
              </p:nvSpPr>
              <p:spPr>
                <a:xfrm>
                  <a:off x="1353122" y="5497040"/>
                  <a:ext cx="17255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u="sng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u="sng" smtClean="0">
                            <a:latin typeface="Cambria Math"/>
                          </a:rPr>
                          <m:t>=</m:t>
                        </m:r>
                        <m:r>
                          <a:rPr lang="pt-BR" sz="1600" b="0" i="1" u="sng" smtClean="0">
                            <a:latin typeface="Cambria Math"/>
                          </a:rPr>
                          <m:t>𝑅</m:t>
                        </m:r>
                        <m:r>
                          <a:rPr lang="pt-BR" sz="1600" b="0" i="1" u="sng" smtClean="0">
                            <a:latin typeface="Cambria Math"/>
                          </a:rPr>
                          <m:t>$ 1.232,91</m:t>
                        </m:r>
                      </m:oMath>
                    </m:oMathPara>
                  </a14:m>
                  <a:endParaRPr lang="pt-BR" sz="1600" u="sng" dirty="0"/>
                </a:p>
              </p:txBody>
            </p:sp>
          </mc:Choice>
          <mc:Fallback xmlns="">
            <p:sp>
              <p:nvSpPr>
                <p:cNvPr id="14" name="CaixaDe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5497040"/>
                  <a:ext cx="192315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upo 26"/>
          <p:cNvGrpSpPr/>
          <p:nvPr/>
        </p:nvGrpSpPr>
        <p:grpSpPr>
          <a:xfrm>
            <a:off x="-20621" y="4070685"/>
            <a:ext cx="3096651" cy="2426786"/>
            <a:chOff x="4866294" y="3933056"/>
            <a:chExt cx="3163555" cy="2426786"/>
          </a:xfrm>
        </p:grpSpPr>
        <p:grpSp>
          <p:nvGrpSpPr>
            <p:cNvPr id="23" name="Grupo 22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8" name="Conector de seta reta 17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aixaDeTexto 23"/>
            <p:cNvSpPr txBox="1"/>
            <p:nvPr/>
          </p:nvSpPr>
          <p:spPr>
            <a:xfrm>
              <a:off x="4866294" y="6021288"/>
              <a:ext cx="1217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1.050,00</a:t>
              </a:r>
              <a:endParaRPr lang="pt-BR" sz="1600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5796136" y="4653136"/>
              <a:ext cx="1127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</a:t>
              </a:r>
              <a:r>
                <a:rPr lang="pt-BR" sz="1600" dirty="0" smtClean="0"/>
                <a:t> = 123d</a:t>
              </a:r>
            </a:p>
            <a:p>
              <a:r>
                <a:rPr lang="pt-BR" sz="1600" dirty="0" smtClean="0"/>
                <a:t>i = 60% a.a.</a:t>
              </a:r>
              <a:endParaRPr lang="pt-BR" sz="16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380312" y="3933056"/>
              <a:ext cx="64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M = ?</a:t>
              </a:r>
              <a:endParaRPr lang="pt-BR" sz="1600" dirty="0"/>
            </a:p>
          </p:txBody>
        </p:sp>
      </p:grpSp>
      <p:sp>
        <p:nvSpPr>
          <p:cNvPr id="28" name="Elipse 27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6012160" y="3717032"/>
                <a:ext cx="3222357" cy="353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sz="1600" dirty="0" smtClean="0"/>
                  <a:t>g D.MY</a:t>
                </a:r>
              </a:p>
              <a:p>
                <a:r>
                  <a:rPr lang="pt-BR" sz="1600" dirty="0" smtClean="0"/>
                  <a:t>15.052012 [</a:t>
                </a:r>
                <a:r>
                  <a:rPr lang="pt-BR" sz="1600" dirty="0" err="1" smtClean="0"/>
                  <a:t>Enter</a:t>
                </a:r>
                <a:r>
                  <a:rPr lang="pt-BR" sz="1600" dirty="0" smtClean="0"/>
                  <a:t>]</a:t>
                </a:r>
              </a:p>
              <a:p>
                <a:r>
                  <a:rPr lang="pt-BR" sz="1600" dirty="0" smtClean="0"/>
                  <a:t>15.092012 g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pt-BR" sz="1600" dirty="0" smtClean="0"/>
                  <a:t>DYS</a:t>
                </a:r>
              </a:p>
              <a:p>
                <a:r>
                  <a:rPr lang="pt-BR" sz="1600" dirty="0"/>
                  <a:t>g </a:t>
                </a:r>
                <a:r>
                  <a:rPr lang="pt-BR" sz="1600" dirty="0" smtClean="0"/>
                  <a:t>D.MY 		</a:t>
                </a:r>
                <a:r>
                  <a:rPr lang="pt-BR" sz="1600" dirty="0" smtClean="0">
                    <a:sym typeface="Wingdings" pitchFamily="2" charset="2"/>
                  </a:rPr>
                  <a:t> 123</a:t>
                </a:r>
                <a:endParaRPr lang="pt-BR" sz="1600" dirty="0" smtClean="0"/>
              </a:p>
              <a:p>
                <a:r>
                  <a:rPr lang="pt-BR" sz="1600" dirty="0"/>
                  <a:t>[</a:t>
                </a:r>
                <a:r>
                  <a:rPr lang="pt-BR" sz="1600" dirty="0" err="1"/>
                  <a:t>Enter</a:t>
                </a:r>
                <a:r>
                  <a:rPr lang="pt-BR" sz="1600" dirty="0" smtClean="0"/>
                  <a:t>]</a:t>
                </a:r>
              </a:p>
              <a:p>
                <a:r>
                  <a:rPr lang="pt-BR" sz="1600" dirty="0" smtClean="0"/>
                  <a:t>360</a:t>
                </a:r>
                <a:r>
                  <a:rPr lang="pt-BR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pt-BR" sz="1600" dirty="0" smtClean="0"/>
                  <a:t>		</a:t>
                </a:r>
                <a:r>
                  <a:rPr lang="pt-BR" sz="1600" dirty="0" smtClean="0">
                    <a:sym typeface="Wingdings" pitchFamily="2" charset="2"/>
                  </a:rPr>
                  <a:t> 0,34</a:t>
                </a:r>
              </a:p>
              <a:p>
                <a:r>
                  <a:rPr lang="pt-BR" sz="1600" dirty="0">
                    <a:sym typeface="Wingdings" pitchFamily="2" charset="2"/>
                  </a:rPr>
                  <a:t>n</a:t>
                </a:r>
                <a:endParaRPr lang="pt-BR" sz="1600" dirty="0" smtClean="0">
                  <a:sym typeface="Wingdings" pitchFamily="2" charset="2"/>
                </a:endParaRPr>
              </a:p>
              <a:p>
                <a:r>
                  <a:rPr lang="pt-BR" sz="1600" dirty="0" smtClean="0"/>
                  <a:t>60 i</a:t>
                </a:r>
              </a:p>
              <a:p>
                <a:r>
                  <a:rPr lang="pt-BR" sz="1600" dirty="0" smtClean="0"/>
                  <a:t>1050 PV</a:t>
                </a:r>
              </a:p>
              <a:p>
                <a:r>
                  <a:rPr lang="pt-BR" sz="1600" dirty="0" smtClean="0"/>
                  <a:t>FV		</a:t>
                </a:r>
                <a:r>
                  <a:rPr lang="pt-BR" sz="1600" dirty="0" smtClean="0">
                    <a:sym typeface="Wingdings" pitchFamily="2" charset="2"/>
                  </a:rPr>
                  <a:t></a:t>
                </a:r>
                <a:r>
                  <a:rPr lang="pt-BR" sz="1600" u="sng" dirty="0" smtClean="0">
                    <a:sym typeface="Wingdings" pitchFamily="2" charset="2"/>
                  </a:rPr>
                  <a:t>R$ 1.232,91</a:t>
                </a:r>
                <a:endParaRPr lang="pt-BR" sz="1600" u="sng" dirty="0" smtClean="0"/>
              </a:p>
              <a:p>
                <a:endParaRPr lang="pt-BR" sz="1600" dirty="0" smtClean="0"/>
              </a:p>
              <a:p>
                <a:endParaRPr lang="pt-BR" sz="1600" dirty="0" smtClean="0"/>
              </a:p>
              <a:p>
                <a:endParaRPr lang="pt-BR" sz="16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717032"/>
                <a:ext cx="3222357" cy="3539430"/>
              </a:xfrm>
              <a:prstGeom prst="rect">
                <a:avLst/>
              </a:prstGeom>
              <a:blipFill rotWithShape="1">
                <a:blip r:embed="rId7"/>
                <a:stretch>
                  <a:fillRect l="-945" t="-8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3744718" y="3717032"/>
            <a:ext cx="97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Fórmula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6458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55576" y="1412776"/>
            <a:ext cx="35445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À Vista = R$ 2.200,00</a:t>
            </a:r>
          </a:p>
          <a:p>
            <a:r>
              <a:rPr lang="pt-BR" dirty="0" smtClean="0"/>
              <a:t>Sinal = R$ 200,00</a:t>
            </a:r>
          </a:p>
          <a:p>
            <a:r>
              <a:rPr lang="pt-BR" dirty="0" smtClean="0"/>
              <a:t>Final = R$ 2.200,00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2.200,00 – 200,00 = R$ 2.000,00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</a:t>
            </a:r>
          </a:p>
          <a:p>
            <a:r>
              <a:rPr lang="pt-BR" dirty="0" smtClean="0"/>
              <a:t>M = R$ 2.200,00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934600" cy="2457564"/>
            <a:chOff x="4866294" y="3933056"/>
            <a:chExt cx="3934600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2.000,00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35d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2.200,00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3400290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pt-BR" dirty="0" smtClean="0"/>
                  <a:t>2000 CHS PV</a:t>
                </a:r>
              </a:p>
              <a:p>
                <a:pPr/>
                <a:r>
                  <a:rPr lang="pt-BR" dirty="0" smtClean="0"/>
                  <a:t>35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pPr/>
                <a:r>
                  <a:rPr lang="pt-BR" dirty="0" smtClean="0"/>
                  <a:t>30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pPr/>
                <a:r>
                  <a:rPr lang="pt-BR" dirty="0" smtClean="0"/>
                  <a:t>n</a:t>
                </a:r>
              </a:p>
              <a:p>
                <a:pPr/>
                <a:r>
                  <a:rPr lang="pt-BR" dirty="0" smtClean="0"/>
                  <a:t>2200 FV</a:t>
                </a:r>
              </a:p>
              <a:p>
                <a:pPr/>
                <a:r>
                  <a:rPr lang="pt-BR" dirty="0" smtClean="0"/>
                  <a:t>i		</a:t>
                </a:r>
                <a:r>
                  <a:rPr lang="pt-BR" dirty="0" smtClean="0">
                    <a:sym typeface="Wingdings" pitchFamily="2" charset="2"/>
                  </a:rPr>
                  <a:t> </a:t>
                </a:r>
                <a:r>
                  <a:rPr lang="pt-BR" u="sng" dirty="0" smtClean="0">
                    <a:sym typeface="Wingdings" pitchFamily="2" charset="2"/>
                  </a:rPr>
                  <a:t>8,51% a.m.</a:t>
                </a:r>
                <a:r>
                  <a:rPr lang="pt-BR" dirty="0" smtClean="0">
                    <a:sym typeface="Wingdings" pitchFamily="2" charset="2"/>
                  </a:rPr>
                  <a:t> </a:t>
                </a:r>
                <a:endParaRPr lang="pt-BR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3400290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1613" t="-1742" b="-48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6</a:t>
            </a:r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2231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18389" y="836712"/>
            <a:ext cx="17411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1</a:t>
            </a:r>
            <a:r>
              <a:rPr lang="pt-BR" sz="2000" b="1" dirty="0"/>
              <a:t> </a:t>
            </a:r>
            <a:r>
              <a:rPr lang="pt-BR" sz="2000" b="1" dirty="0" smtClean="0"/>
              <a:t>º Título</a:t>
            </a:r>
          </a:p>
          <a:p>
            <a:endParaRPr lang="pt-BR" sz="2000" dirty="0"/>
          </a:p>
          <a:p>
            <a:r>
              <a:rPr lang="pt-BR" sz="2000" dirty="0" smtClean="0"/>
              <a:t>C = R$1.000,00</a:t>
            </a:r>
          </a:p>
          <a:p>
            <a:r>
              <a:rPr lang="pt-BR" sz="2000" dirty="0" smtClean="0"/>
              <a:t>n = 2m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?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084168" y="836712"/>
            <a:ext cx="18245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2</a:t>
            </a:r>
            <a:r>
              <a:rPr lang="pt-BR" sz="2000" b="1" dirty="0" smtClean="0"/>
              <a:t> º Título</a:t>
            </a:r>
          </a:p>
          <a:p>
            <a:endParaRPr lang="pt-BR" sz="2000" dirty="0"/>
          </a:p>
          <a:p>
            <a:r>
              <a:rPr lang="pt-BR" sz="2000" dirty="0" smtClean="0"/>
              <a:t>C = ?</a:t>
            </a:r>
          </a:p>
          <a:p>
            <a:r>
              <a:rPr lang="pt-BR" sz="2000" dirty="0" smtClean="0"/>
              <a:t>n = 15d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R$1.000,00</a:t>
            </a:r>
            <a:endParaRPr lang="pt-B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755576" y="4365104"/>
                <a:ext cx="2841996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𝑀</m:t>
                      </m:r>
                      <m:r>
                        <a:rPr lang="pt-BR" i="1" smtClean="0">
                          <a:latin typeface="Cambria Math"/>
                        </a:rPr>
                        <m:t>=</m:t>
                      </m:r>
                      <m:r>
                        <a:rPr lang="pt-BR" i="1" smtClean="0">
                          <a:latin typeface="Cambria Math"/>
                        </a:rPr>
                        <m:t>𝐶</m:t>
                      </m:r>
                      <m:r>
                        <a:rPr lang="pt-BR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(1+</m:t>
                          </m:r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=1000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(1+0,04)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=1000 ×1,0816</m:t>
                      </m:r>
                    </m:oMath>
                  </m:oMathPara>
                </a14:m>
                <a:endParaRPr lang="pt-BR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$ 1.081,60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365104"/>
                <a:ext cx="2841996" cy="17543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5539435" y="4253505"/>
                <a:ext cx="2517292" cy="234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𝑀</m:t>
                      </m:r>
                      <m:r>
                        <a:rPr lang="pt-BR" i="1" smtClean="0">
                          <a:latin typeface="Cambria Math"/>
                        </a:rPr>
                        <m:t>=</m:t>
                      </m:r>
                      <m:r>
                        <a:rPr lang="pt-BR" i="1" smtClean="0">
                          <a:latin typeface="Cambria Math"/>
                        </a:rPr>
                        <m:t>𝐶</m:t>
                      </m:r>
                      <m:r>
                        <a:rPr lang="pt-BR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(1+</m:t>
                          </m:r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1000=</m:t>
                      </m:r>
                      <m:r>
                        <a:rPr lang="pt-BR" sz="1400" b="0" i="1" smtClean="0">
                          <a:latin typeface="Cambria Math"/>
                        </a:rPr>
                        <m:t>𝐶</m:t>
                      </m:r>
                      <m:r>
                        <a:rPr lang="pt-BR" sz="1400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(1+0,04)</m:t>
                          </m:r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latin typeface="Cambria Math"/>
                                  <a:ea typeface="Cambria Math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pt-BR" sz="1400" b="0" i="1" smtClean="0">
                                  <a:latin typeface="Cambria Math"/>
                                  <a:ea typeface="Cambria Math"/>
                                </a:rPr>
                                <m:t>30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1000=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×1,0198</m:t>
                      </m:r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1000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1,0198</m:t>
                          </m:r>
                        </m:den>
                      </m:f>
                    </m:oMath>
                  </m:oMathPara>
                </a14:m>
                <a:endParaRPr lang="pt-BR" b="0" dirty="0" smtClean="0"/>
              </a:p>
              <a:p>
                <a:pPr/>
                <a:r>
                  <a:rPr lang="pt-BR" b="0" i="1" dirty="0" smtClean="0">
                    <a:latin typeface="Cambria Math"/>
                  </a:rPr>
                  <a:t/>
                </a:r>
                <a:br>
                  <a:rPr lang="pt-BR" b="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$ 980,58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35" y="4253505"/>
                <a:ext cx="2517292" cy="23438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1766997" y="6309320"/>
            <a:ext cx="520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Total devido = R$ 1.081,60 + R$ 980,58 =  </a:t>
            </a:r>
            <a:r>
              <a:rPr lang="pt-BR" u="sng" dirty="0"/>
              <a:t>R$ </a:t>
            </a:r>
            <a:r>
              <a:rPr lang="pt-BR" u="sng" dirty="0" smtClean="0"/>
              <a:t>2.062,18</a:t>
            </a:r>
            <a:endParaRPr lang="pt-BR" u="sng" dirty="0"/>
          </a:p>
        </p:txBody>
      </p:sp>
      <p:grpSp>
        <p:nvGrpSpPr>
          <p:cNvPr id="8" name="Grupo 7"/>
          <p:cNvGrpSpPr/>
          <p:nvPr/>
        </p:nvGrpSpPr>
        <p:grpSpPr>
          <a:xfrm>
            <a:off x="153813" y="2636912"/>
            <a:ext cx="2516274" cy="1620823"/>
            <a:chOff x="4866294" y="3933056"/>
            <a:chExt cx="3287160" cy="2577712"/>
          </a:xfrm>
        </p:grpSpPr>
        <p:grpSp>
          <p:nvGrpSpPr>
            <p:cNvPr id="9" name="Grupo 8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3" name="Conector de seta reta 12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aixaDeTexto 9"/>
            <p:cNvSpPr txBox="1"/>
            <p:nvPr/>
          </p:nvSpPr>
          <p:spPr>
            <a:xfrm>
              <a:off x="4866294" y="6021288"/>
              <a:ext cx="142231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</a:t>
              </a:r>
              <a:r>
                <a:rPr lang="pt-BR" sz="1400" dirty="0" smtClean="0"/>
                <a:t>1.000,00</a:t>
              </a:r>
              <a:endParaRPr lang="pt-BR" sz="14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796136" y="4653135"/>
              <a:ext cx="1273632" cy="832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</a:t>
              </a:r>
              <a:r>
                <a:rPr lang="pt-BR" sz="1400" dirty="0" smtClean="0"/>
                <a:t>2m</a:t>
              </a:r>
              <a:endParaRPr lang="pt-BR" sz="1400" dirty="0" smtClean="0"/>
            </a:p>
            <a:p>
              <a:r>
                <a:rPr lang="pt-BR" sz="1400" dirty="0" smtClean="0"/>
                <a:t>i = </a:t>
              </a:r>
              <a:r>
                <a:rPr lang="pt-BR" sz="1400" dirty="0" smtClean="0"/>
                <a:t>4% </a:t>
              </a:r>
              <a:r>
                <a:rPr lang="pt-BR" sz="1400" dirty="0" smtClean="0"/>
                <a:t>a.m.</a:t>
              </a:r>
              <a:endParaRPr lang="pt-BR" sz="14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80312" y="3933056"/>
              <a:ext cx="77314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</a:t>
              </a:r>
              <a:r>
                <a:rPr lang="pt-BR" sz="1400" dirty="0" smtClean="0"/>
                <a:t>?</a:t>
              </a:r>
              <a:endParaRPr lang="pt-BR" sz="14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5292080" y="2649420"/>
            <a:ext cx="3390956" cy="1730923"/>
            <a:chOff x="4866294" y="3933056"/>
            <a:chExt cx="3798161" cy="2539845"/>
          </a:xfrm>
        </p:grpSpPr>
        <p:grpSp>
          <p:nvGrpSpPr>
            <p:cNvPr id="17" name="Grupo 16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21" name="Conector de seta reta 20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de seta reta 22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866294" y="6021289"/>
              <a:ext cx="598261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</a:t>
              </a:r>
              <a:r>
                <a:rPr lang="pt-BR" sz="1400" dirty="0" smtClean="0"/>
                <a:t>?</a:t>
              </a:r>
              <a:endParaRPr lang="pt-BR" sz="14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796136" y="4653138"/>
              <a:ext cx="1092024" cy="767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</a:t>
              </a:r>
              <a:r>
                <a:rPr lang="pt-BR" sz="1400" dirty="0" smtClean="0"/>
                <a:t>15d</a:t>
              </a:r>
              <a:endParaRPr lang="pt-BR" sz="1400" dirty="0" smtClean="0"/>
            </a:p>
            <a:p>
              <a:r>
                <a:rPr lang="pt-BR" sz="1400" dirty="0" smtClean="0"/>
                <a:t>i = </a:t>
              </a:r>
              <a:r>
                <a:rPr lang="pt-BR" sz="1400" dirty="0" smtClean="0"/>
                <a:t>4% </a:t>
              </a:r>
              <a:r>
                <a:rPr lang="pt-BR" sz="1400" dirty="0" smtClean="0"/>
                <a:t>a.m.</a:t>
              </a:r>
              <a:endParaRPr lang="pt-BR" sz="14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380313" y="3933056"/>
              <a:ext cx="1284142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</a:t>
              </a:r>
              <a:r>
                <a:rPr lang="pt-BR" sz="1400" dirty="0" smtClean="0"/>
                <a:t>1.0</a:t>
              </a:r>
              <a:r>
                <a:rPr lang="pt-BR" sz="1400" dirty="0" smtClean="0"/>
                <a:t>00,00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284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18389" y="836712"/>
            <a:ext cx="17411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1</a:t>
            </a:r>
            <a:r>
              <a:rPr lang="pt-BR" sz="2000" b="1" dirty="0"/>
              <a:t> </a:t>
            </a:r>
            <a:r>
              <a:rPr lang="pt-BR" sz="2000" b="1" dirty="0" smtClean="0"/>
              <a:t>º Título</a:t>
            </a:r>
          </a:p>
          <a:p>
            <a:endParaRPr lang="pt-BR" sz="2000" dirty="0"/>
          </a:p>
          <a:p>
            <a:r>
              <a:rPr lang="pt-BR" sz="2000" dirty="0" smtClean="0"/>
              <a:t>C = R$1.000,00</a:t>
            </a:r>
          </a:p>
          <a:p>
            <a:r>
              <a:rPr lang="pt-BR" sz="2000" dirty="0" smtClean="0"/>
              <a:t>n = 2m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?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084168" y="836712"/>
            <a:ext cx="18245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2</a:t>
            </a:r>
            <a:r>
              <a:rPr lang="pt-BR" sz="2000" b="1" dirty="0" smtClean="0"/>
              <a:t> º Título</a:t>
            </a:r>
          </a:p>
          <a:p>
            <a:endParaRPr lang="pt-BR" sz="2000" dirty="0"/>
          </a:p>
          <a:p>
            <a:r>
              <a:rPr lang="pt-BR" sz="2000" dirty="0" smtClean="0"/>
              <a:t>C = ?</a:t>
            </a:r>
          </a:p>
          <a:p>
            <a:r>
              <a:rPr lang="pt-BR" sz="2000" dirty="0" smtClean="0"/>
              <a:t>n = 15d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R$1.000,00</a:t>
            </a: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755576" y="4365104"/>
            <a:ext cx="3127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1000 CHS PV</a:t>
            </a:r>
          </a:p>
          <a:p>
            <a:r>
              <a:rPr lang="pt-BR" dirty="0" smtClean="0"/>
              <a:t>2 n</a:t>
            </a:r>
          </a:p>
          <a:p>
            <a:r>
              <a:rPr lang="pt-BR" dirty="0" smtClean="0"/>
              <a:t>4 i</a:t>
            </a:r>
          </a:p>
          <a:p>
            <a:r>
              <a:rPr lang="pt-BR" dirty="0" smtClean="0"/>
              <a:t>FV		</a:t>
            </a:r>
            <a:r>
              <a:rPr lang="pt-BR" dirty="0" smtClean="0">
                <a:sym typeface="Wingdings" pitchFamily="2" charset="2"/>
              </a:rPr>
              <a:t> 1.081,60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5539435" y="4253505"/>
                <a:ext cx="295305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1000 FV</a:t>
                </a:r>
              </a:p>
              <a:p>
                <a:r>
                  <a:rPr lang="pt-BR" dirty="0" smtClean="0"/>
                  <a:t>15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30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4 i</a:t>
                </a:r>
              </a:p>
              <a:p>
                <a:r>
                  <a:rPr lang="pt-BR" dirty="0" smtClean="0"/>
                  <a:t>PV		</a:t>
                </a:r>
                <a:r>
                  <a:rPr lang="pt-BR" dirty="0" smtClean="0">
                    <a:sym typeface="Wingdings" pitchFamily="2" charset="2"/>
                  </a:rPr>
                  <a:t> 980,58</a:t>
                </a:r>
                <a:endParaRPr lang="pt-BR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35" y="4253505"/>
                <a:ext cx="2953053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1860" t="-1736" r="-620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1766997" y="6309320"/>
            <a:ext cx="520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Total devido = R$ 1.081,60 + R$ 980,58 =  </a:t>
            </a:r>
            <a:r>
              <a:rPr lang="pt-BR" u="sng" dirty="0"/>
              <a:t>R$ </a:t>
            </a:r>
            <a:r>
              <a:rPr lang="pt-BR" u="sng" dirty="0" smtClean="0"/>
              <a:t>2.062,18</a:t>
            </a:r>
            <a:endParaRPr lang="pt-BR" u="sng" dirty="0"/>
          </a:p>
        </p:txBody>
      </p:sp>
      <p:grpSp>
        <p:nvGrpSpPr>
          <p:cNvPr id="8" name="Grupo 7"/>
          <p:cNvGrpSpPr/>
          <p:nvPr/>
        </p:nvGrpSpPr>
        <p:grpSpPr>
          <a:xfrm>
            <a:off x="153813" y="2636912"/>
            <a:ext cx="2516274" cy="1620823"/>
            <a:chOff x="4866294" y="3933056"/>
            <a:chExt cx="3287160" cy="2577712"/>
          </a:xfrm>
        </p:grpSpPr>
        <p:grpSp>
          <p:nvGrpSpPr>
            <p:cNvPr id="9" name="Grupo 8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3" name="Conector de seta reta 12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aixaDeTexto 9"/>
            <p:cNvSpPr txBox="1"/>
            <p:nvPr/>
          </p:nvSpPr>
          <p:spPr>
            <a:xfrm>
              <a:off x="4866294" y="6021288"/>
              <a:ext cx="142231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</a:t>
              </a:r>
              <a:r>
                <a:rPr lang="pt-BR" sz="1400" dirty="0" smtClean="0"/>
                <a:t>1.000,00</a:t>
              </a:r>
              <a:endParaRPr lang="pt-BR" sz="14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796136" y="4653135"/>
              <a:ext cx="1273632" cy="832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</a:t>
              </a:r>
              <a:r>
                <a:rPr lang="pt-BR" sz="1400" dirty="0" smtClean="0"/>
                <a:t>2m</a:t>
              </a:r>
              <a:endParaRPr lang="pt-BR" sz="1400" dirty="0" smtClean="0"/>
            </a:p>
            <a:p>
              <a:r>
                <a:rPr lang="pt-BR" sz="1400" dirty="0" smtClean="0"/>
                <a:t>i = </a:t>
              </a:r>
              <a:r>
                <a:rPr lang="pt-BR" sz="1400" dirty="0" smtClean="0"/>
                <a:t>4% </a:t>
              </a:r>
              <a:r>
                <a:rPr lang="pt-BR" sz="1400" dirty="0" smtClean="0"/>
                <a:t>a.m.</a:t>
              </a:r>
              <a:endParaRPr lang="pt-BR" sz="14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80312" y="3933056"/>
              <a:ext cx="77314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</a:t>
              </a:r>
              <a:r>
                <a:rPr lang="pt-BR" sz="1400" dirty="0" smtClean="0"/>
                <a:t>?</a:t>
              </a:r>
              <a:endParaRPr lang="pt-BR" sz="14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5292080" y="2649420"/>
            <a:ext cx="3390956" cy="1730923"/>
            <a:chOff x="4866294" y="3933056"/>
            <a:chExt cx="3798161" cy="2539845"/>
          </a:xfrm>
        </p:grpSpPr>
        <p:grpSp>
          <p:nvGrpSpPr>
            <p:cNvPr id="17" name="Grupo 16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21" name="Conector de seta reta 20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de seta reta 22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866294" y="6021289"/>
              <a:ext cx="598261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</a:t>
              </a:r>
              <a:r>
                <a:rPr lang="pt-BR" sz="1400" dirty="0" smtClean="0"/>
                <a:t>?</a:t>
              </a:r>
              <a:endParaRPr lang="pt-BR" sz="14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796136" y="4653138"/>
              <a:ext cx="1092024" cy="767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</a:t>
              </a:r>
              <a:r>
                <a:rPr lang="pt-BR" sz="1400" dirty="0" smtClean="0"/>
                <a:t>15d</a:t>
              </a:r>
              <a:endParaRPr lang="pt-BR" sz="1400" dirty="0" smtClean="0"/>
            </a:p>
            <a:p>
              <a:r>
                <a:rPr lang="pt-BR" sz="1400" dirty="0" smtClean="0"/>
                <a:t>i = </a:t>
              </a:r>
              <a:r>
                <a:rPr lang="pt-BR" sz="1400" dirty="0" smtClean="0"/>
                <a:t>4% </a:t>
              </a:r>
              <a:r>
                <a:rPr lang="pt-BR" sz="1400" dirty="0" smtClean="0"/>
                <a:t>a.m.</a:t>
              </a:r>
              <a:endParaRPr lang="pt-BR" sz="14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380313" y="3933056"/>
              <a:ext cx="1284142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</a:t>
              </a:r>
              <a:r>
                <a:rPr lang="pt-BR" sz="1400" dirty="0" smtClean="0"/>
                <a:t>1.0</a:t>
              </a:r>
              <a:r>
                <a:rPr lang="pt-BR" sz="1400" dirty="0" smtClean="0"/>
                <a:t>00,00</a:t>
              </a:r>
              <a:endParaRPr lang="pt-BR" sz="1400" dirty="0"/>
            </a:p>
          </p:txBody>
        </p:sp>
      </p:grpSp>
      <p:sp>
        <p:nvSpPr>
          <p:cNvPr id="24" name="Elipse 23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7</a:t>
            </a:r>
            <a:endParaRPr lang="pt-BR" sz="1600" dirty="0" smtClean="0"/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817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187624" y="1988840"/>
                <a:ext cx="2838341" cy="2460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1 −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365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0,08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365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180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365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,08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2,027</m:t>
                          </m:r>
                        </m:sup>
                      </m:sSup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365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1,1689</m:t>
                      </m:r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365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u="sng" dirty="0" smtClean="0"/>
                  <a:t>16,89%</a:t>
                </a:r>
                <a:endParaRPr lang="pt-BR" u="sng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988840"/>
                <a:ext cx="2838341" cy="2460032"/>
              </a:xfrm>
              <a:prstGeom prst="rect">
                <a:avLst/>
              </a:prstGeom>
              <a:blipFill rotWithShape="1">
                <a:blip r:embed="rId2"/>
                <a:stretch>
                  <a:fillRect t="-12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100 CHS PV</a:t>
                </a:r>
              </a:p>
              <a:p>
                <a:r>
                  <a:rPr lang="pt-BR" dirty="0" smtClean="0"/>
                  <a:t>8 i</a:t>
                </a:r>
              </a:p>
              <a:p>
                <a:r>
                  <a:rPr lang="pt-BR" dirty="0" smtClean="0"/>
                  <a:t>365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180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</a:endParaRPr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FV		</a:t>
                </a:r>
                <a:r>
                  <a:rPr lang="pt-BR" dirty="0" smtClean="0">
                    <a:sym typeface="Wingdings" pitchFamily="2" charset="2"/>
                  </a:rPr>
                  <a:t> 116,89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100- </a:t>
                </a:r>
                <a:r>
                  <a:rPr lang="pt-BR" u="sng" dirty="0" smtClean="0">
                    <a:sym typeface="Wingdings" pitchFamily="2" charset="2"/>
                  </a:rPr>
                  <a:t>16,89%</a:t>
                </a:r>
                <a:endParaRPr lang="pt-BR" u="sng" dirty="0" smtClean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860" t="-1319" r="-620" b="-3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330419" y="1988840"/>
                <a:ext cx="2552750" cy="2455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1 −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0,5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0,1</m:t>
                          </m:r>
                        </m:sup>
                      </m:sSup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1,0414</m:t>
                      </m:r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u="sng" dirty="0" smtClean="0"/>
                  <a:t>4,14%</a:t>
                </a:r>
                <a:endParaRPr lang="pt-BR" u="sng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19" y="1988840"/>
                <a:ext cx="2552750" cy="2455416"/>
              </a:xfrm>
              <a:prstGeom prst="rect">
                <a:avLst/>
              </a:prstGeom>
              <a:blipFill rotWithShape="1">
                <a:blip r:embed="rId2"/>
                <a:stretch>
                  <a:fillRect t="-1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100 CHS PV</a:t>
                </a:r>
              </a:p>
              <a:p>
                <a:r>
                  <a:rPr lang="pt-BR" dirty="0" smtClean="0"/>
                  <a:t>50 i</a:t>
                </a:r>
              </a:p>
              <a:p>
                <a:r>
                  <a:rPr lang="pt-BR" dirty="0"/>
                  <a:t>1</a:t>
                </a:r>
                <a:r>
                  <a:rPr lang="pt-BR" dirty="0" smtClean="0"/>
                  <a:t>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10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</a:endParaRPr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FV		</a:t>
                </a:r>
                <a:r>
                  <a:rPr lang="pt-BR" dirty="0" smtClean="0">
                    <a:sym typeface="Wingdings" pitchFamily="2" charset="2"/>
                  </a:rPr>
                  <a:t> 104,14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100- 		</a:t>
                </a:r>
                <a:r>
                  <a:rPr lang="pt-BR" u="sng" dirty="0" smtClean="0">
                    <a:sym typeface="Wingdings" pitchFamily="2" charset="2"/>
                  </a:rPr>
                  <a:t>4,14%</a:t>
                </a:r>
                <a:endParaRPr lang="pt-BR" u="sng" dirty="0" smtClean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860" t="-1319" r="-620" b="-3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882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839550" y="1988840"/>
                <a:ext cx="3534494" cy="3563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1 −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0,0295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34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31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0,1</m:t>
                          </m:r>
                        </m:sup>
                      </m:sSup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1,0324</m:t>
                      </m:r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34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3,24%</a:t>
                </a:r>
              </a:p>
              <a:p>
                <a:pPr algn="ctr"/>
                <a:endParaRPr lang="pt-BR" dirty="0"/>
              </a:p>
              <a:p>
                <a:pPr algn="ctr"/>
                <a:r>
                  <a:rPr lang="pt-BR" dirty="0" smtClean="0"/>
                  <a:t>Alternativa A = 3,24% em 34 d</a:t>
                </a:r>
              </a:p>
              <a:p>
                <a:pPr algn="ctr"/>
                <a:r>
                  <a:rPr lang="pt-BR" dirty="0" smtClean="0"/>
                  <a:t>Alternativa B = 3,22% em 34d</a:t>
                </a:r>
              </a:p>
              <a:p>
                <a:pPr algn="ctr"/>
                <a:r>
                  <a:rPr lang="pt-BR" dirty="0" smtClean="0"/>
                  <a:t>Resposta: </a:t>
                </a:r>
                <a:r>
                  <a:rPr lang="pt-BR" u="sng" dirty="0" smtClean="0"/>
                  <a:t>Opção A é mais vantajosa</a:t>
                </a:r>
                <a:endParaRPr lang="pt-BR" u="sng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50" y="1988840"/>
                <a:ext cx="3534494" cy="3563668"/>
              </a:xfrm>
              <a:prstGeom prst="rect">
                <a:avLst/>
              </a:prstGeom>
              <a:blipFill rotWithShape="1">
                <a:blip r:embed="rId2"/>
                <a:stretch>
                  <a:fillRect l="-1207" t="-855" r="-10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4565898" y="2060848"/>
                <a:ext cx="3534494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100 CHS PV</a:t>
                </a:r>
              </a:p>
              <a:p>
                <a:r>
                  <a:rPr lang="pt-BR" dirty="0" smtClean="0"/>
                  <a:t>3,22 i</a:t>
                </a:r>
              </a:p>
              <a:p>
                <a:r>
                  <a:rPr lang="pt-BR" dirty="0" smtClean="0"/>
                  <a:t>31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34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</a:endParaRPr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FV		</a:t>
                </a:r>
                <a:r>
                  <a:rPr lang="pt-BR" dirty="0" smtClean="0">
                    <a:sym typeface="Wingdings" pitchFamily="2" charset="2"/>
                  </a:rPr>
                  <a:t> 102,93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100- 		2,93%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A alternativa A = 2,95% em 31d</a:t>
                </a:r>
              </a:p>
              <a:p>
                <a:r>
                  <a:rPr lang="pt-BR" smtClean="0">
                    <a:sym typeface="Wingdings" pitchFamily="2" charset="2"/>
                  </a:rPr>
                  <a:t>A alternativa </a:t>
                </a:r>
                <a:r>
                  <a:rPr lang="pt-BR" dirty="0" smtClean="0">
                    <a:sym typeface="Wingdings" pitchFamily="2" charset="2"/>
                  </a:rPr>
                  <a:t>B = 2,93% em 31d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Resposta: </a:t>
                </a:r>
                <a:r>
                  <a:rPr lang="pt-BR" u="sng" dirty="0" smtClean="0">
                    <a:sym typeface="Wingdings" pitchFamily="2" charset="2"/>
                  </a:rPr>
                  <a:t>Opção A é mais vantajosa</a:t>
                </a:r>
                <a:endParaRPr lang="pt-BR" u="sng" dirty="0" smtClean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898" y="2060848"/>
                <a:ext cx="3534494" cy="3139321"/>
              </a:xfrm>
              <a:prstGeom prst="rect">
                <a:avLst/>
              </a:prstGeom>
              <a:blipFill rotWithShape="1">
                <a:blip r:embed="rId3"/>
                <a:stretch>
                  <a:fillRect l="-1552" t="-971" r="-690" b="-21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74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1052736"/>
            <a:ext cx="52359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C= R$ 1.500,00</a:t>
            </a:r>
          </a:p>
          <a:p>
            <a:r>
              <a:rPr lang="pt-BR" dirty="0" smtClean="0"/>
              <a:t>Recebeu 3 aumentos </a:t>
            </a:r>
            <a:r>
              <a:rPr lang="pt-BR" b="1" dirty="0" smtClean="0"/>
              <a:t>cumulativos </a:t>
            </a:r>
            <a:r>
              <a:rPr lang="pt-BR" dirty="0" smtClean="0"/>
              <a:t>de 10%, 14% e 15%</a:t>
            </a:r>
          </a:p>
          <a:p>
            <a:endParaRPr lang="pt-BR" dirty="0"/>
          </a:p>
          <a:p>
            <a:r>
              <a:rPr lang="pt-BR" dirty="0" smtClean="0"/>
              <a:t>Mês</a:t>
            </a:r>
            <a:r>
              <a:rPr lang="pt-BR" baseline="-25000" dirty="0" smtClean="0"/>
              <a:t>0 </a:t>
            </a:r>
            <a:r>
              <a:rPr lang="pt-BR" dirty="0" smtClean="0"/>
              <a:t>= R$.1.500,00</a:t>
            </a:r>
          </a:p>
          <a:p>
            <a:endParaRPr lang="pt-BR" dirty="0" smtClean="0"/>
          </a:p>
          <a:p>
            <a:r>
              <a:rPr lang="pt-BR" dirty="0" smtClean="0"/>
              <a:t>Mês</a:t>
            </a:r>
            <a:r>
              <a:rPr lang="pt-BR" baseline="-25000" dirty="0" smtClean="0"/>
              <a:t>1</a:t>
            </a:r>
            <a:r>
              <a:rPr lang="pt-BR" dirty="0" smtClean="0"/>
              <a:t> = R$1.500,00 x 1,1  = R$ 1.650,00</a:t>
            </a:r>
          </a:p>
          <a:p>
            <a:endParaRPr lang="pt-BR" dirty="0"/>
          </a:p>
          <a:p>
            <a:r>
              <a:rPr lang="pt-BR" dirty="0" smtClean="0"/>
              <a:t>Mês</a:t>
            </a:r>
            <a:r>
              <a:rPr lang="pt-BR" baseline="-25000" dirty="0"/>
              <a:t>2</a:t>
            </a:r>
            <a:r>
              <a:rPr lang="pt-BR" baseline="-25000" dirty="0" smtClean="0"/>
              <a:t> </a:t>
            </a:r>
            <a:r>
              <a:rPr lang="pt-BR" dirty="0" smtClean="0"/>
              <a:t> = R$1.650,00 x 1,14 = R$ 1.881,00</a:t>
            </a:r>
          </a:p>
          <a:p>
            <a:endParaRPr lang="pt-BR" dirty="0" smtClean="0"/>
          </a:p>
          <a:p>
            <a:r>
              <a:rPr lang="pt-BR" dirty="0" smtClean="0"/>
              <a:t>Mês</a:t>
            </a:r>
            <a:r>
              <a:rPr lang="pt-BR" baseline="-25000" dirty="0" smtClean="0"/>
              <a:t>3</a:t>
            </a:r>
            <a:r>
              <a:rPr lang="pt-BR" dirty="0" smtClean="0"/>
              <a:t> = R$1.881,00 x 1,15 = </a:t>
            </a:r>
            <a:r>
              <a:rPr lang="pt-BR" u="sng" dirty="0" smtClean="0"/>
              <a:t>R$ 2.163,15</a:t>
            </a:r>
          </a:p>
        </p:txBody>
      </p:sp>
      <p:sp>
        <p:nvSpPr>
          <p:cNvPr id="15" name="Elipse 14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27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7584" y="313598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A</a:t>
            </a:r>
          </a:p>
          <a:p>
            <a:r>
              <a:rPr lang="pt-BR" dirty="0" smtClean="0"/>
              <a:t>Sinal  = R$ 200,00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R$ 300,00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84168" y="313596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B</a:t>
            </a:r>
          </a:p>
          <a:p>
            <a:r>
              <a:rPr lang="pt-BR" dirty="0" smtClean="0"/>
              <a:t>Sinal  = R$ 240,00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R$ 245,00</a:t>
            </a:r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865543" y="2204864"/>
                <a:ext cx="2398862" cy="2355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=300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=300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=300 ×0,694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$ 208,33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43" y="2204864"/>
                <a:ext cx="2398862" cy="23550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5940152" y="2206855"/>
                <a:ext cx="2398862" cy="2355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=245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=245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=245 ×0,694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$ 170,14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206855"/>
                <a:ext cx="2398862" cy="2355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971600" y="5229200"/>
            <a:ext cx="3096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</a:t>
            </a:r>
            <a:r>
              <a:rPr lang="pt-BR" baseline="-25000" dirty="0" smtClean="0"/>
              <a:t>A</a:t>
            </a:r>
            <a:r>
              <a:rPr lang="pt-BR" dirty="0" smtClean="0"/>
              <a:t> = R$ 200,00 + R$ 208,33</a:t>
            </a:r>
          </a:p>
          <a:p>
            <a:r>
              <a:rPr lang="pt-BR" dirty="0" smtClean="0"/>
              <a:t>Total </a:t>
            </a:r>
            <a:r>
              <a:rPr lang="pt-BR" baseline="-25000" dirty="0" smtClean="0"/>
              <a:t>A</a:t>
            </a:r>
            <a:r>
              <a:rPr lang="pt-BR" dirty="0" smtClean="0"/>
              <a:t> = R$ 408,33</a:t>
            </a:r>
            <a:endParaRPr lang="pt-BR" baseline="-25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591370" y="5207527"/>
            <a:ext cx="3090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</a:t>
            </a:r>
            <a:r>
              <a:rPr lang="pt-BR" baseline="-25000" dirty="0" smtClean="0"/>
              <a:t>B</a:t>
            </a:r>
            <a:r>
              <a:rPr lang="pt-BR" dirty="0" smtClean="0"/>
              <a:t> = R$ 240,00 + R$ 170,14</a:t>
            </a:r>
          </a:p>
          <a:p>
            <a:r>
              <a:rPr lang="pt-BR" dirty="0" smtClean="0"/>
              <a:t>Total </a:t>
            </a:r>
            <a:r>
              <a:rPr lang="pt-BR" baseline="-25000" dirty="0"/>
              <a:t>B</a:t>
            </a:r>
            <a:r>
              <a:rPr lang="pt-BR" dirty="0" smtClean="0"/>
              <a:t> = R$ 410,14</a:t>
            </a:r>
            <a:endParaRPr lang="pt-BR" baseline="-25000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4427984" y="313598"/>
            <a:ext cx="0" cy="554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961163" y="6340678"/>
            <a:ext cx="263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/>
              <a:t>Opção A  </a:t>
            </a:r>
            <a:r>
              <a:rPr lang="pt-BR" dirty="0" smtClean="0"/>
              <a:t>é mais vantajosa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35496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684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7584" y="313598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A</a:t>
            </a:r>
          </a:p>
          <a:p>
            <a:r>
              <a:rPr lang="pt-BR" dirty="0" smtClean="0"/>
              <a:t>Sinal  = R$ 200,00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R$ 300,00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84168" y="313596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B</a:t>
            </a:r>
          </a:p>
          <a:p>
            <a:r>
              <a:rPr lang="pt-BR" dirty="0" smtClean="0"/>
              <a:t>Sinal  = R$ 240,00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R$ 245,00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00409" y="2348880"/>
            <a:ext cx="29530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pt-BR" dirty="0" smtClean="0">
                <a:ea typeface="Cambria Math"/>
              </a:rPr>
              <a:t>300 CHS FV</a:t>
            </a:r>
          </a:p>
          <a:p>
            <a:pPr/>
            <a:r>
              <a:rPr lang="pt-BR" dirty="0" smtClean="0">
                <a:ea typeface="Cambria Math"/>
              </a:rPr>
              <a:t>20 i</a:t>
            </a:r>
          </a:p>
          <a:p>
            <a:pPr/>
            <a:r>
              <a:rPr lang="pt-BR" b="0" dirty="0" smtClean="0">
                <a:ea typeface="Cambria Math"/>
              </a:rPr>
              <a:t>2 n</a:t>
            </a:r>
          </a:p>
          <a:p>
            <a:pPr/>
            <a:r>
              <a:rPr lang="pt-BR" dirty="0" smtClean="0">
                <a:ea typeface="Cambria Math"/>
              </a:rPr>
              <a:t>PV 		</a:t>
            </a:r>
            <a:r>
              <a:rPr lang="pt-BR" dirty="0" smtClean="0">
                <a:ea typeface="Cambria Math"/>
                <a:sym typeface="Wingdings" pitchFamily="2" charset="2"/>
              </a:rPr>
              <a:t> 208,33</a:t>
            </a:r>
          </a:p>
          <a:p>
            <a:pPr/>
            <a:r>
              <a:rPr lang="pt-BR" b="0" dirty="0" smtClean="0">
                <a:ea typeface="Cambria Math"/>
                <a:sym typeface="Wingdings" pitchFamily="2" charset="2"/>
              </a:rPr>
              <a:t>[</a:t>
            </a:r>
            <a:r>
              <a:rPr lang="pt-BR" b="0" dirty="0" err="1" smtClean="0">
                <a:ea typeface="Cambria Math"/>
                <a:sym typeface="Wingdings" pitchFamily="2" charset="2"/>
              </a:rPr>
              <a:t>Enter</a:t>
            </a:r>
            <a:r>
              <a:rPr lang="pt-BR" b="0" dirty="0" smtClean="0">
                <a:ea typeface="Cambria Math"/>
                <a:sym typeface="Wingdings" pitchFamily="2" charset="2"/>
              </a:rPr>
              <a:t>]</a:t>
            </a:r>
          </a:p>
          <a:p>
            <a:pPr/>
            <a:r>
              <a:rPr lang="pt-BR" dirty="0">
                <a:ea typeface="Cambria Math"/>
                <a:sym typeface="Wingdings" pitchFamily="2" charset="2"/>
              </a:rPr>
              <a:t>2</a:t>
            </a:r>
            <a:r>
              <a:rPr lang="pt-BR" dirty="0" smtClean="0">
                <a:ea typeface="Cambria Math"/>
                <a:sym typeface="Wingdings" pitchFamily="2" charset="2"/>
              </a:rPr>
              <a:t>00 +		 408,33</a:t>
            </a:r>
          </a:p>
          <a:p>
            <a:pPr/>
            <a:endParaRPr lang="pt-BR" b="0" dirty="0" smtClean="0">
              <a:ea typeface="Cambria Math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328671" y="2344921"/>
            <a:ext cx="29530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pt-BR" b="0" dirty="0" smtClean="0">
                <a:ea typeface="Cambria Math"/>
              </a:rPr>
              <a:t>245 CHS FV</a:t>
            </a:r>
          </a:p>
          <a:p>
            <a:pPr/>
            <a:r>
              <a:rPr lang="pt-BR" dirty="0" smtClean="0">
                <a:ea typeface="Cambria Math"/>
              </a:rPr>
              <a:t>20 i</a:t>
            </a:r>
          </a:p>
          <a:p>
            <a:pPr/>
            <a:r>
              <a:rPr lang="pt-BR" b="0" dirty="0" smtClean="0">
                <a:ea typeface="Cambria Math"/>
              </a:rPr>
              <a:t>2 n</a:t>
            </a:r>
          </a:p>
          <a:p>
            <a:pPr/>
            <a:r>
              <a:rPr lang="pt-BR" dirty="0" smtClean="0">
                <a:ea typeface="Cambria Math"/>
              </a:rPr>
              <a:t>PV		</a:t>
            </a:r>
            <a:r>
              <a:rPr lang="pt-BR" dirty="0" smtClean="0">
                <a:ea typeface="Cambria Math"/>
                <a:sym typeface="Wingdings" pitchFamily="2" charset="2"/>
              </a:rPr>
              <a:t> 170,14</a:t>
            </a:r>
          </a:p>
          <a:p>
            <a:pPr/>
            <a:r>
              <a:rPr lang="pt-BR" b="0" dirty="0" smtClean="0">
                <a:ea typeface="Cambria Math"/>
                <a:sym typeface="Wingdings" pitchFamily="2" charset="2"/>
              </a:rPr>
              <a:t>[</a:t>
            </a:r>
            <a:r>
              <a:rPr lang="pt-BR" b="0" dirty="0" err="1" smtClean="0">
                <a:ea typeface="Cambria Math"/>
                <a:sym typeface="Wingdings" pitchFamily="2" charset="2"/>
              </a:rPr>
              <a:t>Enter</a:t>
            </a:r>
            <a:r>
              <a:rPr lang="pt-BR" b="0" dirty="0" smtClean="0">
                <a:ea typeface="Cambria Math"/>
                <a:sym typeface="Wingdings" pitchFamily="2" charset="2"/>
              </a:rPr>
              <a:t>]</a:t>
            </a:r>
          </a:p>
          <a:p>
            <a:pPr/>
            <a:r>
              <a:rPr lang="pt-BR" dirty="0" smtClean="0">
                <a:ea typeface="Cambria Math"/>
                <a:sym typeface="Wingdings" pitchFamily="2" charset="2"/>
              </a:rPr>
              <a:t>240+		 410,14</a:t>
            </a:r>
            <a:endParaRPr lang="pt-BR" b="0" dirty="0" smtClean="0">
              <a:ea typeface="Cambria Math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4427984" y="313598"/>
            <a:ext cx="0" cy="554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961163" y="6340678"/>
            <a:ext cx="263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/>
              <a:t>Opção A  </a:t>
            </a:r>
            <a:r>
              <a:rPr lang="pt-BR" dirty="0" smtClean="0"/>
              <a:t>é mais vantajosa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35496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3</a:t>
            </a:r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444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3568" y="764704"/>
            <a:ext cx="36038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= R$ 125,00</a:t>
            </a:r>
          </a:p>
          <a:p>
            <a:endParaRPr lang="pt-BR" dirty="0"/>
          </a:p>
          <a:p>
            <a:r>
              <a:rPr lang="pt-BR" dirty="0" smtClean="0"/>
              <a:t>Primeira parcela = R$ 55,00</a:t>
            </a:r>
          </a:p>
          <a:p>
            <a:r>
              <a:rPr lang="pt-BR" dirty="0" smtClean="0"/>
              <a:t>Segunda parcela = R$ 95,00</a:t>
            </a:r>
          </a:p>
          <a:p>
            <a:endParaRPr lang="pt-BR" dirty="0" smtClean="0"/>
          </a:p>
          <a:p>
            <a:r>
              <a:rPr lang="pt-BR" dirty="0" smtClean="0"/>
              <a:t>C = R$ 125,00 – R$ 55,00 =  R$ 70,00</a:t>
            </a:r>
          </a:p>
          <a:p>
            <a:r>
              <a:rPr lang="pt-BR" dirty="0" smtClean="0"/>
              <a:t>n = 45d</a:t>
            </a:r>
          </a:p>
          <a:p>
            <a:r>
              <a:rPr lang="pt-BR" dirty="0" smtClean="0"/>
              <a:t>i = ? a.a.</a:t>
            </a:r>
          </a:p>
          <a:p>
            <a:r>
              <a:rPr lang="pt-BR" dirty="0" smtClean="0"/>
              <a:t>M = R$95,00</a:t>
            </a:r>
          </a:p>
          <a:p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070685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70,00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208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45d</a:t>
              </a:r>
            </a:p>
            <a:p>
              <a:r>
                <a:rPr lang="pt-BR" dirty="0" smtClean="0"/>
                <a:t>i = ?% a.a.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95,00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2733249" cy="3592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95=70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45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360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45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360</m:t>
                              </m:r>
                            </m:den>
                          </m:f>
                        </m:deg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95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70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0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,125</m:t>
                          </m:r>
                        </m:deg>
                        <m:e>
                          <m:r>
                            <a:rPr lang="pt-BR" b="0" i="1" smtClean="0">
                              <a:latin typeface="Cambria Math"/>
                            </a:rPr>
                            <m:t>1,36</m:t>
                          </m:r>
                        </m:e>
                      </m:rad>
                    </m:oMath>
                  </m:oMathPara>
                </a14:m>
                <a:endParaRPr lang="pt-BR" b="0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=11,5081 −1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=10,5081</m:t>
                    </m:r>
                  </m:oMath>
                </a14:m>
                <a:r>
                  <a:rPr lang="pt-BR" b="0" dirty="0" smtClean="0"/>
                  <a:t>(taxa nominal)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=10,5081 × 100</m:t>
                      </m:r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endParaRPr lang="pt-BR" b="0" i="1" u="sng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sng" smtClean="0">
                          <a:latin typeface="Cambria Math"/>
                        </a:rPr>
                        <m:t>𝑖</m:t>
                      </m:r>
                      <m:r>
                        <a:rPr lang="pt-BR" b="0" i="1" u="sng" smtClean="0">
                          <a:latin typeface="Cambria Math"/>
                        </a:rPr>
                        <m:t>=1.050,81% 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u="sng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2733249" cy="3592265"/>
              </a:xfrm>
              <a:prstGeom prst="rect">
                <a:avLst/>
              </a:prstGeom>
              <a:blipFill rotWithShape="1">
                <a:blip r:embed="rId2"/>
                <a:stretch>
                  <a:fillRect r="-1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43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3568" y="764704"/>
            <a:ext cx="36038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= R$ 125,00</a:t>
            </a:r>
          </a:p>
          <a:p>
            <a:endParaRPr lang="pt-BR" dirty="0"/>
          </a:p>
          <a:p>
            <a:r>
              <a:rPr lang="pt-BR" dirty="0" smtClean="0"/>
              <a:t>Primeira parcela = R$ 55,00</a:t>
            </a:r>
          </a:p>
          <a:p>
            <a:r>
              <a:rPr lang="pt-BR" dirty="0" smtClean="0"/>
              <a:t>Segunda parcela = R$ 95,00</a:t>
            </a:r>
          </a:p>
          <a:p>
            <a:endParaRPr lang="pt-BR" dirty="0" smtClean="0"/>
          </a:p>
          <a:p>
            <a:r>
              <a:rPr lang="pt-BR" dirty="0" smtClean="0"/>
              <a:t>C = R$ 125,00 – R$ 55,00 =  R$ 70,00</a:t>
            </a:r>
          </a:p>
          <a:p>
            <a:r>
              <a:rPr lang="pt-BR" dirty="0" smtClean="0"/>
              <a:t>n = 45d</a:t>
            </a:r>
          </a:p>
          <a:p>
            <a:r>
              <a:rPr lang="pt-BR" dirty="0" smtClean="0"/>
              <a:t>i = ? a.a.</a:t>
            </a:r>
          </a:p>
          <a:p>
            <a:r>
              <a:rPr lang="pt-BR" dirty="0" smtClean="0"/>
              <a:t>M = R$95,00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070685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70,00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208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45d</a:t>
              </a:r>
            </a:p>
            <a:p>
              <a:r>
                <a:rPr lang="pt-BR" dirty="0" smtClean="0"/>
                <a:t>i = ?% a.a.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95,00</a:t>
              </a:r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3788217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pt-BR" dirty="0" smtClean="0"/>
                  <a:t>70 CHS PV</a:t>
                </a:r>
              </a:p>
              <a:p>
                <a:pPr/>
                <a:r>
                  <a:rPr lang="pt-BR" dirty="0" smtClean="0"/>
                  <a:t>95 FV</a:t>
                </a:r>
                <a:endParaRPr lang="pt-BR" dirty="0" smtClean="0"/>
              </a:p>
              <a:p>
                <a:pPr/>
                <a:r>
                  <a:rPr lang="pt-BR" dirty="0" smtClean="0"/>
                  <a:t>45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pPr/>
                <a:r>
                  <a:rPr lang="pt-BR" dirty="0" smtClean="0"/>
                  <a:t>360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pPr/>
                <a:r>
                  <a:rPr lang="pt-BR" dirty="0" smtClean="0"/>
                  <a:t>n</a:t>
                </a:r>
              </a:p>
              <a:p>
                <a:pPr/>
                <a:r>
                  <a:rPr lang="pt-BR" dirty="0" smtClean="0"/>
                  <a:t>i		</a:t>
                </a:r>
                <a:r>
                  <a:rPr lang="pt-BR" dirty="0" smtClean="0">
                    <a:sym typeface="Wingdings" pitchFamily="2" charset="2"/>
                  </a:rPr>
                  <a:t> 1.050,81 % a.a. </a:t>
                </a:r>
                <a:endParaRPr lang="pt-BR" dirty="0" smtClean="0"/>
              </a:p>
              <a:p>
                <a:pPr/>
                <a:endParaRPr lang="pt-BR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3788217" cy="2031325"/>
              </a:xfrm>
              <a:prstGeom prst="rect">
                <a:avLst/>
              </a:prstGeom>
              <a:blipFill rotWithShape="1">
                <a:blip r:embed="rId2"/>
                <a:stretch>
                  <a:fillRect l="-1449" t="-1502" r="-3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4</a:t>
            </a:r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15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0" y="1080236"/>
            <a:ext cx="46388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 simbólico da mercadoria = R$ 100,00</a:t>
            </a:r>
          </a:p>
          <a:p>
            <a:r>
              <a:rPr lang="pt-BR" dirty="0" smtClean="0"/>
              <a:t>	</a:t>
            </a:r>
            <a:r>
              <a:rPr lang="pt-BR" b="1" dirty="0" smtClean="0"/>
              <a:t>Formas de Pagamento</a:t>
            </a:r>
          </a:p>
          <a:p>
            <a:r>
              <a:rPr lang="pt-BR" dirty="0" smtClean="0"/>
              <a:t>Forma A			Forma B</a:t>
            </a:r>
          </a:p>
          <a:p>
            <a:r>
              <a:rPr lang="pt-BR" dirty="0" smtClean="0"/>
              <a:t>Sinal = R$ 50,00		À Vista = R$ 95,00</a:t>
            </a:r>
          </a:p>
          <a:p>
            <a:r>
              <a:rPr lang="pt-BR" dirty="0" smtClean="0"/>
              <a:t>Final = R$ 50,00</a:t>
            </a:r>
          </a:p>
          <a:p>
            <a:r>
              <a:rPr lang="pt-BR" dirty="0" smtClean="0"/>
              <a:t>n = 30d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95,00</a:t>
            </a:r>
            <a:r>
              <a:rPr lang="pt-BR" baseline="-25000" dirty="0" smtClean="0"/>
              <a:t>à vista</a:t>
            </a:r>
            <a:r>
              <a:rPr lang="pt-BR" dirty="0" smtClean="0"/>
              <a:t> – 50,00</a:t>
            </a:r>
            <a:r>
              <a:rPr lang="pt-BR" baseline="-25000" dirty="0" smtClean="0"/>
              <a:t>sinal</a:t>
            </a:r>
            <a:r>
              <a:rPr lang="pt-BR" dirty="0" smtClean="0"/>
              <a:t> = 45,00</a:t>
            </a:r>
          </a:p>
          <a:p>
            <a:r>
              <a:rPr lang="pt-BR" dirty="0" smtClean="0"/>
              <a:t>n = 30d = 1m</a:t>
            </a:r>
          </a:p>
          <a:p>
            <a:r>
              <a:rPr lang="pt-BR" dirty="0" smtClean="0"/>
              <a:t>i = ? a.m.</a:t>
            </a:r>
          </a:p>
          <a:p>
            <a:r>
              <a:rPr lang="pt-BR" dirty="0" smtClean="0"/>
              <a:t>M = 50,00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45,00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1m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50,00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2593787" cy="3111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5</m:t>
                      </m:r>
                      <m:r>
                        <a:rPr lang="pt-BR" b="0" i="1" smtClean="0">
                          <a:latin typeface="Cambria Math"/>
                        </a:rPr>
                        <m:t>0=45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50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45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0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=1,1111 −1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=0,111</m:t>
                    </m:r>
                  </m:oMath>
                </a14:m>
                <a:r>
                  <a:rPr lang="pt-BR" b="0" dirty="0" smtClean="0"/>
                  <a:t>1(taxa nominal)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=0,1111 × 100</m:t>
                      </m:r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endParaRPr lang="pt-BR" b="0" i="1" u="sng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sng" smtClean="0">
                          <a:latin typeface="Cambria Math"/>
                        </a:rPr>
                        <m:t>𝑖</m:t>
                      </m:r>
                      <m:r>
                        <a:rPr lang="pt-BR" b="0" i="1" u="sng" smtClean="0">
                          <a:latin typeface="Cambria Math"/>
                        </a:rPr>
                        <m:t>=11.11%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  <m:r>
                        <a:rPr lang="pt-BR" b="0" i="1" u="sng" smtClean="0">
                          <a:latin typeface="Cambria Math"/>
                        </a:rPr>
                        <m:t>𝑚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u="sng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2593787" cy="3111365"/>
              </a:xfrm>
              <a:prstGeom prst="rect">
                <a:avLst/>
              </a:prstGeom>
              <a:blipFill rotWithShape="1">
                <a:blip r:embed="rId2"/>
                <a:stretch>
                  <a:fillRect r="-14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68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1080236"/>
            <a:ext cx="46388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 simbólico da mercadoria = R$ 100,00</a:t>
            </a:r>
          </a:p>
          <a:p>
            <a:r>
              <a:rPr lang="pt-BR" dirty="0" smtClean="0"/>
              <a:t>	</a:t>
            </a:r>
            <a:r>
              <a:rPr lang="pt-BR" b="1" dirty="0" smtClean="0"/>
              <a:t>Formas de Pagamento</a:t>
            </a:r>
          </a:p>
          <a:p>
            <a:r>
              <a:rPr lang="pt-BR" dirty="0" smtClean="0"/>
              <a:t>Forma A			Forma B</a:t>
            </a:r>
          </a:p>
          <a:p>
            <a:r>
              <a:rPr lang="pt-BR" dirty="0" smtClean="0"/>
              <a:t>Sinal = R$ 50,00		À Vista = R$ 95,00</a:t>
            </a:r>
          </a:p>
          <a:p>
            <a:r>
              <a:rPr lang="pt-BR" dirty="0" smtClean="0"/>
              <a:t>Final = R$ 50,00</a:t>
            </a:r>
          </a:p>
          <a:p>
            <a:r>
              <a:rPr lang="pt-BR" dirty="0" smtClean="0"/>
              <a:t>n = 30d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95,00</a:t>
            </a:r>
            <a:r>
              <a:rPr lang="pt-BR" baseline="-25000" dirty="0" smtClean="0"/>
              <a:t>à vista</a:t>
            </a:r>
            <a:r>
              <a:rPr lang="pt-BR" dirty="0" smtClean="0"/>
              <a:t> – 50,00</a:t>
            </a:r>
            <a:r>
              <a:rPr lang="pt-BR" baseline="-25000" dirty="0" smtClean="0"/>
              <a:t>sinal</a:t>
            </a:r>
            <a:r>
              <a:rPr lang="pt-BR" dirty="0" smtClean="0"/>
              <a:t> = 45,00</a:t>
            </a:r>
          </a:p>
          <a:p>
            <a:r>
              <a:rPr lang="pt-BR" dirty="0" smtClean="0"/>
              <a:t>n = 30d = 1m</a:t>
            </a:r>
          </a:p>
          <a:p>
            <a:r>
              <a:rPr lang="pt-BR" dirty="0" smtClean="0"/>
              <a:t>i = ? a.m.</a:t>
            </a:r>
          </a:p>
          <a:p>
            <a:r>
              <a:rPr lang="pt-BR" dirty="0" smtClean="0"/>
              <a:t>M = 50,00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45,00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1m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50,00</a:t>
              </a:r>
              <a:endParaRPr lang="pt-BR" dirty="0"/>
            </a:p>
          </p:txBody>
        </p:sp>
      </p:grpSp>
      <p:sp>
        <p:nvSpPr>
          <p:cNvPr id="12" name="CaixaDeTexto 11"/>
          <p:cNvSpPr txBox="1"/>
          <p:nvPr/>
        </p:nvSpPr>
        <p:spPr>
          <a:xfrm>
            <a:off x="4967064" y="2710375"/>
            <a:ext cx="3464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pt-BR" dirty="0" smtClean="0"/>
              <a:t>45 CHS PV</a:t>
            </a:r>
          </a:p>
          <a:p>
            <a:pPr/>
            <a:r>
              <a:rPr lang="pt-BR" dirty="0" smtClean="0"/>
              <a:t>50 FV</a:t>
            </a:r>
          </a:p>
          <a:p>
            <a:pPr/>
            <a:r>
              <a:rPr lang="pt-BR" dirty="0" smtClean="0"/>
              <a:t>1</a:t>
            </a:r>
          </a:p>
          <a:p>
            <a:pPr/>
            <a:r>
              <a:rPr lang="pt-BR" dirty="0" smtClean="0"/>
              <a:t>n</a:t>
            </a:r>
          </a:p>
          <a:p>
            <a:pPr/>
            <a:r>
              <a:rPr lang="pt-BR" dirty="0" smtClean="0"/>
              <a:t>I	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11,11% a.m.</a:t>
            </a:r>
            <a:endParaRPr lang="pt-BR" u="sng" dirty="0"/>
          </a:p>
        </p:txBody>
      </p:sp>
      <p:sp>
        <p:nvSpPr>
          <p:cNvPr id="13" name="Elipse 12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5</a:t>
            </a:r>
            <a:endParaRPr lang="pt-BR" sz="1600" dirty="0" smtClean="0"/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343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55576" y="1412776"/>
            <a:ext cx="35445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À Vista = R$ 2.200,00</a:t>
            </a:r>
          </a:p>
          <a:p>
            <a:r>
              <a:rPr lang="pt-BR" dirty="0" smtClean="0"/>
              <a:t>Sinal = R$ 200,00</a:t>
            </a:r>
          </a:p>
          <a:p>
            <a:r>
              <a:rPr lang="pt-BR" dirty="0" smtClean="0"/>
              <a:t>Final = R$ 2.200,00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2.200,00 – 200,00 = R$ 2.000,00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</a:t>
            </a:r>
          </a:p>
          <a:p>
            <a:r>
              <a:rPr lang="pt-BR" dirty="0" smtClean="0"/>
              <a:t>M = R$ 2.200,00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934600" cy="2457564"/>
            <a:chOff x="4866294" y="3933056"/>
            <a:chExt cx="3934600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2.000,00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35d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2.200,00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2861489" cy="3592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2</m:t>
                      </m:r>
                      <m:r>
                        <a:rPr lang="pt-BR" b="0" i="1" smtClean="0">
                          <a:latin typeface="Cambria Math"/>
                        </a:rPr>
                        <m:t>000=2200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35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35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30</m:t>
                              </m:r>
                            </m:den>
                          </m:f>
                        </m:deg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2200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2000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1+</m:t>
                      </m:r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,16666</m:t>
                          </m:r>
                        </m:deg>
                        <m:e>
                          <m:r>
                            <a:rPr lang="pt-BR" b="0" i="1" smtClean="0">
                              <a:latin typeface="Cambria Math"/>
                            </a:rPr>
                            <m:t>1,1</m:t>
                          </m:r>
                        </m:e>
                      </m:rad>
                    </m:oMath>
                  </m:oMathPara>
                </a14:m>
                <a:endParaRPr lang="pt-BR" b="0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=1,085124 −1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=0,085124</m:t>
                    </m:r>
                  </m:oMath>
                </a14:m>
                <a:r>
                  <a:rPr lang="pt-BR" b="0" dirty="0" smtClean="0"/>
                  <a:t>(taxa nominal)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=0,085124× 100</m:t>
                      </m:r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endParaRPr lang="pt-BR" b="0" i="1" u="sng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sng" smtClean="0">
                          <a:latin typeface="Cambria Math"/>
                        </a:rPr>
                        <m:t>𝑖</m:t>
                      </m:r>
                      <m:r>
                        <a:rPr lang="pt-BR" b="0" i="1" u="sng" smtClean="0">
                          <a:latin typeface="Cambria Math"/>
                        </a:rPr>
                        <m:t>=8,51%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  <m:r>
                        <a:rPr lang="pt-BR" b="0" i="1" u="sng" smtClean="0">
                          <a:latin typeface="Cambria Math"/>
                        </a:rPr>
                        <m:t>𝑚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u="sng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2861489" cy="3592265"/>
              </a:xfrm>
              <a:prstGeom prst="rect">
                <a:avLst/>
              </a:prstGeom>
              <a:blipFill rotWithShape="1">
                <a:blip r:embed="rId2"/>
                <a:stretch>
                  <a:fillRect r="-1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865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1400</Words>
  <Application>Microsoft Office PowerPoint</Application>
  <PresentationFormat>Apresentação na tela (4:3)</PresentationFormat>
  <Paragraphs>367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avelino</dc:creator>
  <cp:lastModifiedBy>avelino</cp:lastModifiedBy>
  <cp:revision>23</cp:revision>
  <dcterms:created xsi:type="dcterms:W3CDTF">2012-07-29T15:14:00Z</dcterms:created>
  <dcterms:modified xsi:type="dcterms:W3CDTF">2012-07-31T04:11:28Z</dcterms:modified>
</cp:coreProperties>
</file>