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6" r:id="rId4"/>
    <p:sldId id="277" r:id="rId5"/>
    <p:sldId id="278" r:id="rId6"/>
    <p:sldId id="274" r:id="rId7"/>
    <p:sldId id="256" r:id="rId8"/>
    <p:sldId id="257" r:id="rId9"/>
    <p:sldId id="258" r:id="rId10"/>
    <p:sldId id="263" r:id="rId11"/>
    <p:sldId id="259" r:id="rId12"/>
    <p:sldId id="264" r:id="rId13"/>
    <p:sldId id="260" r:id="rId14"/>
    <p:sldId id="265" r:id="rId15"/>
    <p:sldId id="261" r:id="rId16"/>
    <p:sldId id="266" r:id="rId17"/>
    <p:sldId id="262" r:id="rId18"/>
    <p:sldId id="267" r:id="rId19"/>
    <p:sldId id="268" r:id="rId20"/>
    <p:sldId id="269" r:id="rId21"/>
    <p:sldId id="270" r:id="rId22"/>
    <p:sldId id="272" r:id="rId23"/>
    <p:sldId id="279" r:id="rId24"/>
    <p:sldId id="280" r:id="rId25"/>
    <p:sldId id="281" r:id="rId26"/>
    <p:sldId id="283" r:id="rId27"/>
    <p:sldId id="284" r:id="rId28"/>
    <p:sldId id="282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2" r:id="rId38"/>
    <p:sldId id="295" r:id="rId39"/>
    <p:sldId id="293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D077-2146-4CF9-9626-6D2CC7ECDC9E}" type="datetimeFigureOut">
              <a:rPr lang="pt-BR" smtClean="0"/>
              <a:t>07/08/2012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Simples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08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0409" y="2348880"/>
            <a:ext cx="2953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ea typeface="Cambria Math"/>
              </a:rPr>
              <a:t>300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 		</a:t>
            </a:r>
            <a:r>
              <a:rPr lang="pt-BR" dirty="0" smtClean="0">
                <a:ea typeface="Cambria Math"/>
                <a:sym typeface="Wingdings" pitchFamily="2" charset="2"/>
              </a:rPr>
              <a:t> 208,33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>
                <a:ea typeface="Cambria Math"/>
                <a:sym typeface="Wingdings" pitchFamily="2" charset="2"/>
              </a:rPr>
              <a:t>2</a:t>
            </a:r>
            <a:r>
              <a:rPr lang="pt-BR" dirty="0" smtClean="0">
                <a:ea typeface="Cambria Math"/>
                <a:sym typeface="Wingdings" pitchFamily="2" charset="2"/>
              </a:rPr>
              <a:t>00 +		 408,33</a:t>
            </a:r>
          </a:p>
          <a:p>
            <a:endParaRPr lang="pt-BR" b="0" dirty="0" smtClean="0">
              <a:ea typeface="Cambria Math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28671" y="2344921"/>
            <a:ext cx="29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smtClean="0">
                <a:ea typeface="Cambria Math"/>
              </a:rPr>
              <a:t>245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		</a:t>
            </a:r>
            <a:r>
              <a:rPr lang="pt-BR" dirty="0" smtClean="0">
                <a:ea typeface="Cambria Math"/>
                <a:sym typeface="Wingdings" pitchFamily="2" charset="2"/>
              </a:rPr>
              <a:t> 170,14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 smtClean="0">
                <a:ea typeface="Cambria Math"/>
                <a:sym typeface="Wingdings" pitchFamily="2" charset="2"/>
              </a:rPr>
              <a:t>240+		 410,14</a:t>
            </a:r>
            <a:endParaRPr lang="pt-BR" b="0" dirty="0" smtClean="0">
              <a:ea typeface="Cambria Math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44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95=70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70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,125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1,36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=11,5081 −1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=10,5081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=10,5081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=1.050,81% 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70 CHS PV</a:t>
                </a:r>
              </a:p>
              <a:p>
                <a:r>
                  <a:rPr lang="pt-BR" dirty="0" smtClean="0"/>
                  <a:t>95 FV</a:t>
                </a:r>
              </a:p>
              <a:p>
                <a:r>
                  <a:rPr lang="pt-BR" dirty="0" smtClean="0"/>
                  <a:t>45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360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1.050,81 % a.a. </a:t>
                </a: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502" r="-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4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5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0=45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=1,1111 −1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=0,111</m:t>
                    </m:r>
                  </m:oMath>
                </a14:m>
                <a:r>
                  <a:rPr lang="pt-BR" b="0" dirty="0" smtClean="0"/>
                  <a:t>1(taxa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=0,1111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=11.11%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8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4967064" y="2710375"/>
            <a:ext cx="346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45 CHS PV</a:t>
            </a:r>
          </a:p>
          <a:p>
            <a:r>
              <a:rPr lang="pt-BR" dirty="0" smtClean="0"/>
              <a:t>50 FV</a:t>
            </a:r>
          </a:p>
          <a:p>
            <a:r>
              <a:rPr lang="pt-BR" dirty="0" smtClean="0"/>
              <a:t>1</a:t>
            </a:r>
          </a:p>
          <a:p>
            <a:r>
              <a:rPr lang="pt-BR" dirty="0" smtClean="0"/>
              <a:t>n</a:t>
            </a:r>
          </a:p>
          <a:p>
            <a:r>
              <a:rPr lang="pt-BR" dirty="0" smtClean="0"/>
              <a:t>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11,11% a.m.</a:t>
            </a:r>
            <a:endParaRPr lang="pt-BR" u="sng" dirty="0"/>
          </a:p>
        </p:txBody>
      </p:sp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5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43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</a:rPr>
                        <m:t>000=2200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2200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,16666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1,1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=1,085124 −1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=0,085124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=0,085124×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=8,51%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6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2000 CHS PV</a:t>
                </a:r>
              </a:p>
              <a:p>
                <a:r>
                  <a:rPr lang="pt-BR" dirty="0" smtClean="0"/>
                  <a:t>35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2200 FV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u="sng" dirty="0" smtClean="0">
                    <a:sym typeface="Wingdings" pitchFamily="2" charset="2"/>
                  </a:rPr>
                  <a:t>8,51% a.m.</a:t>
                </a:r>
                <a:r>
                  <a:rPr lang="pt-BR" dirty="0" smtClean="0">
                    <a:sym typeface="Wingdings" pitchFamily="2" charset="2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42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6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23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×1,0816</m:t>
                      </m:r>
                    </m:oMath>
                  </m:oMathPara>
                </a14:m>
                <a:endParaRPr lang="pt-BR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$ 1.081,60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1000=</m:t>
                      </m:r>
                      <m:r>
                        <a:rPr lang="pt-BR" sz="1400" b="0" i="1" smtClean="0">
                          <a:latin typeface="Cambria Math"/>
                        </a:rPr>
                        <m:t>𝐶</m:t>
                      </m:r>
                      <m:r>
                        <a:rPr lang="pt-BR" sz="1400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1000=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×1,0198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1,0198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:r>
                  <a:rPr lang="pt-BR" b="0" i="1" dirty="0" smtClean="0">
                    <a:latin typeface="Cambria Math"/>
                  </a:rPr>
                  <a:t/>
                </a:r>
                <a:br>
                  <a:rPr lang="pt-BR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$ 980,58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84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4365104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 CHS PV</a:t>
            </a:r>
          </a:p>
          <a:p>
            <a:r>
              <a:rPr lang="pt-BR" dirty="0" smtClean="0"/>
              <a:t>2 n</a:t>
            </a:r>
          </a:p>
          <a:p>
            <a:r>
              <a:rPr lang="pt-BR" dirty="0" smtClean="0"/>
              <a:t>4 i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1.081,60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1000 FV</a:t>
                </a:r>
              </a:p>
              <a:p>
                <a:r>
                  <a:rPr lang="pt-BR" dirty="0" smtClean="0"/>
                  <a:t>15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4 i</a:t>
                </a:r>
              </a:p>
              <a:p>
                <a:r>
                  <a:rPr lang="pt-BR" dirty="0" smtClean="0"/>
                  <a:t>PV		</a:t>
                </a:r>
                <a:r>
                  <a:rPr lang="pt-BR" dirty="0" smtClean="0">
                    <a:sym typeface="Wingdings" pitchFamily="2" charset="2"/>
                  </a:rPr>
                  <a:t> 980,58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60" t="-1736" r="-620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  <p:sp>
        <p:nvSpPr>
          <p:cNvPr id="24" name="Elipse 23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7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17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0,08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365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180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,08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2,027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1,1689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365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16,89%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blipFill rotWithShape="1">
                <a:blip r:embed="rId2"/>
                <a:stretch>
                  <a:fillRect t="-1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8 i</a:t>
                </a:r>
              </a:p>
              <a:p>
                <a:r>
                  <a:rPr lang="pt-BR" dirty="0" smtClean="0"/>
                  <a:t>365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180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116,89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</a:t>
                </a:r>
                <a:r>
                  <a:rPr lang="pt-BR" u="sng" dirty="0" smtClean="0">
                    <a:sym typeface="Wingdings" pitchFamily="2" charset="2"/>
                  </a:rPr>
                  <a:t>16,89%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0,03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0,001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(1 + 0,001 x 65)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x 1,065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</a:t>
                </a:r>
                <a:r>
                  <a:rPr lang="pt-BR" u="sng" dirty="0" smtClean="0"/>
                  <a:t>R$ 2.662,50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blipFill rotWithShape="1">
                <a:blip r:embed="rId2"/>
                <a:stretch>
                  <a:fillRect l="-1865" t="-684" r="-1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 smtClean="0"/>
                  <a:t>0,03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0,00100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[</a:t>
                </a:r>
                <a:r>
                  <a:rPr lang="pt-BR" dirty="0" err="1" smtClean="0">
                    <a:ea typeface="Cambria Math"/>
                    <a:sym typeface="Wingdings" pitchFamily="2" charset="2"/>
                  </a:rPr>
                  <a:t>Enter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]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65 x		 0,06500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1,06500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2500 x	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R$ 2.662,50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826" r="-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0" y="248997"/>
            <a:ext cx="3096651" cy="2426786"/>
            <a:chOff x="4866294" y="3933056"/>
            <a:chExt cx="3163555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2</a:t>
              </a:r>
              <a:r>
                <a:rPr lang="pt-BR" sz="1600" dirty="0" smtClean="0"/>
                <a:t>.500,00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12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65d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53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1,0414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4,14%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blipFill rotWithShape="1"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50 i</a:t>
                </a:r>
              </a:p>
              <a:p>
                <a:r>
                  <a:rPr lang="pt-BR" dirty="0"/>
                  <a:t>1</a:t>
                </a:r>
                <a:r>
                  <a:rPr lang="pt-BR" dirty="0" smtClean="0"/>
                  <a:t>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104,14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</a:t>
                </a:r>
                <a:r>
                  <a:rPr lang="pt-BR" u="sng" dirty="0" smtClean="0">
                    <a:sym typeface="Wingdings" pitchFamily="2" charset="2"/>
                  </a:rPr>
                  <a:t>4,14%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8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0,0295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1,0324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34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3,24%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Alternativa A = 3,24% em 34 d</a:t>
                </a:r>
              </a:p>
              <a:p>
                <a:pPr algn="ctr"/>
                <a:r>
                  <a:rPr lang="pt-BR" dirty="0" smtClean="0"/>
                  <a:t>Alternativa B = 3,22% em 34d</a:t>
                </a:r>
              </a:p>
              <a:p>
                <a:pPr algn="ctr"/>
                <a:r>
                  <a:rPr lang="pt-BR" dirty="0" smtClean="0"/>
                  <a:t>Resposta: </a:t>
                </a:r>
                <a:r>
                  <a:rPr lang="pt-BR" u="sng" dirty="0" smtClean="0"/>
                  <a:t>Opção A é mais vantajosa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blipFill rotWithShape="1">
                <a:blip r:embed="rId2"/>
                <a:stretch>
                  <a:fillRect l="-1207" t="-855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3,22 i</a:t>
                </a:r>
              </a:p>
              <a:p>
                <a:r>
                  <a:rPr lang="pt-BR" dirty="0" smtClean="0"/>
                  <a:t>31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34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102,93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2,93%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A alternativa A = 2,95% em 31d</a:t>
                </a:r>
              </a:p>
              <a:p>
                <a:r>
                  <a:rPr lang="pt-BR" smtClean="0">
                    <a:sym typeface="Wingdings" pitchFamily="2" charset="2"/>
                  </a:rPr>
                  <a:t>A alternativa </a:t>
                </a:r>
                <a:r>
                  <a:rPr lang="pt-BR" dirty="0" smtClean="0">
                    <a:sym typeface="Wingdings" pitchFamily="2" charset="2"/>
                  </a:rPr>
                  <a:t>B = 2,93% em 31d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Resposta: </a:t>
                </a:r>
                <a:r>
                  <a:rPr lang="pt-BR" u="sng" dirty="0" smtClean="0">
                    <a:sym typeface="Wingdings" pitchFamily="2" charset="2"/>
                  </a:rPr>
                  <a:t>Opção A é mais vantajosa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52" t="-971" r="-690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74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Série de Pagamentos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2440231" y="260648"/>
            <a:ext cx="3283897" cy="2415135"/>
            <a:chOff x="2440231" y="260648"/>
            <a:chExt cx="3283897" cy="2415135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56388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271391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5000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</m:t>
                          </m:r>
                          <m:r>
                            <a:rPr lang="pt-BR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5000=</m:t>
                      </m:r>
                      <m:r>
                        <a:rPr lang="pt-BR" i="1">
                          <a:latin typeface="Cambria Math"/>
                        </a:rPr>
                        <m:t>𝑅</m:t>
                      </m:r>
                      <m:r>
                        <a:rPr lang="pt-BR" i="1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0,26824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0,02536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 smtClean="0"/>
              </a:p>
              <a:p>
                <a:pPr algn="ctr"/>
                <a:r>
                  <a:rPr lang="pt-BR" dirty="0" smtClean="0"/>
                  <a:t>R = </a:t>
                </a:r>
                <a:r>
                  <a:rPr lang="pt-BR" u="sng" dirty="0" smtClean="0"/>
                  <a:t>R$ 472,71</a:t>
                </a:r>
                <a:endParaRPr lang="pt-BR" u="sng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blipFill rotWithShape="1">
                <a:blip r:embed="rId2"/>
                <a:stretch>
                  <a:fillRect t="-1037" b="-2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4369692" y="3717032"/>
            <a:ext cx="358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HP 12c</a:t>
            </a:r>
          </a:p>
          <a:p>
            <a:r>
              <a:rPr lang="pt-BR" dirty="0" smtClean="0"/>
              <a:t>5000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12 n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u="sng" dirty="0" smtClean="0"/>
              <a:t>R$ 472,71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185522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440231" y="387279"/>
            <a:ext cx="3941907" cy="2753689"/>
            <a:chOff x="2440231" y="387279"/>
            <a:chExt cx="3941907" cy="2753689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756434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756434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725833"/>
              <a:ext cx="0" cy="10306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802414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143426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3616" y="387279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r>
                <a:rPr lang="pt-BR" sz="1600" dirty="0"/>
                <a:t> </a:t>
              </a:r>
              <a:r>
                <a:rPr lang="pt-BR" sz="1600" dirty="0" smtClean="0"/>
                <a:t>+ 1.000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779912" y="725833"/>
              <a:ext cx="0" cy="10329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725833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404664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6</a:t>
              </a:r>
              <a:r>
                <a:rPr lang="pt-BR" sz="1600" dirty="0" smtClean="0"/>
                <a:t> = ? + 1000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736576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12205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274929" y="3140968"/>
            <a:ext cx="3586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Descobrindo o valor presente da parcela adicional n6</a:t>
            </a:r>
          </a:p>
          <a:p>
            <a:r>
              <a:rPr lang="pt-BR" dirty="0" smtClean="0"/>
              <a:t>5000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1000 FV</a:t>
            </a:r>
          </a:p>
          <a:p>
            <a:r>
              <a:rPr lang="pt-BR" dirty="0" smtClean="0"/>
              <a:t>2 i</a:t>
            </a:r>
          </a:p>
          <a:p>
            <a:r>
              <a:rPr lang="pt-BR" dirty="0"/>
              <a:t>6</a:t>
            </a:r>
            <a:r>
              <a:rPr lang="pt-BR" dirty="0" smtClean="0"/>
              <a:t> n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-</a:t>
            </a:r>
            <a:r>
              <a:rPr lang="pt-BR" dirty="0" smtClean="0"/>
              <a:t>887,97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4.112,03</a:t>
            </a:r>
          </a:p>
          <a:p>
            <a:pPr algn="ctr"/>
            <a:r>
              <a:rPr lang="pt-BR" b="1" dirty="0"/>
              <a:t>Descobrindo o valor presente da parcela adicional n12</a:t>
            </a:r>
          </a:p>
          <a:p>
            <a:r>
              <a:rPr lang="pt-BR" dirty="0" smtClean="0"/>
              <a:t>12 </a:t>
            </a:r>
            <a:r>
              <a:rPr lang="pt-BR" dirty="0"/>
              <a:t>n</a:t>
            </a:r>
          </a:p>
          <a:p>
            <a:r>
              <a:rPr lang="pt-BR" dirty="0"/>
              <a:t>PV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-788,49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3.323,54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861613" y="29716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/>
              <a:t>Descobrindo o valor </a:t>
            </a:r>
            <a:r>
              <a:rPr lang="pt-BR" b="1" dirty="0" smtClean="0"/>
              <a:t>das Prestações</a:t>
            </a:r>
            <a:endParaRPr lang="pt-BR" b="1" dirty="0"/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0 </a:t>
            </a:r>
            <a:r>
              <a:rPr lang="pt-BR" dirty="0"/>
              <a:t>FV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 R$ </a:t>
            </a:r>
            <a:r>
              <a:rPr lang="pt-BR" u="sng" dirty="0" smtClean="0">
                <a:sym typeface="Wingdings" pitchFamily="2" charset="2"/>
              </a:rPr>
              <a:t>314, 27</a:t>
            </a:r>
            <a:endParaRPr lang="pt-BR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80291" y="5805264"/>
            <a:ext cx="410333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* Levando em consideração que os registros da calculadora não são limpos durante todo o processo.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81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432976" cy="2415135"/>
            <a:chOff x="2440231" y="260648"/>
            <a:chExt cx="3432976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408,00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79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996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15% = 72,00</a:t>
            </a:r>
          </a:p>
          <a:p>
            <a:r>
              <a:rPr lang="pt-BR" dirty="0" smtClean="0"/>
              <a:t>C = 408,00</a:t>
            </a:r>
          </a:p>
          <a:p>
            <a:r>
              <a:rPr lang="pt-BR" dirty="0" smtClean="0"/>
              <a:t>n = 5</a:t>
            </a:r>
          </a:p>
          <a:p>
            <a:r>
              <a:rPr lang="pt-BR" dirty="0" smtClean="0"/>
              <a:t>R = 110,00</a:t>
            </a:r>
          </a:p>
          <a:p>
            <a:r>
              <a:rPr lang="pt-BR" dirty="0" smtClean="0"/>
              <a:t>I =? 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0540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480 CHS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15 %</a:t>
            </a:r>
          </a:p>
          <a:p>
            <a:r>
              <a:rPr lang="pt-BR" dirty="0" smtClean="0"/>
              <a:t>-		</a:t>
            </a:r>
            <a:r>
              <a:rPr lang="pt-BR" dirty="0" smtClean="0">
                <a:sym typeface="Wingdings" pitchFamily="2" charset="2"/>
              </a:rPr>
              <a:t> -408,00</a:t>
            </a:r>
          </a:p>
          <a:p>
            <a:r>
              <a:rPr lang="pt-BR" dirty="0"/>
              <a:t>g</a:t>
            </a:r>
            <a:r>
              <a:rPr lang="pt-BR" dirty="0" smtClean="0"/>
              <a:t> END</a:t>
            </a:r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110 PMT</a:t>
            </a:r>
          </a:p>
          <a:p>
            <a:r>
              <a:rPr lang="pt-BR" dirty="0"/>
              <a:t>i</a:t>
            </a:r>
            <a:r>
              <a:rPr lang="pt-BR" dirty="0" smtClean="0"/>
              <a:t>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10,86 %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101526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3283998" y="1291249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3283998" y="1291249"/>
            <a:ext cx="232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5603627" y="546321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358363" y="222635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 = 50.000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44886" y="138431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 = 36</a:t>
            </a:r>
          </a:p>
          <a:p>
            <a:r>
              <a:rPr lang="pt-BR" sz="1600" dirty="0" smtClean="0"/>
              <a:t>i = 2% a.m.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26235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36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4788024" y="529392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3779502" y="567614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468504" y="271391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16293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18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29227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341987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-17746" y="1076543"/>
            <a:ext cx="2474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Empréstimo = 50.000,00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/>
              <a:t>i</a:t>
            </a:r>
            <a:r>
              <a:rPr lang="pt-BR" dirty="0" smtClean="0"/>
              <a:t> =2 %a.m.</a:t>
            </a:r>
          </a:p>
          <a:p>
            <a:r>
              <a:rPr lang="pt-BR" dirty="0" smtClean="0"/>
              <a:t>1ª em 60 dias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235366" y="1038650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</a:t>
            </a:r>
            <a:r>
              <a:rPr lang="pt-BR" sz="1050" dirty="0" smtClean="0"/>
              <a:t>1</a:t>
            </a:r>
            <a:endParaRPr lang="pt-BR" sz="1050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377950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643628" y="1340768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m2</a:t>
            </a:r>
            <a:endParaRPr lang="pt-BR" sz="105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61039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419872" y="1289045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275856" y="222635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J = ?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8389" y="3717032"/>
            <a:ext cx="34227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50.000 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 n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51.000</a:t>
            </a:r>
          </a:p>
          <a:p>
            <a:r>
              <a:rPr lang="pt-BR" dirty="0" smtClean="0">
                <a:sym typeface="Wingdings" pitchFamily="2" charset="2"/>
              </a:rPr>
              <a:t>[</a:t>
            </a:r>
            <a:r>
              <a:rPr lang="pt-BR" dirty="0" err="1" smtClean="0">
                <a:sym typeface="Wingdings" pitchFamily="2" charset="2"/>
              </a:rPr>
              <a:t>Enter</a:t>
            </a:r>
            <a:r>
              <a:rPr lang="pt-BR" dirty="0" smtClean="0">
                <a:sym typeface="Wingdings" pitchFamily="2" charset="2"/>
              </a:rPr>
              <a:t>]</a:t>
            </a:r>
          </a:p>
          <a:p>
            <a:r>
              <a:rPr lang="pt-BR" dirty="0" smtClean="0">
                <a:sym typeface="Wingdings" pitchFamily="2" charset="2"/>
              </a:rPr>
              <a:t>PV</a:t>
            </a:r>
          </a:p>
          <a:p>
            <a:r>
              <a:rPr lang="pt-BR" dirty="0" smtClean="0">
                <a:sym typeface="Wingdings" pitchFamily="2" charset="2"/>
              </a:rPr>
              <a:t>0 FV</a:t>
            </a:r>
          </a:p>
          <a:p>
            <a:r>
              <a:rPr lang="pt-BR" dirty="0" smtClean="0">
                <a:sym typeface="Wingdings" pitchFamily="2" charset="2"/>
              </a:rPr>
              <a:t>36 n</a:t>
            </a:r>
          </a:p>
          <a:p>
            <a:r>
              <a:rPr lang="pt-BR" dirty="0" smtClean="0">
                <a:sym typeface="Wingdings" pitchFamily="2" charset="2"/>
              </a:rPr>
              <a:t>PMT		 </a:t>
            </a:r>
            <a:r>
              <a:rPr lang="pt-BR" u="sng" dirty="0" smtClean="0">
                <a:sym typeface="Wingdings" pitchFamily="2" charset="2"/>
              </a:rPr>
              <a:t>R$ 2.008,00</a:t>
            </a:r>
            <a:endParaRPr lang="pt-BR" u="sng" dirty="0"/>
          </a:p>
        </p:txBody>
      </p:sp>
      <p:sp>
        <p:nvSpPr>
          <p:cNvPr id="25" name="Elipse 24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87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43808" y="260648"/>
            <a:ext cx="3716071" cy="2415135"/>
            <a:chOff x="2416823" y="260648"/>
            <a:chExt cx="3716071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475,00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413482" y="131254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V="1">
              <a:off x="2857013" y="567614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2416823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842059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3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3710154" y="76470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18389" y="3717032"/>
            <a:ext cx="293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 BEG</a:t>
            </a:r>
            <a:endParaRPr lang="pt-BR" dirty="0"/>
          </a:p>
          <a:p>
            <a:r>
              <a:rPr lang="pt-BR" dirty="0" smtClean="0"/>
              <a:t>475 CHS 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100 PMT</a:t>
            </a:r>
          </a:p>
          <a:p>
            <a:r>
              <a:rPr lang="pt-BR" dirty="0" smtClean="0"/>
              <a:t> 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2,63 %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323480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761592" cy="2415135"/>
            <a:chOff x="2440231" y="260648"/>
            <a:chExt cx="3761592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36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36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18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787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 smtClean="0"/>
              <a:t>R = 144,22</a:t>
            </a:r>
          </a:p>
          <a:p>
            <a:r>
              <a:rPr lang="pt-BR" dirty="0"/>
              <a:t>i</a:t>
            </a:r>
            <a:r>
              <a:rPr lang="pt-BR" dirty="0" smtClean="0"/>
              <a:t> =3%a.m.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422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144,22 CHS PMT</a:t>
            </a:r>
          </a:p>
          <a:p>
            <a:r>
              <a:rPr lang="pt-BR" dirty="0" smtClean="0"/>
              <a:t>36 n</a:t>
            </a:r>
          </a:p>
          <a:p>
            <a:r>
              <a:rPr lang="pt-BR" dirty="0" smtClean="0"/>
              <a:t>3 i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3.148,65</a:t>
            </a:r>
          </a:p>
          <a:p>
            <a:r>
              <a:rPr lang="pt-BR" dirty="0" smtClean="0"/>
              <a:t>200 +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R$ 3.348,65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56091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Sistemas de amortização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84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0,00056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500</a:t>
                </a:r>
                <a:r>
                  <a:rPr lang="pt-BR" dirty="0" smtClean="0"/>
                  <a:t> = C(1 + </a:t>
                </a:r>
                <a:r>
                  <a:rPr lang="pt-BR" dirty="0"/>
                  <a:t>0,00056</a:t>
                </a:r>
                <a:r>
                  <a:rPr lang="pt-BR" dirty="0" smtClean="0"/>
                  <a:t> x 20)</a:t>
                </a:r>
              </a:p>
              <a:p>
                <a:pPr algn="ctr"/>
                <a:r>
                  <a:rPr lang="pt-BR" dirty="0" smtClean="0"/>
                  <a:t>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pt-BR" b="0" i="1" dirty="0" smtClean="0">
                            <a:latin typeface="Cambria Math"/>
                          </a:rPr>
                          <m:t>1,01111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C = </a:t>
                </a:r>
                <a:r>
                  <a:rPr lang="pt-BR" u="sng" dirty="0" smtClean="0"/>
                  <a:t>R$ 494,51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blipFill rotWithShape="1">
                <a:blip r:embed="rId2"/>
                <a:stretch>
                  <a:fillRect l="-1422" t="-874" r="-1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>
                    <a:ea typeface="Cambria Math"/>
                    <a:sym typeface="Wingdings" pitchFamily="2" charset="2"/>
                  </a:rPr>
                  <a:t>500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0,2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/>
                  <a:t>3</a:t>
                </a:r>
                <a:r>
                  <a:rPr lang="pt-BR" dirty="0" smtClean="0"/>
                  <a:t>60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20 x		 0,01111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1,01111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R$ 494,51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87" t="-971" r="-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588083" cy="2426786"/>
            <a:chOff x="4866294" y="3933056"/>
            <a:chExt cx="366560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596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51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20d</a:t>
              </a:r>
            </a:p>
            <a:p>
              <a:r>
                <a:rPr lang="pt-BR" sz="1600" dirty="0" smtClean="0"/>
                <a:t>i = 20%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151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500,00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?</a:t>
            </a:r>
          </a:p>
          <a:p>
            <a:r>
              <a:rPr lang="pt-BR" dirty="0"/>
              <a:t>n = 20d</a:t>
            </a:r>
          </a:p>
          <a:p>
            <a:r>
              <a:rPr lang="pt-BR" dirty="0"/>
              <a:t>i = 20% a.a.</a:t>
            </a:r>
          </a:p>
          <a:p>
            <a:r>
              <a:rPr lang="pt-BR" dirty="0"/>
              <a:t>M = </a:t>
            </a:r>
            <a:r>
              <a:rPr lang="pt-BR" dirty="0" smtClean="0"/>
              <a:t>500,00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86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039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10.900,72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55.649,28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5.564,93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43.658,49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4.365,85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13.189,87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30.468,62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3.046,86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14.508,86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15.959,76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1.595,98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15.959,74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66.550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17.555,72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6.655,00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10.900,00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55.649,28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5.564,93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 smtClean="0">
                    <a:sym typeface="Wingdings" pitchFamily="2" charset="2"/>
                  </a:rPr>
                  <a:t>11.990,79 </a:t>
                </a:r>
                <a:r>
                  <a:rPr lang="pt-BR" sz="1400" dirty="0">
                    <a:sym typeface="Wingdings" pitchFamily="2" charset="2"/>
                  </a:rPr>
                  <a:t>(Amortização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43.658,49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blipFill rotWithShape="1">
                <a:blip r:embed="rId2"/>
                <a:stretch>
                  <a:fillRect l="-1085" t="-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2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sem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54056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94391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41.810,13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4.181,01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9.008,86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32.801,27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3.280,13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9.909,74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22.891,53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2.289,15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10.900,72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11.990,81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1.199,08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50.000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13.189,87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5.000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8.189,87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41.810,13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4.181,01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/>
                  <a:t>9.008,86 </a:t>
                </a:r>
                <a:r>
                  <a:rPr lang="pt-BR" sz="1400" dirty="0" smtClean="0"/>
                  <a:t> </a:t>
                </a:r>
                <a:r>
                  <a:rPr lang="pt-BR" sz="1400" dirty="0" smtClean="0">
                    <a:sym typeface="Wingdings" pitchFamily="2" charset="2"/>
                  </a:rPr>
                  <a:t>(</a:t>
                </a:r>
                <a:r>
                  <a:rPr lang="pt-BR" sz="1400" dirty="0">
                    <a:sym typeface="Wingdings" pitchFamily="2" charset="2"/>
                  </a:rPr>
                  <a:t>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32.801,27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blipFill rotWithShape="1">
                <a:blip r:embed="rId2"/>
                <a:stretch>
                  <a:fillRect l="-1221" t="-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3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com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7435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2340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19.965,00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53.240,00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18.634,00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5.324,00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39.930,00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17.303,00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3.993,00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26.620,00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15.972,00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2.662,00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14.641,00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1.331,00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66.550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13.310,00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6.655,00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6.655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13.310,00 +		 19.965,00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13.310 - 		 45.535,00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409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70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sem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28988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2704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3715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com juros durante a carência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50.000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10.000,00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10.000,00 +		 15.000,00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50.000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10.000 - 		 40.000,00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615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1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Análise de Projetos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29-30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746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1103"/>
              </p:ext>
            </p:extLst>
          </p:nvPr>
        </p:nvGraphicFramePr>
        <p:xfrm>
          <a:off x="530996" y="1206044"/>
          <a:ext cx="560633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B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(28,00)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7,00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17,00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8,00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27,00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simples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71515" y="4941168"/>
            <a:ext cx="218040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15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13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A</a:t>
            </a:r>
            <a:r>
              <a:rPr lang="pt-BR" dirty="0" smtClean="0">
                <a:sym typeface="Wingdings" pitchFamily="2" charset="2"/>
              </a:rPr>
              <a:t> = 2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A</a:t>
            </a:r>
            <a:r>
              <a:rPr lang="pt-BR" dirty="0">
                <a:sym typeface="Wingdings" pitchFamily="2" charset="2"/>
              </a:rPr>
              <a:t> = </a:t>
            </a:r>
            <a:r>
              <a:rPr lang="pt-BR" u="sng" dirty="0" smtClean="0">
                <a:sym typeface="Wingdings" pitchFamily="2" charset="2"/>
              </a:rPr>
              <a:t>2,87anos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95936" y="4941168"/>
            <a:ext cx="210987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4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4</a:t>
            </a:r>
            <a:r>
              <a:rPr lang="pt-BR" u="sng" dirty="0" smtClean="0">
                <a:sym typeface="Wingdings" pitchFamily="2" charset="2"/>
              </a:rPr>
              <a:t>,3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72200" y="5457998"/>
            <a:ext cx="269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simples escolheríamos o </a:t>
            </a:r>
            <a:r>
              <a:rPr lang="pt-BR" b="1" dirty="0" smtClean="0"/>
              <a:t>Projeto A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6509254" y="97011"/>
                <a:ext cx="2350323" cy="5047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o Saldo Projeto A</a:t>
                </a:r>
              </a:p>
              <a:p>
                <a:r>
                  <a:rPr lang="pt-BR" sz="1400" dirty="0" smtClean="0"/>
                  <a:t>43 CHS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15 +	</a:t>
                </a:r>
                <a:r>
                  <a:rPr lang="pt-BR" sz="1400" dirty="0" smtClean="0">
                    <a:sym typeface="Wingdings" pitchFamily="2" charset="2"/>
                  </a:rPr>
                  <a:t> -28</a:t>
                </a:r>
                <a:endParaRPr lang="pt-BR" sz="1400" dirty="0" smtClean="0"/>
              </a:p>
              <a:p>
                <a:r>
                  <a:rPr lang="pt-BR" sz="1400" dirty="0" smtClean="0"/>
                  <a:t>...</a:t>
                </a:r>
              </a:p>
              <a:p>
                <a:r>
                  <a:rPr lang="pt-BR" sz="1400" dirty="0" smtClean="0"/>
                  <a:t>1,5 +	</a:t>
                </a:r>
                <a:r>
                  <a:rPr lang="pt-BR" sz="1400" dirty="0" smtClean="0">
                    <a:sym typeface="Wingdings" pitchFamily="2" charset="2"/>
                  </a:rPr>
                  <a:t> 8,00</a:t>
                </a:r>
              </a:p>
              <a:p>
                <a:endParaRPr lang="pt-BR" sz="1400" dirty="0" smtClean="0">
                  <a:sym typeface="Wingdings" pitchFamily="2" charset="2"/>
                </a:endParaRPr>
              </a:p>
              <a:p>
                <a:r>
                  <a:rPr lang="pt-BR" sz="1400" b="1" dirty="0" smtClean="0"/>
                  <a:t>Calculando o </a:t>
                </a:r>
                <a:r>
                  <a:rPr lang="pt-BR" sz="1400" b="1" dirty="0" err="1" smtClean="0"/>
                  <a:t>Payback</a:t>
                </a:r>
                <a:r>
                  <a:rPr lang="pt-BR" sz="1400" b="1" dirty="0" smtClean="0"/>
                  <a:t> A</a:t>
                </a:r>
              </a:p>
              <a:p>
                <a:r>
                  <a:rPr lang="pt-BR" sz="1400" dirty="0" smtClean="0"/>
                  <a:t>2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13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 smtClean="0">
                  <a:ea typeface="Cambria Math"/>
                </a:endParaRPr>
              </a:p>
              <a:p>
                <a:r>
                  <a:rPr lang="pt-BR" sz="1400" dirty="0" smtClean="0"/>
                  <a:t>+ 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2,87 anos</a:t>
                </a:r>
                <a:endParaRPr lang="pt-BR" sz="1400" u="sng" dirty="0" smtClean="0"/>
              </a:p>
              <a:p>
                <a:endParaRPr lang="pt-BR" sz="1400" b="1" dirty="0" smtClean="0"/>
              </a:p>
              <a:p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smtClean="0"/>
                  <a:t>Saldo </a:t>
                </a:r>
                <a:r>
                  <a:rPr lang="pt-BR" sz="1400" b="1" dirty="0"/>
                  <a:t>Projeto </a:t>
                </a:r>
                <a:r>
                  <a:rPr lang="pt-BR" sz="1400" b="1" dirty="0" smtClean="0"/>
                  <a:t>B</a:t>
                </a:r>
                <a:endParaRPr lang="pt-BR" sz="1400" b="1" dirty="0"/>
              </a:p>
              <a:p>
                <a:r>
                  <a:rPr lang="pt-BR" sz="1400" dirty="0"/>
                  <a:t>43 CHS 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10 +	</a:t>
                </a:r>
                <a:r>
                  <a:rPr lang="pt-BR" sz="1400" dirty="0" smtClean="0">
                    <a:sym typeface="Wingdings" pitchFamily="2" charset="2"/>
                  </a:rPr>
                  <a:t> -33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...</a:t>
                </a:r>
                <a:endParaRPr lang="pt-BR" sz="1400" dirty="0"/>
              </a:p>
              <a:p>
                <a:r>
                  <a:rPr lang="pt-BR" sz="1400" dirty="0" smtClean="0"/>
                  <a:t>10+	</a:t>
                </a:r>
                <a:r>
                  <a:rPr lang="pt-BR" sz="1400" dirty="0" smtClean="0">
                    <a:sym typeface="Wingdings" pitchFamily="2" charset="2"/>
                  </a:rPr>
                  <a:t> 27,00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b="1" dirty="0" smtClean="0"/>
              </a:p>
              <a:p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err="1"/>
                  <a:t>Payback</a:t>
                </a:r>
                <a:r>
                  <a:rPr lang="pt-BR" sz="1400" b="1" dirty="0"/>
                  <a:t> A</a:t>
                </a:r>
              </a:p>
              <a:p>
                <a:r>
                  <a:rPr lang="pt-BR" sz="1400" dirty="0" smtClean="0"/>
                  <a:t>4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/>
                  <a:t>3</a:t>
                </a:r>
                <a:r>
                  <a:rPr lang="pt-BR" sz="1400" dirty="0" smtClean="0"/>
                  <a:t>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10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/>
                  <a:t>+ 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4,3 anos</a:t>
                </a:r>
                <a:endParaRPr lang="pt-BR" sz="1400" u="sng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54" y="97011"/>
                <a:ext cx="2350323" cy="5047536"/>
              </a:xfrm>
              <a:prstGeom prst="rect">
                <a:avLst/>
              </a:prstGeom>
              <a:blipFill rotWithShape="1">
                <a:blip r:embed="rId2"/>
                <a:stretch>
                  <a:fillRect l="-779" t="-121" b="-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62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2627784" y="0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descontado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i: </a:t>
            </a:r>
            <a:r>
              <a:rPr lang="pt-BR" dirty="0" smtClean="0"/>
              <a:t>8% a.a.</a:t>
            </a:r>
            <a:endParaRPr lang="pt-BR" dirty="0"/>
          </a:p>
        </p:txBody>
      </p:sp>
      <p:grpSp>
        <p:nvGrpSpPr>
          <p:cNvPr id="55" name="Grupo 54"/>
          <p:cNvGrpSpPr/>
          <p:nvPr/>
        </p:nvGrpSpPr>
        <p:grpSpPr>
          <a:xfrm>
            <a:off x="82480" y="692473"/>
            <a:ext cx="4681248" cy="2943482"/>
            <a:chOff x="1259632" y="498158"/>
            <a:chExt cx="4681248" cy="2943482"/>
          </a:xfrm>
        </p:grpSpPr>
        <p:grpSp>
          <p:nvGrpSpPr>
            <p:cNvPr id="33" name="Grupo 32"/>
            <p:cNvGrpSpPr/>
            <p:nvPr/>
          </p:nvGrpSpPr>
          <p:grpSpPr>
            <a:xfrm>
              <a:off x="2440978" y="498158"/>
              <a:ext cx="3499902" cy="2943482"/>
              <a:chOff x="2440978" y="498158"/>
              <a:chExt cx="3499902" cy="2943482"/>
            </a:xfrm>
          </p:grpSpPr>
          <p:cxnSp>
            <p:nvCxnSpPr>
              <p:cNvPr id="11" name="Conector de seta reta 10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</a:t>
                </a:r>
                <a:r>
                  <a:rPr lang="pt-BR" sz="1600" dirty="0" smtClean="0"/>
                  <a:t>43</a:t>
                </a:r>
                <a:endParaRPr lang="pt-BR" sz="1600" dirty="0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4788024" y="573891"/>
                <a:ext cx="705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R= 1,5</a:t>
                </a:r>
                <a:endParaRPr lang="pt-BR" sz="1600" dirty="0"/>
              </a:p>
            </p:txBody>
          </p:sp>
          <p:cxnSp>
            <p:nvCxnSpPr>
              <p:cNvPr id="17" name="Conector de seta reta 16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3160931" y="498158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</a:t>
                </a:r>
                <a:r>
                  <a:rPr lang="pt-BR" sz="1600" dirty="0" smtClean="0"/>
                  <a:t>= </a:t>
                </a:r>
                <a:r>
                  <a:rPr lang="pt-BR" sz="1600" dirty="0" smtClean="0"/>
                  <a:t>15,00</a:t>
                </a:r>
                <a:endParaRPr lang="pt-BR" sz="1600" dirty="0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3" name="Chave esquerda 2"/>
              <p:cNvSpPr/>
              <p:nvPr/>
            </p:nvSpPr>
            <p:spPr>
              <a:xfrm rot="5400000">
                <a:off x="3508784" y="608256"/>
                <a:ext cx="399734" cy="100811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3053752" y="21642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4061864" y="2154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27" name="Conector de seta reta 26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have esquerda 28"/>
              <p:cNvSpPr/>
              <p:nvPr/>
            </p:nvSpPr>
            <p:spPr>
              <a:xfrm rot="5400000">
                <a:off x="5086114" y="608256"/>
                <a:ext cx="399734" cy="100811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4637181" y="2177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639194" y="2195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34" name="CaixaDeTexto 33"/>
            <p:cNvSpPr txBox="1"/>
            <p:nvPr/>
          </p:nvSpPr>
          <p:spPr>
            <a:xfrm>
              <a:off x="1259632" y="1848110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A</a:t>
              </a:r>
              <a:endParaRPr lang="pt-BR" b="1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33323" y="3441640"/>
            <a:ext cx="4681248" cy="2867749"/>
            <a:chOff x="1392601" y="3481533"/>
            <a:chExt cx="4681248" cy="2867749"/>
          </a:xfrm>
        </p:grpSpPr>
        <p:grpSp>
          <p:nvGrpSpPr>
            <p:cNvPr id="35" name="Grupo 34"/>
            <p:cNvGrpSpPr/>
            <p:nvPr/>
          </p:nvGrpSpPr>
          <p:grpSpPr>
            <a:xfrm>
              <a:off x="2573947" y="3481533"/>
              <a:ext cx="3499902" cy="2867749"/>
              <a:chOff x="2440978" y="573891"/>
              <a:chExt cx="3499902" cy="2867749"/>
            </a:xfrm>
          </p:grpSpPr>
          <p:cxnSp>
            <p:nvCxnSpPr>
              <p:cNvPr id="36" name="Conector de seta reta 35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</a:t>
                </a:r>
                <a:r>
                  <a:rPr lang="pt-BR" sz="1600" dirty="0" smtClean="0"/>
                  <a:t>43</a:t>
                </a:r>
                <a:endParaRPr lang="pt-BR" sz="1600" dirty="0"/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/>
              <p:cNvSpPr txBox="1"/>
              <p:nvPr/>
            </p:nvSpPr>
            <p:spPr>
              <a:xfrm>
                <a:off x="4047357" y="573891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</a:t>
                </a:r>
                <a:r>
                  <a:rPr lang="pt-BR" sz="1600" dirty="0" smtClean="0"/>
                  <a:t>= </a:t>
                </a:r>
                <a:r>
                  <a:rPr lang="pt-BR" sz="1600" dirty="0" smtClean="0"/>
                  <a:t>10,00</a:t>
                </a:r>
                <a:endParaRPr lang="pt-BR" sz="16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45" name="Chave esquerda 44"/>
              <p:cNvSpPr/>
              <p:nvPr/>
            </p:nvSpPr>
            <p:spPr>
              <a:xfrm rot="5400000">
                <a:off x="4299503" y="-182463"/>
                <a:ext cx="395626" cy="258544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3053752" y="21642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4061864" y="2154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ixaDeTexto 50"/>
              <p:cNvSpPr txBox="1"/>
              <p:nvPr/>
            </p:nvSpPr>
            <p:spPr>
              <a:xfrm>
                <a:off x="4637181" y="2177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5639194" y="2195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1392601" y="4755752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B</a:t>
              </a:r>
              <a:endParaRPr lang="pt-BR" b="1" dirty="0"/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5228728" y="97011"/>
            <a:ext cx="2355773" cy="655564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sz="1400" b="1" dirty="0" smtClean="0"/>
              <a:t>Calculando o Saldo Projeto A</a:t>
            </a:r>
          </a:p>
          <a:p>
            <a:r>
              <a:rPr lang="pt-BR" sz="1400" dirty="0" smtClean="0"/>
              <a:t>43 CHS [</a:t>
            </a:r>
            <a:r>
              <a:rPr lang="pt-BR" sz="1400" dirty="0" err="1" smtClean="0"/>
              <a:t>Enter</a:t>
            </a:r>
            <a:r>
              <a:rPr lang="pt-BR" sz="1400" dirty="0" smtClean="0"/>
              <a:t>]</a:t>
            </a:r>
          </a:p>
          <a:p>
            <a:r>
              <a:rPr lang="pt-BR" sz="1400" dirty="0" smtClean="0"/>
              <a:t>15 CHS FV</a:t>
            </a:r>
          </a:p>
          <a:p>
            <a:r>
              <a:rPr lang="pt-BR" sz="1400" dirty="0" smtClean="0"/>
              <a:t>8 i</a:t>
            </a:r>
          </a:p>
          <a:p>
            <a:r>
              <a:rPr lang="pt-BR" sz="1400" dirty="0" smtClean="0"/>
              <a:t>1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13,89</a:t>
            </a:r>
          </a:p>
          <a:p>
            <a:r>
              <a:rPr lang="pt-BR" sz="1400" dirty="0" smtClean="0">
                <a:sym typeface="Wingdings" pitchFamily="2" charset="2"/>
              </a:rPr>
              <a:t>+	 -29,11</a:t>
            </a:r>
            <a:endParaRPr lang="pt-BR" sz="1400" dirty="0" smtClean="0"/>
          </a:p>
          <a:p>
            <a:r>
              <a:rPr lang="pt-BR" sz="1400" dirty="0" smtClean="0"/>
              <a:t>2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12,86</a:t>
            </a:r>
          </a:p>
          <a:p>
            <a:r>
              <a:rPr lang="pt-BR" sz="1400" dirty="0" smtClean="0">
                <a:sym typeface="Wingdings" pitchFamily="2" charset="2"/>
              </a:rPr>
              <a:t>+	 -16,15</a:t>
            </a:r>
            <a:endParaRPr lang="pt-BR" sz="1400" dirty="0" smtClean="0"/>
          </a:p>
          <a:p>
            <a:r>
              <a:rPr lang="pt-BR" sz="1400" dirty="0" smtClean="0"/>
              <a:t>...</a:t>
            </a:r>
          </a:p>
          <a:p>
            <a:r>
              <a:rPr lang="pt-BR" sz="1400" dirty="0" smtClean="0"/>
              <a:t>1,5 CHS FV</a:t>
            </a:r>
          </a:p>
          <a:p>
            <a:r>
              <a:rPr lang="pt-BR" sz="1400" dirty="0" smtClean="0"/>
              <a:t>7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0,88</a:t>
            </a:r>
            <a:endParaRPr lang="pt-BR" sz="1400" dirty="0" smtClean="0"/>
          </a:p>
          <a:p>
            <a:r>
              <a:rPr lang="pt-BR" sz="1400" dirty="0" smtClean="0"/>
              <a:t>+	</a:t>
            </a:r>
            <a:r>
              <a:rPr lang="pt-BR" sz="1400" dirty="0" smtClean="0">
                <a:sym typeface="Wingdings" pitchFamily="2" charset="2"/>
              </a:rPr>
              <a:t> -0,39</a:t>
            </a:r>
          </a:p>
          <a:p>
            <a:endParaRPr lang="pt-BR" sz="1400" dirty="0" smtClean="0">
              <a:sym typeface="Wingdings" pitchFamily="2" charset="2"/>
            </a:endParaRPr>
          </a:p>
          <a:p>
            <a:r>
              <a:rPr lang="pt-BR" sz="1400" b="1" dirty="0" smtClean="0"/>
              <a:t>Calculando </a:t>
            </a:r>
            <a:r>
              <a:rPr lang="pt-BR" sz="1400" b="1" dirty="0"/>
              <a:t>o </a:t>
            </a:r>
            <a:endParaRPr lang="pt-BR" sz="1400" b="1" dirty="0" smtClean="0"/>
          </a:p>
          <a:p>
            <a:r>
              <a:rPr lang="pt-BR" sz="1400" b="1" dirty="0" smtClean="0"/>
              <a:t>Saldo </a:t>
            </a:r>
            <a:r>
              <a:rPr lang="pt-BR" sz="1400" b="1" dirty="0"/>
              <a:t>Projeto </a:t>
            </a:r>
            <a:r>
              <a:rPr lang="pt-BR" sz="1400" b="1" dirty="0" smtClean="0"/>
              <a:t>B</a:t>
            </a:r>
            <a:endParaRPr lang="pt-BR" sz="1400" b="1" dirty="0"/>
          </a:p>
          <a:p>
            <a:r>
              <a:rPr lang="pt-BR" sz="1400" dirty="0"/>
              <a:t>43 CHS [</a:t>
            </a:r>
            <a:r>
              <a:rPr lang="pt-BR" sz="1400" dirty="0" err="1"/>
              <a:t>Enter</a:t>
            </a:r>
            <a:r>
              <a:rPr lang="pt-BR" sz="1400" dirty="0"/>
              <a:t>]</a:t>
            </a:r>
          </a:p>
          <a:p>
            <a:r>
              <a:rPr lang="pt-BR" sz="1400" dirty="0" smtClean="0"/>
              <a:t>10 </a:t>
            </a:r>
            <a:r>
              <a:rPr lang="pt-BR" sz="1400" dirty="0"/>
              <a:t>CHS FV</a:t>
            </a:r>
          </a:p>
          <a:p>
            <a:r>
              <a:rPr lang="pt-BR" sz="1400" dirty="0"/>
              <a:t>8 i</a:t>
            </a:r>
          </a:p>
          <a:p>
            <a:r>
              <a:rPr lang="pt-BR" sz="1400" dirty="0"/>
              <a:t>1 n</a:t>
            </a:r>
          </a:p>
          <a:p>
            <a:r>
              <a:rPr lang="pt-BR" sz="1400" dirty="0"/>
              <a:t>PV	</a:t>
            </a:r>
            <a:r>
              <a:rPr lang="pt-BR" sz="1400" dirty="0">
                <a:sym typeface="Wingdings" pitchFamily="2" charset="2"/>
              </a:rPr>
              <a:t> </a:t>
            </a:r>
            <a:r>
              <a:rPr lang="pt-BR" sz="1400" dirty="0" smtClean="0"/>
              <a:t>9,26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 </a:t>
            </a:r>
            <a:r>
              <a:rPr lang="pt-BR" sz="1400" dirty="0" smtClean="0">
                <a:sym typeface="Wingdings" pitchFamily="2" charset="2"/>
              </a:rPr>
              <a:t>-33,74</a:t>
            </a:r>
          </a:p>
          <a:p>
            <a:r>
              <a:rPr lang="pt-BR" sz="1400" dirty="0" smtClean="0">
                <a:sym typeface="Wingdings" pitchFamily="2" charset="2"/>
              </a:rPr>
              <a:t>...</a:t>
            </a:r>
            <a:endParaRPr lang="pt-BR" sz="1400" dirty="0"/>
          </a:p>
          <a:p>
            <a:r>
              <a:rPr lang="pt-BR" sz="1400" dirty="0" smtClean="0"/>
              <a:t>7 </a:t>
            </a:r>
            <a:r>
              <a:rPr lang="pt-BR" sz="1400" dirty="0"/>
              <a:t>n</a:t>
            </a:r>
          </a:p>
          <a:p>
            <a:r>
              <a:rPr lang="pt-BR" sz="1400" dirty="0"/>
              <a:t>PV	</a:t>
            </a:r>
            <a:r>
              <a:rPr lang="pt-BR" sz="1400" dirty="0">
                <a:sym typeface="Wingdings" pitchFamily="2" charset="2"/>
              </a:rPr>
              <a:t> </a:t>
            </a:r>
            <a:r>
              <a:rPr lang="pt-BR" sz="1400" dirty="0" smtClean="0">
                <a:sym typeface="Wingdings" pitchFamily="2" charset="2"/>
              </a:rPr>
              <a:t>5,83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 </a:t>
            </a:r>
            <a:r>
              <a:rPr lang="pt-BR" sz="1400" dirty="0" smtClean="0">
                <a:sym typeface="Wingdings" pitchFamily="2" charset="2"/>
              </a:rPr>
              <a:t>9,06</a:t>
            </a:r>
            <a:endParaRPr lang="pt-BR" sz="1400" dirty="0"/>
          </a:p>
          <a:p>
            <a:r>
              <a:rPr lang="pt-BR" sz="1400" dirty="0"/>
              <a:t>...</a:t>
            </a:r>
          </a:p>
          <a:p>
            <a:endParaRPr lang="pt-BR" sz="14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tângulo 56"/>
              <p:cNvSpPr/>
              <p:nvPr/>
            </p:nvSpPr>
            <p:spPr>
              <a:xfrm>
                <a:off x="7164288" y="3555593"/>
                <a:ext cx="216024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b="1" dirty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err="1"/>
                  <a:t>Payback</a:t>
                </a:r>
                <a:r>
                  <a:rPr lang="pt-BR" sz="1400" b="1" dirty="0"/>
                  <a:t> </a:t>
                </a:r>
                <a:r>
                  <a:rPr lang="pt-BR" sz="1400" b="1" dirty="0" smtClean="0"/>
                  <a:t>B</a:t>
                </a:r>
                <a:endParaRPr lang="pt-BR" sz="1400" b="1" dirty="0"/>
              </a:p>
              <a:p>
                <a:r>
                  <a:rPr lang="pt-BR" sz="1400" dirty="0" smtClean="0"/>
                  <a:t>5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3,07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6,3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/>
                  <a:t>+ 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5,49 </a:t>
                </a:r>
                <a:r>
                  <a:rPr lang="pt-BR" sz="1400" u="sng" dirty="0">
                    <a:sym typeface="Wingdings" pitchFamily="2" charset="2"/>
                  </a:rPr>
                  <a:t>anos</a:t>
                </a:r>
                <a:endParaRPr lang="pt-BR" sz="1400" u="sng" dirty="0"/>
              </a:p>
            </p:txBody>
          </p:sp>
        </mc:Choice>
        <mc:Fallback>
          <p:sp>
            <p:nvSpPr>
              <p:cNvPr id="57" name="Retângulo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555593"/>
                <a:ext cx="2160240" cy="1169551"/>
              </a:xfrm>
              <a:prstGeom prst="rect">
                <a:avLst/>
              </a:prstGeom>
              <a:blipFill rotWithShape="1">
                <a:blip r:embed="rId2"/>
                <a:stretch>
                  <a:fillRect l="-563" t="-521" b="-4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1296144" cy="116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 smtClean="0"/>
          </a:p>
          <a:p>
            <a:pPr algn="ctr"/>
            <a:r>
              <a:rPr lang="pt-BR" sz="1100" dirty="0" smtClean="0"/>
              <a:t>continuação</a:t>
            </a:r>
            <a:endParaRPr lang="pt-BR" sz="11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70183"/>
              </p:ext>
            </p:extLst>
          </p:nvPr>
        </p:nvGraphicFramePr>
        <p:xfrm>
          <a:off x="530996" y="1206044"/>
          <a:ext cx="7848869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Projeto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13,89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(29,11)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9,26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(33,74)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(16,25)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8,57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(25,17)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11,91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(4,34)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7,94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(17,23)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(3,24)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7,35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(9,88)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(2,22)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(3,07)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0,95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(1,27)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3,23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0,88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(0,39)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9,06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descontado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5103674"/>
            <a:ext cx="24483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Projeto A </a:t>
            </a:r>
            <a:r>
              <a:rPr lang="pt-BR" dirty="0" smtClean="0"/>
              <a:t>não se paga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292080" y="5103674"/>
            <a:ext cx="22605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6,30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3,07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>
                <a:sym typeface="Wingdings" pitchFamily="2" charset="2"/>
              </a:rPr>
              <a:t>D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5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 </a:t>
            </a:r>
            <a:r>
              <a:rPr lang="pt-BR" baseline="-25000" dirty="0">
                <a:sym typeface="Wingdings" pitchFamily="2" charset="2"/>
              </a:rPr>
              <a:t>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 smtClean="0">
                <a:sym typeface="Wingdings" pitchFamily="2" charset="2"/>
              </a:rPr>
              <a:t>5,49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518972" y="5180999"/>
            <a:ext cx="155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descontado escolheríamos o </a:t>
            </a:r>
            <a:r>
              <a:rPr lang="pt-BR" b="1" dirty="0" smtClean="0"/>
              <a:t>Projeto 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84638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317456" y="120604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i: 10% </a:t>
            </a:r>
            <a:r>
              <a:rPr lang="pt-BR" dirty="0" smtClean="0"/>
              <a:t>a.a.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1263826" y="768206"/>
            <a:ext cx="3465844" cy="2867749"/>
            <a:chOff x="2440978" y="573891"/>
            <a:chExt cx="3465844" cy="2867749"/>
          </a:xfrm>
        </p:grpSpPr>
        <p:cxnSp>
          <p:nvCxnSpPr>
            <p:cNvPr id="11" name="Conector de seta reta 10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100.000,00</a:t>
              </a:r>
              <a:endParaRPr lang="pt-BR" sz="1600" dirty="0"/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4020960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3854551" y="573891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</a:t>
              </a:r>
              <a:r>
                <a:rPr lang="pt-BR" sz="1600" dirty="0" smtClean="0"/>
                <a:t>= </a:t>
              </a:r>
              <a:r>
                <a:rPr lang="pt-BR" sz="1600" dirty="0" smtClean="0"/>
                <a:t>38.000,00</a:t>
              </a:r>
              <a:endParaRPr lang="pt-BR" sz="1600" dirty="0"/>
            </a:p>
          </p:txBody>
        </p:sp>
        <p:sp>
          <p:nvSpPr>
            <p:cNvPr id="3" name="Chave esquerda 2"/>
            <p:cNvSpPr/>
            <p:nvPr/>
          </p:nvSpPr>
          <p:spPr>
            <a:xfrm rot="5400000">
              <a:off x="4297449" y="-180409"/>
              <a:ext cx="399734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053752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876944" y="20825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V="1">
              <a:off x="4885056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4727386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605136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33323" y="3441640"/>
            <a:ext cx="4681248" cy="2867749"/>
            <a:chOff x="1392601" y="3481533"/>
            <a:chExt cx="4681248" cy="2867749"/>
          </a:xfrm>
        </p:grpSpPr>
        <p:grpSp>
          <p:nvGrpSpPr>
            <p:cNvPr id="35" name="Grupo 34"/>
            <p:cNvGrpSpPr/>
            <p:nvPr/>
          </p:nvGrpSpPr>
          <p:grpSpPr>
            <a:xfrm>
              <a:off x="2573947" y="3481533"/>
              <a:ext cx="3499902" cy="2867749"/>
              <a:chOff x="2440978" y="573891"/>
              <a:chExt cx="3499902" cy="2867749"/>
            </a:xfrm>
          </p:grpSpPr>
          <p:cxnSp>
            <p:nvCxnSpPr>
              <p:cNvPr id="36" name="Conector de seta reta 35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</a:t>
                </a:r>
                <a:r>
                  <a:rPr lang="pt-BR" sz="1600" dirty="0" smtClean="0"/>
                  <a:t>43</a:t>
                </a:r>
                <a:endParaRPr lang="pt-BR" sz="1600" dirty="0"/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/>
              <p:cNvSpPr txBox="1"/>
              <p:nvPr/>
            </p:nvSpPr>
            <p:spPr>
              <a:xfrm>
                <a:off x="4047357" y="573891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</a:t>
                </a:r>
                <a:r>
                  <a:rPr lang="pt-BR" sz="1600" dirty="0" smtClean="0"/>
                  <a:t>= </a:t>
                </a:r>
                <a:r>
                  <a:rPr lang="pt-BR" sz="1600" dirty="0" smtClean="0"/>
                  <a:t>10,00</a:t>
                </a:r>
                <a:endParaRPr lang="pt-BR" sz="16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45" name="Chave esquerda 44"/>
              <p:cNvSpPr/>
              <p:nvPr/>
            </p:nvSpPr>
            <p:spPr>
              <a:xfrm rot="5400000">
                <a:off x="4299503" y="-182463"/>
                <a:ext cx="395626" cy="258544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3053752" y="207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4061864" y="20641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ixaDeTexto 50"/>
              <p:cNvSpPr txBox="1"/>
              <p:nvPr/>
            </p:nvSpPr>
            <p:spPr>
              <a:xfrm>
                <a:off x="4637181" y="20594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5639194" y="20594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1392601" y="4755752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B</a:t>
              </a:r>
              <a:endParaRPr lang="pt-B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5352480" y="97011"/>
                <a:ext cx="2108269" cy="5262979"/>
              </a:xfrm>
              <a:prstGeom prst="rect">
                <a:avLst/>
              </a:prstGeom>
              <a:noFill/>
            </p:spPr>
            <p:txBody>
              <a:bodyPr wrap="none" numCol="1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o Saldo</a:t>
                </a:r>
              </a:p>
              <a:p>
                <a:r>
                  <a:rPr lang="pt-BR" sz="1400" dirty="0" smtClean="0"/>
                  <a:t>100.000 CHS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38.000 CHS FV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1 n</a:t>
                </a:r>
              </a:p>
              <a:p>
                <a:r>
                  <a:rPr lang="pt-BR" sz="1400" dirty="0" smtClean="0"/>
                  <a:t>PV	</a:t>
                </a:r>
                <a:r>
                  <a:rPr lang="pt-BR" sz="1400" dirty="0" smtClean="0">
                    <a:sym typeface="Wingdings" pitchFamily="2" charset="2"/>
                  </a:rPr>
                  <a:t> 34.545,45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-65.454,55</a:t>
                </a:r>
                <a:endParaRPr lang="pt-BR" sz="1400" dirty="0" smtClean="0"/>
              </a:p>
              <a:p>
                <a:r>
                  <a:rPr lang="pt-BR" sz="1400" dirty="0" smtClean="0"/>
                  <a:t>2 n</a:t>
                </a:r>
              </a:p>
              <a:p>
                <a:r>
                  <a:rPr lang="pt-BR" sz="1400" dirty="0" smtClean="0"/>
                  <a:t>PV	</a:t>
                </a:r>
                <a:r>
                  <a:rPr lang="pt-BR" sz="1400" dirty="0" smtClean="0">
                    <a:sym typeface="Wingdings" pitchFamily="2" charset="2"/>
                  </a:rPr>
                  <a:t> 31.404,96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-34.049,59</a:t>
                </a:r>
              </a:p>
              <a:p>
                <a:r>
                  <a:rPr lang="pt-BR" sz="1400" dirty="0" smtClean="0"/>
                  <a:t>3 </a:t>
                </a:r>
                <a:r>
                  <a:rPr lang="pt-BR" sz="1400" dirty="0"/>
                  <a:t>n</a:t>
                </a:r>
              </a:p>
              <a:p>
                <a:r>
                  <a:rPr lang="pt-BR" sz="1400" dirty="0"/>
                  <a:t>PV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28.549,96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+	 </a:t>
                </a:r>
                <a:r>
                  <a:rPr lang="pt-BR" sz="1400" dirty="0" smtClean="0">
                    <a:sym typeface="Wingdings" pitchFamily="2" charset="2"/>
                  </a:rPr>
                  <a:t>-5.499,62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4 n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PV	 25.954,51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20.454,89</a:t>
                </a:r>
              </a:p>
              <a:p>
                <a:pPr algn="ctr"/>
                <a:endParaRPr lang="pt-BR" sz="1400" b="1" dirty="0" smtClean="0"/>
              </a:p>
              <a:p>
                <a:pPr algn="ctr"/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err="1" smtClean="0"/>
                  <a:t>Payback</a:t>
                </a:r>
                <a:endParaRPr lang="pt-BR" sz="1400" b="1" dirty="0" smtClean="0"/>
              </a:p>
              <a:p>
                <a:r>
                  <a:rPr lang="pt-BR" sz="1400" dirty="0" smtClean="0"/>
                  <a:t>3 [ 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5.499,62 [ 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>
                    <a:sym typeface="Wingdings" pitchFamily="2" charset="2"/>
                  </a:rPr>
                  <a:t>25.954,51</a:t>
                </a:r>
                <a:r>
                  <a:rPr lang="pt-BR" sz="1400" dirty="0" smtClean="0"/>
                  <a:t>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 smtClean="0"/>
                  <a:t>+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3,21 anos</a:t>
                </a:r>
                <a:endParaRPr lang="pt-BR" sz="1400" u="sng" dirty="0" smtClean="0"/>
              </a:p>
              <a:p>
                <a:endParaRPr lang="pt-BR" sz="1400" dirty="0"/>
              </a:p>
              <a:p>
                <a:endParaRPr lang="pt-BR" sz="1400" dirty="0" smtClean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80" y="97011"/>
                <a:ext cx="2108269" cy="5262979"/>
              </a:xfrm>
              <a:prstGeom prst="rect">
                <a:avLst/>
              </a:prstGeom>
              <a:blipFill rotWithShape="1">
                <a:blip r:embed="rId2"/>
                <a:stretch>
                  <a:fillRect l="-578" t="-116" r="-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22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57112"/>
              </p:ext>
            </p:extLst>
          </p:nvPr>
        </p:nvGraphicFramePr>
        <p:xfrm>
          <a:off x="2187180" y="1554186"/>
          <a:ext cx="548116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34.545,45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(65.454,55)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31.404,96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(34.049,59)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28.549,96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(5.499,63)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25.954,51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20.454,88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915816" y="1184854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10% a.a.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03734" y="4050938"/>
            <a:ext cx="164981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25.954,51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5.499,63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= 3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3</a:t>
            </a:r>
            <a:r>
              <a:rPr lang="pt-BR" u="sng" dirty="0" smtClean="0">
                <a:sym typeface="Wingdings" pitchFamily="2" charset="2"/>
              </a:rPr>
              <a:t>,21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1296144" cy="116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 smtClean="0"/>
          </a:p>
          <a:p>
            <a:pPr algn="ctr"/>
            <a:r>
              <a:rPr lang="pt-BR" sz="1100" dirty="0" smtClean="0"/>
              <a:t>continuação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8761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:r>
                  <a:rPr lang="pt-BR" dirty="0" smtClean="0"/>
                  <a:t>M = C(1 + in)</a:t>
                </a:r>
              </a:p>
              <a:p>
                <a:pPr algn="ctr"/>
                <a:r>
                  <a:rPr lang="pt-BR" dirty="0" smtClean="0"/>
                  <a:t>1.099,94= 1.000(1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x 303)</a:t>
                </a:r>
              </a:p>
              <a:p>
                <a:pPr algn="ctr"/>
                <a:r>
                  <a:rPr lang="pt-BR" dirty="0" smtClean="0"/>
                  <a:t>1.099,94 = 1.000 + 303.000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1.099,94 −1.000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303.000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3,3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−4</m:t>
                        </m:r>
                      </m:sup>
                    </m:sSup>
                  </m:oMath>
                </a14:m>
                <a:endParaRPr lang="pt-BR" u="sng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3,3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)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×360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11,87 % 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blipFill rotWithShape="1">
                <a:blip r:embed="rId2"/>
                <a:stretch>
                  <a:fillRect l="-1227" t="-1111" r="-4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2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1099,94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1000 -</a:t>
                </a:r>
              </a:p>
              <a:p>
                <a:r>
                  <a:rPr lang="pt-BR" dirty="0" smtClean="0"/>
                  <a:t>3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  <a:ea typeface="Cambria Math"/>
                      </a:rPr>
                      <m:t>60</m:t>
                    </m:r>
                  </m:oMath>
                </a14:m>
                <a:r>
                  <a:rPr lang="pt-BR" dirty="0" smtClean="0">
                    <a:ea typeface="Cambria Math"/>
                  </a:rPr>
                  <a:t> X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>
                    <a:ea typeface="Cambria Math"/>
                  </a:rPr>
                  <a:t>303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 </m:t>
                    </m:r>
                  </m:oMath>
                </a14:m>
                <a:r>
                  <a:rPr lang="pt-BR" dirty="0" smtClean="0">
                    <a:ea typeface="Cambria Math"/>
                    <a:sym typeface="Wingdings" pitchFamily="2" charset="2"/>
                  </a:rPr>
                  <a:t>		 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11,87%a.a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487" t="-1323" r="-743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743575" cy="2426786"/>
            <a:chOff x="4866294" y="3933056"/>
            <a:chExt cx="382445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035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303d</a:t>
              </a:r>
            </a:p>
            <a:p>
              <a:r>
                <a:rPr lang="pt-BR" sz="1600" dirty="0" smtClean="0"/>
                <a:t>i = ?%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310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1.099,94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</a:t>
            </a:r>
            <a:r>
              <a:rPr lang="pt-BR" dirty="0" smtClean="0"/>
              <a:t>1.000,00</a:t>
            </a:r>
            <a:endParaRPr lang="pt-BR" dirty="0"/>
          </a:p>
          <a:p>
            <a:r>
              <a:rPr lang="pt-BR" dirty="0"/>
              <a:t>n = </a:t>
            </a:r>
            <a:r>
              <a:rPr lang="pt-BR" dirty="0" smtClean="0"/>
              <a:t>303d</a:t>
            </a:r>
            <a:endParaRPr lang="pt-BR" dirty="0"/>
          </a:p>
          <a:p>
            <a:r>
              <a:rPr lang="pt-BR" dirty="0"/>
              <a:t>i = ?</a:t>
            </a:r>
            <a:r>
              <a:rPr lang="pt-BR" dirty="0" smtClean="0"/>
              <a:t>% </a:t>
            </a:r>
            <a:r>
              <a:rPr lang="pt-BR" dirty="0"/>
              <a:t>a.a.</a:t>
            </a:r>
          </a:p>
          <a:p>
            <a:r>
              <a:rPr lang="pt-BR" dirty="0"/>
              <a:t>M = </a:t>
            </a:r>
            <a:r>
              <a:rPr lang="pt-BR" dirty="0" smtClean="0"/>
              <a:t>1.099,94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280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 smtClean="0"/>
          </a:p>
        </p:txBody>
      </p:sp>
      <p:sp>
        <p:nvSpPr>
          <p:cNvPr id="56" name="CaixaDeTexto 55"/>
          <p:cNvSpPr txBox="1"/>
          <p:nvPr/>
        </p:nvSpPr>
        <p:spPr>
          <a:xfrm>
            <a:off x="130494" y="1268760"/>
            <a:ext cx="3127779" cy="387798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15.000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 smtClean="0"/>
              <a:t>6.000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 smtClean="0"/>
              <a:t>3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5.000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/>
              <a:t>5.000 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f NPV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3.719,75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25, 24 % a.a.</a:t>
            </a:r>
            <a:endParaRPr lang="pt-BR" u="sng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283968" y="1340171"/>
            <a:ext cx="4140877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(25,24%) é maior que a TMA (15%)</a:t>
            </a:r>
          </a:p>
        </p:txBody>
      </p:sp>
    </p:spTree>
    <p:extLst>
      <p:ext uri="{BB962C8B-B14F-4D97-AF65-F5344CB8AC3E}">
        <p14:creationId xmlns:p14="http://schemas.microsoft.com/office/powerpoint/2010/main" val="1383330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1050993" y="10211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</a:t>
            </a:r>
            <a:r>
              <a:rPr lang="pt-BR" sz="1600" dirty="0" smtClean="0"/>
              <a:t>: 12% </a:t>
            </a:r>
            <a:r>
              <a:rPr lang="pt-BR" sz="1600" dirty="0" smtClean="0"/>
              <a:t>a.a</a:t>
            </a:r>
            <a:r>
              <a:rPr lang="pt-BR" sz="1600" dirty="0" smtClean="0"/>
              <a:t>. </a:t>
            </a:r>
            <a:endParaRPr lang="pt-BR" sz="1600" dirty="0"/>
          </a:p>
        </p:txBody>
      </p:sp>
      <p:grpSp>
        <p:nvGrpSpPr>
          <p:cNvPr id="50" name="Grupo 49"/>
          <p:cNvGrpSpPr/>
          <p:nvPr/>
        </p:nvGrpSpPr>
        <p:grpSpPr>
          <a:xfrm>
            <a:off x="1256999" y="-27384"/>
            <a:ext cx="3459017" cy="2867749"/>
            <a:chOff x="2440978" y="573891"/>
            <a:chExt cx="3459017" cy="2867749"/>
          </a:xfrm>
        </p:grpSpPr>
        <p:cxnSp>
          <p:nvCxnSpPr>
            <p:cNvPr id="57" name="Conector de seta reta 56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 smtClean="0"/>
                <a:t>250.000,00</a:t>
              </a:r>
              <a:endParaRPr lang="pt-BR" sz="1600" dirty="0"/>
            </a:p>
          </p:txBody>
        </p:sp>
        <p:cxnSp>
          <p:nvCxnSpPr>
            <p:cNvPr id="62" name="Conector de seta reta 61"/>
            <p:cNvCxnSpPr/>
            <p:nvPr/>
          </p:nvCxnSpPr>
          <p:spPr>
            <a:xfrm flipV="1">
              <a:off x="4453008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4047357" y="57389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</a:t>
              </a:r>
              <a:r>
                <a:rPr lang="pt-BR" sz="1600" dirty="0" smtClean="0"/>
                <a:t>= </a:t>
              </a:r>
              <a:r>
                <a:rPr lang="pt-BR" sz="1600" dirty="0" smtClean="0"/>
                <a:t>120.000,00</a:t>
              </a:r>
              <a:endParaRPr lang="pt-BR" sz="160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4934290" y="14996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66" name="Chave esquerda 65"/>
            <p:cNvSpPr/>
            <p:nvPr/>
          </p:nvSpPr>
          <p:spPr>
            <a:xfrm rot="5400000">
              <a:off x="4299503" y="-182463"/>
              <a:ext cx="395626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053752" y="2064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4302165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496761" y="150233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598309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12938"/>
              </p:ext>
            </p:extLst>
          </p:nvPr>
        </p:nvGraphicFramePr>
        <p:xfrm>
          <a:off x="251520" y="3301484"/>
          <a:ext cx="54811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Fluxo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Presente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Saldo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(250.000,00)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(250.000,00)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120.000,00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107,142,86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(142.857,14)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95.663,27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(47.193,88)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85.413,63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38,219.75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76.262,17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114.481,92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68.091,22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182.573,14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763688" y="29249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200" b="1" dirty="0"/>
                  <a:t>Calculando </a:t>
                </a:r>
                <a:r>
                  <a:rPr lang="pt-BR" sz="1200" b="1" dirty="0"/>
                  <a:t>o </a:t>
                </a:r>
                <a:r>
                  <a:rPr lang="pt-BR" sz="1200" b="1" dirty="0" err="1"/>
                  <a:t>Payback</a:t>
                </a:r>
                <a:endParaRPr lang="pt-BR" sz="1200" b="1" dirty="0"/>
              </a:p>
              <a:p>
                <a:r>
                  <a:rPr lang="pt-BR" sz="1200" dirty="0" smtClean="0"/>
                  <a:t>2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/>
                  <a:t>4</a:t>
                </a:r>
                <a:r>
                  <a:rPr lang="pt-BR" sz="1200" dirty="0" smtClean="0"/>
                  <a:t>7.193,88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>
                    <a:sym typeface="Wingdings" pitchFamily="2" charset="2"/>
                  </a:rPr>
                  <a:t>85.413,63</a:t>
                </a:r>
                <a:r>
                  <a:rPr lang="pt-BR" sz="1200" dirty="0" smtClean="0"/>
                  <a:t>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200" dirty="0">
                  <a:ea typeface="Cambria Math"/>
                </a:endParaRPr>
              </a:p>
              <a:p>
                <a:r>
                  <a:rPr lang="pt-BR" sz="1200" dirty="0"/>
                  <a:t>+	</a:t>
                </a:r>
                <a:r>
                  <a:rPr lang="pt-BR" sz="1200" dirty="0">
                    <a:sym typeface="Wingdings" pitchFamily="2" charset="2"/>
                  </a:rPr>
                  <a:t> </a:t>
                </a:r>
                <a:r>
                  <a:rPr lang="pt-BR" sz="1200" u="sng" dirty="0" smtClean="0">
                    <a:sym typeface="Wingdings" pitchFamily="2" charset="2"/>
                  </a:rPr>
                  <a:t>2,55 </a:t>
                </a:r>
                <a:r>
                  <a:rPr lang="pt-BR" sz="1200" u="sng" dirty="0">
                    <a:sym typeface="Wingdings" pitchFamily="2" charset="2"/>
                  </a:rPr>
                  <a:t>anos</a:t>
                </a:r>
                <a:endParaRPr lang="pt-BR" sz="1200" u="sng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33" b="-48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6145464" y="2996952"/>
            <a:ext cx="2573140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12 i</a:t>
            </a:r>
          </a:p>
          <a:p>
            <a:pPr algn="just"/>
            <a:r>
              <a:rPr lang="pt-BR" dirty="0" smtClean="0"/>
              <a:t>250.000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 smtClean="0"/>
              <a:t>120.000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/>
              <a:t>5</a:t>
            </a:r>
            <a:r>
              <a:rPr lang="pt-BR" dirty="0" smtClean="0"/>
              <a:t>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182.573,14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33, 89 % a.a.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921005" y="5898401"/>
            <a:ext cx="317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r>
              <a:rPr lang="pt-BR" dirty="0" smtClean="0"/>
              <a:t>: 2,55 anos</a:t>
            </a:r>
          </a:p>
          <a:p>
            <a:r>
              <a:rPr lang="pt-BR" b="1" dirty="0" smtClean="0"/>
              <a:t>VPL</a:t>
            </a:r>
            <a:r>
              <a:rPr lang="pt-BR" dirty="0" smtClean="0"/>
              <a:t>: R$ 182.573,14</a:t>
            </a:r>
          </a:p>
          <a:p>
            <a:r>
              <a:rPr lang="pt-BR" b="1" dirty="0" smtClean="0"/>
              <a:t>TIR</a:t>
            </a:r>
            <a:r>
              <a:rPr lang="pt-BR" dirty="0" smtClean="0"/>
              <a:t>: 33,89% a.a.</a:t>
            </a:r>
          </a:p>
        </p:txBody>
      </p:sp>
    </p:spTree>
    <p:extLst>
      <p:ext uri="{BB962C8B-B14F-4D97-AF65-F5344CB8AC3E}">
        <p14:creationId xmlns:p14="http://schemas.microsoft.com/office/powerpoint/2010/main" val="3385606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105356" y="889453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</a:t>
            </a:r>
            <a:r>
              <a:rPr lang="pt-BR" sz="1600" dirty="0" smtClean="0"/>
              <a:t>: 15% </a:t>
            </a:r>
            <a:r>
              <a:rPr lang="pt-BR" sz="1600" dirty="0" smtClean="0"/>
              <a:t>a.a</a:t>
            </a:r>
            <a:r>
              <a:rPr lang="pt-BR" sz="1600" dirty="0" smtClean="0"/>
              <a:t>. </a:t>
            </a:r>
            <a:endParaRPr lang="pt-BR" sz="1600" dirty="0"/>
          </a:p>
        </p:txBody>
      </p: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31176"/>
              </p:ext>
            </p:extLst>
          </p:nvPr>
        </p:nvGraphicFramePr>
        <p:xfrm>
          <a:off x="251520" y="3301484"/>
          <a:ext cx="54811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Fluxo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Presente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Saldo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(600.000,00)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(600.000,00)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200.000,00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173.913,04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(426.086,96)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211.720,23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(214.366,73)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230.130,68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15.763,95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217.266,23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233.030,19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223.729,53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456.759,72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763688" y="29249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200" b="1" dirty="0"/>
                  <a:t>Calculando </a:t>
                </a:r>
                <a:r>
                  <a:rPr lang="pt-BR" sz="1200" b="1" dirty="0"/>
                  <a:t>o </a:t>
                </a:r>
                <a:r>
                  <a:rPr lang="pt-BR" sz="1200" b="1" dirty="0" err="1"/>
                  <a:t>Payback</a:t>
                </a:r>
                <a:endParaRPr lang="pt-BR" sz="1200" b="1" dirty="0"/>
              </a:p>
              <a:p>
                <a:r>
                  <a:rPr lang="pt-BR" sz="1200" dirty="0" smtClean="0"/>
                  <a:t>2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/>
                  <a:t>214.366,73[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>
                    <a:sym typeface="Wingdings" pitchFamily="2" charset="2"/>
                  </a:rPr>
                  <a:t>230.130,68</a:t>
                </a:r>
                <a:r>
                  <a:rPr lang="pt-BR" sz="1200" dirty="0" smtClean="0"/>
                  <a:t>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200" dirty="0">
                  <a:ea typeface="Cambria Math"/>
                </a:endParaRPr>
              </a:p>
              <a:p>
                <a:r>
                  <a:rPr lang="pt-BR" sz="1200" dirty="0"/>
                  <a:t>+	</a:t>
                </a:r>
                <a:r>
                  <a:rPr lang="pt-BR" sz="1200" dirty="0">
                    <a:sym typeface="Wingdings" pitchFamily="2" charset="2"/>
                  </a:rPr>
                  <a:t> </a:t>
                </a:r>
                <a:r>
                  <a:rPr lang="pt-BR" sz="1200" u="sng" dirty="0" smtClean="0">
                    <a:sym typeface="Wingdings" pitchFamily="2" charset="2"/>
                  </a:rPr>
                  <a:t>2,93 </a:t>
                </a:r>
                <a:r>
                  <a:rPr lang="pt-BR" sz="1200" u="sng" dirty="0">
                    <a:sym typeface="Wingdings" pitchFamily="2" charset="2"/>
                  </a:rPr>
                  <a:t>anos</a:t>
                </a:r>
                <a:endParaRPr lang="pt-BR" sz="1200" u="sng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33" b="-48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6171913" y="2553285"/>
            <a:ext cx="2520242" cy="332398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600.000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200.000 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280.000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350.000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380.000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450.000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456.759,72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39,64 % a.a.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921005" y="5898401"/>
            <a:ext cx="317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r>
              <a:rPr lang="pt-BR" dirty="0" smtClean="0"/>
              <a:t>: 2,93 anos</a:t>
            </a:r>
          </a:p>
          <a:p>
            <a:r>
              <a:rPr lang="pt-BR" b="1" dirty="0" smtClean="0"/>
              <a:t>VPL</a:t>
            </a:r>
            <a:r>
              <a:rPr lang="pt-BR" dirty="0" smtClean="0"/>
              <a:t>: R$ 456.759,72</a:t>
            </a:r>
          </a:p>
          <a:p>
            <a:r>
              <a:rPr lang="pt-BR" b="1" dirty="0" smtClean="0"/>
              <a:t>TIR</a:t>
            </a:r>
            <a:r>
              <a:rPr lang="pt-BR" dirty="0" smtClean="0"/>
              <a:t>: 39,64% a.a.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256999" y="332656"/>
            <a:ext cx="3963073" cy="2507709"/>
            <a:chOff x="1256999" y="332656"/>
            <a:chExt cx="3963073" cy="2507709"/>
          </a:xfrm>
        </p:grpSpPr>
        <p:cxnSp>
          <p:nvCxnSpPr>
            <p:cNvPr id="57" name="Conector de seta reta 56"/>
            <p:cNvCxnSpPr/>
            <p:nvPr/>
          </p:nvCxnSpPr>
          <p:spPr>
            <a:xfrm>
              <a:off x="1673781" y="1455831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673781" y="1451724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flipV="1">
              <a:off x="4606058" y="70679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1256999" y="2501811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 smtClean="0"/>
                <a:t>600.000,00</a:t>
              </a:r>
              <a:endParaRPr lang="pt-BR" sz="1600" dirty="0"/>
            </a:p>
          </p:txBody>
        </p:sp>
        <p:cxnSp>
          <p:nvCxnSpPr>
            <p:cNvPr id="62" name="Conector de seta reta 61"/>
            <p:cNvCxnSpPr/>
            <p:nvPr/>
          </p:nvCxnSpPr>
          <p:spPr>
            <a:xfrm flipV="1">
              <a:off x="3269029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2020616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1448289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</a:t>
              </a:r>
              <a:r>
                <a:rPr lang="pt-BR" sz="1400" dirty="0" smtClean="0"/>
                <a:t>= </a:t>
              </a:r>
              <a:r>
                <a:rPr lang="pt-BR" sz="1400" dirty="0" smtClean="0"/>
                <a:t>200K</a:t>
              </a:r>
              <a:endParaRPr lang="pt-BR" sz="1400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869773" y="1462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3118186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441433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cxnSp>
          <p:nvCxnSpPr>
            <p:cNvPr id="23" name="Conector de seta reta 22"/>
            <p:cNvCxnSpPr/>
            <p:nvPr/>
          </p:nvCxnSpPr>
          <p:spPr>
            <a:xfrm flipV="1">
              <a:off x="2627784" y="71336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3995936" y="72721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2143215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</a:t>
              </a:r>
              <a:r>
                <a:rPr lang="pt-BR" sz="1400" dirty="0" smtClean="0"/>
                <a:t>= </a:t>
              </a:r>
              <a:r>
                <a:rPr lang="pt-BR" sz="1400" dirty="0" smtClean="0"/>
                <a:t>280K</a:t>
              </a:r>
              <a:endParaRPr lang="pt-BR" sz="14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867483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</a:t>
              </a:r>
              <a:r>
                <a:rPr lang="pt-BR" sz="1400" dirty="0" smtClean="0"/>
                <a:t>= </a:t>
              </a:r>
              <a:r>
                <a:rPr lang="pt-BR" sz="1400" dirty="0" smtClean="0"/>
                <a:t>35</a:t>
              </a:r>
              <a:r>
                <a:rPr lang="pt-BR" sz="1400" dirty="0" smtClean="0"/>
                <a:t>0K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563888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</a:t>
              </a:r>
              <a:r>
                <a:rPr lang="pt-BR" sz="1400" dirty="0" smtClean="0"/>
                <a:t>= </a:t>
              </a:r>
              <a:r>
                <a:rPr lang="pt-BR" sz="1400" dirty="0" smtClean="0"/>
                <a:t>38</a:t>
              </a:r>
              <a:r>
                <a:rPr lang="pt-BR" sz="1400" dirty="0" smtClean="0"/>
                <a:t>0K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400617" y="348145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</a:t>
              </a:r>
              <a:r>
                <a:rPr lang="pt-BR" sz="1400" dirty="0" smtClean="0"/>
                <a:t>= </a:t>
              </a:r>
              <a:r>
                <a:rPr lang="pt-BR" sz="1400" dirty="0" smtClean="0"/>
                <a:t>45</a:t>
              </a:r>
              <a:r>
                <a:rPr lang="pt-BR" sz="1400" dirty="0" smtClean="0"/>
                <a:t>0K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496880" y="1458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9145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76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968371" y="332656"/>
            <a:ext cx="6843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Mantendo o sistema atual: R$ 60.000,00 / ano</a:t>
            </a:r>
          </a:p>
          <a:p>
            <a:r>
              <a:rPr lang="pt-BR" dirty="0" smtClean="0"/>
              <a:t>Novo Sistema: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Investimento: R$ 100.000,00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Custos de manutenção: R$ 20.000,00</a:t>
            </a:r>
          </a:p>
          <a:p>
            <a:r>
              <a:rPr lang="pt-BR" dirty="0" smtClean="0"/>
              <a:t>Com o sistema novo, por ano a empresa economiza</a:t>
            </a:r>
          </a:p>
          <a:p>
            <a:r>
              <a:rPr lang="pt-BR" dirty="0"/>
              <a:t>R$ </a:t>
            </a:r>
            <a:r>
              <a:rPr lang="pt-BR" dirty="0" smtClean="0"/>
              <a:t>60.000,00 - </a:t>
            </a:r>
            <a:r>
              <a:rPr lang="pt-BR" dirty="0"/>
              <a:t>R$ </a:t>
            </a:r>
            <a:r>
              <a:rPr lang="pt-BR" dirty="0" smtClean="0"/>
              <a:t>20.000,00 = </a:t>
            </a:r>
            <a:r>
              <a:rPr lang="pt-BR" dirty="0"/>
              <a:t>R$ </a:t>
            </a:r>
            <a:r>
              <a:rPr lang="pt-BR" dirty="0" smtClean="0"/>
              <a:t>40.000,00 / ano, nos próximos 5 anos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83828" y="2086982"/>
            <a:ext cx="3459017" cy="2867749"/>
            <a:chOff x="2440978" y="573891"/>
            <a:chExt cx="3459017" cy="2867749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 smtClean="0"/>
                <a:t>10</a:t>
              </a:r>
              <a:r>
                <a:rPr lang="pt-BR" sz="1600" dirty="0" smtClean="0"/>
                <a:t>0.000,00</a:t>
              </a:r>
              <a:endParaRPr lang="pt-BR" sz="1600" dirty="0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4453008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047357" y="573891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</a:t>
              </a:r>
              <a:r>
                <a:rPr lang="pt-BR" sz="1600" dirty="0" smtClean="0"/>
                <a:t>= </a:t>
              </a:r>
              <a:r>
                <a:rPr lang="pt-BR" sz="1600" dirty="0" smtClean="0"/>
                <a:t>40.000,00</a:t>
              </a:r>
              <a:endParaRPr lang="pt-BR" sz="16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934290" y="14996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13" name="Chave esquerda 12"/>
            <p:cNvSpPr/>
            <p:nvPr/>
          </p:nvSpPr>
          <p:spPr>
            <a:xfrm rot="5400000">
              <a:off x="4299503" y="-182463"/>
              <a:ext cx="395626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53752" y="2064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302165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496761" y="150233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598309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55676" y="248907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</a:t>
            </a:r>
            <a:r>
              <a:rPr lang="pt-BR" sz="1600" dirty="0" smtClean="0"/>
              <a:t>: 15% </a:t>
            </a:r>
            <a:r>
              <a:rPr lang="pt-BR" sz="1600" dirty="0" smtClean="0"/>
              <a:t>a.a</a:t>
            </a:r>
            <a:r>
              <a:rPr lang="pt-BR" sz="1600" dirty="0" smtClean="0"/>
              <a:t>. 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171913" y="2420888"/>
            <a:ext cx="2520242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1</a:t>
            </a:r>
            <a:r>
              <a:rPr lang="pt-BR" dirty="0"/>
              <a:t>0</a:t>
            </a:r>
            <a:r>
              <a:rPr lang="pt-BR" dirty="0" smtClean="0"/>
              <a:t>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4</a:t>
            </a:r>
            <a:r>
              <a:rPr lang="pt-BR" dirty="0" smtClean="0"/>
              <a:t>0.000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/>
              <a:t>5</a:t>
            </a:r>
            <a:r>
              <a:rPr lang="pt-BR" dirty="0" smtClean="0"/>
              <a:t>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34.086,20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28,65 % a.a.</a:t>
            </a:r>
            <a:endParaRPr lang="pt-BR" dirty="0" smtClean="0"/>
          </a:p>
        </p:txBody>
      </p:sp>
      <p:sp>
        <p:nvSpPr>
          <p:cNvPr id="21" name="CaixaDeTexto 20"/>
          <p:cNvSpPr txBox="1"/>
          <p:nvPr/>
        </p:nvSpPr>
        <p:spPr>
          <a:xfrm>
            <a:off x="4892003" y="5085184"/>
            <a:ext cx="4140877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(28,65%) é maior que a TMA (15%)</a:t>
            </a:r>
          </a:p>
        </p:txBody>
      </p:sp>
    </p:spTree>
    <p:extLst>
      <p:ext uri="{BB962C8B-B14F-4D97-AF65-F5344CB8AC3E}">
        <p14:creationId xmlns:p14="http://schemas.microsoft.com/office/powerpoint/2010/main" val="243201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1340" y="3768884"/>
            <a:ext cx="33025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Fórmula</a:t>
            </a:r>
          </a:p>
          <a:p>
            <a:pPr algn="ctr"/>
            <a:r>
              <a:rPr lang="pt-BR" dirty="0" smtClean="0"/>
              <a:t>J </a:t>
            </a:r>
            <a:r>
              <a:rPr lang="pt-BR" dirty="0"/>
              <a:t>= </a:t>
            </a:r>
            <a:r>
              <a:rPr lang="pt-BR" dirty="0" err="1"/>
              <a:t>Cni</a:t>
            </a:r>
            <a:endParaRPr lang="pt-BR" dirty="0" smtClean="0"/>
          </a:p>
          <a:p>
            <a:pPr algn="ctr"/>
            <a:r>
              <a:rPr lang="pt-BR" dirty="0" smtClean="0"/>
              <a:t>J1 = 900 x 3 x 0,003 = 7,2</a:t>
            </a:r>
          </a:p>
          <a:p>
            <a:pPr algn="ctr"/>
            <a:r>
              <a:rPr lang="pt-BR" dirty="0" smtClean="0"/>
              <a:t>J2 </a:t>
            </a:r>
            <a:r>
              <a:rPr lang="pt-BR" dirty="0"/>
              <a:t>= </a:t>
            </a:r>
            <a:r>
              <a:rPr lang="pt-BR" dirty="0" smtClean="0"/>
              <a:t>500 </a:t>
            </a:r>
            <a:r>
              <a:rPr lang="pt-BR" dirty="0"/>
              <a:t>x </a:t>
            </a:r>
            <a:r>
              <a:rPr lang="pt-BR" dirty="0" smtClean="0"/>
              <a:t>4 </a:t>
            </a:r>
            <a:r>
              <a:rPr lang="pt-BR" dirty="0"/>
              <a:t>x 0,003 = </a:t>
            </a:r>
            <a:r>
              <a:rPr lang="pt-BR" dirty="0" smtClean="0"/>
              <a:t>5,32</a:t>
            </a:r>
          </a:p>
          <a:p>
            <a:pPr algn="ctr"/>
            <a:r>
              <a:rPr lang="pt-BR" dirty="0" smtClean="0"/>
              <a:t>J3 </a:t>
            </a:r>
            <a:r>
              <a:rPr lang="pt-BR" dirty="0"/>
              <a:t>= </a:t>
            </a:r>
            <a:r>
              <a:rPr lang="pt-BR" dirty="0" smtClean="0"/>
              <a:t>800 </a:t>
            </a:r>
            <a:r>
              <a:rPr lang="pt-BR" dirty="0"/>
              <a:t>x </a:t>
            </a:r>
            <a:r>
              <a:rPr lang="pt-BR" dirty="0" smtClean="0"/>
              <a:t>10 </a:t>
            </a:r>
            <a:r>
              <a:rPr lang="pt-BR" dirty="0"/>
              <a:t>x 0,003 = </a:t>
            </a:r>
            <a:r>
              <a:rPr lang="pt-BR" dirty="0" smtClean="0"/>
              <a:t>21,33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Total de Juros Pago</a:t>
            </a:r>
          </a:p>
          <a:p>
            <a:pPr algn="ctr"/>
            <a:r>
              <a:rPr lang="pt-BR" dirty="0" smtClean="0"/>
              <a:t>JT = J1 + J2 + J3</a:t>
            </a:r>
          </a:p>
          <a:p>
            <a:pPr algn="ctr"/>
            <a:r>
              <a:rPr lang="pt-BR" dirty="0" smtClean="0"/>
              <a:t>JT = 7,2 + 5,33 + 21,34 = </a:t>
            </a:r>
            <a:r>
              <a:rPr lang="pt-BR" u="sng" dirty="0" smtClean="0"/>
              <a:t>R$ 33,87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Taxa diária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0,08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0,003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blipFill rotWithShape="1">
                <a:blip r:embed="rId2"/>
                <a:stretch>
                  <a:fillRect l="-3687" t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/>
          <p:nvPr/>
        </p:nvGrpSpPr>
        <p:grpSpPr>
          <a:xfrm>
            <a:off x="2440231" y="254876"/>
            <a:ext cx="3208626" cy="2958100"/>
            <a:chOff x="2440231" y="210126"/>
            <a:chExt cx="3208626" cy="2958100"/>
          </a:xfrm>
        </p:grpSpPr>
        <p:cxnSp>
          <p:nvCxnSpPr>
            <p:cNvPr id="12" name="Conector de seta reta 11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5183025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40231" y="233722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C1 = 900</a:t>
              </a:r>
            </a:p>
            <a:p>
              <a:r>
                <a:rPr lang="pt-BR" sz="1600" dirty="0" smtClean="0"/>
                <a:t>C2 = 500</a:t>
              </a:r>
            </a:p>
            <a:p>
              <a:r>
                <a:rPr lang="pt-BR" sz="1600" dirty="0" smtClean="0"/>
                <a:t>C3 = 800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96793" y="755993"/>
              <a:ext cx="1135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8 %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901083" y="248997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3 = ?</a:t>
              </a:r>
              <a:endParaRPr lang="pt-BR" sz="1600" dirty="0"/>
            </a:p>
          </p:txBody>
        </p:sp>
        <p:cxnSp>
          <p:nvCxnSpPr>
            <p:cNvPr id="15" name="Conector de seta reta 14"/>
            <p:cNvCxnSpPr/>
            <p:nvPr/>
          </p:nvCxnSpPr>
          <p:spPr>
            <a:xfrm flipV="1">
              <a:off x="3635896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13184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3286063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2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627784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1 = ?</a:t>
              </a:r>
              <a:endParaRPr lang="pt-BR" sz="1600" dirty="0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80214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n1 = 3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2222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n2 = 4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717192" y="1396226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n3 </a:t>
              </a:r>
              <a:r>
                <a:rPr lang="pt-BR" dirty="0"/>
                <a:t> </a:t>
              </a:r>
              <a:r>
                <a:rPr lang="pt-BR" dirty="0" smtClean="0"/>
                <a:t>= 10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91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compostos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12 e 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2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880" y="821903"/>
            <a:ext cx="5040560" cy="1200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Atenção</a:t>
            </a:r>
            <a:r>
              <a:rPr lang="pt-BR" dirty="0" smtClean="0"/>
              <a:t>: Quando o prazo for específico ele não pode ser arredondado para meses. </a:t>
            </a:r>
          </a:p>
          <a:p>
            <a:endParaRPr lang="pt-BR" dirty="0" smtClean="0"/>
          </a:p>
          <a:p>
            <a:r>
              <a:rPr lang="pt-BR" dirty="0" smtClean="0"/>
              <a:t>15/05 – 15/09 != 4 meses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880" y="2246393"/>
            <a:ext cx="5442516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Calculando o prazo</a:t>
            </a:r>
          </a:p>
          <a:p>
            <a:r>
              <a:rPr lang="pt-BR" dirty="0" smtClean="0"/>
              <a:t>Maio	Junho	Julho	Agosto	Setembro</a:t>
            </a:r>
          </a:p>
          <a:p>
            <a:r>
              <a:rPr lang="pt-BR" dirty="0" smtClean="0"/>
              <a:t>31d 	30d	31d	30d	31d</a:t>
            </a:r>
          </a:p>
          <a:p>
            <a:r>
              <a:rPr lang="pt-BR" dirty="0" smtClean="0"/>
              <a:t>16d   +	30d   +	31d   +	31d    +	15d 	= 123d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71600" y="1052736"/>
            <a:ext cx="2104430" cy="1308732"/>
            <a:chOff x="971600" y="1052736"/>
            <a:chExt cx="2104430" cy="1308732"/>
          </a:xfrm>
        </p:grpSpPr>
        <p:sp>
          <p:nvSpPr>
            <p:cNvPr id="4" name="CaixaDeTexto 3"/>
            <p:cNvSpPr txBox="1"/>
            <p:nvPr/>
          </p:nvSpPr>
          <p:spPr>
            <a:xfrm>
              <a:off x="971600" y="105273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C= R$ 1.050,00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975583" y="139157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75583" y="1657581"/>
              <a:ext cx="210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15/05 até 15/09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600" y="199213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168654" y="4149080"/>
            <a:ext cx="2699528" cy="1974546"/>
            <a:chOff x="1326825" y="3861048"/>
            <a:chExt cx="2699528" cy="197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353122" y="3861048"/>
                  <a:ext cx="1846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/>
                          </a:rPr>
                          <m:t>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326825" y="4192878"/>
                  <a:ext cx="2568844" cy="450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(1+0,6)</m:t>
                            </m:r>
                          </m:e>
                          <m:sup>
                            <m:f>
                              <m:fPr>
                                <m:ctrlPr>
                                  <a:rPr lang="pt-B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123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360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353122" y="4605976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1353122" y="4975308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353122" y="5497040"/>
                  <a:ext cx="17255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u="sng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𝑅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$ 1.232,91</m:t>
                        </m:r>
                      </m:oMath>
                    </m:oMathPara>
                  </a14:m>
                  <a:endParaRPr lang="pt-BR" sz="1600" u="sng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-20621" y="4070685"/>
            <a:ext cx="3096651" cy="2426786"/>
            <a:chOff x="4866294" y="3933056"/>
            <a:chExt cx="3163555" cy="2426786"/>
          </a:xfrm>
        </p:grpSpPr>
        <p:grpSp>
          <p:nvGrpSpPr>
            <p:cNvPr id="23" name="Grupo 22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4866294" y="602128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1.050,00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96136" y="4653136"/>
              <a:ext cx="1127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123d</a:t>
              </a:r>
            </a:p>
            <a:p>
              <a:r>
                <a:rPr lang="pt-BR" sz="1600" dirty="0" smtClean="0"/>
                <a:t>i = 60% a.a.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  <p:sp>
        <p:nvSpPr>
          <p:cNvPr id="28" name="Elipse 27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sz="1600" dirty="0" smtClean="0"/>
                  <a:t>g D.MY</a:t>
                </a:r>
              </a:p>
              <a:p>
                <a:r>
                  <a:rPr lang="pt-BR" sz="1600" dirty="0" smtClean="0"/>
                  <a:t>15.052012 [</a:t>
                </a:r>
                <a:r>
                  <a:rPr lang="pt-BR" sz="1600" dirty="0" err="1" smtClean="0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15.092012 g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pt-BR" sz="1600" dirty="0" smtClean="0"/>
                  <a:t>DYS</a:t>
                </a:r>
              </a:p>
              <a:p>
                <a:r>
                  <a:rPr lang="pt-BR" sz="1600" dirty="0"/>
                  <a:t>g </a:t>
                </a:r>
                <a:r>
                  <a:rPr lang="pt-BR" sz="1600" dirty="0" smtClean="0"/>
                  <a:t>D.MY 		</a:t>
                </a:r>
                <a:r>
                  <a:rPr lang="pt-BR" sz="1600" dirty="0" smtClean="0">
                    <a:sym typeface="Wingdings" pitchFamily="2" charset="2"/>
                  </a:rPr>
                  <a:t> 123</a:t>
                </a:r>
                <a:endParaRPr lang="pt-BR" sz="1600" dirty="0" smtClean="0"/>
              </a:p>
              <a:p>
                <a:r>
                  <a:rPr lang="pt-BR" sz="1600" dirty="0"/>
                  <a:t>[</a:t>
                </a:r>
                <a:r>
                  <a:rPr lang="pt-BR" sz="1600" dirty="0" err="1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360</a:t>
                </a:r>
                <a:r>
                  <a:rPr lang="pt-BR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sz="1600" dirty="0" smtClean="0"/>
                  <a:t>		</a:t>
                </a:r>
                <a:r>
                  <a:rPr lang="pt-BR" sz="1600" dirty="0" smtClean="0">
                    <a:sym typeface="Wingdings" pitchFamily="2" charset="2"/>
                  </a:rPr>
                  <a:t> 0,34</a:t>
                </a:r>
              </a:p>
              <a:p>
                <a:r>
                  <a:rPr lang="pt-BR" sz="1600" dirty="0">
                    <a:sym typeface="Wingdings" pitchFamily="2" charset="2"/>
                  </a:rPr>
                  <a:t>n</a:t>
                </a:r>
                <a:endParaRPr lang="pt-BR" sz="1600" dirty="0" smtClean="0">
                  <a:sym typeface="Wingdings" pitchFamily="2" charset="2"/>
                </a:endParaRPr>
              </a:p>
              <a:p>
                <a:r>
                  <a:rPr lang="pt-BR" sz="1600" dirty="0" smtClean="0"/>
                  <a:t>60 i</a:t>
                </a:r>
              </a:p>
              <a:p>
                <a:r>
                  <a:rPr lang="pt-BR" sz="1600" dirty="0" smtClean="0"/>
                  <a:t>1050 PV</a:t>
                </a:r>
              </a:p>
              <a:p>
                <a:r>
                  <a:rPr lang="pt-BR" sz="1600" dirty="0" smtClean="0"/>
                  <a:t>FV		</a:t>
                </a:r>
                <a:r>
                  <a:rPr lang="pt-BR" sz="1600" dirty="0" smtClean="0">
                    <a:sym typeface="Wingdings" pitchFamily="2" charset="2"/>
                  </a:rPr>
                  <a:t></a:t>
                </a:r>
                <a:r>
                  <a:rPr lang="pt-BR" sz="1600" u="sng" dirty="0" smtClean="0">
                    <a:sym typeface="Wingdings" pitchFamily="2" charset="2"/>
                  </a:rPr>
                  <a:t>R$ 1.232,91</a:t>
                </a:r>
                <a:endParaRPr lang="pt-BR" sz="1600" u="sng" dirty="0" smtClean="0"/>
              </a:p>
              <a:p>
                <a:endParaRPr lang="pt-BR" sz="1600" dirty="0" smtClean="0"/>
              </a:p>
              <a:p>
                <a:endParaRPr lang="pt-BR" sz="1600" dirty="0" smtClean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blipFill rotWithShape="1">
                <a:blip r:embed="rId7"/>
                <a:stretch>
                  <a:fillRect l="-94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744718" y="371703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Fórmula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6458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052736"/>
            <a:ext cx="5235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C= R$ 1.500,00</a:t>
            </a:r>
          </a:p>
          <a:p>
            <a:r>
              <a:rPr lang="pt-BR" dirty="0" smtClean="0"/>
              <a:t>Recebeu 3 aumentos </a:t>
            </a:r>
            <a:r>
              <a:rPr lang="pt-BR" b="1" dirty="0" smtClean="0"/>
              <a:t>cumulativos </a:t>
            </a:r>
            <a:r>
              <a:rPr lang="pt-BR" dirty="0" smtClean="0"/>
              <a:t>de 10%, 14% e 15%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0 </a:t>
            </a:r>
            <a:r>
              <a:rPr lang="pt-BR" dirty="0" smtClean="0"/>
              <a:t>= R$.1.500,00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1</a:t>
            </a:r>
            <a:r>
              <a:rPr lang="pt-BR" dirty="0" smtClean="0"/>
              <a:t> = R$1.500,00 x 1,1  = R$ 1.650,00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 = R$1.650,00 x 1,14 = R$ 1.881,00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3</a:t>
            </a:r>
            <a:r>
              <a:rPr lang="pt-BR" dirty="0" smtClean="0"/>
              <a:t> = R$1.881,00 x 1,15 = </a:t>
            </a:r>
            <a:r>
              <a:rPr lang="pt-BR" u="sng" dirty="0" smtClean="0"/>
              <a:t>R$ 2.163,15</a:t>
            </a:r>
          </a:p>
        </p:txBody>
      </p:sp>
      <p:sp>
        <p:nvSpPr>
          <p:cNvPr id="15" name="Elipse 14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27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$ 208,33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$ 170,14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71600" y="5229200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R$ 200,00 + R$ 208,33</a:t>
            </a:r>
          </a:p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R$ 408,33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1370" y="5207527"/>
            <a:ext cx="309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B</a:t>
            </a:r>
            <a:r>
              <a:rPr lang="pt-BR" dirty="0" smtClean="0"/>
              <a:t> = R$ 240,00 + R$ 170,14</a:t>
            </a:r>
          </a:p>
          <a:p>
            <a:r>
              <a:rPr lang="pt-BR" dirty="0" smtClean="0"/>
              <a:t>Total </a:t>
            </a:r>
            <a:r>
              <a:rPr lang="pt-BR" baseline="-25000" dirty="0"/>
              <a:t>B</a:t>
            </a:r>
            <a:r>
              <a:rPr lang="pt-BR" dirty="0" smtClean="0"/>
              <a:t> = R$ 410,14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41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3461</Words>
  <Application>Microsoft Office PowerPoint</Application>
  <PresentationFormat>Apresentação na tela (4:3)</PresentationFormat>
  <Paragraphs>1351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4. Juros Simples</vt:lpstr>
      <vt:lpstr>Apresentação do PowerPoint</vt:lpstr>
      <vt:lpstr>Apresentação do PowerPoint</vt:lpstr>
      <vt:lpstr>Apresentação do PowerPoint</vt:lpstr>
      <vt:lpstr>Apresentação do PowerPoint</vt:lpstr>
      <vt:lpstr>4. Juros compostos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Série de Pagamentos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6. Sistemas de amortização</vt:lpstr>
      <vt:lpstr>Apresentação do PowerPoint</vt:lpstr>
      <vt:lpstr>Apresentação do PowerPoint</vt:lpstr>
      <vt:lpstr>Apresentação do PowerPoint</vt:lpstr>
      <vt:lpstr>Apresentação do PowerPoint</vt:lpstr>
      <vt:lpstr>6. Análise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85</cp:revision>
  <dcterms:created xsi:type="dcterms:W3CDTF">2012-07-29T15:14:00Z</dcterms:created>
  <dcterms:modified xsi:type="dcterms:W3CDTF">2012-08-07T12:47:58Z</dcterms:modified>
</cp:coreProperties>
</file>