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8" r:id="rId3"/>
    <p:sldId id="257" r:id="rId4"/>
    <p:sldId id="263" r:id="rId5"/>
    <p:sldId id="267" r:id="rId6"/>
    <p:sldId id="260" r:id="rId7"/>
    <p:sldId id="264" r:id="rId8"/>
    <p:sldId id="266" r:id="rId9"/>
    <p:sldId id="269" r:id="rId10"/>
    <p:sldId id="271" r:id="rId11"/>
    <p:sldId id="268" r:id="rId12"/>
    <p:sldId id="272"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141" autoAdjust="0"/>
  </p:normalViewPr>
  <p:slideViewPr>
    <p:cSldViewPr snapToGrid="0">
      <p:cViewPr varScale="1">
        <p:scale>
          <a:sx n="52" d="100"/>
          <a:sy n="52" d="100"/>
        </p:scale>
        <p:origin x="5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F1E77-9003-4729-BF34-D1FDFCA78C57}"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D8964-A55C-4C71-9B39-FCC4651B41E9}" type="slidenum">
              <a:rPr lang="en-US" smtClean="0"/>
              <a:t>‹#›</a:t>
            </a:fld>
            <a:endParaRPr lang="en-US"/>
          </a:p>
        </p:txBody>
      </p:sp>
    </p:spTree>
    <p:extLst>
      <p:ext uri="{BB962C8B-B14F-4D97-AF65-F5344CB8AC3E}">
        <p14:creationId xmlns:p14="http://schemas.microsoft.com/office/powerpoint/2010/main" val="428950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My name is Avena and this semester I worked on an anomaly detection project! If you’re unfamiliar with anomaly detection, it’s essentially finding data points that deviate from the norm and usually indicate some kind of weird event going on. Some classic examples include fraud detection or classifying spam emails. In my project we focused on detecting soiling in solar panels, but our anomalies are slightly different from the traditional problems you may know, and I’ll expand on that in a bit.</a:t>
            </a:r>
          </a:p>
        </p:txBody>
      </p:sp>
      <p:sp>
        <p:nvSpPr>
          <p:cNvPr id="4" name="Slide Number Placeholder 3"/>
          <p:cNvSpPr>
            <a:spLocks noGrp="1"/>
          </p:cNvSpPr>
          <p:nvPr>
            <p:ph type="sldNum" sz="quarter" idx="5"/>
          </p:nvPr>
        </p:nvSpPr>
        <p:spPr/>
        <p:txBody>
          <a:bodyPr/>
          <a:lstStyle/>
          <a:p>
            <a:fld id="{7DDD8964-A55C-4C71-9B39-FCC4651B41E9}" type="slidenum">
              <a:rPr lang="en-US" smtClean="0"/>
              <a:t>1</a:t>
            </a:fld>
            <a:endParaRPr lang="en-US"/>
          </a:p>
        </p:txBody>
      </p:sp>
    </p:spTree>
    <p:extLst>
      <p:ext uri="{BB962C8B-B14F-4D97-AF65-F5344CB8AC3E}">
        <p14:creationId xmlns:p14="http://schemas.microsoft.com/office/powerpoint/2010/main" val="2916325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behind the rain was that if it rained a certain amount of inches, it would be enough to clean the panels. However after further exploration and testing, we found there wasn’t a significant difference. Either there wasn’t soiling or there wasn’t enough rain. </a:t>
            </a:r>
          </a:p>
          <a:p>
            <a:endParaRPr lang="en-US" dirty="0"/>
          </a:p>
          <a:p>
            <a:r>
              <a:rPr lang="en-US" dirty="0"/>
              <a:t>One reason we abandoned this idea was because of the reliability of the data. We got our data from the </a:t>
            </a:r>
            <a:r>
              <a:rPr lang="en-US" dirty="0" err="1"/>
              <a:t>darksky</a:t>
            </a:r>
            <a:r>
              <a:rPr lang="en-US" dirty="0"/>
              <a:t> API forecast which is supposed to be highly accurate, but the problem is it doesn’t tell us if it actually rained, only the probability of rain. Thus, we don’t know for sure if it rained, and if it did rain, we don’t know how many inches. After graphing the rain we couldn’t find a clear relationship between that and the efficiency so we decided not to use this method.</a:t>
            </a:r>
          </a:p>
        </p:txBody>
      </p:sp>
      <p:sp>
        <p:nvSpPr>
          <p:cNvPr id="4" name="Slide Number Placeholder 3"/>
          <p:cNvSpPr>
            <a:spLocks noGrp="1"/>
          </p:cNvSpPr>
          <p:nvPr>
            <p:ph type="sldNum" sz="quarter" idx="5"/>
          </p:nvPr>
        </p:nvSpPr>
        <p:spPr/>
        <p:txBody>
          <a:bodyPr/>
          <a:lstStyle/>
          <a:p>
            <a:fld id="{7DDD8964-A55C-4C71-9B39-FCC4651B41E9}" type="slidenum">
              <a:rPr lang="en-US" smtClean="0"/>
              <a:t>11</a:t>
            </a:fld>
            <a:endParaRPr lang="en-US"/>
          </a:p>
        </p:txBody>
      </p:sp>
    </p:spTree>
    <p:extLst>
      <p:ext uri="{BB962C8B-B14F-4D97-AF65-F5344CB8AC3E}">
        <p14:creationId xmlns:p14="http://schemas.microsoft.com/office/powerpoint/2010/main" val="3523634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D8964-A55C-4C71-9B39-FCC4651B41E9}" type="slidenum">
              <a:rPr lang="en-US" smtClean="0"/>
              <a:t>12</a:t>
            </a:fld>
            <a:endParaRPr lang="en-US"/>
          </a:p>
        </p:txBody>
      </p:sp>
    </p:spTree>
    <p:extLst>
      <p:ext uri="{BB962C8B-B14F-4D97-AF65-F5344CB8AC3E}">
        <p14:creationId xmlns:p14="http://schemas.microsoft.com/office/powerpoint/2010/main" val="2576122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D8964-A55C-4C71-9B39-FCC4651B41E9}" type="slidenum">
              <a:rPr lang="en-US" smtClean="0"/>
              <a:t>13</a:t>
            </a:fld>
            <a:endParaRPr lang="en-US"/>
          </a:p>
        </p:txBody>
      </p:sp>
    </p:spTree>
    <p:extLst>
      <p:ext uri="{BB962C8B-B14F-4D97-AF65-F5344CB8AC3E}">
        <p14:creationId xmlns:p14="http://schemas.microsoft.com/office/powerpoint/2010/main" val="3263065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many of you probably know what solar panels are. On average they have a 15 – 20% efficiency rate. Soiling is the process of building dirt and other debris that affect its efficiency. This picture compares a clean versus soiled panel. My project was to identify when soiling occurs so that companies can clean them and save energy. One thing that makes this a slightly different anomaly detection problem is that you often see anomalies as a single event, but since soiling is a buildup, we have to detect the event over time.</a:t>
            </a:r>
          </a:p>
        </p:txBody>
      </p:sp>
      <p:sp>
        <p:nvSpPr>
          <p:cNvPr id="4" name="Slide Number Placeholder 3"/>
          <p:cNvSpPr>
            <a:spLocks noGrp="1"/>
          </p:cNvSpPr>
          <p:nvPr>
            <p:ph type="sldNum" sz="quarter" idx="5"/>
          </p:nvPr>
        </p:nvSpPr>
        <p:spPr/>
        <p:txBody>
          <a:bodyPr/>
          <a:lstStyle/>
          <a:p>
            <a:fld id="{7DDD8964-A55C-4C71-9B39-FCC4651B41E9}" type="slidenum">
              <a:rPr lang="en-US" smtClean="0"/>
              <a:t>2</a:t>
            </a:fld>
            <a:endParaRPr lang="en-US"/>
          </a:p>
        </p:txBody>
      </p:sp>
    </p:spTree>
    <p:extLst>
      <p:ext uri="{BB962C8B-B14F-4D97-AF65-F5344CB8AC3E}">
        <p14:creationId xmlns:p14="http://schemas.microsoft.com/office/powerpoint/2010/main" val="369446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bit of background and information about the data. I got data on the solar panels from New Sun Road, which is the company I worked with this semester. We also used a third party source called CAMS to get data on sun irradiance. A few things to note is that we don’t have training labels. We don’t know for sure there’s soiling, but we have a good idea of what it looks like. We assume that people are not cleaning their panels or very rarely.</a:t>
            </a:r>
          </a:p>
          <a:p>
            <a:r>
              <a:rPr lang="en-US" dirty="0"/>
              <a:t>Finally, throughout this problem we looked at efficiency as our main metric.</a:t>
            </a:r>
          </a:p>
          <a:p>
            <a:r>
              <a:rPr lang="en-US" dirty="0"/>
              <a:t>We wanted to measure efficiency because solar power itself can vary greatly with the weather. Since efficiency is a ratio, it is theoretically consistent. So on a cloudy day, we get less sun and less power, but the ratio should be the same if there was a clear day.  Putting that all together, we calculate efficiency as solar energy produced by panels divided by the energy available from the sun.</a:t>
            </a:r>
          </a:p>
        </p:txBody>
      </p:sp>
      <p:sp>
        <p:nvSpPr>
          <p:cNvPr id="4" name="Slide Number Placeholder 3"/>
          <p:cNvSpPr>
            <a:spLocks noGrp="1"/>
          </p:cNvSpPr>
          <p:nvPr>
            <p:ph type="sldNum" sz="quarter" idx="5"/>
          </p:nvPr>
        </p:nvSpPr>
        <p:spPr/>
        <p:txBody>
          <a:bodyPr/>
          <a:lstStyle/>
          <a:p>
            <a:fld id="{7DDD8964-A55C-4C71-9B39-FCC4651B41E9}" type="slidenum">
              <a:rPr lang="en-US" smtClean="0"/>
              <a:t>3</a:t>
            </a:fld>
            <a:endParaRPr lang="en-US"/>
          </a:p>
        </p:txBody>
      </p:sp>
    </p:spTree>
    <p:extLst>
      <p:ext uri="{BB962C8B-B14F-4D97-AF65-F5344CB8AC3E}">
        <p14:creationId xmlns:p14="http://schemas.microsoft.com/office/powerpoint/2010/main" val="809828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step was to do some basic analysis of our data. We wanted to see how energy, irradiation, and efficiency looked over time. The blue is the daily data and the orange is the rolling average. As you can see the daily data is very noisy and it can be hard to tell what’s an anomaly, thus we looked at the rolling average with a window of 30 days and that gave us more promising results.</a:t>
            </a:r>
          </a:p>
          <a:p>
            <a:endParaRPr lang="en-US" dirty="0"/>
          </a:p>
          <a:p>
            <a:r>
              <a:rPr lang="en-US" dirty="0"/>
              <a:t>For those who may not know, a rolling average is calculated by taking the first 30 days and finding the mean of that, and that mean is our first data point. Then the second data point is the 30 days after the first day. The third data point is the 30 days after the second day, and so on. Hence why the orange line starts a bit after the blue one.</a:t>
            </a:r>
          </a:p>
          <a:p>
            <a:endParaRPr lang="en-US" dirty="0"/>
          </a:p>
          <a:p>
            <a:r>
              <a:rPr lang="en-US" dirty="0"/>
              <a:t>You might be thinking that the rolling average is a good way to detect anomalies, but let’s look at a more zoomed in photo.</a:t>
            </a:r>
          </a:p>
        </p:txBody>
      </p:sp>
      <p:sp>
        <p:nvSpPr>
          <p:cNvPr id="4" name="Slide Number Placeholder 3"/>
          <p:cNvSpPr>
            <a:spLocks noGrp="1"/>
          </p:cNvSpPr>
          <p:nvPr>
            <p:ph type="sldNum" sz="quarter" idx="5"/>
          </p:nvPr>
        </p:nvSpPr>
        <p:spPr/>
        <p:txBody>
          <a:bodyPr/>
          <a:lstStyle/>
          <a:p>
            <a:fld id="{7DDD8964-A55C-4C71-9B39-FCC4651B41E9}" type="slidenum">
              <a:rPr lang="en-US" smtClean="0"/>
              <a:t>4</a:t>
            </a:fld>
            <a:endParaRPr lang="en-US"/>
          </a:p>
        </p:txBody>
      </p:sp>
    </p:spTree>
    <p:extLst>
      <p:ext uri="{BB962C8B-B14F-4D97-AF65-F5344CB8AC3E}">
        <p14:creationId xmlns:p14="http://schemas.microsoft.com/office/powerpoint/2010/main" val="784701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the efficiency graph. </a:t>
            </a:r>
          </a:p>
          <a:p>
            <a:endParaRPr lang="en-US" dirty="0"/>
          </a:p>
          <a:p>
            <a:r>
              <a:rPr lang="en-US" dirty="0"/>
              <a:t>The light gray line is the daily data. As you can see, it’s still a bit noisy. We want to look for a gradual downward trend, which is </a:t>
            </a:r>
            <a:r>
              <a:rPr lang="en-US" dirty="0" err="1"/>
              <a:t>kinda</a:t>
            </a:r>
            <a:r>
              <a:rPr lang="en-US" dirty="0"/>
              <a:t> what we see here. But at what point do we decide it’s soiling? We need some clear point to indicate soiling so we can tell companies to clean their panels.</a:t>
            </a:r>
          </a:p>
        </p:txBody>
      </p:sp>
      <p:sp>
        <p:nvSpPr>
          <p:cNvPr id="4" name="Slide Number Placeholder 3"/>
          <p:cNvSpPr>
            <a:spLocks noGrp="1"/>
          </p:cNvSpPr>
          <p:nvPr>
            <p:ph type="sldNum" sz="quarter" idx="5"/>
          </p:nvPr>
        </p:nvSpPr>
        <p:spPr/>
        <p:txBody>
          <a:bodyPr/>
          <a:lstStyle/>
          <a:p>
            <a:fld id="{7DDD8964-A55C-4C71-9B39-FCC4651B41E9}" type="slidenum">
              <a:rPr lang="en-US" smtClean="0"/>
              <a:t>5</a:t>
            </a:fld>
            <a:endParaRPr lang="en-US"/>
          </a:p>
        </p:txBody>
      </p:sp>
    </p:spTree>
    <p:extLst>
      <p:ext uri="{BB962C8B-B14F-4D97-AF65-F5344CB8AC3E}">
        <p14:creationId xmlns:p14="http://schemas.microsoft.com/office/powerpoint/2010/main" val="3052651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using the rolling average directly, we decided to use a different metric. We chose to use percentage of a max so that we could find a more representative and consistent data point within a time frame to indicate soiling. Using this metric would also account for degradation of the panels over time. The way it works is we:</a:t>
            </a:r>
          </a:p>
          <a:p>
            <a:endParaRPr lang="en-US" dirty="0"/>
          </a:p>
          <a:p>
            <a:pPr rtl="0" fontAlgn="base"/>
            <a:r>
              <a:rPr lang="en-US" sz="1200" b="0" i="0" u="none" strike="noStrike" kern="1200" dirty="0">
                <a:solidFill>
                  <a:schemeClr val="tx1"/>
                </a:solidFill>
                <a:effectLst/>
                <a:latin typeface="+mn-lt"/>
                <a:ea typeface="+mn-ea"/>
                <a:cs typeface="+mn-cs"/>
              </a:rPr>
              <a:t>Calculate the 30 day moving average (30MA) of the efficiency measure </a:t>
            </a:r>
          </a:p>
          <a:p>
            <a:pPr rtl="0" fontAlgn="base"/>
            <a:r>
              <a:rPr lang="en-US" sz="1200" b="0" i="0" u="none" strike="noStrike" kern="1200" dirty="0">
                <a:solidFill>
                  <a:schemeClr val="tx1"/>
                </a:solidFill>
                <a:effectLst/>
                <a:latin typeface="+mn-lt"/>
                <a:ea typeface="+mn-ea"/>
                <a:cs typeface="+mn-cs"/>
              </a:rPr>
              <a:t>The “max” sets itself as the first data point in the 30MA </a:t>
            </a:r>
          </a:p>
          <a:p>
            <a:pPr rtl="0" fontAlgn="base"/>
            <a:r>
              <a:rPr lang="en-US" sz="1200" b="0" i="0" u="none" strike="noStrike" kern="1200" dirty="0">
                <a:solidFill>
                  <a:schemeClr val="tx1"/>
                </a:solidFill>
                <a:effectLst/>
                <a:latin typeface="+mn-lt"/>
                <a:ea typeface="+mn-ea"/>
                <a:cs typeface="+mn-cs"/>
              </a:rPr>
              <a:t>As we move along the time axis, whenever we encounter a value greater than the max, the max is set to that value.  </a:t>
            </a:r>
          </a:p>
          <a:p>
            <a:pPr rtl="0" fontAlgn="base"/>
            <a:r>
              <a:rPr lang="en-US" sz="1200" b="0" i="0" u="none" strike="noStrike" kern="1200" dirty="0">
                <a:solidFill>
                  <a:schemeClr val="tx1"/>
                </a:solidFill>
                <a:effectLst/>
                <a:latin typeface="+mn-lt"/>
                <a:ea typeface="+mn-ea"/>
                <a:cs typeface="+mn-cs"/>
              </a:rPr>
              <a:t>This results in a time series of maximums.</a:t>
            </a:r>
          </a:p>
          <a:p>
            <a:pPr rtl="0" fontAlgn="base"/>
            <a:r>
              <a:rPr lang="en-US" sz="1200" b="0" i="0" u="none" strike="noStrike" kern="1200" dirty="0">
                <a:solidFill>
                  <a:schemeClr val="tx1"/>
                </a:solidFill>
                <a:effectLst/>
                <a:latin typeface="+mn-lt"/>
                <a:ea typeface="+mn-ea"/>
                <a:cs typeface="+mn-cs"/>
              </a:rPr>
              <a:t>We take the 30 day MA, which is also a time series, and divide by the time series of maxes to create the “efficiency %”.</a:t>
            </a:r>
          </a:p>
          <a:p>
            <a:endParaRPr lang="en-US" dirty="0"/>
          </a:p>
        </p:txBody>
      </p:sp>
      <p:sp>
        <p:nvSpPr>
          <p:cNvPr id="4" name="Slide Number Placeholder 3"/>
          <p:cNvSpPr>
            <a:spLocks noGrp="1"/>
          </p:cNvSpPr>
          <p:nvPr>
            <p:ph type="sldNum" sz="quarter" idx="5"/>
          </p:nvPr>
        </p:nvSpPr>
        <p:spPr/>
        <p:txBody>
          <a:bodyPr/>
          <a:lstStyle/>
          <a:p>
            <a:fld id="{7DDD8964-A55C-4C71-9B39-FCC4651B41E9}" type="slidenum">
              <a:rPr lang="en-US" smtClean="0"/>
              <a:t>6</a:t>
            </a:fld>
            <a:endParaRPr lang="en-US"/>
          </a:p>
        </p:txBody>
      </p:sp>
    </p:spTree>
    <p:extLst>
      <p:ext uri="{BB962C8B-B14F-4D97-AF65-F5344CB8AC3E}">
        <p14:creationId xmlns:p14="http://schemas.microsoft.com/office/powerpoint/2010/main" val="2310325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these are the results! The top graphs are what we’ve seen before and the bottom graph is how the efficiency percentage changes over time. The blue points are when the efficiency percentage is below 90%, followed by the red being 80%, and the pink being 70%. As you can see, it can get as low as 65% which isn’t very good.</a:t>
            </a:r>
          </a:p>
          <a:p>
            <a:endParaRPr lang="en-US" dirty="0"/>
          </a:p>
          <a:p>
            <a:r>
              <a:rPr lang="en-US" dirty="0"/>
              <a:t>Notes: emphasize that the second graph is generated from slide 6</a:t>
            </a:r>
          </a:p>
        </p:txBody>
      </p:sp>
      <p:sp>
        <p:nvSpPr>
          <p:cNvPr id="4" name="Slide Number Placeholder 3"/>
          <p:cNvSpPr>
            <a:spLocks noGrp="1"/>
          </p:cNvSpPr>
          <p:nvPr>
            <p:ph type="sldNum" sz="quarter" idx="5"/>
          </p:nvPr>
        </p:nvSpPr>
        <p:spPr/>
        <p:txBody>
          <a:bodyPr/>
          <a:lstStyle/>
          <a:p>
            <a:fld id="{7DDD8964-A55C-4C71-9B39-FCC4651B41E9}" type="slidenum">
              <a:rPr lang="en-US" smtClean="0"/>
              <a:t>7</a:t>
            </a:fld>
            <a:endParaRPr lang="en-US"/>
          </a:p>
        </p:txBody>
      </p:sp>
    </p:spTree>
    <p:extLst>
      <p:ext uri="{BB962C8B-B14F-4D97-AF65-F5344CB8AC3E}">
        <p14:creationId xmlns:p14="http://schemas.microsoft.com/office/powerpoint/2010/main" val="1553556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tested this on 20 solar panel sites with a threshold of 80%, meaning we alert sites of soiling when our metric reaches below 80%. We found on average that in a given year, ¼ of the time panels will be producing below threshold, so sites will receive between 1 and 4 alerts. However, if we can use our model, we can save about 12% of solar energy, assuming that companies clean their panels after receiving an alert. Of course, there’s still a lot that can be done to improve this model. The next step would be to confirm our predictions, and perhaps try other signal processing methods, but for now we think 12% is a good start to solving this problem.</a:t>
            </a:r>
          </a:p>
        </p:txBody>
      </p:sp>
      <p:sp>
        <p:nvSpPr>
          <p:cNvPr id="4" name="Slide Number Placeholder 3"/>
          <p:cNvSpPr>
            <a:spLocks noGrp="1"/>
          </p:cNvSpPr>
          <p:nvPr>
            <p:ph type="sldNum" sz="quarter" idx="5"/>
          </p:nvPr>
        </p:nvSpPr>
        <p:spPr/>
        <p:txBody>
          <a:bodyPr/>
          <a:lstStyle/>
          <a:p>
            <a:fld id="{7DDD8964-A55C-4C71-9B39-FCC4651B41E9}" type="slidenum">
              <a:rPr lang="en-US" smtClean="0"/>
              <a:t>8</a:t>
            </a:fld>
            <a:endParaRPr lang="en-US"/>
          </a:p>
        </p:txBody>
      </p:sp>
    </p:spTree>
    <p:extLst>
      <p:ext uri="{BB962C8B-B14F-4D97-AF65-F5344CB8AC3E}">
        <p14:creationId xmlns:p14="http://schemas.microsoft.com/office/powerpoint/2010/main" val="1506077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these are the results! The blue points are when the efficiency percentage is below 90%, followed by the red being 80%, and the pink being 70%. The top graphs are what we’ve seen before and the bottom graph is how the efficiency percentage changes over time. As you can see, it can get as low as 65% which isn’t very good.</a:t>
            </a:r>
          </a:p>
        </p:txBody>
      </p:sp>
      <p:sp>
        <p:nvSpPr>
          <p:cNvPr id="4" name="Slide Number Placeholder 3"/>
          <p:cNvSpPr>
            <a:spLocks noGrp="1"/>
          </p:cNvSpPr>
          <p:nvPr>
            <p:ph type="sldNum" sz="quarter" idx="5"/>
          </p:nvPr>
        </p:nvSpPr>
        <p:spPr/>
        <p:txBody>
          <a:bodyPr/>
          <a:lstStyle/>
          <a:p>
            <a:fld id="{7DDD8964-A55C-4C71-9B39-FCC4651B41E9}" type="slidenum">
              <a:rPr lang="en-US" smtClean="0"/>
              <a:t>10</a:t>
            </a:fld>
            <a:endParaRPr lang="en-US"/>
          </a:p>
        </p:txBody>
      </p:sp>
    </p:spTree>
    <p:extLst>
      <p:ext uri="{BB962C8B-B14F-4D97-AF65-F5344CB8AC3E}">
        <p14:creationId xmlns:p14="http://schemas.microsoft.com/office/powerpoint/2010/main" val="281464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3AF3-B3DB-48E8-B9BE-52D12A89B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B32F87-60D1-4A47-9E9D-CE0A63021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33B0E0-3B28-491A-99DA-0D4E475D0179}"/>
              </a:ext>
            </a:extLst>
          </p:cNvPr>
          <p:cNvSpPr>
            <a:spLocks noGrp="1"/>
          </p:cNvSpPr>
          <p:nvPr>
            <p:ph type="dt" sz="half" idx="10"/>
          </p:nvPr>
        </p:nvSpPr>
        <p:spPr/>
        <p:txBody>
          <a:bodyPr/>
          <a:lstStyle/>
          <a:p>
            <a:fld id="{969A4672-77BD-4E0E-B08C-B67D77522C8B}" type="datetimeFigureOut">
              <a:rPr lang="en-US" smtClean="0"/>
              <a:t>12/3/2019</a:t>
            </a:fld>
            <a:endParaRPr lang="en-US"/>
          </a:p>
        </p:txBody>
      </p:sp>
      <p:sp>
        <p:nvSpPr>
          <p:cNvPr id="5" name="Footer Placeholder 4">
            <a:extLst>
              <a:ext uri="{FF2B5EF4-FFF2-40B4-BE49-F238E27FC236}">
                <a16:creationId xmlns:a16="http://schemas.microsoft.com/office/drawing/2014/main" id="{4DF7C495-8276-4461-9009-5B19CA643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BB4C7-14D6-40F8-83EB-71C8BCC6CDC1}"/>
              </a:ext>
            </a:extLst>
          </p:cNvPr>
          <p:cNvSpPr>
            <a:spLocks noGrp="1"/>
          </p:cNvSpPr>
          <p:nvPr>
            <p:ph type="sldNum" sz="quarter" idx="12"/>
          </p:nvPr>
        </p:nvSpPr>
        <p:spPr/>
        <p:txBody>
          <a:bodyPr/>
          <a:lstStyle/>
          <a:p>
            <a:fld id="{5FB03FB4-E930-43C7-B807-A56FDE5435B7}" type="slidenum">
              <a:rPr lang="en-US" smtClean="0"/>
              <a:t>‹#›</a:t>
            </a:fld>
            <a:endParaRPr lang="en-US"/>
          </a:p>
        </p:txBody>
      </p:sp>
    </p:spTree>
    <p:extLst>
      <p:ext uri="{BB962C8B-B14F-4D97-AF65-F5344CB8AC3E}">
        <p14:creationId xmlns:p14="http://schemas.microsoft.com/office/powerpoint/2010/main" val="310484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0448-B2F1-4A03-8A49-ED818428C6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ECB02B-504C-4692-9B39-DA6627B5C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33EDF-0BBE-4FB4-8653-5280F2C6AFD3}"/>
              </a:ext>
            </a:extLst>
          </p:cNvPr>
          <p:cNvSpPr>
            <a:spLocks noGrp="1"/>
          </p:cNvSpPr>
          <p:nvPr>
            <p:ph type="dt" sz="half" idx="10"/>
          </p:nvPr>
        </p:nvSpPr>
        <p:spPr/>
        <p:txBody>
          <a:bodyPr/>
          <a:lstStyle/>
          <a:p>
            <a:fld id="{969A4672-77BD-4E0E-B08C-B67D77522C8B}" type="datetimeFigureOut">
              <a:rPr lang="en-US" smtClean="0"/>
              <a:t>12/3/2019</a:t>
            </a:fld>
            <a:endParaRPr lang="en-US"/>
          </a:p>
        </p:txBody>
      </p:sp>
      <p:sp>
        <p:nvSpPr>
          <p:cNvPr id="5" name="Footer Placeholder 4">
            <a:extLst>
              <a:ext uri="{FF2B5EF4-FFF2-40B4-BE49-F238E27FC236}">
                <a16:creationId xmlns:a16="http://schemas.microsoft.com/office/drawing/2014/main" id="{AFE0A983-A9C4-40A4-9DB0-9C2FAC1DB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CC963-E7B2-4242-B03E-654478E2DC5A}"/>
              </a:ext>
            </a:extLst>
          </p:cNvPr>
          <p:cNvSpPr>
            <a:spLocks noGrp="1"/>
          </p:cNvSpPr>
          <p:nvPr>
            <p:ph type="sldNum" sz="quarter" idx="12"/>
          </p:nvPr>
        </p:nvSpPr>
        <p:spPr/>
        <p:txBody>
          <a:bodyPr/>
          <a:lstStyle/>
          <a:p>
            <a:fld id="{5FB03FB4-E930-43C7-B807-A56FDE5435B7}" type="slidenum">
              <a:rPr lang="en-US" smtClean="0"/>
              <a:t>‹#›</a:t>
            </a:fld>
            <a:endParaRPr lang="en-US"/>
          </a:p>
        </p:txBody>
      </p:sp>
    </p:spTree>
    <p:extLst>
      <p:ext uri="{BB962C8B-B14F-4D97-AF65-F5344CB8AC3E}">
        <p14:creationId xmlns:p14="http://schemas.microsoft.com/office/powerpoint/2010/main" val="293360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E2913-E2AE-41D1-87BE-FC01A8D901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DFEA2D-E073-4F24-AB87-2152D6FC0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4972B-01EE-4594-950B-BBAFB085ED06}"/>
              </a:ext>
            </a:extLst>
          </p:cNvPr>
          <p:cNvSpPr>
            <a:spLocks noGrp="1"/>
          </p:cNvSpPr>
          <p:nvPr>
            <p:ph type="dt" sz="half" idx="10"/>
          </p:nvPr>
        </p:nvSpPr>
        <p:spPr/>
        <p:txBody>
          <a:bodyPr/>
          <a:lstStyle/>
          <a:p>
            <a:fld id="{969A4672-77BD-4E0E-B08C-B67D77522C8B}" type="datetimeFigureOut">
              <a:rPr lang="en-US" smtClean="0"/>
              <a:t>12/3/2019</a:t>
            </a:fld>
            <a:endParaRPr lang="en-US"/>
          </a:p>
        </p:txBody>
      </p:sp>
      <p:sp>
        <p:nvSpPr>
          <p:cNvPr id="5" name="Footer Placeholder 4">
            <a:extLst>
              <a:ext uri="{FF2B5EF4-FFF2-40B4-BE49-F238E27FC236}">
                <a16:creationId xmlns:a16="http://schemas.microsoft.com/office/drawing/2014/main" id="{3C76FF82-BE19-4A79-B383-DDE02698D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0D2D7-E158-4CDB-ABD9-C560FB982F64}"/>
              </a:ext>
            </a:extLst>
          </p:cNvPr>
          <p:cNvSpPr>
            <a:spLocks noGrp="1"/>
          </p:cNvSpPr>
          <p:nvPr>
            <p:ph type="sldNum" sz="quarter" idx="12"/>
          </p:nvPr>
        </p:nvSpPr>
        <p:spPr/>
        <p:txBody>
          <a:bodyPr/>
          <a:lstStyle/>
          <a:p>
            <a:fld id="{5FB03FB4-E930-43C7-B807-A56FDE5435B7}" type="slidenum">
              <a:rPr lang="en-US" smtClean="0"/>
              <a:t>‹#›</a:t>
            </a:fld>
            <a:endParaRPr lang="en-US"/>
          </a:p>
        </p:txBody>
      </p:sp>
    </p:spTree>
    <p:extLst>
      <p:ext uri="{BB962C8B-B14F-4D97-AF65-F5344CB8AC3E}">
        <p14:creationId xmlns:p14="http://schemas.microsoft.com/office/powerpoint/2010/main" val="286347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5188-12D7-40D8-926A-AFBD892382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B6FA7C-47BB-43DA-8320-0C945AD17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F301D-4885-40D8-9FF9-4B27C96AB8A3}"/>
              </a:ext>
            </a:extLst>
          </p:cNvPr>
          <p:cNvSpPr>
            <a:spLocks noGrp="1"/>
          </p:cNvSpPr>
          <p:nvPr>
            <p:ph type="dt" sz="half" idx="10"/>
          </p:nvPr>
        </p:nvSpPr>
        <p:spPr/>
        <p:txBody>
          <a:bodyPr/>
          <a:lstStyle/>
          <a:p>
            <a:fld id="{969A4672-77BD-4E0E-B08C-B67D77522C8B}" type="datetimeFigureOut">
              <a:rPr lang="en-US" smtClean="0"/>
              <a:t>12/3/2019</a:t>
            </a:fld>
            <a:endParaRPr lang="en-US"/>
          </a:p>
        </p:txBody>
      </p:sp>
      <p:sp>
        <p:nvSpPr>
          <p:cNvPr id="5" name="Footer Placeholder 4">
            <a:extLst>
              <a:ext uri="{FF2B5EF4-FFF2-40B4-BE49-F238E27FC236}">
                <a16:creationId xmlns:a16="http://schemas.microsoft.com/office/drawing/2014/main" id="{695C6011-51F4-4344-AA0D-3EDAE220F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8AA46-1442-44D0-902C-3C24BF832416}"/>
              </a:ext>
            </a:extLst>
          </p:cNvPr>
          <p:cNvSpPr>
            <a:spLocks noGrp="1"/>
          </p:cNvSpPr>
          <p:nvPr>
            <p:ph type="sldNum" sz="quarter" idx="12"/>
          </p:nvPr>
        </p:nvSpPr>
        <p:spPr/>
        <p:txBody>
          <a:bodyPr/>
          <a:lstStyle/>
          <a:p>
            <a:fld id="{5FB03FB4-E930-43C7-B807-A56FDE5435B7}" type="slidenum">
              <a:rPr lang="en-US" smtClean="0"/>
              <a:t>‹#›</a:t>
            </a:fld>
            <a:endParaRPr lang="en-US"/>
          </a:p>
        </p:txBody>
      </p:sp>
    </p:spTree>
    <p:extLst>
      <p:ext uri="{BB962C8B-B14F-4D97-AF65-F5344CB8AC3E}">
        <p14:creationId xmlns:p14="http://schemas.microsoft.com/office/powerpoint/2010/main" val="255700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57D1-81DF-4B5B-A724-ABC451BBA7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4CBDA2-7872-4355-B023-42B0E0DB3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34C7A7-5231-4A37-9548-3ECC0A3439A9}"/>
              </a:ext>
            </a:extLst>
          </p:cNvPr>
          <p:cNvSpPr>
            <a:spLocks noGrp="1"/>
          </p:cNvSpPr>
          <p:nvPr>
            <p:ph type="dt" sz="half" idx="10"/>
          </p:nvPr>
        </p:nvSpPr>
        <p:spPr/>
        <p:txBody>
          <a:bodyPr/>
          <a:lstStyle/>
          <a:p>
            <a:fld id="{969A4672-77BD-4E0E-B08C-B67D77522C8B}" type="datetimeFigureOut">
              <a:rPr lang="en-US" smtClean="0"/>
              <a:t>12/3/2019</a:t>
            </a:fld>
            <a:endParaRPr lang="en-US"/>
          </a:p>
        </p:txBody>
      </p:sp>
      <p:sp>
        <p:nvSpPr>
          <p:cNvPr id="5" name="Footer Placeholder 4">
            <a:extLst>
              <a:ext uri="{FF2B5EF4-FFF2-40B4-BE49-F238E27FC236}">
                <a16:creationId xmlns:a16="http://schemas.microsoft.com/office/drawing/2014/main" id="{9500B055-853F-40F2-B0C7-5B75563CB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2FAA1-B308-454A-9E94-0CBCC3B7417B}"/>
              </a:ext>
            </a:extLst>
          </p:cNvPr>
          <p:cNvSpPr>
            <a:spLocks noGrp="1"/>
          </p:cNvSpPr>
          <p:nvPr>
            <p:ph type="sldNum" sz="quarter" idx="12"/>
          </p:nvPr>
        </p:nvSpPr>
        <p:spPr/>
        <p:txBody>
          <a:bodyPr/>
          <a:lstStyle/>
          <a:p>
            <a:fld id="{5FB03FB4-E930-43C7-B807-A56FDE5435B7}" type="slidenum">
              <a:rPr lang="en-US" smtClean="0"/>
              <a:t>‹#›</a:t>
            </a:fld>
            <a:endParaRPr lang="en-US"/>
          </a:p>
        </p:txBody>
      </p:sp>
    </p:spTree>
    <p:extLst>
      <p:ext uri="{BB962C8B-B14F-4D97-AF65-F5344CB8AC3E}">
        <p14:creationId xmlns:p14="http://schemas.microsoft.com/office/powerpoint/2010/main" val="3624490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008C-160D-4BB3-8DBA-F25AC47FD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8C7CB-AC17-4D26-9A2C-0D998D0773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223D2F-B960-4F9B-AE26-DEEEDB386E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0C72B6-CB23-4E17-8F23-235F360F23A6}"/>
              </a:ext>
            </a:extLst>
          </p:cNvPr>
          <p:cNvSpPr>
            <a:spLocks noGrp="1"/>
          </p:cNvSpPr>
          <p:nvPr>
            <p:ph type="dt" sz="half" idx="10"/>
          </p:nvPr>
        </p:nvSpPr>
        <p:spPr/>
        <p:txBody>
          <a:bodyPr/>
          <a:lstStyle/>
          <a:p>
            <a:fld id="{969A4672-77BD-4E0E-B08C-B67D77522C8B}" type="datetimeFigureOut">
              <a:rPr lang="en-US" smtClean="0"/>
              <a:t>12/3/2019</a:t>
            </a:fld>
            <a:endParaRPr lang="en-US"/>
          </a:p>
        </p:txBody>
      </p:sp>
      <p:sp>
        <p:nvSpPr>
          <p:cNvPr id="6" name="Footer Placeholder 5">
            <a:extLst>
              <a:ext uri="{FF2B5EF4-FFF2-40B4-BE49-F238E27FC236}">
                <a16:creationId xmlns:a16="http://schemas.microsoft.com/office/drawing/2014/main" id="{8D815F4D-8BF1-49C3-BCCD-21AFCE201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BDD070-718F-4D40-8CD3-432B6D003887}"/>
              </a:ext>
            </a:extLst>
          </p:cNvPr>
          <p:cNvSpPr>
            <a:spLocks noGrp="1"/>
          </p:cNvSpPr>
          <p:nvPr>
            <p:ph type="sldNum" sz="quarter" idx="12"/>
          </p:nvPr>
        </p:nvSpPr>
        <p:spPr/>
        <p:txBody>
          <a:bodyPr/>
          <a:lstStyle/>
          <a:p>
            <a:fld id="{5FB03FB4-E930-43C7-B807-A56FDE5435B7}" type="slidenum">
              <a:rPr lang="en-US" smtClean="0"/>
              <a:t>‹#›</a:t>
            </a:fld>
            <a:endParaRPr lang="en-US"/>
          </a:p>
        </p:txBody>
      </p:sp>
    </p:spTree>
    <p:extLst>
      <p:ext uri="{BB962C8B-B14F-4D97-AF65-F5344CB8AC3E}">
        <p14:creationId xmlns:p14="http://schemas.microsoft.com/office/powerpoint/2010/main" val="23874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B1C3-A795-4075-B2D3-90F290B77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AA8D27-9727-45C6-B924-30F22ACB6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7CEBD3-FFE5-4888-8EAE-CF8EAD1E05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4A27E8-3BC9-4566-A136-0654574E36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EC0B6-3EE5-4FA3-9141-6B7B9DF50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56E38-C444-41EF-874A-CB4F5B509889}"/>
              </a:ext>
            </a:extLst>
          </p:cNvPr>
          <p:cNvSpPr>
            <a:spLocks noGrp="1"/>
          </p:cNvSpPr>
          <p:nvPr>
            <p:ph type="dt" sz="half" idx="10"/>
          </p:nvPr>
        </p:nvSpPr>
        <p:spPr/>
        <p:txBody>
          <a:bodyPr/>
          <a:lstStyle/>
          <a:p>
            <a:fld id="{969A4672-77BD-4E0E-B08C-B67D77522C8B}" type="datetimeFigureOut">
              <a:rPr lang="en-US" smtClean="0"/>
              <a:t>12/3/2019</a:t>
            </a:fld>
            <a:endParaRPr lang="en-US"/>
          </a:p>
        </p:txBody>
      </p:sp>
      <p:sp>
        <p:nvSpPr>
          <p:cNvPr id="8" name="Footer Placeholder 7">
            <a:extLst>
              <a:ext uri="{FF2B5EF4-FFF2-40B4-BE49-F238E27FC236}">
                <a16:creationId xmlns:a16="http://schemas.microsoft.com/office/drawing/2014/main" id="{93644086-F49D-4FB5-88CE-D5404A0FED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446AD-3B50-442A-BC50-0965C3088771}"/>
              </a:ext>
            </a:extLst>
          </p:cNvPr>
          <p:cNvSpPr>
            <a:spLocks noGrp="1"/>
          </p:cNvSpPr>
          <p:nvPr>
            <p:ph type="sldNum" sz="quarter" idx="12"/>
          </p:nvPr>
        </p:nvSpPr>
        <p:spPr/>
        <p:txBody>
          <a:bodyPr/>
          <a:lstStyle/>
          <a:p>
            <a:fld id="{5FB03FB4-E930-43C7-B807-A56FDE5435B7}" type="slidenum">
              <a:rPr lang="en-US" smtClean="0"/>
              <a:t>‹#›</a:t>
            </a:fld>
            <a:endParaRPr lang="en-US"/>
          </a:p>
        </p:txBody>
      </p:sp>
    </p:spTree>
    <p:extLst>
      <p:ext uri="{BB962C8B-B14F-4D97-AF65-F5344CB8AC3E}">
        <p14:creationId xmlns:p14="http://schemas.microsoft.com/office/powerpoint/2010/main" val="267779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E35E-4662-4AB2-9BEF-B6005E74C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E52AB4-8244-4363-AAE6-9EA81E0D0F89}"/>
              </a:ext>
            </a:extLst>
          </p:cNvPr>
          <p:cNvSpPr>
            <a:spLocks noGrp="1"/>
          </p:cNvSpPr>
          <p:nvPr>
            <p:ph type="dt" sz="half" idx="10"/>
          </p:nvPr>
        </p:nvSpPr>
        <p:spPr/>
        <p:txBody>
          <a:bodyPr/>
          <a:lstStyle/>
          <a:p>
            <a:fld id="{969A4672-77BD-4E0E-B08C-B67D77522C8B}" type="datetimeFigureOut">
              <a:rPr lang="en-US" smtClean="0"/>
              <a:t>12/3/2019</a:t>
            </a:fld>
            <a:endParaRPr lang="en-US"/>
          </a:p>
        </p:txBody>
      </p:sp>
      <p:sp>
        <p:nvSpPr>
          <p:cNvPr id="4" name="Footer Placeholder 3">
            <a:extLst>
              <a:ext uri="{FF2B5EF4-FFF2-40B4-BE49-F238E27FC236}">
                <a16:creationId xmlns:a16="http://schemas.microsoft.com/office/drawing/2014/main" id="{4FB2564E-D119-4FD4-A8D4-CF4F1CC3FC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89A4B0-2E7F-4C11-B8E2-5AA2CAFA4FE0}"/>
              </a:ext>
            </a:extLst>
          </p:cNvPr>
          <p:cNvSpPr>
            <a:spLocks noGrp="1"/>
          </p:cNvSpPr>
          <p:nvPr>
            <p:ph type="sldNum" sz="quarter" idx="12"/>
          </p:nvPr>
        </p:nvSpPr>
        <p:spPr/>
        <p:txBody>
          <a:bodyPr/>
          <a:lstStyle/>
          <a:p>
            <a:fld id="{5FB03FB4-E930-43C7-B807-A56FDE5435B7}" type="slidenum">
              <a:rPr lang="en-US" smtClean="0"/>
              <a:t>‹#›</a:t>
            </a:fld>
            <a:endParaRPr lang="en-US"/>
          </a:p>
        </p:txBody>
      </p:sp>
    </p:spTree>
    <p:extLst>
      <p:ext uri="{BB962C8B-B14F-4D97-AF65-F5344CB8AC3E}">
        <p14:creationId xmlns:p14="http://schemas.microsoft.com/office/powerpoint/2010/main" val="1655855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580B7-DAF1-40AB-A5B7-B474409EAB43}"/>
              </a:ext>
            </a:extLst>
          </p:cNvPr>
          <p:cNvSpPr>
            <a:spLocks noGrp="1"/>
          </p:cNvSpPr>
          <p:nvPr>
            <p:ph type="dt" sz="half" idx="10"/>
          </p:nvPr>
        </p:nvSpPr>
        <p:spPr/>
        <p:txBody>
          <a:bodyPr/>
          <a:lstStyle/>
          <a:p>
            <a:fld id="{969A4672-77BD-4E0E-B08C-B67D77522C8B}" type="datetimeFigureOut">
              <a:rPr lang="en-US" smtClean="0"/>
              <a:t>12/3/2019</a:t>
            </a:fld>
            <a:endParaRPr lang="en-US"/>
          </a:p>
        </p:txBody>
      </p:sp>
      <p:sp>
        <p:nvSpPr>
          <p:cNvPr id="3" name="Footer Placeholder 2">
            <a:extLst>
              <a:ext uri="{FF2B5EF4-FFF2-40B4-BE49-F238E27FC236}">
                <a16:creationId xmlns:a16="http://schemas.microsoft.com/office/drawing/2014/main" id="{D5EBDFB6-445D-4D32-9EB1-09F1502657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472CF3-B749-4DAC-AD1F-E19D1AD5FC09}"/>
              </a:ext>
            </a:extLst>
          </p:cNvPr>
          <p:cNvSpPr>
            <a:spLocks noGrp="1"/>
          </p:cNvSpPr>
          <p:nvPr>
            <p:ph type="sldNum" sz="quarter" idx="12"/>
          </p:nvPr>
        </p:nvSpPr>
        <p:spPr/>
        <p:txBody>
          <a:bodyPr/>
          <a:lstStyle/>
          <a:p>
            <a:fld id="{5FB03FB4-E930-43C7-B807-A56FDE5435B7}" type="slidenum">
              <a:rPr lang="en-US" smtClean="0"/>
              <a:t>‹#›</a:t>
            </a:fld>
            <a:endParaRPr lang="en-US"/>
          </a:p>
        </p:txBody>
      </p:sp>
    </p:spTree>
    <p:extLst>
      <p:ext uri="{BB962C8B-B14F-4D97-AF65-F5344CB8AC3E}">
        <p14:creationId xmlns:p14="http://schemas.microsoft.com/office/powerpoint/2010/main" val="141823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FAFD-2C03-41AA-9863-76F7AFD34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61A9AB-15AE-477A-87C4-61B64AE29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3BF6E3-8915-49AA-8EB9-D35DFB945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84227-656A-46C2-AA2B-8D51F68D9B4A}"/>
              </a:ext>
            </a:extLst>
          </p:cNvPr>
          <p:cNvSpPr>
            <a:spLocks noGrp="1"/>
          </p:cNvSpPr>
          <p:nvPr>
            <p:ph type="dt" sz="half" idx="10"/>
          </p:nvPr>
        </p:nvSpPr>
        <p:spPr/>
        <p:txBody>
          <a:bodyPr/>
          <a:lstStyle/>
          <a:p>
            <a:fld id="{969A4672-77BD-4E0E-B08C-B67D77522C8B}" type="datetimeFigureOut">
              <a:rPr lang="en-US" smtClean="0"/>
              <a:t>12/3/2019</a:t>
            </a:fld>
            <a:endParaRPr lang="en-US"/>
          </a:p>
        </p:txBody>
      </p:sp>
      <p:sp>
        <p:nvSpPr>
          <p:cNvPr id="6" name="Footer Placeholder 5">
            <a:extLst>
              <a:ext uri="{FF2B5EF4-FFF2-40B4-BE49-F238E27FC236}">
                <a16:creationId xmlns:a16="http://schemas.microsoft.com/office/drawing/2014/main" id="{F36CF6C7-15F1-40A6-BFB3-BAF51C788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728C7-5B99-45F5-BF57-6680D276699A}"/>
              </a:ext>
            </a:extLst>
          </p:cNvPr>
          <p:cNvSpPr>
            <a:spLocks noGrp="1"/>
          </p:cNvSpPr>
          <p:nvPr>
            <p:ph type="sldNum" sz="quarter" idx="12"/>
          </p:nvPr>
        </p:nvSpPr>
        <p:spPr/>
        <p:txBody>
          <a:bodyPr/>
          <a:lstStyle/>
          <a:p>
            <a:fld id="{5FB03FB4-E930-43C7-B807-A56FDE5435B7}" type="slidenum">
              <a:rPr lang="en-US" smtClean="0"/>
              <a:t>‹#›</a:t>
            </a:fld>
            <a:endParaRPr lang="en-US"/>
          </a:p>
        </p:txBody>
      </p:sp>
    </p:spTree>
    <p:extLst>
      <p:ext uri="{BB962C8B-B14F-4D97-AF65-F5344CB8AC3E}">
        <p14:creationId xmlns:p14="http://schemas.microsoft.com/office/powerpoint/2010/main" val="291197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557F-7EF1-49B7-BC80-A4AEEA313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B1EEF-628B-4AB4-9E2E-B77E236FA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54C17E-171B-47B3-9E65-12A753C0F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B2710-F255-4716-B07F-7C11DE6B9045}"/>
              </a:ext>
            </a:extLst>
          </p:cNvPr>
          <p:cNvSpPr>
            <a:spLocks noGrp="1"/>
          </p:cNvSpPr>
          <p:nvPr>
            <p:ph type="dt" sz="half" idx="10"/>
          </p:nvPr>
        </p:nvSpPr>
        <p:spPr/>
        <p:txBody>
          <a:bodyPr/>
          <a:lstStyle/>
          <a:p>
            <a:fld id="{969A4672-77BD-4E0E-B08C-B67D77522C8B}" type="datetimeFigureOut">
              <a:rPr lang="en-US" smtClean="0"/>
              <a:t>12/3/2019</a:t>
            </a:fld>
            <a:endParaRPr lang="en-US"/>
          </a:p>
        </p:txBody>
      </p:sp>
      <p:sp>
        <p:nvSpPr>
          <p:cNvPr id="6" name="Footer Placeholder 5">
            <a:extLst>
              <a:ext uri="{FF2B5EF4-FFF2-40B4-BE49-F238E27FC236}">
                <a16:creationId xmlns:a16="http://schemas.microsoft.com/office/drawing/2014/main" id="{DF9FA41D-C50D-408E-AE15-3CF684375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37D4B-1486-4DDE-98AE-515957BB6A8D}"/>
              </a:ext>
            </a:extLst>
          </p:cNvPr>
          <p:cNvSpPr>
            <a:spLocks noGrp="1"/>
          </p:cNvSpPr>
          <p:nvPr>
            <p:ph type="sldNum" sz="quarter" idx="12"/>
          </p:nvPr>
        </p:nvSpPr>
        <p:spPr/>
        <p:txBody>
          <a:bodyPr/>
          <a:lstStyle/>
          <a:p>
            <a:fld id="{5FB03FB4-E930-43C7-B807-A56FDE5435B7}" type="slidenum">
              <a:rPr lang="en-US" smtClean="0"/>
              <a:t>‹#›</a:t>
            </a:fld>
            <a:endParaRPr lang="en-US"/>
          </a:p>
        </p:txBody>
      </p:sp>
    </p:spTree>
    <p:extLst>
      <p:ext uri="{BB962C8B-B14F-4D97-AF65-F5344CB8AC3E}">
        <p14:creationId xmlns:p14="http://schemas.microsoft.com/office/powerpoint/2010/main" val="248172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D7004-2075-4FC1-B546-87DC23BF9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7F4A1F-4753-46C8-A54E-6A7C7A344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34940-E5C1-44BE-9DB8-8850EF14D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A4672-77BD-4E0E-B08C-B67D77522C8B}" type="datetimeFigureOut">
              <a:rPr lang="en-US" smtClean="0"/>
              <a:t>12/3/2019</a:t>
            </a:fld>
            <a:endParaRPr lang="en-US"/>
          </a:p>
        </p:txBody>
      </p:sp>
      <p:sp>
        <p:nvSpPr>
          <p:cNvPr id="5" name="Footer Placeholder 4">
            <a:extLst>
              <a:ext uri="{FF2B5EF4-FFF2-40B4-BE49-F238E27FC236}">
                <a16:creationId xmlns:a16="http://schemas.microsoft.com/office/drawing/2014/main" id="{458B738F-9542-4FC3-B684-24210F14D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51F1F4-3B9E-4EC2-A22E-64B5AA8D2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03FB4-E930-43C7-B807-A56FDE5435B7}" type="slidenum">
              <a:rPr lang="en-US" smtClean="0"/>
              <a:t>‹#›</a:t>
            </a:fld>
            <a:endParaRPr lang="en-US"/>
          </a:p>
        </p:txBody>
      </p:sp>
    </p:spTree>
    <p:extLst>
      <p:ext uri="{BB962C8B-B14F-4D97-AF65-F5344CB8AC3E}">
        <p14:creationId xmlns:p14="http://schemas.microsoft.com/office/powerpoint/2010/main" val="15307987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292275071_Power_Loss_Due_to_Soiling_on_Solar_Panel_A_review"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soda-pro.com/web-services/radiation/cams-radiation-service" TargetMode="External"/><Relationship Id="rId4" Type="http://schemas.openxmlformats.org/officeDocument/2006/relationships/hyperlink" Target="https://www.newsunroad.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C181F6C-F0FD-4A09-958A-E895A5463C7A}"/>
              </a:ext>
            </a:extLst>
          </p:cNvPr>
          <p:cNvSpPr txBox="1"/>
          <p:nvPr/>
        </p:nvSpPr>
        <p:spPr>
          <a:xfrm>
            <a:off x="159530" y="2862101"/>
            <a:ext cx="6333958" cy="3847207"/>
          </a:xfrm>
          <a:prstGeom prst="rect">
            <a:avLst/>
          </a:prstGeom>
          <a:solidFill>
            <a:schemeClr val="bg1">
              <a:lumMod val="75000"/>
              <a:alpha val="84000"/>
            </a:schemeClr>
          </a:solidFill>
          <a:effectLst>
            <a:softEdge rad="0"/>
          </a:effectLst>
        </p:spPr>
        <p:txBody>
          <a:bodyPr wrap="square" rtlCol="0">
            <a:spAutoFit/>
          </a:bodyPr>
          <a:lstStyle/>
          <a:p>
            <a:r>
              <a:rPr lang="en-US" sz="4000" dirty="0">
                <a:solidFill>
                  <a:schemeClr val="bg1"/>
                </a:solidFill>
                <a:latin typeface="Avenir Next LT Pro" panose="020B0504020202020204" pitchFamily="34" charset="0"/>
              </a:rPr>
              <a:t>ANOMALY DETECTION IN SOLAR PANELS </a:t>
            </a:r>
          </a:p>
          <a:p>
            <a:r>
              <a:rPr lang="en-US" sz="4000" dirty="0">
                <a:solidFill>
                  <a:schemeClr val="bg1"/>
                </a:solidFill>
                <a:latin typeface="Avenir Next LT Pro" panose="020B0504020202020204" pitchFamily="34" charset="0"/>
              </a:rPr>
              <a:t>IDENTIFYING TRENDS IN SOILING</a:t>
            </a:r>
          </a:p>
          <a:p>
            <a:endParaRPr lang="en-US" sz="3600" dirty="0">
              <a:solidFill>
                <a:schemeClr val="bg1"/>
              </a:solidFill>
              <a:latin typeface="Avenir Next LT Pro" panose="020B0504020202020204" pitchFamily="34" charset="0"/>
            </a:endParaRPr>
          </a:p>
          <a:p>
            <a:r>
              <a:rPr lang="en-US" sz="1600" dirty="0">
                <a:solidFill>
                  <a:schemeClr val="bg1"/>
                </a:solidFill>
                <a:latin typeface="Avenir Next LT Pro" panose="020B0504020202020204" pitchFamily="34" charset="0"/>
              </a:rPr>
              <a:t>AVENA CHENG</a:t>
            </a:r>
          </a:p>
          <a:p>
            <a:r>
              <a:rPr lang="en-US" sz="1600" i="1" dirty="0">
                <a:solidFill>
                  <a:schemeClr val="bg1"/>
                </a:solidFill>
                <a:latin typeface="Avenir Next LT Pro" panose="020B0504020202020204" pitchFamily="34" charset="0"/>
              </a:rPr>
              <a:t>In collaboration with </a:t>
            </a:r>
            <a:r>
              <a:rPr lang="en-US" sz="1600" i="1" dirty="0" err="1">
                <a:solidFill>
                  <a:schemeClr val="bg1"/>
                </a:solidFill>
                <a:latin typeface="Avenir Next LT Pro" panose="020B0504020202020204" pitchFamily="34" charset="0"/>
              </a:rPr>
              <a:t>Sho</a:t>
            </a:r>
            <a:r>
              <a:rPr lang="en-US" sz="1600" i="1" dirty="0">
                <a:solidFill>
                  <a:schemeClr val="bg1"/>
                </a:solidFill>
                <a:latin typeface="Avenir Next LT Pro" panose="020B0504020202020204" pitchFamily="34" charset="0"/>
              </a:rPr>
              <a:t> Kawano &amp; New Sun Road P.B.C</a:t>
            </a:r>
          </a:p>
          <a:p>
            <a:r>
              <a:rPr lang="en-US" sz="1600" dirty="0">
                <a:solidFill>
                  <a:schemeClr val="bg1"/>
                </a:solidFill>
                <a:latin typeface="Avenir Next LT Pro" panose="020B0504020202020204" pitchFamily="34" charset="0"/>
              </a:rPr>
              <a:t>12/05/2019</a:t>
            </a:r>
            <a:endParaRPr lang="en-US" sz="1400" dirty="0">
              <a:solidFill>
                <a:schemeClr val="bg1"/>
              </a:solidFill>
              <a:latin typeface="Avenir Next LT Pro" panose="020B0504020202020204" pitchFamily="34" charset="0"/>
            </a:endParaRPr>
          </a:p>
        </p:txBody>
      </p:sp>
      <p:cxnSp>
        <p:nvCxnSpPr>
          <p:cNvPr id="9" name="Straight Connector 8">
            <a:extLst>
              <a:ext uri="{FF2B5EF4-FFF2-40B4-BE49-F238E27FC236}">
                <a16:creationId xmlns:a16="http://schemas.microsoft.com/office/drawing/2014/main" id="{0EC29D7A-494D-4159-B264-AEC52F946405}"/>
              </a:ext>
            </a:extLst>
          </p:cNvPr>
          <p:cNvCxnSpPr>
            <a:cxnSpLocks/>
          </p:cNvCxnSpPr>
          <p:nvPr/>
        </p:nvCxnSpPr>
        <p:spPr>
          <a:xfrm>
            <a:off x="4108671" y="3818084"/>
            <a:ext cx="5486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5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CCA515-C25F-48E7-99A1-A7A36DBCF374}"/>
              </a:ext>
            </a:extLst>
          </p:cNvPr>
          <p:cNvSpPr txBox="1"/>
          <p:nvPr/>
        </p:nvSpPr>
        <p:spPr>
          <a:xfrm>
            <a:off x="604520" y="487680"/>
            <a:ext cx="10982960" cy="707886"/>
          </a:xfrm>
          <a:prstGeom prst="rect">
            <a:avLst/>
          </a:prstGeom>
          <a:solidFill>
            <a:schemeClr val="accent1">
              <a:lumMod val="40000"/>
              <a:lumOff val="60000"/>
              <a:alpha val="57000"/>
            </a:schemeClr>
          </a:solidFill>
        </p:spPr>
        <p:txBody>
          <a:bodyPr wrap="square" rtlCol="0">
            <a:spAutoFit/>
          </a:bodyPr>
          <a:lstStyle/>
          <a:p>
            <a:r>
              <a:rPr lang="en-US" sz="4000" dirty="0">
                <a:solidFill>
                  <a:schemeClr val="bg1"/>
                </a:solidFill>
                <a:latin typeface="Avenir Next LT Pro" panose="020B0504020202020204" pitchFamily="34" charset="0"/>
              </a:rPr>
              <a:t>Other methods we tried</a:t>
            </a:r>
          </a:p>
        </p:txBody>
      </p:sp>
      <p:sp>
        <p:nvSpPr>
          <p:cNvPr id="7" name="Content Placeholder 2">
            <a:extLst>
              <a:ext uri="{FF2B5EF4-FFF2-40B4-BE49-F238E27FC236}">
                <a16:creationId xmlns:a16="http://schemas.microsoft.com/office/drawing/2014/main" id="{3F467549-2E54-44B3-AADA-1DCB01D88A18}"/>
              </a:ext>
            </a:extLst>
          </p:cNvPr>
          <p:cNvSpPr>
            <a:spLocks noGrp="1"/>
          </p:cNvSpPr>
          <p:nvPr>
            <p:ph idx="1"/>
          </p:nvPr>
        </p:nvSpPr>
        <p:spPr>
          <a:xfrm>
            <a:off x="604521" y="1556084"/>
            <a:ext cx="11061298" cy="3545305"/>
          </a:xfrm>
        </p:spPr>
        <p:txBody>
          <a:bodyPr>
            <a:normAutofit/>
          </a:bodyPr>
          <a:lstStyle/>
          <a:p>
            <a:r>
              <a:rPr lang="en-US" sz="4000" dirty="0">
                <a:latin typeface="Avenir Next LT Pro" panose="020B0504020202020204" pitchFamily="34" charset="0"/>
              </a:rPr>
              <a:t>Rolling Median (it was the same) </a:t>
            </a:r>
          </a:p>
          <a:p>
            <a:r>
              <a:rPr lang="en-US" sz="4000" dirty="0">
                <a:latin typeface="Avenir Next LT Pro" panose="020B0504020202020204" pitchFamily="34" charset="0"/>
              </a:rPr>
              <a:t>Using rain to detect soiling directly</a:t>
            </a:r>
          </a:p>
          <a:p>
            <a:r>
              <a:rPr lang="en-US" sz="4000" dirty="0">
                <a:latin typeface="Avenir Next LT Pro" panose="020B0504020202020204" pitchFamily="34" charset="0"/>
              </a:rPr>
              <a:t>Butterworth filter</a:t>
            </a:r>
          </a:p>
          <a:p>
            <a:pPr marL="0" indent="0">
              <a:buNone/>
            </a:pPr>
            <a:endParaRPr lang="en-US" dirty="0">
              <a:latin typeface="Avenir Next LT Pro" panose="020B0504020202020204" pitchFamily="34" charset="0"/>
            </a:endParaRPr>
          </a:p>
          <a:p>
            <a:pPr marL="0" indent="0">
              <a:buNone/>
            </a:pPr>
            <a:endParaRPr lang="en-US" dirty="0">
              <a:latin typeface="Avenir Next LT Pro" panose="020B0504020202020204" pitchFamily="34" charset="0"/>
            </a:endParaRPr>
          </a:p>
          <a:p>
            <a:endParaRPr lang="en-US" dirty="0">
              <a:latin typeface="Avenir Next LT Pro" panose="020B0504020202020204" pitchFamily="34" charset="0"/>
            </a:endParaRPr>
          </a:p>
        </p:txBody>
      </p:sp>
    </p:spTree>
    <p:extLst>
      <p:ext uri="{BB962C8B-B14F-4D97-AF65-F5344CB8AC3E}">
        <p14:creationId xmlns:p14="http://schemas.microsoft.com/office/powerpoint/2010/main" val="1707639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B0D9746-17B3-40FF-92A3-5744291D5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481013"/>
            <a:ext cx="10677525" cy="5895975"/>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E0447AD-DC51-4C23-B041-975109C469F9}"/>
              </a:ext>
            </a:extLst>
          </p:cNvPr>
          <p:cNvSpPr/>
          <p:nvPr/>
        </p:nvSpPr>
        <p:spPr>
          <a:xfrm>
            <a:off x="8061158" y="637674"/>
            <a:ext cx="1070810" cy="240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872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CCA515-C25F-48E7-99A1-A7A36DBCF374}"/>
              </a:ext>
            </a:extLst>
          </p:cNvPr>
          <p:cNvSpPr txBox="1"/>
          <p:nvPr/>
        </p:nvSpPr>
        <p:spPr>
          <a:xfrm>
            <a:off x="604520" y="487680"/>
            <a:ext cx="10982960" cy="707886"/>
          </a:xfrm>
          <a:prstGeom prst="rect">
            <a:avLst/>
          </a:prstGeom>
          <a:solidFill>
            <a:schemeClr val="accent1">
              <a:lumMod val="40000"/>
              <a:lumOff val="60000"/>
              <a:alpha val="57000"/>
            </a:schemeClr>
          </a:solidFill>
        </p:spPr>
        <p:txBody>
          <a:bodyPr wrap="square" rtlCol="0">
            <a:spAutoFit/>
          </a:bodyPr>
          <a:lstStyle/>
          <a:p>
            <a:r>
              <a:rPr lang="en-US" sz="4000" dirty="0">
                <a:solidFill>
                  <a:schemeClr val="bg1"/>
                </a:solidFill>
                <a:latin typeface="Avenir Next LT Pro" panose="020B0504020202020204" pitchFamily="34" charset="0"/>
              </a:rPr>
              <a:t>Butterworth Filter</a:t>
            </a:r>
          </a:p>
        </p:txBody>
      </p:sp>
      <p:sp>
        <p:nvSpPr>
          <p:cNvPr id="7" name="Content Placeholder 2">
            <a:extLst>
              <a:ext uri="{FF2B5EF4-FFF2-40B4-BE49-F238E27FC236}">
                <a16:creationId xmlns:a16="http://schemas.microsoft.com/office/drawing/2014/main" id="{3F467549-2E54-44B3-AADA-1DCB01D88A18}"/>
              </a:ext>
            </a:extLst>
          </p:cNvPr>
          <p:cNvSpPr>
            <a:spLocks noGrp="1"/>
          </p:cNvSpPr>
          <p:nvPr>
            <p:ph idx="1"/>
          </p:nvPr>
        </p:nvSpPr>
        <p:spPr>
          <a:xfrm>
            <a:off x="604521" y="1556084"/>
            <a:ext cx="11061298" cy="3545305"/>
          </a:xfrm>
        </p:spPr>
        <p:txBody>
          <a:bodyPr>
            <a:normAutofit/>
          </a:bodyPr>
          <a:lstStyle/>
          <a:p>
            <a:r>
              <a:rPr lang="en-US" sz="2000" dirty="0">
                <a:latin typeface="Avenir Next LT Pro" panose="020B0504020202020204" pitchFamily="34" charset="0"/>
              </a:rPr>
              <a:t>A low pass filter designed to process signals so that they appear flatter,</a:t>
            </a:r>
          </a:p>
          <a:p>
            <a:r>
              <a:rPr lang="en-US" sz="2000" dirty="0">
                <a:latin typeface="Avenir Next LT Pro" panose="020B0504020202020204" pitchFamily="34" charset="0"/>
              </a:rPr>
              <a:t>Often used in audio circuits: think of music that gets muffled.</a:t>
            </a:r>
          </a:p>
          <a:p>
            <a:r>
              <a:rPr lang="en-US" sz="2000" dirty="0">
                <a:latin typeface="Avenir Next LT Pro" panose="020B0504020202020204" pitchFamily="34" charset="0"/>
              </a:rPr>
              <a:t>We built it but still have to compare with current method.</a:t>
            </a:r>
            <a:endParaRPr lang="en-US" sz="1400" dirty="0">
              <a:latin typeface="Avenir Next LT Pro" panose="020B0504020202020204" pitchFamily="34" charset="0"/>
            </a:endParaRPr>
          </a:p>
          <a:p>
            <a:pPr marL="0" indent="0">
              <a:buNone/>
            </a:pPr>
            <a:endParaRPr lang="en-US" sz="1400" dirty="0">
              <a:latin typeface="Avenir Next LT Pro" panose="020B0504020202020204" pitchFamily="34" charset="0"/>
            </a:endParaRPr>
          </a:p>
          <a:p>
            <a:endParaRPr lang="en-US" sz="1400" dirty="0">
              <a:latin typeface="Avenir Next LT Pro" panose="020B0504020202020204" pitchFamily="34" charset="0"/>
            </a:endParaRPr>
          </a:p>
        </p:txBody>
      </p:sp>
      <p:pic>
        <p:nvPicPr>
          <p:cNvPr id="3" name="Picture 2">
            <a:extLst>
              <a:ext uri="{FF2B5EF4-FFF2-40B4-BE49-F238E27FC236}">
                <a16:creationId xmlns:a16="http://schemas.microsoft.com/office/drawing/2014/main" id="{314B7A80-B7E5-437A-91B7-1DE8F6ADBB2B}"/>
              </a:ext>
            </a:extLst>
          </p:cNvPr>
          <p:cNvPicPr>
            <a:picLocks noChangeAspect="1"/>
          </p:cNvPicPr>
          <p:nvPr/>
        </p:nvPicPr>
        <p:blipFill>
          <a:blip r:embed="rId3"/>
          <a:stretch>
            <a:fillRect/>
          </a:stretch>
        </p:blipFill>
        <p:spPr>
          <a:xfrm>
            <a:off x="741445" y="3068051"/>
            <a:ext cx="10842611" cy="2911643"/>
          </a:xfrm>
          <a:prstGeom prst="rect">
            <a:avLst/>
          </a:prstGeom>
        </p:spPr>
      </p:pic>
    </p:spTree>
    <p:extLst>
      <p:ext uri="{BB962C8B-B14F-4D97-AF65-F5344CB8AC3E}">
        <p14:creationId xmlns:p14="http://schemas.microsoft.com/office/powerpoint/2010/main" val="155811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9116-AD0D-4F6A-8F1A-445BB110D7FC}"/>
              </a:ext>
            </a:extLst>
          </p:cNvPr>
          <p:cNvSpPr>
            <a:spLocks noGrp="1"/>
          </p:cNvSpPr>
          <p:nvPr>
            <p:ph type="title"/>
          </p:nvPr>
        </p:nvSpPr>
        <p:spPr/>
        <p:txBody>
          <a:bodyPr/>
          <a:lstStyle/>
          <a:p>
            <a:r>
              <a:rPr lang="en-US" dirty="0">
                <a:latin typeface="Avenir Next LT Pro" panose="020B0504020202020204" pitchFamily="34" charset="0"/>
              </a:rPr>
              <a:t>Citations</a:t>
            </a:r>
          </a:p>
        </p:txBody>
      </p:sp>
      <p:sp>
        <p:nvSpPr>
          <p:cNvPr id="3" name="Content Placeholder 2">
            <a:extLst>
              <a:ext uri="{FF2B5EF4-FFF2-40B4-BE49-F238E27FC236}">
                <a16:creationId xmlns:a16="http://schemas.microsoft.com/office/drawing/2014/main" id="{C204A0DE-7897-4820-9B04-ED8B8DB1F2D1}"/>
              </a:ext>
            </a:extLst>
          </p:cNvPr>
          <p:cNvSpPr>
            <a:spLocks noGrp="1"/>
          </p:cNvSpPr>
          <p:nvPr>
            <p:ph idx="1"/>
          </p:nvPr>
        </p:nvSpPr>
        <p:spPr>
          <a:xfrm>
            <a:off x="887628" y="1529056"/>
            <a:ext cx="10515600" cy="4933521"/>
          </a:xfrm>
        </p:spPr>
        <p:txBody>
          <a:bodyPr>
            <a:normAutofit/>
          </a:bodyPr>
          <a:lstStyle/>
          <a:p>
            <a:pPr marL="0" indent="0">
              <a:buNone/>
            </a:pPr>
            <a:r>
              <a:rPr lang="en-US" dirty="0">
                <a:latin typeface="Avenir Next LT Pro" panose="020B0504020202020204" pitchFamily="34" charset="0"/>
              </a:rPr>
              <a:t>Power Loss From Soiling:</a:t>
            </a:r>
          </a:p>
          <a:p>
            <a:pPr lvl="1"/>
            <a:r>
              <a:rPr lang="en-US" sz="2800" dirty="0">
                <a:latin typeface="Avenir Next LT Pro" panose="020B0504020202020204" pitchFamily="34" charset="0"/>
                <a:hlinkClick r:id="rId3"/>
              </a:rPr>
              <a:t>https://jrenewables.springeropen.com/articles/10.1186/s40807-017-0043-y</a:t>
            </a:r>
          </a:p>
          <a:p>
            <a:pPr lvl="1"/>
            <a:r>
              <a:rPr lang="en-US" sz="2800" dirty="0">
                <a:latin typeface="Avenir Next LT Pro" panose="020B0504020202020204" pitchFamily="34" charset="0"/>
                <a:hlinkClick r:id="rId3"/>
              </a:rPr>
              <a:t>https://www.researchgate.net/publication/292275071_Power_Loss_Due_to_Soiling_on_Solar_Panel_A_review</a:t>
            </a:r>
            <a:endParaRPr lang="en-US" sz="2800" dirty="0">
              <a:latin typeface="Avenir Next LT Pro" panose="020B0504020202020204" pitchFamily="34" charset="0"/>
            </a:endParaRPr>
          </a:p>
          <a:p>
            <a:pPr marL="0" indent="0">
              <a:buNone/>
            </a:pPr>
            <a:r>
              <a:rPr lang="en-US" dirty="0">
                <a:latin typeface="Avenir Next LT Pro" panose="020B0504020202020204" pitchFamily="34" charset="0"/>
              </a:rPr>
              <a:t>New Sun Road:</a:t>
            </a:r>
          </a:p>
          <a:p>
            <a:pPr lvl="1"/>
            <a:r>
              <a:rPr lang="en-US" sz="2800" dirty="0">
                <a:latin typeface="Avenir Next LT Pro" panose="020B0504020202020204" pitchFamily="34" charset="0"/>
                <a:hlinkClick r:id="rId4"/>
              </a:rPr>
              <a:t>https://www.newsunroad.com</a:t>
            </a:r>
            <a:endParaRPr lang="en-US" sz="2800" dirty="0">
              <a:latin typeface="Avenir Next LT Pro" panose="020B0504020202020204" pitchFamily="34" charset="0"/>
            </a:endParaRPr>
          </a:p>
          <a:p>
            <a:pPr marL="0" indent="0">
              <a:buNone/>
            </a:pPr>
            <a:r>
              <a:rPr lang="en-US" dirty="0">
                <a:latin typeface="Avenir Next LT Pro" panose="020B0504020202020204" pitchFamily="34" charset="0"/>
              </a:rPr>
              <a:t>CAMS Irradiation Data:</a:t>
            </a:r>
          </a:p>
          <a:p>
            <a:pPr lvl="1"/>
            <a:r>
              <a:rPr lang="en-US" sz="2800" dirty="0">
                <a:latin typeface="Avenir Next LT Pro" panose="020B0504020202020204" pitchFamily="34" charset="0"/>
                <a:hlinkClick r:id="rId5"/>
              </a:rPr>
              <a:t>http://www.soda-pro.com/web-services/radiation/cams-radiation-service</a:t>
            </a:r>
            <a:endParaRPr lang="en-US" sz="2800" dirty="0">
              <a:latin typeface="Avenir Next LT Pro" panose="020B0504020202020204" pitchFamily="34" charset="0"/>
            </a:endParaRPr>
          </a:p>
          <a:p>
            <a:pPr marL="0" indent="0">
              <a:buNone/>
            </a:pPr>
            <a:endParaRPr lang="en-US" dirty="0">
              <a:latin typeface="Avenir Next LT Pro" panose="020B0504020202020204" pitchFamily="34" charset="0"/>
            </a:endParaRPr>
          </a:p>
          <a:p>
            <a:endParaRPr lang="en-US" dirty="0">
              <a:latin typeface="Avenir Next LT Pro" panose="020B0504020202020204" pitchFamily="34" charset="0"/>
            </a:endParaRPr>
          </a:p>
        </p:txBody>
      </p:sp>
    </p:spTree>
    <p:extLst>
      <p:ext uri="{BB962C8B-B14F-4D97-AF65-F5344CB8AC3E}">
        <p14:creationId xmlns:p14="http://schemas.microsoft.com/office/powerpoint/2010/main" val="179673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CE64E52-EBFC-4491-9DE7-0DB1D7EB927E}"/>
              </a:ext>
            </a:extLst>
          </p:cNvPr>
          <p:cNvSpPr txBox="1"/>
          <p:nvPr/>
        </p:nvSpPr>
        <p:spPr>
          <a:xfrm>
            <a:off x="604520" y="487680"/>
            <a:ext cx="10982960" cy="707886"/>
          </a:xfrm>
          <a:prstGeom prst="rect">
            <a:avLst/>
          </a:prstGeom>
          <a:solidFill>
            <a:schemeClr val="accent1">
              <a:lumMod val="40000"/>
              <a:lumOff val="60000"/>
              <a:alpha val="57000"/>
            </a:schemeClr>
          </a:solidFill>
        </p:spPr>
        <p:txBody>
          <a:bodyPr wrap="square" rtlCol="0">
            <a:spAutoFit/>
          </a:bodyPr>
          <a:lstStyle/>
          <a:p>
            <a:r>
              <a:rPr lang="en-US" sz="4000" dirty="0">
                <a:solidFill>
                  <a:schemeClr val="bg1"/>
                </a:solidFill>
                <a:latin typeface="Avenir Next LT Pro" panose="020B0504020202020204" pitchFamily="34" charset="0"/>
              </a:rPr>
              <a:t>Intro to Problem</a:t>
            </a:r>
          </a:p>
        </p:txBody>
      </p:sp>
      <p:pic>
        <p:nvPicPr>
          <p:cNvPr id="12" name="Picture 11" descr="A picture containing outdoor, cell, people, view&#10;&#10;Description automatically generated">
            <a:extLst>
              <a:ext uri="{FF2B5EF4-FFF2-40B4-BE49-F238E27FC236}">
                <a16:creationId xmlns:a16="http://schemas.microsoft.com/office/drawing/2014/main" id="{39A8E4C3-226C-485A-ADD6-4E6AE5003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589" y="1339463"/>
            <a:ext cx="5266891" cy="4475136"/>
          </a:xfrm>
          <a:prstGeom prst="rect">
            <a:avLst/>
          </a:prstGeom>
        </p:spPr>
      </p:pic>
      <p:sp>
        <p:nvSpPr>
          <p:cNvPr id="15" name="Content Placeholder 14">
            <a:extLst>
              <a:ext uri="{FF2B5EF4-FFF2-40B4-BE49-F238E27FC236}">
                <a16:creationId xmlns:a16="http://schemas.microsoft.com/office/drawing/2014/main" id="{E2AFD561-D102-4E4D-B7D1-2308C2A4E34D}"/>
              </a:ext>
            </a:extLst>
          </p:cNvPr>
          <p:cNvSpPr>
            <a:spLocks noGrp="1"/>
          </p:cNvSpPr>
          <p:nvPr>
            <p:ph idx="1"/>
          </p:nvPr>
        </p:nvSpPr>
        <p:spPr>
          <a:xfrm>
            <a:off x="563880" y="1409064"/>
            <a:ext cx="5756709" cy="4961256"/>
          </a:xfrm>
        </p:spPr>
        <p:txBody>
          <a:bodyPr>
            <a:normAutofit fontScale="92500"/>
          </a:bodyPr>
          <a:lstStyle/>
          <a:p>
            <a:r>
              <a:rPr lang="en-US" dirty="0">
                <a:latin typeface="Avenir Next LT Pro" panose="020B0504020202020204" pitchFamily="34" charset="0"/>
              </a:rPr>
              <a:t>Solar panels have a 15-20% efficiency rate</a:t>
            </a:r>
          </a:p>
          <a:p>
            <a:pPr marL="0" indent="0">
              <a:buNone/>
            </a:pPr>
            <a:endParaRPr lang="en-US" dirty="0">
              <a:latin typeface="Avenir Next LT Pro" panose="020B0504020202020204" pitchFamily="34" charset="0"/>
            </a:endParaRPr>
          </a:p>
          <a:p>
            <a:r>
              <a:rPr lang="en-US" dirty="0">
                <a:latin typeface="Avenir Next LT Pro" panose="020B0504020202020204" pitchFamily="34" charset="0"/>
              </a:rPr>
              <a:t>Soiling, the buildup of debris, dust, or snow on solar panels, can affect the panel’s efficiency around 40% </a:t>
            </a:r>
          </a:p>
          <a:p>
            <a:pPr marL="0" indent="0">
              <a:buNone/>
            </a:pPr>
            <a:endParaRPr lang="en-US" dirty="0">
              <a:latin typeface="Avenir Next LT Pro" panose="020B0504020202020204" pitchFamily="34" charset="0"/>
            </a:endParaRPr>
          </a:p>
          <a:p>
            <a:r>
              <a:rPr lang="en-US" dirty="0">
                <a:latin typeface="Avenir Next LT Pro" panose="020B0504020202020204" pitchFamily="34" charset="0"/>
              </a:rPr>
              <a:t>We want to detect when soiling occurs so we can provide recommendations for when the companies should clean their panels</a:t>
            </a:r>
          </a:p>
          <a:p>
            <a:endParaRPr lang="en-US" dirty="0"/>
          </a:p>
        </p:txBody>
      </p:sp>
    </p:spTree>
    <p:extLst>
      <p:ext uri="{BB962C8B-B14F-4D97-AF65-F5344CB8AC3E}">
        <p14:creationId xmlns:p14="http://schemas.microsoft.com/office/powerpoint/2010/main" val="195637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57F8517E-CE8D-4274-82C2-284432C5963D}"/>
                  </a:ext>
                </a:extLst>
              </p:cNvPr>
              <p:cNvSpPr>
                <a:spLocks noGrp="1"/>
              </p:cNvSpPr>
              <p:nvPr>
                <p:ph idx="1"/>
              </p:nvPr>
            </p:nvSpPr>
            <p:spPr>
              <a:xfrm>
                <a:off x="604520" y="1554480"/>
                <a:ext cx="11059160" cy="5151120"/>
              </a:xfrm>
            </p:spPr>
            <p:txBody>
              <a:bodyPr/>
              <a:lstStyle/>
              <a:p>
                <a:pPr marL="0" indent="0">
                  <a:buNone/>
                </a:pPr>
                <a:r>
                  <a:rPr lang="en-US" dirty="0">
                    <a:latin typeface="Avenir Next LT Pro" panose="020B0504020202020204" pitchFamily="34" charset="0"/>
                  </a:rPr>
                  <a:t>Data Sources:</a:t>
                </a:r>
              </a:p>
              <a:p>
                <a:pPr lvl="1"/>
                <a:r>
                  <a:rPr lang="en-US" dirty="0">
                    <a:latin typeface="Avenir Next LT Pro" panose="020B0504020202020204" pitchFamily="34" charset="0"/>
                  </a:rPr>
                  <a:t>New Sun Road’s Stellar system (solar panel PV production)</a:t>
                </a:r>
              </a:p>
              <a:p>
                <a:pPr lvl="1"/>
                <a:r>
                  <a:rPr lang="en-US" dirty="0">
                    <a:latin typeface="Avenir Next LT Pro" panose="020B0504020202020204" pitchFamily="34" charset="0"/>
                  </a:rPr>
                  <a:t>CAMS solar irradiation data</a:t>
                </a:r>
              </a:p>
              <a:p>
                <a:pPr marL="457200" lvl="1" indent="0">
                  <a:buNone/>
                </a:pPr>
                <a:endParaRPr lang="en-US" dirty="0">
                  <a:latin typeface="Avenir Next LT Pro" panose="020B0504020202020204" pitchFamily="34" charset="0"/>
                </a:endParaRPr>
              </a:p>
              <a:p>
                <a:pPr marL="0" indent="0">
                  <a:buNone/>
                </a:pPr>
                <a:r>
                  <a:rPr lang="en-US" dirty="0">
                    <a:latin typeface="Avenir Next LT Pro" panose="020B0504020202020204" pitchFamily="34" charset="0"/>
                  </a:rPr>
                  <a:t>Information and Assumptions About Data:</a:t>
                </a:r>
              </a:p>
              <a:p>
                <a:pPr lvl="1"/>
                <a:r>
                  <a:rPr lang="en-US" dirty="0">
                    <a:latin typeface="Avenir Next LT Pro" panose="020B0504020202020204" pitchFamily="34" charset="0"/>
                  </a:rPr>
                  <a:t>No training labels – we cannot verify soiling, only identify trends that appear to be soiling</a:t>
                </a:r>
              </a:p>
              <a:p>
                <a:pPr lvl="1"/>
                <a:r>
                  <a:rPr lang="en-US" dirty="0">
                    <a:latin typeface="Avenir Next LT Pro" panose="020B0504020202020204" pitchFamily="34" charset="0"/>
                  </a:rPr>
                  <a:t>We assume that people are not cleaning the solar panels already (or very rarely)</a:t>
                </a:r>
              </a:p>
              <a:p>
                <a:pPr marL="457200" lvl="1" indent="0">
                  <a:buNone/>
                </a:pPr>
                <a:endParaRPr lang="en-US" dirty="0">
                  <a:latin typeface="Avenir Next LT Pro" panose="020B0504020202020204" pitchFamily="34" charset="0"/>
                </a:endParaRPr>
              </a:p>
              <a:p>
                <a:pPr lvl="1"/>
                <a:r>
                  <a:rPr lang="en-US" sz="2800" b="1" dirty="0">
                    <a:latin typeface="Avenir Next LT Pro" panose="020B0504020202020204" pitchFamily="34" charset="0"/>
                  </a:rPr>
                  <a:t>Efficiency</a:t>
                </a:r>
                <a:r>
                  <a:rPr lang="en-US" b="1" dirty="0">
                    <a:latin typeface="Avenir Next LT Pro" panose="020B0504020202020204" pitchFamily="34" charset="0"/>
                  </a:rPr>
                  <a:t> = </a:t>
                </a:r>
                <a14:m>
                  <m:oMath xmlns:m="http://schemas.openxmlformats.org/officeDocument/2006/math">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𝑺𝒐𝒍𝒂𝒓</m:t>
                        </m:r>
                        <m:r>
                          <a:rPr lang="en-US" sz="2800" b="1" i="1" smtClean="0">
                            <a:latin typeface="Cambria Math" panose="02040503050406030204" pitchFamily="18" charset="0"/>
                          </a:rPr>
                          <m:t> </m:t>
                        </m:r>
                        <m:r>
                          <a:rPr lang="en-US" sz="2800" b="1" i="1" smtClean="0">
                            <a:latin typeface="Cambria Math" panose="02040503050406030204" pitchFamily="18" charset="0"/>
                          </a:rPr>
                          <m:t>𝒆𝒏𝒆𝒓𝒈𝒚</m:t>
                        </m:r>
                        <m:r>
                          <a:rPr lang="en-US" sz="2800" b="1" i="1" smtClean="0">
                            <a:latin typeface="Cambria Math" panose="02040503050406030204" pitchFamily="18" charset="0"/>
                          </a:rPr>
                          <m:t> </m:t>
                        </m:r>
                        <m:r>
                          <a:rPr lang="en-US" sz="2800" b="1" i="1" smtClean="0">
                            <a:latin typeface="Cambria Math" panose="02040503050406030204" pitchFamily="18" charset="0"/>
                          </a:rPr>
                          <m:t>𝒑𝒓𝒐𝒅𝒖𝒄𝒆𝒅</m:t>
                        </m:r>
                        <m:r>
                          <a:rPr lang="en-US" sz="2800" b="1" i="1" smtClean="0">
                            <a:latin typeface="Cambria Math" panose="02040503050406030204" pitchFamily="18" charset="0"/>
                          </a:rPr>
                          <m:t> (</m:t>
                        </m:r>
                        <m:r>
                          <a:rPr lang="en-US" sz="2800" b="1" i="1" smtClean="0">
                            <a:latin typeface="Cambria Math" panose="02040503050406030204" pitchFamily="18" charset="0"/>
                          </a:rPr>
                          <m:t>𝒑𝒂𝒏𝒆𝒍𝒔</m:t>
                        </m:r>
                        <m:r>
                          <a:rPr lang="en-US" sz="2800" b="1" i="1" smtClean="0">
                            <a:latin typeface="Cambria Math" panose="02040503050406030204" pitchFamily="18" charset="0"/>
                          </a:rPr>
                          <m:t>)</m:t>
                        </m:r>
                      </m:num>
                      <m:den>
                        <m:r>
                          <a:rPr lang="en-US" sz="2800" b="1" i="1" smtClean="0">
                            <a:latin typeface="Cambria Math" panose="02040503050406030204" pitchFamily="18" charset="0"/>
                          </a:rPr>
                          <m:t>𝑬𝒏𝒆𝒓𝒈𝒚</m:t>
                        </m:r>
                        <m:r>
                          <a:rPr lang="en-US" sz="2800" b="1" i="1" smtClean="0">
                            <a:latin typeface="Cambria Math" panose="02040503050406030204" pitchFamily="18" charset="0"/>
                          </a:rPr>
                          <m:t> </m:t>
                        </m:r>
                        <m:r>
                          <a:rPr lang="en-US" sz="2800" b="1" i="1" smtClean="0">
                            <a:latin typeface="Cambria Math" panose="02040503050406030204" pitchFamily="18" charset="0"/>
                          </a:rPr>
                          <m:t>𝑨𝒗𝒂𝒊𝒍𝒂𝒃𝒍𝒆</m:t>
                        </m:r>
                        <m:r>
                          <a:rPr lang="en-US" sz="2800" b="1" i="1" smtClean="0">
                            <a:latin typeface="Cambria Math" panose="02040503050406030204" pitchFamily="18" charset="0"/>
                          </a:rPr>
                          <m:t>  (</m:t>
                        </m:r>
                        <m:r>
                          <a:rPr lang="en-US" sz="2800" b="1" i="1" smtClean="0">
                            <a:latin typeface="Cambria Math" panose="02040503050406030204" pitchFamily="18" charset="0"/>
                          </a:rPr>
                          <m:t>𝒔𝒖𝒏</m:t>
                        </m:r>
                        <m:r>
                          <a:rPr lang="en-US" sz="2800" b="1" i="1" smtClean="0">
                            <a:latin typeface="Cambria Math" panose="02040503050406030204" pitchFamily="18" charset="0"/>
                          </a:rPr>
                          <m:t>)</m:t>
                        </m:r>
                      </m:den>
                    </m:f>
                  </m:oMath>
                </a14:m>
                <a:endParaRPr lang="en-US" sz="2800" dirty="0">
                  <a:latin typeface="Avenir Next LT Pro" panose="020B0504020202020204" pitchFamily="34" charset="0"/>
                </a:endParaRPr>
              </a:p>
              <a:p>
                <a:pPr marL="457200" lvl="1" indent="0">
                  <a:buNone/>
                </a:pPr>
                <a:endParaRPr lang="en-US" dirty="0">
                  <a:latin typeface="Avenir Next LT Pro" panose="020B0504020202020204" pitchFamily="34" charset="0"/>
                </a:endParaRPr>
              </a:p>
              <a:p>
                <a:pPr lvl="2"/>
                <a:endParaRPr lang="en-US" dirty="0">
                  <a:latin typeface="Avenir Next LT Pro" panose="020B0504020202020204" pitchFamily="34" charset="0"/>
                </a:endParaRPr>
              </a:p>
              <a:p>
                <a:pPr marL="0" indent="0">
                  <a:buNone/>
                </a:pPr>
                <a:endParaRPr lang="en-US" dirty="0"/>
              </a:p>
            </p:txBody>
          </p:sp>
        </mc:Choice>
        <mc:Fallback>
          <p:sp>
            <p:nvSpPr>
              <p:cNvPr id="6" name="Content Placeholder 5">
                <a:extLst>
                  <a:ext uri="{FF2B5EF4-FFF2-40B4-BE49-F238E27FC236}">
                    <a16:creationId xmlns:a16="http://schemas.microsoft.com/office/drawing/2014/main" id="{57F8517E-CE8D-4274-82C2-284432C5963D}"/>
                  </a:ext>
                </a:extLst>
              </p:cNvPr>
              <p:cNvSpPr>
                <a:spLocks noGrp="1" noRot="1" noChangeAspect="1" noMove="1" noResize="1" noEditPoints="1" noAdjustHandles="1" noChangeArrowheads="1" noChangeShapeType="1" noTextEdit="1"/>
              </p:cNvSpPr>
              <p:nvPr>
                <p:ph idx="1"/>
              </p:nvPr>
            </p:nvSpPr>
            <p:spPr>
              <a:xfrm>
                <a:off x="604520" y="1554480"/>
                <a:ext cx="11059160" cy="5151120"/>
              </a:xfrm>
              <a:blipFill>
                <a:blip r:embed="rId3"/>
                <a:stretch>
                  <a:fillRect l="-1103" t="-1893" r="-66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C98B927-DBD2-4109-9CDB-56629EE493D4}"/>
              </a:ext>
            </a:extLst>
          </p:cNvPr>
          <p:cNvSpPr txBox="1"/>
          <p:nvPr/>
        </p:nvSpPr>
        <p:spPr>
          <a:xfrm>
            <a:off x="604520" y="487680"/>
            <a:ext cx="10982960" cy="707886"/>
          </a:xfrm>
          <a:prstGeom prst="rect">
            <a:avLst/>
          </a:prstGeom>
          <a:solidFill>
            <a:schemeClr val="accent1">
              <a:lumMod val="40000"/>
              <a:lumOff val="60000"/>
              <a:alpha val="57000"/>
            </a:schemeClr>
          </a:solidFill>
        </p:spPr>
        <p:txBody>
          <a:bodyPr wrap="square" rtlCol="0">
            <a:spAutoFit/>
          </a:bodyPr>
          <a:lstStyle/>
          <a:p>
            <a:r>
              <a:rPr lang="en-US" sz="4000" dirty="0">
                <a:solidFill>
                  <a:schemeClr val="bg1"/>
                </a:solidFill>
                <a:latin typeface="Avenir Next LT Pro" panose="020B0504020202020204" pitchFamily="34" charset="0"/>
              </a:rPr>
              <a:t>Background and Assumptions</a:t>
            </a:r>
          </a:p>
        </p:txBody>
      </p:sp>
    </p:spTree>
    <p:extLst>
      <p:ext uri="{BB962C8B-B14F-4D97-AF65-F5344CB8AC3E}">
        <p14:creationId xmlns:p14="http://schemas.microsoft.com/office/powerpoint/2010/main" val="131552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CCA515-C25F-48E7-99A1-A7A36DBCF374}"/>
              </a:ext>
            </a:extLst>
          </p:cNvPr>
          <p:cNvSpPr txBox="1"/>
          <p:nvPr/>
        </p:nvSpPr>
        <p:spPr>
          <a:xfrm>
            <a:off x="604520" y="487680"/>
            <a:ext cx="10982960" cy="707886"/>
          </a:xfrm>
          <a:prstGeom prst="rect">
            <a:avLst/>
          </a:prstGeom>
          <a:solidFill>
            <a:schemeClr val="accent1">
              <a:lumMod val="40000"/>
              <a:lumOff val="60000"/>
              <a:alpha val="57000"/>
            </a:schemeClr>
          </a:solidFill>
        </p:spPr>
        <p:txBody>
          <a:bodyPr wrap="square" rtlCol="0">
            <a:spAutoFit/>
          </a:bodyPr>
          <a:lstStyle/>
          <a:p>
            <a:r>
              <a:rPr lang="en-US" sz="4000">
                <a:solidFill>
                  <a:schemeClr val="bg1"/>
                </a:solidFill>
                <a:latin typeface="Avenir Next LT Pro" panose="020B0504020202020204" pitchFamily="34" charset="0"/>
              </a:rPr>
              <a:t>Initial Time Series Analysis</a:t>
            </a:r>
            <a:endParaRPr lang="en-US" sz="4000" dirty="0">
              <a:solidFill>
                <a:schemeClr val="bg1"/>
              </a:solidFill>
              <a:latin typeface="Avenir Next LT Pro" panose="020B0504020202020204" pitchFamily="34" charset="0"/>
            </a:endParaRPr>
          </a:p>
        </p:txBody>
      </p:sp>
      <p:pic>
        <p:nvPicPr>
          <p:cNvPr id="2" name="Picture 1">
            <a:extLst>
              <a:ext uri="{FF2B5EF4-FFF2-40B4-BE49-F238E27FC236}">
                <a16:creationId xmlns:a16="http://schemas.microsoft.com/office/drawing/2014/main" id="{8173E406-4B23-47F0-AC8C-11107D73FC1B}"/>
              </a:ext>
            </a:extLst>
          </p:cNvPr>
          <p:cNvPicPr>
            <a:picLocks noChangeAspect="1"/>
          </p:cNvPicPr>
          <p:nvPr/>
        </p:nvPicPr>
        <p:blipFill>
          <a:blip r:embed="rId3"/>
          <a:stretch>
            <a:fillRect/>
          </a:stretch>
        </p:blipFill>
        <p:spPr>
          <a:xfrm>
            <a:off x="604520" y="1195566"/>
            <a:ext cx="10982960" cy="5606826"/>
          </a:xfrm>
          <a:prstGeom prst="rect">
            <a:avLst/>
          </a:prstGeom>
        </p:spPr>
      </p:pic>
    </p:spTree>
    <p:extLst>
      <p:ext uri="{BB962C8B-B14F-4D97-AF65-F5344CB8AC3E}">
        <p14:creationId xmlns:p14="http://schemas.microsoft.com/office/powerpoint/2010/main" val="61144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43D837-7CA1-4C46-99A5-079609730E21}"/>
              </a:ext>
            </a:extLst>
          </p:cNvPr>
          <p:cNvPicPr>
            <a:picLocks noChangeAspect="1"/>
          </p:cNvPicPr>
          <p:nvPr/>
        </p:nvPicPr>
        <p:blipFill>
          <a:blip r:embed="rId3"/>
          <a:stretch>
            <a:fillRect/>
          </a:stretch>
        </p:blipFill>
        <p:spPr>
          <a:xfrm>
            <a:off x="677028" y="535405"/>
            <a:ext cx="10725933" cy="5704974"/>
          </a:xfrm>
          <a:prstGeom prst="rect">
            <a:avLst/>
          </a:prstGeom>
          <a:ln>
            <a:solidFill>
              <a:schemeClr val="accent1">
                <a:shade val="50000"/>
              </a:schemeClr>
            </a:solidFill>
          </a:ln>
        </p:spPr>
      </p:pic>
    </p:spTree>
    <p:extLst>
      <p:ext uri="{BB962C8B-B14F-4D97-AF65-F5344CB8AC3E}">
        <p14:creationId xmlns:p14="http://schemas.microsoft.com/office/powerpoint/2010/main" val="209180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366FB-A7AD-411B-83F1-5647614A63E7}"/>
              </a:ext>
            </a:extLst>
          </p:cNvPr>
          <p:cNvSpPr>
            <a:spLocks noGrp="1"/>
          </p:cNvSpPr>
          <p:nvPr>
            <p:ph idx="1"/>
          </p:nvPr>
        </p:nvSpPr>
        <p:spPr>
          <a:xfrm>
            <a:off x="184388" y="1444873"/>
            <a:ext cx="11061298" cy="561479"/>
          </a:xfrm>
        </p:spPr>
        <p:txBody>
          <a:bodyPr>
            <a:normAutofit/>
          </a:bodyPr>
          <a:lstStyle/>
          <a:p>
            <a:pPr marL="0" indent="0">
              <a:buNone/>
            </a:pPr>
            <a:r>
              <a:rPr lang="en-US" u="sng" dirty="0">
                <a:latin typeface="Avenir Next LT Pro" panose="020B0504020202020204" pitchFamily="34" charset="0"/>
              </a:rPr>
              <a:t>“Percentage of Max” Methodology:</a:t>
            </a:r>
            <a:endParaRPr lang="en-US" dirty="0">
              <a:latin typeface="Avenir Next LT Pro" panose="020B0504020202020204" pitchFamily="34" charset="0"/>
            </a:endParaRPr>
          </a:p>
        </p:txBody>
      </p:sp>
      <p:sp>
        <p:nvSpPr>
          <p:cNvPr id="4" name="TextBox 3">
            <a:extLst>
              <a:ext uri="{FF2B5EF4-FFF2-40B4-BE49-F238E27FC236}">
                <a16:creationId xmlns:a16="http://schemas.microsoft.com/office/drawing/2014/main" id="{4DCCA515-C25F-48E7-99A1-A7A36DBCF374}"/>
              </a:ext>
            </a:extLst>
          </p:cNvPr>
          <p:cNvSpPr txBox="1"/>
          <p:nvPr/>
        </p:nvSpPr>
        <p:spPr>
          <a:xfrm>
            <a:off x="563860" y="487680"/>
            <a:ext cx="11446910" cy="646331"/>
          </a:xfrm>
          <a:prstGeom prst="rect">
            <a:avLst/>
          </a:prstGeom>
          <a:solidFill>
            <a:schemeClr val="accent1">
              <a:lumMod val="40000"/>
              <a:lumOff val="60000"/>
              <a:alpha val="57000"/>
            </a:schemeClr>
          </a:solidFill>
        </p:spPr>
        <p:txBody>
          <a:bodyPr wrap="square" rtlCol="0">
            <a:spAutoFit/>
          </a:bodyPr>
          <a:lstStyle/>
          <a:p>
            <a:r>
              <a:rPr lang="en-US" sz="3600" dirty="0">
                <a:solidFill>
                  <a:schemeClr val="bg1"/>
                </a:solidFill>
                <a:latin typeface="Avenir Next LT Pro" panose="020B0504020202020204" pitchFamily="34" charset="0"/>
              </a:rPr>
              <a:t>Solution – Rolling efficiency as a “Percentage of Max"</a:t>
            </a:r>
          </a:p>
        </p:txBody>
      </p:sp>
      <p:sp>
        <p:nvSpPr>
          <p:cNvPr id="5" name="TextBox 4">
            <a:extLst>
              <a:ext uri="{FF2B5EF4-FFF2-40B4-BE49-F238E27FC236}">
                <a16:creationId xmlns:a16="http://schemas.microsoft.com/office/drawing/2014/main" id="{D5414B0A-E3B7-4B28-9140-DB261E5EC450}"/>
              </a:ext>
            </a:extLst>
          </p:cNvPr>
          <p:cNvSpPr txBox="1"/>
          <p:nvPr/>
        </p:nvSpPr>
        <p:spPr>
          <a:xfrm>
            <a:off x="215501" y="2351900"/>
            <a:ext cx="3478862" cy="4154984"/>
          </a:xfrm>
          <a:prstGeom prst="rect">
            <a:avLst/>
          </a:prstGeom>
          <a:noFill/>
        </p:spPr>
        <p:txBody>
          <a:bodyPr wrap="square" rtlCol="0">
            <a:spAutoFit/>
          </a:bodyPr>
          <a:lstStyle/>
          <a:p>
            <a:r>
              <a:rPr lang="en-US" sz="2400" dirty="0">
                <a:latin typeface="Avenir Next LT Pro" panose="020B0504020202020204" pitchFamily="34" charset="0"/>
              </a:rPr>
              <a:t>Calculate 30 Day </a:t>
            </a:r>
          </a:p>
          <a:p>
            <a:r>
              <a:rPr lang="en-US" sz="2400" dirty="0">
                <a:latin typeface="Avenir Next LT Pro" panose="020B0504020202020204" pitchFamily="34" charset="0"/>
              </a:rPr>
              <a:t>Moving Averages</a:t>
            </a:r>
          </a:p>
          <a:p>
            <a:endParaRPr lang="en-US" sz="2400" dirty="0">
              <a:latin typeface="Avenir Next LT Pro" panose="020B0504020202020204" pitchFamily="34" charset="0"/>
            </a:endParaRPr>
          </a:p>
          <a:p>
            <a:endParaRPr lang="en-US" sz="2400" dirty="0">
              <a:latin typeface="Avenir Next LT Pro" panose="020B0504020202020204" pitchFamily="34" charset="0"/>
            </a:endParaRPr>
          </a:p>
          <a:p>
            <a:r>
              <a:rPr lang="en-US" sz="2400" dirty="0">
                <a:latin typeface="Avenir Next LT Pro" panose="020B0504020202020204" pitchFamily="34" charset="0"/>
              </a:rPr>
              <a:t>Take the Max of each period </a:t>
            </a:r>
          </a:p>
          <a:p>
            <a:endParaRPr lang="en-US" sz="2400" dirty="0">
              <a:latin typeface="Avenir Next LT Pro" panose="020B0504020202020204" pitchFamily="34" charset="0"/>
            </a:endParaRPr>
          </a:p>
          <a:p>
            <a:endParaRPr lang="en-US" sz="2400" dirty="0">
              <a:latin typeface="Avenir Next LT Pro" panose="020B0504020202020204" pitchFamily="34" charset="0"/>
            </a:endParaRPr>
          </a:p>
          <a:p>
            <a:r>
              <a:rPr lang="en-US" sz="2400" dirty="0">
                <a:latin typeface="Avenir Next LT Pro" panose="020B0504020202020204" pitchFamily="34" charset="0"/>
              </a:rPr>
              <a:t>Divide each point by the corresponding Max of that period</a:t>
            </a:r>
            <a:endParaRPr lang="en-US" sz="2400" dirty="0"/>
          </a:p>
        </p:txBody>
      </p:sp>
      <p:sp>
        <p:nvSpPr>
          <p:cNvPr id="8" name="Arrow: Right 7">
            <a:extLst>
              <a:ext uri="{FF2B5EF4-FFF2-40B4-BE49-F238E27FC236}">
                <a16:creationId xmlns:a16="http://schemas.microsoft.com/office/drawing/2014/main" id="{3916B54D-7FDC-4BF0-B8BA-A66E3B7F8C5D}"/>
              </a:ext>
            </a:extLst>
          </p:cNvPr>
          <p:cNvSpPr/>
          <p:nvPr/>
        </p:nvSpPr>
        <p:spPr>
          <a:xfrm>
            <a:off x="3813706" y="3646991"/>
            <a:ext cx="7946897" cy="882314"/>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95867E-3F15-4B1A-9E90-82647A7E1275}"/>
              </a:ext>
            </a:extLst>
          </p:cNvPr>
          <p:cNvSpPr txBox="1"/>
          <p:nvPr/>
        </p:nvSpPr>
        <p:spPr>
          <a:xfrm>
            <a:off x="3991143" y="3888093"/>
            <a:ext cx="7480702" cy="461665"/>
          </a:xfrm>
          <a:prstGeom prst="rect">
            <a:avLst/>
          </a:prstGeom>
          <a:noFill/>
        </p:spPr>
        <p:txBody>
          <a:bodyPr wrap="square" rtlCol="0">
            <a:spAutoFit/>
          </a:bodyPr>
          <a:lstStyle/>
          <a:p>
            <a:r>
              <a:rPr lang="en-US" sz="2400" b="1" dirty="0"/>
              <a:t>0.39</a:t>
            </a:r>
            <a:r>
              <a:rPr lang="en-US" sz="2400" dirty="0"/>
              <a:t>, 0.38, 0.35; </a:t>
            </a:r>
            <a:r>
              <a:rPr lang="en-US" sz="2400" b="1" dirty="0"/>
              <a:t>0.41</a:t>
            </a:r>
            <a:r>
              <a:rPr lang="en-US" sz="2400" dirty="0"/>
              <a:t>, 0.39, 0.32</a:t>
            </a:r>
            <a:r>
              <a:rPr lang="en-US" sz="2400" b="1" dirty="0"/>
              <a:t>; 0.49</a:t>
            </a:r>
            <a:r>
              <a:rPr lang="en-US" sz="2400" dirty="0"/>
              <a:t>, …. 0.45, 0.42, 0.42</a:t>
            </a:r>
          </a:p>
        </p:txBody>
      </p:sp>
      <p:sp>
        <p:nvSpPr>
          <p:cNvPr id="10" name="Arrow: Right 9">
            <a:extLst>
              <a:ext uri="{FF2B5EF4-FFF2-40B4-BE49-F238E27FC236}">
                <a16:creationId xmlns:a16="http://schemas.microsoft.com/office/drawing/2014/main" id="{CF7CF5CE-6DD3-44DB-9EA3-021D4E0AE1C9}"/>
              </a:ext>
            </a:extLst>
          </p:cNvPr>
          <p:cNvSpPr/>
          <p:nvPr/>
        </p:nvSpPr>
        <p:spPr>
          <a:xfrm>
            <a:off x="3813707" y="5117437"/>
            <a:ext cx="7901806" cy="88231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520F091-99E8-47B8-A6E5-D9E8AEC5DF9D}"/>
              </a:ext>
            </a:extLst>
          </p:cNvPr>
          <p:cNvSpPr txBox="1"/>
          <p:nvPr/>
        </p:nvSpPr>
        <p:spPr>
          <a:xfrm>
            <a:off x="3991144" y="5326450"/>
            <a:ext cx="7427589" cy="1200329"/>
          </a:xfrm>
          <a:prstGeom prst="rect">
            <a:avLst/>
          </a:prstGeom>
          <a:noFill/>
        </p:spPr>
        <p:txBody>
          <a:bodyPr wrap="square" rtlCol="0">
            <a:spAutoFit/>
          </a:bodyPr>
          <a:lstStyle/>
          <a:p>
            <a:r>
              <a:rPr lang="en-US" sz="2400" dirty="0"/>
              <a:t>1.00, 0.97, 0.90; 1.00, 0.95, 0.78; 1.00, …. 0.91, 0.86, 0.86</a:t>
            </a:r>
            <a:endParaRPr lang="en-US" sz="2400" b="0" dirty="0">
              <a:effectLst/>
            </a:endParaRPr>
          </a:p>
          <a:p>
            <a:br>
              <a:rPr lang="en-US" sz="2400" dirty="0"/>
            </a:br>
            <a:endParaRPr lang="en-US" sz="2400" dirty="0"/>
          </a:p>
        </p:txBody>
      </p:sp>
      <p:sp>
        <p:nvSpPr>
          <p:cNvPr id="13" name="Arrow: Right 12">
            <a:extLst>
              <a:ext uri="{FF2B5EF4-FFF2-40B4-BE49-F238E27FC236}">
                <a16:creationId xmlns:a16="http://schemas.microsoft.com/office/drawing/2014/main" id="{198580E4-4F9F-46C3-9853-34F23E70EF9C}"/>
              </a:ext>
            </a:extLst>
          </p:cNvPr>
          <p:cNvSpPr/>
          <p:nvPr/>
        </p:nvSpPr>
        <p:spPr>
          <a:xfrm>
            <a:off x="3813707" y="2263029"/>
            <a:ext cx="7909826" cy="882314"/>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37A63FD-65C7-41A9-8A77-367F0D1F1834}"/>
              </a:ext>
            </a:extLst>
          </p:cNvPr>
          <p:cNvSpPr txBox="1"/>
          <p:nvPr/>
        </p:nvSpPr>
        <p:spPr>
          <a:xfrm>
            <a:off x="3954072" y="2504131"/>
            <a:ext cx="7480702" cy="461665"/>
          </a:xfrm>
          <a:prstGeom prst="rect">
            <a:avLst/>
          </a:prstGeom>
          <a:noFill/>
        </p:spPr>
        <p:txBody>
          <a:bodyPr wrap="square" rtlCol="0">
            <a:spAutoFit/>
          </a:bodyPr>
          <a:lstStyle/>
          <a:p>
            <a:r>
              <a:rPr lang="en-US" sz="2400" dirty="0"/>
              <a:t>0.39, 0.38, 0.35; 0.41, 0.39, 0.32; 0.49, …. 0.45, 0.42, 0.42</a:t>
            </a:r>
          </a:p>
        </p:txBody>
      </p:sp>
    </p:spTree>
    <p:extLst>
      <p:ext uri="{BB962C8B-B14F-4D97-AF65-F5344CB8AC3E}">
        <p14:creationId xmlns:p14="http://schemas.microsoft.com/office/powerpoint/2010/main" val="49092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CCA515-C25F-48E7-99A1-A7A36DBCF374}"/>
              </a:ext>
            </a:extLst>
          </p:cNvPr>
          <p:cNvSpPr txBox="1"/>
          <p:nvPr/>
        </p:nvSpPr>
        <p:spPr>
          <a:xfrm>
            <a:off x="604520" y="487680"/>
            <a:ext cx="10982960" cy="707886"/>
          </a:xfrm>
          <a:prstGeom prst="rect">
            <a:avLst/>
          </a:prstGeom>
          <a:solidFill>
            <a:schemeClr val="accent1">
              <a:lumMod val="40000"/>
              <a:lumOff val="60000"/>
              <a:alpha val="57000"/>
            </a:schemeClr>
          </a:solidFill>
        </p:spPr>
        <p:txBody>
          <a:bodyPr wrap="square" rtlCol="0">
            <a:spAutoFit/>
          </a:bodyPr>
          <a:lstStyle/>
          <a:p>
            <a:r>
              <a:rPr lang="en-US" sz="4000" dirty="0">
                <a:solidFill>
                  <a:schemeClr val="bg1"/>
                </a:solidFill>
                <a:latin typeface="Avenir Next LT Pro" panose="020B0504020202020204" pitchFamily="34" charset="0"/>
              </a:rPr>
              <a:t>Results</a:t>
            </a:r>
          </a:p>
        </p:txBody>
      </p:sp>
      <p:pic>
        <p:nvPicPr>
          <p:cNvPr id="2050" name="Picture 2">
            <a:extLst>
              <a:ext uri="{FF2B5EF4-FFF2-40B4-BE49-F238E27FC236}">
                <a16:creationId xmlns:a16="http://schemas.microsoft.com/office/drawing/2014/main" id="{C4B829A9-A326-4F88-A4EE-E8F28D7FA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68" y="1311113"/>
            <a:ext cx="8615680" cy="5395018"/>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A8FDDC-A61D-4F17-9225-E17DF8F764DE}"/>
              </a:ext>
            </a:extLst>
          </p:cNvPr>
          <p:cNvSpPr txBox="1"/>
          <p:nvPr/>
        </p:nvSpPr>
        <p:spPr>
          <a:xfrm>
            <a:off x="9452255" y="2702693"/>
            <a:ext cx="2135225" cy="1938992"/>
          </a:xfrm>
          <a:prstGeom prst="rect">
            <a:avLst/>
          </a:prstGeom>
          <a:noFill/>
        </p:spPr>
        <p:txBody>
          <a:bodyPr wrap="square" rtlCol="0">
            <a:spAutoFit/>
          </a:bodyPr>
          <a:lstStyle/>
          <a:p>
            <a:r>
              <a:rPr lang="en-US" sz="2400" dirty="0">
                <a:latin typeface="Avenir Next LT Pro" panose="020B0504020202020204" pitchFamily="34" charset="0"/>
              </a:rPr>
              <a:t>Thresholds:</a:t>
            </a:r>
          </a:p>
          <a:p>
            <a:endParaRPr lang="en-US" sz="2400" dirty="0">
              <a:latin typeface="Avenir Next LT Pro" panose="020B0504020202020204" pitchFamily="34" charset="0"/>
            </a:endParaRPr>
          </a:p>
          <a:p>
            <a:r>
              <a:rPr lang="en-US" sz="2400" dirty="0">
                <a:solidFill>
                  <a:srgbClr val="0070C0"/>
                </a:solidFill>
                <a:latin typeface="Avenir Next LT Pro" panose="020B0504020202020204" pitchFamily="34" charset="0"/>
              </a:rPr>
              <a:t>Alerts at 90%</a:t>
            </a:r>
          </a:p>
          <a:p>
            <a:r>
              <a:rPr lang="en-US" sz="2400" dirty="0">
                <a:solidFill>
                  <a:srgbClr val="FF0000"/>
                </a:solidFill>
                <a:latin typeface="Avenir Next LT Pro" panose="020B0504020202020204" pitchFamily="34" charset="0"/>
              </a:rPr>
              <a:t>Alerts at 80%</a:t>
            </a:r>
          </a:p>
          <a:p>
            <a:r>
              <a:rPr lang="en-US" sz="2400" dirty="0">
                <a:solidFill>
                  <a:srgbClr val="FF00FF"/>
                </a:solidFill>
                <a:latin typeface="Avenir Next LT Pro" panose="020B0504020202020204" pitchFamily="34" charset="0"/>
              </a:rPr>
              <a:t>Alerts at 70%</a:t>
            </a:r>
          </a:p>
        </p:txBody>
      </p:sp>
      <p:sp>
        <p:nvSpPr>
          <p:cNvPr id="6" name="Rectangle 5">
            <a:extLst>
              <a:ext uri="{FF2B5EF4-FFF2-40B4-BE49-F238E27FC236}">
                <a16:creationId xmlns:a16="http://schemas.microsoft.com/office/drawing/2014/main" id="{2DB24DE4-881C-4047-960D-184279C39D33}"/>
              </a:ext>
            </a:extLst>
          </p:cNvPr>
          <p:cNvSpPr/>
          <p:nvPr/>
        </p:nvSpPr>
        <p:spPr>
          <a:xfrm>
            <a:off x="2971800" y="1327235"/>
            <a:ext cx="952500" cy="253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5090534-9A73-440A-80CC-813D91B3CA45}"/>
              </a:ext>
            </a:extLst>
          </p:cNvPr>
          <p:cNvSpPr txBox="1"/>
          <p:nvPr/>
        </p:nvSpPr>
        <p:spPr>
          <a:xfrm>
            <a:off x="2811463" y="1344739"/>
            <a:ext cx="1112837" cy="261610"/>
          </a:xfrm>
          <a:prstGeom prst="rect">
            <a:avLst/>
          </a:prstGeom>
          <a:noFill/>
        </p:spPr>
        <p:txBody>
          <a:bodyPr wrap="square" rtlCol="0">
            <a:spAutoFit/>
          </a:bodyPr>
          <a:lstStyle/>
          <a:p>
            <a:pPr algn="r"/>
            <a:r>
              <a:rPr lang="en-US" sz="1100" b="1" dirty="0"/>
              <a:t>Example Site:</a:t>
            </a:r>
          </a:p>
        </p:txBody>
      </p:sp>
    </p:spTree>
    <p:extLst>
      <p:ext uri="{BB962C8B-B14F-4D97-AF65-F5344CB8AC3E}">
        <p14:creationId xmlns:p14="http://schemas.microsoft.com/office/powerpoint/2010/main" val="296676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8C314CE-AFC4-47F9-8835-B5F589C45F7F}"/>
              </a:ext>
            </a:extLst>
          </p:cNvPr>
          <p:cNvSpPr/>
          <p:nvPr/>
        </p:nvSpPr>
        <p:spPr>
          <a:xfrm>
            <a:off x="5793118" y="2253220"/>
            <a:ext cx="3476849" cy="3402419"/>
          </a:xfrm>
          <a:prstGeom prst="ellipse">
            <a:avLst/>
          </a:prstGeom>
          <a:solidFill>
            <a:schemeClr val="accent1">
              <a:alpha val="19000"/>
            </a:schemeClr>
          </a:solidFill>
          <a:ln w="317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a:extLst>
              <a:ext uri="{FF2B5EF4-FFF2-40B4-BE49-F238E27FC236}">
                <a16:creationId xmlns:a16="http://schemas.microsoft.com/office/drawing/2014/main" id="{4DCCA515-C25F-48E7-99A1-A7A36DBCF374}"/>
              </a:ext>
            </a:extLst>
          </p:cNvPr>
          <p:cNvSpPr txBox="1"/>
          <p:nvPr/>
        </p:nvSpPr>
        <p:spPr>
          <a:xfrm>
            <a:off x="667699" y="405809"/>
            <a:ext cx="10982960" cy="707886"/>
          </a:xfrm>
          <a:prstGeom prst="rect">
            <a:avLst/>
          </a:prstGeom>
          <a:solidFill>
            <a:schemeClr val="accent1">
              <a:lumMod val="40000"/>
              <a:lumOff val="60000"/>
              <a:alpha val="57000"/>
            </a:schemeClr>
          </a:solidFill>
        </p:spPr>
        <p:txBody>
          <a:bodyPr wrap="square" rtlCol="0">
            <a:spAutoFit/>
          </a:bodyPr>
          <a:lstStyle/>
          <a:p>
            <a:r>
              <a:rPr lang="en-US" sz="4000" dirty="0">
                <a:solidFill>
                  <a:schemeClr val="bg1"/>
                </a:solidFill>
                <a:latin typeface="Avenir Next LT Pro" panose="020B0504020202020204" pitchFamily="34" charset="0"/>
              </a:rPr>
              <a:t>Impact – By the Year, Threshold = 0.80</a:t>
            </a:r>
          </a:p>
        </p:txBody>
      </p:sp>
      <p:sp>
        <p:nvSpPr>
          <p:cNvPr id="2" name="TextBox 1">
            <a:extLst>
              <a:ext uri="{FF2B5EF4-FFF2-40B4-BE49-F238E27FC236}">
                <a16:creationId xmlns:a16="http://schemas.microsoft.com/office/drawing/2014/main" id="{E467D48A-265B-4E7B-AA9D-54939FA99D99}"/>
              </a:ext>
            </a:extLst>
          </p:cNvPr>
          <p:cNvSpPr txBox="1"/>
          <p:nvPr/>
        </p:nvSpPr>
        <p:spPr>
          <a:xfrm>
            <a:off x="9204250" y="3486788"/>
            <a:ext cx="2934587" cy="1569660"/>
          </a:xfrm>
          <a:prstGeom prst="rect">
            <a:avLst/>
          </a:prstGeom>
          <a:noFill/>
        </p:spPr>
        <p:txBody>
          <a:bodyPr wrap="square" rtlCol="0">
            <a:spAutoFit/>
          </a:bodyPr>
          <a:lstStyle/>
          <a:p>
            <a:pPr algn="ctr"/>
            <a:r>
              <a:rPr lang="en-US" sz="3200" dirty="0">
                <a:latin typeface="Avenir Next LT Pro" panose="020B0504020202020204" pitchFamily="34" charset="0"/>
              </a:rPr>
              <a:t>Solar Panel Energy Saved</a:t>
            </a:r>
          </a:p>
          <a:p>
            <a:pPr algn="just"/>
            <a:endParaRPr lang="en-US" sz="3200" dirty="0">
              <a:latin typeface="Avenir Next LT Pro" panose="020B0504020202020204" pitchFamily="34" charset="0"/>
            </a:endParaRPr>
          </a:p>
        </p:txBody>
      </p:sp>
      <p:sp>
        <p:nvSpPr>
          <p:cNvPr id="7" name="TextBox 6">
            <a:extLst>
              <a:ext uri="{FF2B5EF4-FFF2-40B4-BE49-F238E27FC236}">
                <a16:creationId xmlns:a16="http://schemas.microsoft.com/office/drawing/2014/main" id="{9933C721-6989-434B-8204-EC155672D6AF}"/>
              </a:ext>
            </a:extLst>
          </p:cNvPr>
          <p:cNvSpPr txBox="1"/>
          <p:nvPr/>
        </p:nvSpPr>
        <p:spPr>
          <a:xfrm>
            <a:off x="6389838" y="3327171"/>
            <a:ext cx="2331599" cy="1200329"/>
          </a:xfrm>
          <a:prstGeom prst="rect">
            <a:avLst/>
          </a:prstGeom>
          <a:noFill/>
        </p:spPr>
        <p:txBody>
          <a:bodyPr wrap="square" rtlCol="0">
            <a:spAutoFit/>
          </a:bodyPr>
          <a:lstStyle/>
          <a:p>
            <a:r>
              <a:rPr lang="en-US" sz="7200" b="1" dirty="0">
                <a:latin typeface="Avenir Next LT Pro" panose="020B0504020202020204" pitchFamily="34" charset="0"/>
              </a:rPr>
              <a:t>12%</a:t>
            </a:r>
          </a:p>
        </p:txBody>
      </p:sp>
      <p:sp>
        <p:nvSpPr>
          <p:cNvPr id="10" name="Oval 9">
            <a:extLst>
              <a:ext uri="{FF2B5EF4-FFF2-40B4-BE49-F238E27FC236}">
                <a16:creationId xmlns:a16="http://schemas.microsoft.com/office/drawing/2014/main" id="{6E2F5B33-4F0F-4DBE-BC5D-75F9BDB20283}"/>
              </a:ext>
            </a:extLst>
          </p:cNvPr>
          <p:cNvSpPr/>
          <p:nvPr/>
        </p:nvSpPr>
        <p:spPr>
          <a:xfrm>
            <a:off x="419173" y="3146136"/>
            <a:ext cx="1989818" cy="1910312"/>
          </a:xfrm>
          <a:prstGeom prst="ellipse">
            <a:avLst/>
          </a:prstGeom>
          <a:solidFill>
            <a:schemeClr val="accent1">
              <a:alpha val="19000"/>
            </a:schemeClr>
          </a:solidFill>
          <a:ln w="317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TextBox 10">
            <a:extLst>
              <a:ext uri="{FF2B5EF4-FFF2-40B4-BE49-F238E27FC236}">
                <a16:creationId xmlns:a16="http://schemas.microsoft.com/office/drawing/2014/main" id="{13A8F705-7B98-41A2-8F94-142A154E8028}"/>
              </a:ext>
            </a:extLst>
          </p:cNvPr>
          <p:cNvSpPr txBox="1"/>
          <p:nvPr/>
        </p:nvSpPr>
        <p:spPr>
          <a:xfrm>
            <a:off x="882328" y="3716571"/>
            <a:ext cx="1768069" cy="769441"/>
          </a:xfrm>
          <a:prstGeom prst="rect">
            <a:avLst/>
          </a:prstGeom>
          <a:noFill/>
        </p:spPr>
        <p:txBody>
          <a:bodyPr wrap="square" rtlCol="0">
            <a:spAutoFit/>
          </a:bodyPr>
          <a:lstStyle/>
          <a:p>
            <a:r>
              <a:rPr lang="en-US" sz="4400" b="1" dirty="0">
                <a:latin typeface="Avenir Next LT Pro" panose="020B0504020202020204" pitchFamily="34" charset="0"/>
              </a:rPr>
              <a:t>25%</a:t>
            </a:r>
          </a:p>
        </p:txBody>
      </p:sp>
      <p:sp>
        <p:nvSpPr>
          <p:cNvPr id="12" name="TextBox 11">
            <a:extLst>
              <a:ext uri="{FF2B5EF4-FFF2-40B4-BE49-F238E27FC236}">
                <a16:creationId xmlns:a16="http://schemas.microsoft.com/office/drawing/2014/main" id="{59EB49F2-A067-493B-9851-1CD97ECFB89C}"/>
              </a:ext>
            </a:extLst>
          </p:cNvPr>
          <p:cNvSpPr txBox="1"/>
          <p:nvPr/>
        </p:nvSpPr>
        <p:spPr>
          <a:xfrm>
            <a:off x="3969201" y="5435476"/>
            <a:ext cx="2249561" cy="1138773"/>
          </a:xfrm>
          <a:prstGeom prst="rect">
            <a:avLst/>
          </a:prstGeom>
          <a:noFill/>
        </p:spPr>
        <p:txBody>
          <a:bodyPr wrap="square" rtlCol="0">
            <a:spAutoFit/>
          </a:bodyPr>
          <a:lstStyle/>
          <a:p>
            <a:pPr algn="ctr"/>
            <a:r>
              <a:rPr lang="en-US" sz="3600" dirty="0">
                <a:latin typeface="Avenir Next LT Pro" panose="020B0504020202020204" pitchFamily="34" charset="0"/>
              </a:rPr>
              <a:t>Alerts</a:t>
            </a:r>
          </a:p>
          <a:p>
            <a:pPr algn="just"/>
            <a:endParaRPr lang="en-US" sz="3200" dirty="0">
              <a:latin typeface="Avenir Next LT Pro" panose="020B0504020202020204" pitchFamily="34" charset="0"/>
            </a:endParaRPr>
          </a:p>
        </p:txBody>
      </p:sp>
      <p:sp>
        <p:nvSpPr>
          <p:cNvPr id="13" name="Oval 12">
            <a:extLst>
              <a:ext uri="{FF2B5EF4-FFF2-40B4-BE49-F238E27FC236}">
                <a16:creationId xmlns:a16="http://schemas.microsoft.com/office/drawing/2014/main" id="{CE8C18BD-80D2-4AB9-9EBF-7A1F9AD7E7C9}"/>
              </a:ext>
            </a:extLst>
          </p:cNvPr>
          <p:cNvSpPr/>
          <p:nvPr/>
        </p:nvSpPr>
        <p:spPr>
          <a:xfrm>
            <a:off x="2221152" y="4797671"/>
            <a:ext cx="1989818" cy="1910312"/>
          </a:xfrm>
          <a:prstGeom prst="ellipse">
            <a:avLst/>
          </a:prstGeom>
          <a:solidFill>
            <a:schemeClr val="accent1">
              <a:alpha val="19000"/>
            </a:schemeClr>
          </a:solidFill>
          <a:ln w="317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TextBox 13">
            <a:extLst>
              <a:ext uri="{FF2B5EF4-FFF2-40B4-BE49-F238E27FC236}">
                <a16:creationId xmlns:a16="http://schemas.microsoft.com/office/drawing/2014/main" id="{A5C90CDC-3234-4940-910E-2DC902E70659}"/>
              </a:ext>
            </a:extLst>
          </p:cNvPr>
          <p:cNvSpPr txBox="1"/>
          <p:nvPr/>
        </p:nvSpPr>
        <p:spPr>
          <a:xfrm>
            <a:off x="2500944" y="5427534"/>
            <a:ext cx="1768069" cy="646331"/>
          </a:xfrm>
          <a:prstGeom prst="rect">
            <a:avLst/>
          </a:prstGeom>
          <a:noFill/>
        </p:spPr>
        <p:txBody>
          <a:bodyPr wrap="square" rtlCol="0">
            <a:spAutoFit/>
          </a:bodyPr>
          <a:lstStyle/>
          <a:p>
            <a:r>
              <a:rPr lang="en-US" sz="3600" b="1" dirty="0">
                <a:latin typeface="Avenir Next LT Pro" panose="020B0504020202020204" pitchFamily="34" charset="0"/>
              </a:rPr>
              <a:t>1 to 4</a:t>
            </a:r>
          </a:p>
        </p:txBody>
      </p:sp>
      <p:sp>
        <p:nvSpPr>
          <p:cNvPr id="15" name="TextBox 14">
            <a:extLst>
              <a:ext uri="{FF2B5EF4-FFF2-40B4-BE49-F238E27FC236}">
                <a16:creationId xmlns:a16="http://schemas.microsoft.com/office/drawing/2014/main" id="{D97D9B46-15AB-4533-873E-2EF25CF06CF0}"/>
              </a:ext>
            </a:extLst>
          </p:cNvPr>
          <p:cNvSpPr txBox="1"/>
          <p:nvPr/>
        </p:nvSpPr>
        <p:spPr>
          <a:xfrm>
            <a:off x="2591452" y="3548343"/>
            <a:ext cx="2806843" cy="1446550"/>
          </a:xfrm>
          <a:prstGeom prst="rect">
            <a:avLst/>
          </a:prstGeom>
          <a:noFill/>
        </p:spPr>
        <p:txBody>
          <a:bodyPr wrap="square" rtlCol="0">
            <a:spAutoFit/>
          </a:bodyPr>
          <a:lstStyle/>
          <a:p>
            <a:r>
              <a:rPr lang="en-US" sz="2800" dirty="0">
                <a:latin typeface="Avenir Next LT Pro" panose="020B0504020202020204" pitchFamily="34" charset="0"/>
              </a:rPr>
              <a:t>Days below threshold</a:t>
            </a:r>
          </a:p>
          <a:p>
            <a:pPr algn="just"/>
            <a:endParaRPr lang="en-US" sz="3200" dirty="0">
              <a:latin typeface="Avenir Next LT Pro" panose="020B0504020202020204" pitchFamily="34" charset="0"/>
            </a:endParaRPr>
          </a:p>
        </p:txBody>
      </p:sp>
      <p:sp>
        <p:nvSpPr>
          <p:cNvPr id="16" name="Oval 15">
            <a:extLst>
              <a:ext uri="{FF2B5EF4-FFF2-40B4-BE49-F238E27FC236}">
                <a16:creationId xmlns:a16="http://schemas.microsoft.com/office/drawing/2014/main" id="{CBC65B0F-0095-43ED-B442-2A2FF4335B85}"/>
              </a:ext>
            </a:extLst>
          </p:cNvPr>
          <p:cNvSpPr/>
          <p:nvPr/>
        </p:nvSpPr>
        <p:spPr>
          <a:xfrm>
            <a:off x="2190311" y="1309084"/>
            <a:ext cx="1989818" cy="1910312"/>
          </a:xfrm>
          <a:prstGeom prst="ellipse">
            <a:avLst/>
          </a:prstGeom>
          <a:solidFill>
            <a:schemeClr val="accent1">
              <a:alpha val="19000"/>
            </a:schemeClr>
          </a:solidFill>
          <a:ln w="317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TextBox 16">
            <a:extLst>
              <a:ext uri="{FF2B5EF4-FFF2-40B4-BE49-F238E27FC236}">
                <a16:creationId xmlns:a16="http://schemas.microsoft.com/office/drawing/2014/main" id="{86BA77BD-B9B6-4312-A677-3CA173A6A2EA}"/>
              </a:ext>
            </a:extLst>
          </p:cNvPr>
          <p:cNvSpPr txBox="1"/>
          <p:nvPr/>
        </p:nvSpPr>
        <p:spPr>
          <a:xfrm>
            <a:off x="2325899" y="1859061"/>
            <a:ext cx="1768069" cy="769441"/>
          </a:xfrm>
          <a:prstGeom prst="rect">
            <a:avLst/>
          </a:prstGeom>
          <a:noFill/>
        </p:spPr>
        <p:txBody>
          <a:bodyPr wrap="square" rtlCol="0">
            <a:spAutoFit/>
          </a:bodyPr>
          <a:lstStyle/>
          <a:p>
            <a:pPr algn="ctr"/>
            <a:r>
              <a:rPr lang="en-US" sz="4400" b="1" dirty="0">
                <a:latin typeface="Avenir Next LT Pro" panose="020B0504020202020204" pitchFamily="34" charset="0"/>
              </a:rPr>
              <a:t>20</a:t>
            </a:r>
          </a:p>
        </p:txBody>
      </p:sp>
      <p:sp>
        <p:nvSpPr>
          <p:cNvPr id="18" name="TextBox 17">
            <a:extLst>
              <a:ext uri="{FF2B5EF4-FFF2-40B4-BE49-F238E27FC236}">
                <a16:creationId xmlns:a16="http://schemas.microsoft.com/office/drawing/2014/main" id="{C2679F2D-EFF7-44E3-ABDE-A25E5F4A847C}"/>
              </a:ext>
            </a:extLst>
          </p:cNvPr>
          <p:cNvSpPr txBox="1"/>
          <p:nvPr/>
        </p:nvSpPr>
        <p:spPr>
          <a:xfrm>
            <a:off x="3827836" y="1903996"/>
            <a:ext cx="2249561" cy="1138773"/>
          </a:xfrm>
          <a:prstGeom prst="rect">
            <a:avLst/>
          </a:prstGeom>
          <a:noFill/>
        </p:spPr>
        <p:txBody>
          <a:bodyPr wrap="square" rtlCol="0">
            <a:spAutoFit/>
          </a:bodyPr>
          <a:lstStyle/>
          <a:p>
            <a:pPr algn="ctr"/>
            <a:r>
              <a:rPr lang="en-US" sz="3600" dirty="0">
                <a:latin typeface="Avenir Next LT Pro" panose="020B0504020202020204" pitchFamily="34" charset="0"/>
              </a:rPr>
              <a:t>Sites</a:t>
            </a:r>
          </a:p>
          <a:p>
            <a:pPr algn="just"/>
            <a:endParaRPr lang="en-US" sz="3200" dirty="0">
              <a:latin typeface="Avenir Next LT Pro" panose="020B0504020202020204" pitchFamily="34" charset="0"/>
            </a:endParaRPr>
          </a:p>
        </p:txBody>
      </p:sp>
    </p:spTree>
    <p:extLst>
      <p:ext uri="{BB962C8B-B14F-4D97-AF65-F5344CB8AC3E}">
        <p14:creationId xmlns:p14="http://schemas.microsoft.com/office/powerpoint/2010/main" val="367799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E02B58-7AEF-44E0-9084-DFA76AECF15A}"/>
              </a:ext>
            </a:extLst>
          </p:cNvPr>
          <p:cNvSpPr txBox="1"/>
          <p:nvPr/>
        </p:nvSpPr>
        <p:spPr>
          <a:xfrm>
            <a:off x="2875545" y="2430379"/>
            <a:ext cx="8265695" cy="1569660"/>
          </a:xfrm>
          <a:prstGeom prst="rect">
            <a:avLst/>
          </a:prstGeom>
          <a:noFill/>
        </p:spPr>
        <p:txBody>
          <a:bodyPr wrap="square" rtlCol="0">
            <a:spAutoFit/>
          </a:bodyPr>
          <a:lstStyle/>
          <a:p>
            <a:r>
              <a:rPr lang="en-US" sz="9600" dirty="0">
                <a:latin typeface="Avenir Next LT Pro" panose="020B0504020202020204" pitchFamily="34" charset="0"/>
              </a:rPr>
              <a:t>APPENDIX</a:t>
            </a:r>
          </a:p>
        </p:txBody>
      </p:sp>
    </p:spTree>
    <p:extLst>
      <p:ext uri="{BB962C8B-B14F-4D97-AF65-F5344CB8AC3E}">
        <p14:creationId xmlns:p14="http://schemas.microsoft.com/office/powerpoint/2010/main" val="247728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13641</TotalTime>
  <Words>1687</Words>
  <Application>Microsoft Office PowerPoint</Application>
  <PresentationFormat>Widescreen</PresentationFormat>
  <Paragraphs>112</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Avena Cheng</dc:creator>
  <cp:lastModifiedBy>Avena Cheng</cp:lastModifiedBy>
  <cp:revision>57</cp:revision>
  <dcterms:created xsi:type="dcterms:W3CDTF">2019-11-25T07:07:40Z</dcterms:created>
  <dcterms:modified xsi:type="dcterms:W3CDTF">2019-12-05T19:06:10Z</dcterms:modified>
</cp:coreProperties>
</file>