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753600" cy="7315200"/>
  <p:notesSz cx="6858000" cy="9144000"/>
  <p:embeddedFontLst>
    <p:embeddedFont>
      <p:font typeface="Muli Bold" charset="1" panose="00000800000000000000"/>
      <p:regular r:id="rId19"/>
    </p:embeddedFont>
    <p:embeddedFont>
      <p:font typeface="Muli" charset="1" panose="00000500000000000000"/>
      <p:regular r:id="rId20"/>
    </p:embeddedFont>
    <p:embeddedFont>
      <p:font typeface="Muli Bold Italics" charset="1" panose="00000800000000000000"/>
      <p:regular r:id="rId21"/>
    </p:embeddedFont>
    <p:embeddedFont>
      <p:font typeface="Faustina Italics" charset="1" panose="00000500000000000000"/>
      <p:regular r:id="rId22"/>
    </p:embeddedFont>
    <p:embeddedFont>
      <p:font typeface="Poppins Light Italics" charset="1" panose="00000400000000000000"/>
      <p:regular r:id="rId23"/>
    </p:embeddedFont>
    <p:embeddedFont>
      <p:font typeface="Canva Sans" charset="1" panose="020B05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1DF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6566598"/>
            <a:ext cx="8290560" cy="17082"/>
            <a:chOff x="0" y="0"/>
            <a:chExt cx="11054080" cy="22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22733"/>
            </a:xfrm>
            <a:custGeom>
              <a:avLst/>
              <a:gdLst/>
              <a:ahLst/>
              <a:cxnLst/>
              <a:rect r="r" b="b" t="t" l="l"/>
              <a:pathLst>
                <a:path h="22733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2733"/>
                  </a:lnTo>
                  <a:lnTo>
                    <a:pt x="0" y="22733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31520" y="683895"/>
            <a:ext cx="638633" cy="291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71916" y="719246"/>
            <a:ext cx="3650164" cy="28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b="true" sz="1600" spc="48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Naan Mudhalvan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1520" y="3628625"/>
            <a:ext cx="8290560" cy="2394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Avenash’s</a:t>
            </a:r>
          </a:p>
          <a:p>
            <a:pPr algn="l">
              <a:lnSpc>
                <a:spcPts val="9999"/>
              </a:lnSpc>
            </a:pPr>
            <a:r>
              <a:rPr lang="en-US" sz="9999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1DF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8896" y="2060382"/>
            <a:ext cx="8926378" cy="400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7424" indent="-125808" lvl="2">
              <a:lnSpc>
                <a:spcPts val="2311"/>
              </a:lnSpc>
              <a:buFont typeface="Arial"/>
              <a:buChar char="⚬"/>
            </a:pPr>
            <a:r>
              <a:rPr lang="en-US" b="true" sz="1651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Smooth Scrolling Navigation: </a:t>
            </a:r>
            <a:r>
              <a:rPr lang="en-US" sz="165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The fixed navigation bar links allow for smooth transitions to each section of the website.</a:t>
            </a:r>
          </a:p>
          <a:p>
            <a:pPr algn="l" marL="377424" indent="-125808" lvl="2">
              <a:lnSpc>
                <a:spcPts val="2311"/>
              </a:lnSpc>
              <a:buFont typeface="Arial"/>
              <a:buChar char="⚬"/>
            </a:pPr>
            <a:r>
              <a:rPr lang="en-US" b="true" sz="1651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Mobile-Friendly Hamburger Menu:</a:t>
            </a:r>
            <a:r>
              <a:rPr lang="en-US" sz="165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 The menu icon appears on smaller screens, toggling the navigation links for a clean, mobile-optimized experience.</a:t>
            </a:r>
          </a:p>
          <a:p>
            <a:pPr algn="l" marL="377424" indent="-125808" lvl="2">
              <a:lnSpc>
                <a:spcPts val="2311"/>
              </a:lnSpc>
              <a:buFont typeface="Arial"/>
              <a:buChar char="⚬"/>
            </a:pPr>
            <a:r>
              <a:rPr lang="en-US" b="true" sz="1651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Image Modal (Pop-up):</a:t>
            </a:r>
            <a:r>
              <a:rPr lang="en-US" sz="165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 Clicking on the profile photo or any project image opens a full-screen pop-up of the image, allowing for a closer look.</a:t>
            </a:r>
          </a:p>
          <a:p>
            <a:pPr algn="l" marL="377424" indent="-125808" lvl="2">
              <a:lnSpc>
                <a:spcPts val="2311"/>
              </a:lnSpc>
              <a:buFont typeface="Arial"/>
              <a:buChar char="⚬"/>
            </a:pPr>
            <a:r>
              <a:rPr lang="en-US" b="true" sz="1651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Responsive Project Grid:</a:t>
            </a:r>
            <a:r>
              <a:rPr lang="en-US" sz="165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 The "Mini Projects" section uses a CSS Grid to display projects in a neat, responsive layout that automatically adjusts based on screen size.</a:t>
            </a:r>
          </a:p>
          <a:p>
            <a:pPr algn="l" marL="377424" indent="-125808" lvl="2">
              <a:lnSpc>
                <a:spcPts val="2311"/>
              </a:lnSpc>
              <a:buFont typeface="Arial"/>
              <a:buChar char="⚬"/>
            </a:pPr>
            <a:r>
              <a:rPr lang="en-US" b="true" sz="1651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Contact Form: </a:t>
            </a:r>
            <a:r>
              <a:rPr lang="en-US" sz="165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A basic, functional contact form with required fields for user submissions.</a:t>
            </a:r>
          </a:p>
          <a:p>
            <a:pPr algn="l" marL="377424" indent="-125808" lvl="2">
              <a:lnSpc>
                <a:spcPts val="2311"/>
              </a:lnSpc>
              <a:buFont typeface="Arial"/>
              <a:buChar char="⚬"/>
            </a:pPr>
            <a:r>
              <a:rPr lang="en-US" b="true" sz="1651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Back-to-Top Button:</a:t>
            </a:r>
            <a:r>
              <a:rPr lang="en-US" sz="165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 A button appears in the bottom-right corner when the user scrolls down, offering a quick way to return to the top of the page.</a:t>
            </a:r>
          </a:p>
          <a:p>
            <a:pPr algn="l" marL="377424" indent="-125808" lvl="2">
              <a:lnSpc>
                <a:spcPts val="2311"/>
              </a:lnSpc>
              <a:buFont typeface="Arial"/>
              <a:buChar char="⚬"/>
            </a:pPr>
            <a:r>
              <a:rPr lang="en-US" b="true" sz="1651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Social Media Integration:</a:t>
            </a:r>
            <a:r>
              <a:rPr lang="en-US" sz="165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 Links to GitHub and Instagram are included, using Font Awesome icons for a professional look.</a:t>
            </a:r>
          </a:p>
          <a:p>
            <a:pPr algn="l" marL="377424" indent="-125808" lvl="2">
              <a:lnSpc>
                <a:spcPts val="2311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731520" y="6566598"/>
            <a:ext cx="8290560" cy="17082"/>
            <a:chOff x="0" y="0"/>
            <a:chExt cx="11054080" cy="227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054080" cy="22733"/>
            </a:xfrm>
            <a:custGeom>
              <a:avLst/>
              <a:gdLst/>
              <a:ahLst/>
              <a:cxnLst/>
              <a:rect r="r" b="b" t="t" l="l"/>
              <a:pathLst>
                <a:path h="22733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2733"/>
                  </a:lnTo>
                  <a:lnTo>
                    <a:pt x="0" y="22733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731520" y="683895"/>
            <a:ext cx="638633" cy="291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1520" y="1216179"/>
            <a:ext cx="7847242" cy="589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0"/>
              </a:lnSpc>
            </a:pPr>
            <a:r>
              <a:rPr lang="en-US" sz="4400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Features and Functionality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B7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6566598"/>
            <a:ext cx="8290560" cy="17082"/>
            <a:chOff x="0" y="0"/>
            <a:chExt cx="11054080" cy="22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22733"/>
            </a:xfrm>
            <a:custGeom>
              <a:avLst/>
              <a:gdLst/>
              <a:ahLst/>
              <a:cxnLst/>
              <a:rect r="r" b="b" t="t" l="l"/>
              <a:pathLst>
                <a:path h="22733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2733"/>
                  </a:lnTo>
                  <a:lnTo>
                    <a:pt x="0" y="22733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056320" y="1995318"/>
            <a:ext cx="4485018" cy="2214478"/>
            <a:chOff x="0" y="0"/>
            <a:chExt cx="5980024" cy="29526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980049" cy="2952623"/>
            </a:xfrm>
            <a:custGeom>
              <a:avLst/>
              <a:gdLst/>
              <a:ahLst/>
              <a:cxnLst/>
              <a:rect r="r" b="b" t="t" l="l"/>
              <a:pathLst>
                <a:path h="2952623" w="5980049">
                  <a:moveTo>
                    <a:pt x="0" y="0"/>
                  </a:moveTo>
                  <a:lnTo>
                    <a:pt x="5980049" y="0"/>
                  </a:lnTo>
                  <a:lnTo>
                    <a:pt x="5980049" y="2952623"/>
                  </a:lnTo>
                  <a:lnTo>
                    <a:pt x="0" y="2952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" t="0" r="-3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5056320" y="4277454"/>
            <a:ext cx="4257053" cy="2101920"/>
            <a:chOff x="0" y="0"/>
            <a:chExt cx="5676071" cy="28025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76011" cy="2802509"/>
            </a:xfrm>
            <a:custGeom>
              <a:avLst/>
              <a:gdLst/>
              <a:ahLst/>
              <a:cxnLst/>
              <a:rect r="r" b="b" t="t" l="l"/>
              <a:pathLst>
                <a:path h="2802509" w="5676011">
                  <a:moveTo>
                    <a:pt x="0" y="0"/>
                  </a:moveTo>
                  <a:lnTo>
                    <a:pt x="5676011" y="0"/>
                  </a:lnTo>
                  <a:lnTo>
                    <a:pt x="5676011" y="2802509"/>
                  </a:lnTo>
                  <a:lnTo>
                    <a:pt x="0" y="28025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" t="0" r="-4" b="-1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389663" y="1927659"/>
            <a:ext cx="4618220" cy="2282136"/>
            <a:chOff x="0" y="0"/>
            <a:chExt cx="6157627" cy="30428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157595" cy="3042793"/>
            </a:xfrm>
            <a:custGeom>
              <a:avLst/>
              <a:gdLst/>
              <a:ahLst/>
              <a:cxnLst/>
              <a:rect r="r" b="b" t="t" l="l"/>
              <a:pathLst>
                <a:path h="3042793" w="6157595">
                  <a:moveTo>
                    <a:pt x="0" y="0"/>
                  </a:moveTo>
                  <a:lnTo>
                    <a:pt x="6157595" y="0"/>
                  </a:lnTo>
                  <a:lnTo>
                    <a:pt x="6157595" y="3042793"/>
                  </a:lnTo>
                  <a:lnTo>
                    <a:pt x="0" y="3042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5848" r="0" b="-1585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05683" y="4304079"/>
            <a:ext cx="4171117" cy="2075295"/>
            <a:chOff x="0" y="0"/>
            <a:chExt cx="5561489" cy="27670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561457" cy="2767076"/>
            </a:xfrm>
            <a:custGeom>
              <a:avLst/>
              <a:gdLst/>
              <a:ahLst/>
              <a:cxnLst/>
              <a:rect r="r" b="b" t="t" l="l"/>
              <a:pathLst>
                <a:path h="2767076" w="5561457">
                  <a:moveTo>
                    <a:pt x="0" y="0"/>
                  </a:moveTo>
                  <a:lnTo>
                    <a:pt x="5561457" y="0"/>
                  </a:lnTo>
                  <a:lnTo>
                    <a:pt x="5561457" y="2767076"/>
                  </a:lnTo>
                  <a:lnTo>
                    <a:pt x="0" y="27670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5401" r="0" b="-1540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731520" y="1139941"/>
            <a:ext cx="7658518" cy="412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4"/>
              </a:lnSpc>
            </a:pPr>
            <a:r>
              <a:rPr lang="en-US" sz="3213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RESULTS AND SCREENSHOTS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31520" y="683895"/>
            <a:ext cx="638633" cy="291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F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520" y="1398578"/>
            <a:ext cx="4145280" cy="639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58"/>
              </a:lnSpc>
            </a:pPr>
            <a:r>
              <a:rPr lang="en-US" sz="4870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73380" y="2566973"/>
            <a:ext cx="7949407" cy="298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5"/>
              </a:lnSpc>
            </a:pPr>
            <a:r>
              <a:rPr lang="en-US" sz="2103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This personal portfolio project effectively showcases my skills, creativity, and professional experience in a visually engaging and user-friendly manner. With a clean layout, responsive design, and interactive features like smooth scrolling and a mobile-friendly menu, it serves as a powerful digital identity. By highlighting key strengths and a featured project, it not only builds personal branding but also opens doors to career opportunities, collaborations, and client engagements.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31520" y="6566598"/>
            <a:ext cx="8290560" cy="17082"/>
            <a:chOff x="0" y="0"/>
            <a:chExt cx="11054080" cy="2277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054080" cy="22733"/>
            </a:xfrm>
            <a:custGeom>
              <a:avLst/>
              <a:gdLst/>
              <a:ahLst/>
              <a:cxnLst/>
              <a:rect r="r" b="b" t="t" l="l"/>
              <a:pathLst>
                <a:path h="22733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2733"/>
                  </a:lnTo>
                  <a:lnTo>
                    <a:pt x="0" y="22733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31520" y="683895"/>
            <a:ext cx="638633" cy="291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D9B6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95795" y="3221671"/>
            <a:ext cx="3362009" cy="3362009"/>
            <a:chOff x="0" y="0"/>
            <a:chExt cx="4482679" cy="44826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82719" cy="4482719"/>
            </a:xfrm>
            <a:custGeom>
              <a:avLst/>
              <a:gdLst/>
              <a:ahLst/>
              <a:cxnLst/>
              <a:rect r="r" b="b" t="t" l="l"/>
              <a:pathLst>
                <a:path h="4482719" w="4482719">
                  <a:moveTo>
                    <a:pt x="0" y="0"/>
                  </a:moveTo>
                  <a:lnTo>
                    <a:pt x="4482719" y="0"/>
                  </a:lnTo>
                  <a:lnTo>
                    <a:pt x="4482719" y="4482719"/>
                  </a:lnTo>
                  <a:lnTo>
                    <a:pt x="0" y="44827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731520" y="1354719"/>
            <a:ext cx="4145280" cy="642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58"/>
              </a:lnSpc>
            </a:pPr>
            <a:r>
              <a:rPr lang="en-US" sz="4870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Github Link: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1520" y="693420"/>
            <a:ext cx="638633" cy="566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b="true" sz="1600" spc="-24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13</a:t>
            </a:r>
          </a:p>
          <a:p>
            <a:pPr algn="l">
              <a:lnSpc>
                <a:spcPts val="223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31520" y="2571173"/>
            <a:ext cx="9770707" cy="274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3"/>
              </a:lnSpc>
            </a:pPr>
            <a:r>
              <a:rPr lang="en-US" b="true" sz="2075" i="true">
                <a:solidFill>
                  <a:srgbClr val="FFF5F3"/>
                </a:solidFill>
                <a:latin typeface="Muli Bold Italics"/>
                <a:ea typeface="Muli Bold Italics"/>
                <a:cs typeface="Muli Bold Italics"/>
                <a:sym typeface="Muli Bold Italics"/>
              </a:rPr>
              <a:t>https://github.com/avenash-amjc/TNSDC-FWD-DigitalPortfolio.git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E3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6566598"/>
            <a:ext cx="8290560" cy="17082"/>
            <a:chOff x="0" y="0"/>
            <a:chExt cx="11054080" cy="22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22733"/>
            </a:xfrm>
            <a:custGeom>
              <a:avLst/>
              <a:gdLst/>
              <a:ahLst/>
              <a:cxnLst/>
              <a:rect r="r" b="b" t="t" l="l"/>
              <a:pathLst>
                <a:path h="22733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2733"/>
                  </a:lnTo>
                  <a:lnTo>
                    <a:pt x="0" y="22733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31520" y="2029578"/>
            <a:ext cx="8290560" cy="3527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5"/>
              </a:lnSpc>
            </a:pPr>
            <a:r>
              <a:rPr lang="en-US" sz="254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STUDENT NAME:  </a:t>
            </a:r>
            <a:r>
              <a:rPr lang="en-US" sz="2540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K.R. Avenash</a:t>
            </a:r>
          </a:p>
          <a:p>
            <a:pPr algn="l">
              <a:lnSpc>
                <a:spcPts val="2795"/>
              </a:lnSpc>
            </a:pPr>
          </a:p>
          <a:p>
            <a:pPr algn="l">
              <a:lnSpc>
                <a:spcPts val="2792"/>
              </a:lnSpc>
            </a:pPr>
            <a:r>
              <a:rPr lang="en-US" sz="254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REGISTER NO: </a:t>
            </a:r>
            <a:r>
              <a:rPr lang="en-US" b="true" sz="2541" i="true">
                <a:solidFill>
                  <a:srgbClr val="201F1F"/>
                </a:solidFill>
                <a:latin typeface="Muli Bold Italics"/>
                <a:ea typeface="Muli Bold Italics"/>
                <a:cs typeface="Muli Bold Italics"/>
                <a:sym typeface="Muli Bold Italics"/>
              </a:rPr>
              <a:t>212402327</a:t>
            </a:r>
            <a:r>
              <a:rPr lang="en-US" sz="254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 </a:t>
            </a:r>
          </a:p>
          <a:p>
            <a:pPr algn="l">
              <a:lnSpc>
                <a:spcPts val="2795"/>
              </a:lnSpc>
            </a:pPr>
            <a:r>
              <a:rPr lang="en-US" sz="254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NMID: </a:t>
            </a:r>
            <a:r>
              <a:rPr lang="en-US" b="true" sz="2540" i="true">
                <a:solidFill>
                  <a:srgbClr val="201F1F"/>
                </a:solidFill>
                <a:latin typeface="Muli Bold Italics"/>
                <a:ea typeface="Muli Bold Italics"/>
                <a:cs typeface="Muli Bold Italics"/>
                <a:sym typeface="Muli Bold Italics"/>
              </a:rPr>
              <a:t>101A45B0DA3DA3FA65F4115F9618A1AC </a:t>
            </a:r>
          </a:p>
          <a:p>
            <a:pPr algn="l">
              <a:lnSpc>
                <a:spcPts val="2795"/>
              </a:lnSpc>
            </a:pPr>
          </a:p>
          <a:p>
            <a:pPr algn="l">
              <a:lnSpc>
                <a:spcPts val="2795"/>
              </a:lnSpc>
            </a:pPr>
          </a:p>
          <a:p>
            <a:pPr algn="l">
              <a:lnSpc>
                <a:spcPts val="2795"/>
              </a:lnSpc>
            </a:pPr>
            <a:r>
              <a:rPr lang="en-US" sz="254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DEPARTMENT: </a:t>
            </a:r>
            <a:r>
              <a:rPr lang="en-US" sz="2540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BCA</a:t>
            </a:r>
          </a:p>
          <a:p>
            <a:pPr algn="l">
              <a:lnSpc>
                <a:spcPts val="2795"/>
              </a:lnSpc>
            </a:pPr>
          </a:p>
          <a:p>
            <a:pPr algn="l">
              <a:lnSpc>
                <a:spcPts val="2795"/>
              </a:lnSpc>
            </a:pPr>
            <a:r>
              <a:rPr lang="en-US" sz="254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COLLEGE/ UNIVERSITY:</a:t>
            </a:r>
            <a:r>
              <a:rPr lang="en-US" sz="2540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 AM JAIN COLLEGE</a:t>
            </a:r>
          </a:p>
          <a:p>
            <a:pPr algn="l">
              <a:lnSpc>
                <a:spcPts val="2795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6483505" y="375031"/>
            <a:ext cx="2307091" cy="2307091"/>
            <a:chOff x="0" y="0"/>
            <a:chExt cx="3076121" cy="30761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76194" cy="3076067"/>
            </a:xfrm>
            <a:custGeom>
              <a:avLst/>
              <a:gdLst/>
              <a:ahLst/>
              <a:cxnLst/>
              <a:rect r="r" b="b" t="t" l="l"/>
              <a:pathLst>
                <a:path h="3076067" w="3076194">
                  <a:moveTo>
                    <a:pt x="1538097" y="0"/>
                  </a:moveTo>
                  <a:cubicBezTo>
                    <a:pt x="688594" y="0"/>
                    <a:pt x="0" y="688594"/>
                    <a:pt x="0" y="1538097"/>
                  </a:cubicBezTo>
                  <a:cubicBezTo>
                    <a:pt x="0" y="2387600"/>
                    <a:pt x="688594" y="3076067"/>
                    <a:pt x="1538097" y="3076067"/>
                  </a:cubicBezTo>
                  <a:cubicBezTo>
                    <a:pt x="2387600" y="3076067"/>
                    <a:pt x="3076194" y="2387473"/>
                    <a:pt x="3076194" y="1537970"/>
                  </a:cubicBezTo>
                  <a:cubicBezTo>
                    <a:pt x="3076194" y="688467"/>
                    <a:pt x="2387473" y="0"/>
                    <a:pt x="1538097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45" r="2" b="-147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731520" y="683895"/>
            <a:ext cx="638633" cy="291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CD9B6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520" y="1672674"/>
            <a:ext cx="5547696" cy="658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4999" b="true">
                <a:solidFill>
                  <a:srgbClr val="FFF5F3"/>
                </a:solidFill>
                <a:latin typeface="Muli Bold"/>
                <a:ea typeface="Muli Bold"/>
                <a:cs typeface="Muli Bold"/>
                <a:sym typeface="Muli Bold"/>
              </a:rPr>
              <a:t>PROJECT TITLE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31520" y="6566598"/>
            <a:ext cx="8290560" cy="17082"/>
            <a:chOff x="0" y="0"/>
            <a:chExt cx="11054080" cy="227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054080" cy="22733"/>
            </a:xfrm>
            <a:custGeom>
              <a:avLst/>
              <a:gdLst/>
              <a:ahLst/>
              <a:cxnLst/>
              <a:rect r="r" b="b" t="t" l="l"/>
              <a:pathLst>
                <a:path h="22733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2733"/>
                  </a:lnTo>
                  <a:lnTo>
                    <a:pt x="0" y="22733"/>
                  </a:lnTo>
                  <a:close/>
                </a:path>
              </a:pathLst>
            </a:custGeom>
            <a:solidFill>
              <a:srgbClr val="FFF5F3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731520" y="683895"/>
            <a:ext cx="638633" cy="291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9" spc="-23">
                <a:solidFill>
                  <a:srgbClr val="FFF5F3"/>
                </a:solidFill>
                <a:latin typeface="Muli Bold"/>
                <a:ea typeface="Muli Bold"/>
                <a:cs typeface="Muli Bold"/>
                <a:sym typeface="Muli Bold"/>
              </a:rPr>
              <a:t>03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1520" y="3109535"/>
            <a:ext cx="8290560" cy="958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0"/>
              </a:lnSpc>
            </a:pPr>
            <a:r>
              <a:rPr lang="en-US" sz="3483" i="true">
                <a:solidFill>
                  <a:srgbClr val="FFF5F3"/>
                </a:solidFill>
                <a:latin typeface="Faustina Italics"/>
                <a:ea typeface="Faustina Italics"/>
                <a:cs typeface="Faustina Italics"/>
                <a:sym typeface="Faustina Italics"/>
              </a:rPr>
              <a:t>Interactive Digital Portfolio Using Front End Web Development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520" y="1271382"/>
            <a:ext cx="5617915" cy="658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4999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AGENDA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31520" y="6566598"/>
            <a:ext cx="8290560" cy="17082"/>
            <a:chOff x="0" y="0"/>
            <a:chExt cx="11054080" cy="227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054080" cy="22733"/>
            </a:xfrm>
            <a:custGeom>
              <a:avLst/>
              <a:gdLst/>
              <a:ahLst/>
              <a:cxnLst/>
              <a:rect r="r" b="b" t="t" l="l"/>
              <a:pathLst>
                <a:path h="22733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2733"/>
                  </a:lnTo>
                  <a:lnTo>
                    <a:pt x="0" y="22733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731520" y="683895"/>
            <a:ext cx="638633" cy="291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1520" y="2415089"/>
            <a:ext cx="9022080" cy="3464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1.Problem Statement </a:t>
            </a:r>
          </a:p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2.Project Overview </a:t>
            </a:r>
          </a:p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3.End Users </a:t>
            </a:r>
          </a:p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4.Tools and Technologies </a:t>
            </a:r>
          </a:p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5.Portfolio design and Layout </a:t>
            </a:r>
          </a:p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6.Features and Functionality </a:t>
            </a:r>
          </a:p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7.Results and Screenshots </a:t>
            </a:r>
          </a:p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8.Conclusion </a:t>
            </a:r>
          </a:p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9.Github Link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1DF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520" y="2666840"/>
            <a:ext cx="8455636" cy="2275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4"/>
              </a:lnSpc>
            </a:pPr>
            <a:r>
              <a:rPr lang="en-US" sz="213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In today's competitive digital landscape, individuals often struggle to effectively showcase their skills, work, and personal brand online. Without a personal portfolio, it's difficult to stand out to potential employers, collaborators, or clients. The lack of a centralized, visually appealing, and professional platform limits career opportunities and personal branding.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31520" y="1579333"/>
            <a:ext cx="7047657" cy="658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4999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Problem Statement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31520" y="6566598"/>
            <a:ext cx="8290560" cy="17082"/>
            <a:chOff x="0" y="0"/>
            <a:chExt cx="11054080" cy="2277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054080" cy="22733"/>
            </a:xfrm>
            <a:custGeom>
              <a:avLst/>
              <a:gdLst/>
              <a:ahLst/>
              <a:cxnLst/>
              <a:rect r="r" b="b" t="t" l="l"/>
              <a:pathLst>
                <a:path h="22733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2733"/>
                  </a:lnTo>
                  <a:lnTo>
                    <a:pt x="0" y="22733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31520" y="683895"/>
            <a:ext cx="638633" cy="291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4B7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520" y="1501913"/>
            <a:ext cx="4074160" cy="1349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4999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Project 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21037" y="3470112"/>
            <a:ext cx="8311527" cy="1681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1"/>
              </a:lnSpc>
            </a:pPr>
            <a:r>
              <a:rPr lang="en-US" sz="190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This is a single-page, responsive, and interactive personal portfolio website. It features multiple sections that users can navigate through a fixed-position navigation bar. The site introduces the developer, details their skills, showcases key projects, and provides a contact method, all within a clean, modern design.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1520" y="683895"/>
            <a:ext cx="638633" cy="291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CD9B6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520" y="1354174"/>
            <a:ext cx="4462550" cy="653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2"/>
              </a:lnSpc>
            </a:pPr>
            <a:r>
              <a:rPr lang="en-US" sz="4775" b="true">
                <a:solidFill>
                  <a:srgbClr val="FFF5F3"/>
                </a:solidFill>
                <a:latin typeface="Muli Bold"/>
                <a:ea typeface="Muli Bold"/>
                <a:cs typeface="Muli Bold"/>
                <a:sym typeface="Muli Bold"/>
              </a:rPr>
              <a:t>End Users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31520" y="6566598"/>
            <a:ext cx="8290560" cy="17082"/>
            <a:chOff x="0" y="0"/>
            <a:chExt cx="11054080" cy="227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054080" cy="22733"/>
            </a:xfrm>
            <a:custGeom>
              <a:avLst/>
              <a:gdLst/>
              <a:ahLst/>
              <a:cxnLst/>
              <a:rect r="r" b="b" t="t" l="l"/>
              <a:pathLst>
                <a:path h="22733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2733"/>
                  </a:lnTo>
                  <a:lnTo>
                    <a:pt x="0" y="22733"/>
                  </a:lnTo>
                  <a:close/>
                </a:path>
              </a:pathLst>
            </a:custGeom>
            <a:solidFill>
              <a:srgbClr val="FFF5F3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731520" y="683895"/>
            <a:ext cx="638633" cy="291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9" spc="-23">
                <a:solidFill>
                  <a:srgbClr val="FFF5F3"/>
                </a:solidFill>
                <a:latin typeface="Muli Bold"/>
                <a:ea typeface="Muli Bold"/>
                <a:cs typeface="Muli Bold"/>
                <a:sym typeface="Muli Bold"/>
              </a:rPr>
              <a:t>07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1520" y="2290487"/>
            <a:ext cx="8046291" cy="3679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6183" indent="-142061" lvl="2">
              <a:lnSpc>
                <a:spcPts val="2610"/>
              </a:lnSpc>
              <a:buFont typeface="Arial"/>
              <a:buChar char="⚬"/>
            </a:pPr>
            <a:r>
              <a:rPr lang="en-US" sz="1864">
                <a:solidFill>
                  <a:srgbClr val="FFF5F3"/>
                </a:solidFill>
                <a:latin typeface="Canva Sans"/>
                <a:ea typeface="Canva Sans"/>
                <a:cs typeface="Canva Sans"/>
                <a:sym typeface="Canva Sans"/>
              </a:rPr>
              <a:t>Recruiters and hiring managers looking to assess technical and creative skills</a:t>
            </a:r>
          </a:p>
          <a:p>
            <a:pPr algn="l" marL="426183" indent="-142061" lvl="2">
              <a:lnSpc>
                <a:spcPts val="2610"/>
              </a:lnSpc>
            </a:pPr>
          </a:p>
          <a:p>
            <a:pPr algn="l" marL="426183" indent="-142061" lvl="2">
              <a:lnSpc>
                <a:spcPts val="2610"/>
              </a:lnSpc>
              <a:buFont typeface="Arial"/>
              <a:buChar char="⚬"/>
            </a:pPr>
            <a:r>
              <a:rPr lang="en-US" sz="1864">
                <a:solidFill>
                  <a:srgbClr val="FFF5F3"/>
                </a:solidFill>
                <a:latin typeface="Canva Sans"/>
                <a:ea typeface="Canva Sans"/>
                <a:cs typeface="Canva Sans"/>
                <a:sym typeface="Canva Sans"/>
              </a:rPr>
              <a:t>Clients or businesses interested in digital marketing, automation, or web development services</a:t>
            </a:r>
          </a:p>
          <a:p>
            <a:pPr algn="l" marL="426183" indent="-142061" lvl="2">
              <a:lnSpc>
                <a:spcPts val="2610"/>
              </a:lnSpc>
            </a:pPr>
          </a:p>
          <a:p>
            <a:pPr algn="l" marL="426183" indent="-142061" lvl="2">
              <a:lnSpc>
                <a:spcPts val="2610"/>
              </a:lnSpc>
              <a:buFont typeface="Arial"/>
              <a:buChar char="⚬"/>
            </a:pPr>
            <a:r>
              <a:rPr lang="en-US" sz="1864">
                <a:solidFill>
                  <a:srgbClr val="FFF5F3"/>
                </a:solidFill>
                <a:latin typeface="Canva Sans"/>
                <a:ea typeface="Canva Sans"/>
                <a:cs typeface="Canva Sans"/>
                <a:sym typeface="Canva Sans"/>
              </a:rPr>
              <a:t>Collaborators or peers in tech/startups seeking partnerships</a:t>
            </a:r>
          </a:p>
          <a:p>
            <a:pPr algn="l" marL="426183" indent="-142061" lvl="2">
              <a:lnSpc>
                <a:spcPts val="2610"/>
              </a:lnSpc>
            </a:pPr>
          </a:p>
          <a:p>
            <a:pPr algn="l" marL="426183" indent="-142061" lvl="2">
              <a:lnSpc>
                <a:spcPts val="2610"/>
              </a:lnSpc>
              <a:buFont typeface="Arial"/>
              <a:buChar char="⚬"/>
            </a:pPr>
            <a:r>
              <a:rPr lang="en-US" sz="1864">
                <a:solidFill>
                  <a:srgbClr val="FFF5F3"/>
                </a:solidFill>
                <a:latin typeface="Canva Sans"/>
                <a:ea typeface="Canva Sans"/>
                <a:cs typeface="Canva Sans"/>
                <a:sym typeface="Canva Sans"/>
              </a:rPr>
              <a:t>General audience interested in learning more about my </a:t>
            </a:r>
          </a:p>
          <a:p>
            <a:pPr algn="l" marL="426183" indent="-142061" lvl="2">
              <a:lnSpc>
                <a:spcPts val="2610"/>
              </a:lnSpc>
            </a:pPr>
            <a:r>
              <a:rPr lang="en-US" sz="1864">
                <a:solidFill>
                  <a:srgbClr val="FFF5F3"/>
                </a:solidFill>
                <a:latin typeface="Canva Sans"/>
                <a:ea typeface="Canva Sans"/>
                <a:cs typeface="Canva Sans"/>
                <a:sym typeface="Canva Sans"/>
              </a:rPr>
              <a:t>        work and skills</a:t>
            </a:r>
          </a:p>
          <a:p>
            <a:pPr algn="l" marL="426183" indent="-142061" lvl="2">
              <a:lnSpc>
                <a:spcPts val="261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4B7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0903" y="1301267"/>
            <a:ext cx="7421038" cy="658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4999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Tools and Technologies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30903" y="2431304"/>
            <a:ext cx="8890312" cy="467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4385" indent="-154795" lvl="2">
              <a:lnSpc>
                <a:spcPts val="2844"/>
              </a:lnSpc>
              <a:buFont typeface="Arial"/>
              <a:buChar char="⚬"/>
            </a:pPr>
            <a:r>
              <a:rPr lang="en-US" sz="203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HTML5 – Structuring the web content</a:t>
            </a:r>
          </a:p>
          <a:p>
            <a:pPr algn="l" marL="464385" indent="-154795" lvl="2">
              <a:lnSpc>
                <a:spcPts val="2844"/>
              </a:lnSpc>
              <a:buFont typeface="Arial"/>
              <a:buChar char="⚬"/>
            </a:pPr>
            <a:r>
              <a:rPr lang="en-US" sz="203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CSS3 – Styling and responsive design</a:t>
            </a:r>
          </a:p>
          <a:p>
            <a:pPr algn="l" marL="464385" indent="-154795" lvl="2">
              <a:lnSpc>
                <a:spcPts val="2844"/>
              </a:lnSpc>
              <a:buFont typeface="Arial"/>
              <a:buChar char="⚬"/>
            </a:pPr>
            <a:r>
              <a:rPr lang="en-US" sz="203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JavaScript – Interactivity (hamburger menu, scroll effects)</a:t>
            </a:r>
          </a:p>
          <a:p>
            <a:pPr algn="l" marL="464385" indent="-154795" lvl="2">
              <a:lnSpc>
                <a:spcPts val="2844"/>
              </a:lnSpc>
              <a:buFont typeface="Arial"/>
              <a:buChar char="⚬"/>
            </a:pPr>
            <a:r>
              <a:rPr lang="en-US" sz="203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Wix – Used for hosting the featured project (Career Finder)</a:t>
            </a:r>
          </a:p>
          <a:p>
            <a:pPr algn="l" marL="464385" indent="-154795" lvl="2">
              <a:lnSpc>
                <a:spcPts val="2844"/>
              </a:lnSpc>
              <a:buFont typeface="Arial"/>
              <a:buChar char="⚬"/>
            </a:pPr>
            <a:r>
              <a:rPr lang="en-US" sz="203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Fonts – ‘Poppins’ font for modern typography</a:t>
            </a:r>
          </a:p>
          <a:p>
            <a:pPr algn="l" marL="464385" indent="-154795" lvl="2">
              <a:lnSpc>
                <a:spcPts val="2844"/>
              </a:lnSpc>
              <a:buFont typeface="Arial"/>
              <a:buChar char="⚬"/>
            </a:pPr>
            <a:r>
              <a:rPr lang="en-US" sz="203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Gradient and Shadow Effects – For modern visual design</a:t>
            </a:r>
          </a:p>
          <a:p>
            <a:pPr algn="l" marL="464385" indent="-154795" lvl="2">
              <a:lnSpc>
                <a:spcPts val="2844"/>
              </a:lnSpc>
              <a:buFont typeface="Arial"/>
              <a:buChar char="⚬"/>
            </a:pPr>
            <a:r>
              <a:rPr lang="en-US" sz="203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Responsive Design – Media queries for mobile support</a:t>
            </a:r>
          </a:p>
          <a:p>
            <a:pPr algn="l" marL="464385" indent="-154795" lvl="2">
              <a:lnSpc>
                <a:spcPts val="2844"/>
              </a:lnSpc>
              <a:buFont typeface="Arial"/>
              <a:buChar char="⚬"/>
            </a:pPr>
            <a:r>
              <a:rPr lang="en-US" sz="203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Font Awesome - An external library is used to provide social media icons.</a:t>
            </a:r>
          </a:p>
          <a:p>
            <a:pPr algn="l" marL="464385" indent="-154795" lvl="2">
              <a:lnSpc>
                <a:spcPts val="2844"/>
              </a:lnSpc>
              <a:buFont typeface="Arial"/>
              <a:buChar char="⚬"/>
            </a:pPr>
            <a:r>
              <a:rPr lang="en-US" sz="203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External Assets - Images for the profile photo and project screenshots are sourced from a GitHub repository.</a:t>
            </a:r>
          </a:p>
          <a:p>
            <a:pPr algn="l" marL="464385" indent="-154795" lvl="2">
              <a:lnSpc>
                <a:spcPts val="2844"/>
              </a:lnSpc>
            </a:pPr>
          </a:p>
          <a:p>
            <a:pPr algn="l" marL="464385" indent="-154795" lvl="2">
              <a:lnSpc>
                <a:spcPts val="2844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31520" y="683895"/>
            <a:ext cx="638633" cy="291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F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6566598"/>
            <a:ext cx="8290560" cy="17082"/>
            <a:chOff x="0" y="0"/>
            <a:chExt cx="11054080" cy="227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22733"/>
            </a:xfrm>
            <a:custGeom>
              <a:avLst/>
              <a:gdLst/>
              <a:ahLst/>
              <a:cxnLst/>
              <a:rect r="r" b="b" t="t" l="l"/>
              <a:pathLst>
                <a:path h="22733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2733"/>
                  </a:lnTo>
                  <a:lnTo>
                    <a:pt x="0" y="22733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31520" y="2475766"/>
            <a:ext cx="8257490" cy="3282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5422" indent="-128474" lvl="2">
              <a:lnSpc>
                <a:spcPts val="2360"/>
              </a:lnSpc>
              <a:buFont typeface="Arial"/>
              <a:buChar char="⚬"/>
            </a:pPr>
            <a:r>
              <a:rPr lang="en-US" sz="1686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Navigation Bar: Fixed at top with links to Home, About, Work, Contact, and Skills. Includes a hamburger menu for mobile.</a:t>
            </a:r>
          </a:p>
          <a:p>
            <a:pPr algn="l" marL="385422" indent="-128474" lvl="2">
              <a:lnSpc>
                <a:spcPts val="2360"/>
              </a:lnSpc>
              <a:buFont typeface="Arial"/>
              <a:buChar char="⚬"/>
            </a:pPr>
            <a:r>
              <a:rPr lang="en-US" sz="1686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Hero Section: Full-screen intro with name, tagline, and call-to-action button.</a:t>
            </a:r>
          </a:p>
          <a:p>
            <a:pPr algn="l" marL="385422" indent="-128474" lvl="2">
              <a:lnSpc>
                <a:spcPts val="2360"/>
              </a:lnSpc>
              <a:buFont typeface="Arial"/>
              <a:buChar char="⚬"/>
            </a:pPr>
            <a:r>
              <a:rPr lang="en-US" sz="1686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About Section: Short bio and list of technical and professional skills.</a:t>
            </a:r>
          </a:p>
          <a:p>
            <a:pPr algn="l" marL="385422" indent="-128474" lvl="2">
              <a:lnSpc>
                <a:spcPts val="2360"/>
              </a:lnSpc>
              <a:buFont typeface="Arial"/>
              <a:buChar char="⚬"/>
            </a:pPr>
            <a:r>
              <a:rPr lang="en-US" sz="1686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Work Section: Highlight of the featured project (Career Finder), including a button linking to a live demo.</a:t>
            </a:r>
          </a:p>
          <a:p>
            <a:pPr algn="l" marL="385422" indent="-128474" lvl="2">
              <a:lnSpc>
                <a:spcPts val="2360"/>
              </a:lnSpc>
              <a:buFont typeface="Arial"/>
              <a:buChar char="⚬"/>
            </a:pPr>
            <a:r>
              <a:rPr lang="en-US" sz="1686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Contact Section: Simple form to collect user inquiries.</a:t>
            </a:r>
          </a:p>
          <a:p>
            <a:pPr algn="l" marL="385422" indent="-128474" lvl="2">
              <a:lnSpc>
                <a:spcPts val="2360"/>
              </a:lnSpc>
              <a:buFont typeface="Arial"/>
              <a:buChar char="⚬"/>
            </a:pPr>
            <a:r>
              <a:rPr lang="en-US" sz="1686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Back-to-Top Button: Floating button for better UX on long pages.</a:t>
            </a:r>
          </a:p>
          <a:p>
            <a:pPr algn="l" marL="385422" indent="-128474" lvl="2">
              <a:lnSpc>
                <a:spcPts val="2360"/>
              </a:lnSpc>
              <a:buFont typeface="Arial"/>
              <a:buChar char="⚬"/>
            </a:pPr>
            <a:r>
              <a:rPr lang="en-US" sz="1686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Color Theme: Dark mode with gradients and glowing shadows for a futuristic, tech-savvy feel.</a:t>
            </a:r>
          </a:p>
          <a:p>
            <a:pPr algn="l" marL="385422" indent="-128474" lvl="2">
              <a:lnSpc>
                <a:spcPts val="236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31520" y="1394600"/>
            <a:ext cx="7847242" cy="589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0"/>
              </a:lnSpc>
            </a:pPr>
            <a:r>
              <a:rPr lang="en-US" sz="4400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Portfolio Design and Layout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1520" y="683895"/>
            <a:ext cx="638633" cy="291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DAGyxGtjr_M</dc:identifier>
  <dcterms:modified xsi:type="dcterms:W3CDTF">2011-08-01T06:04:30Z</dcterms:modified>
  <cp:revision>1</cp:revision>
  <dc:title>nan mudhalvan presentation.pptx</dc:title>
</cp:coreProperties>
</file>