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57A11C-10D5-451C-8F80-44F5BC202183}">
  <a:tblStyle styleId="{B557A11C-10D5-451C-8F80-44F5BC2021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revolutionanalytics.com/2013/08/job-trends-for-statistics-packages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a5fd1f0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a5fd1f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a5fd1f0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a5fd1f0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ef030a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ef030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a5fd1f0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a5fd1f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1ef030a5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1ef030a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ef030a5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1ef030a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1ef030a5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1ef030a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1ef030a5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1ef030a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1ef030a5c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1ef030a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1ef030a5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1ef030a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e07215b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e07215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1ef030a5c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1ef030a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1ef030a5c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1ef030a5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1ef030a5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1ef030a5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1ef030a5c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1ef030a5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1ef030a5c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1ef030a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1ef030a5c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1ef030a5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ef030a5c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ef030a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4a5fd1f0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4a5fd1f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56a66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2456a660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https://blog.revolutionanalytics.com/2013/08/job-trends-for-statistics-packages.html</a:t>
            </a:r>
            <a:r>
              <a:rPr lang="en-US"/>
              <a:t> </a:t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a5fd1f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a5fd1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https://mgimond.github.io/ES218/R_vs_RStudio.html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a5fd1f0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a5fd1f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Instead of having multiple SAS codes (i.e., “Moffitt Outpatient 04-19-2022, Moffitt Outpatient 04-20-2022”) you have a single document of code, and GitHub shows all of the changes made on each date so you can revert back to previous versions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a5fd1f0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a5fd1f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3888" y="470006"/>
            <a:ext cx="7886700" cy="1512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3888" y="200228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23888" y="440963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b="0" sz="1400">
                <a:solidFill>
                  <a:srgbClr val="ECEAD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144709" y="740569"/>
            <a:ext cx="437183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2400"/>
              <a:buChar char="•"/>
              <a:defRPr sz="2400">
                <a:solidFill>
                  <a:srgbClr val="006747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2100"/>
              <a:buChar char="•"/>
              <a:defRPr sz="2100">
                <a:solidFill>
                  <a:srgbClr val="006747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800"/>
              <a:buChar char="•"/>
              <a:defRPr sz="1800">
                <a:solidFill>
                  <a:srgbClr val="006747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-2">
  <p:cSld name="Title Slide-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3888" y="467360"/>
            <a:ext cx="7886700" cy="1087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3888" y="157556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23888" y="229635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b="0" sz="1400">
                <a:solidFill>
                  <a:srgbClr val="ECEAD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Logo-2">
  <p:cSld name="Title and Content-Logo-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-3">
  <p:cSld name="Two Content-3">
    <p:bg>
      <p:bgPr>
        <a:solidFill>
          <a:srgbClr val="ECEAD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b="1" sz="1800">
                <a:solidFill>
                  <a:srgbClr val="00674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b="1" sz="1800">
                <a:solidFill>
                  <a:srgbClr val="00674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Gray">
  <p:cSld name="Section Header-Gray">
    <p:bg>
      <p:bgPr>
        <a:solidFill>
          <a:srgbClr val="7E96A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Slide">
  <p:cSld name="1_End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Logo-1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28650" y="575352"/>
            <a:ext cx="7886700" cy="692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Green" type="titleOnly">
  <p:cSld name="TITLE_ONLY">
    <p:bg>
      <p:bgPr>
        <a:solidFill>
          <a:srgbClr val="00674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-2">
  <p:cSld name="Two Content-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/>
          <p:nvPr>
            <p:ph idx="2" type="pic"/>
          </p:nvPr>
        </p:nvSpPr>
        <p:spPr>
          <a:xfrm>
            <a:off x="628650" y="1369219"/>
            <a:ext cx="3874984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Photo">
  <p:cSld name="Section Header-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-logo">
  <p:cSld name="Chart-log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5566172" y="740569"/>
            <a:ext cx="2949178" cy="802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5566172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7"/>
          <p:cNvSpPr/>
          <p:nvPr>
            <p:ph idx="2" type="chart"/>
          </p:nvPr>
        </p:nvSpPr>
        <p:spPr>
          <a:xfrm>
            <a:off x="660663" y="740569"/>
            <a:ext cx="4627562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Photo-2">
  <p:cSld name="Section Header-Photo-2">
    <p:bg>
      <p:bgPr>
        <a:solidFill>
          <a:srgbClr val="00674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28650" y="2011203"/>
            <a:ext cx="3145064" cy="273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629840" y="342900"/>
            <a:ext cx="30996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29841" y="2383604"/>
            <a:ext cx="4034626" cy="220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  <a:defRPr sz="18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5033963" y="-33338"/>
            <a:ext cx="3606800" cy="373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5033963" y="3871644"/>
            <a:ext cx="3606800" cy="45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ran.r-project.org/bin/windows/base/" TargetMode="External"/><Relationship Id="rId4" Type="http://schemas.openxmlformats.org/officeDocument/2006/relationships/hyperlink" Target="https://rstudio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3888" y="470006"/>
            <a:ext cx="7886700" cy="1512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Basics in R Workshop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23888" y="200228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Presentation by Cassandra Richardson and Angelina Venetto </a:t>
            </a:r>
            <a:endParaRPr/>
          </a:p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3888" y="440963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5150" l="0" r="0" t="0"/>
          <a:stretch/>
        </p:blipFill>
        <p:spPr>
          <a:xfrm>
            <a:off x="270938" y="277113"/>
            <a:ext cx="8602123" cy="458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622825" y="2310575"/>
            <a:ext cx="518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what RStudio looks like when you first open it. Before we break this window down, go to: File &gt; New File &gt; R Markdown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R Script is a file of only code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R Markdown is a file with both text and code chunks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>
                <a:solidFill>
                  <a:schemeClr val="lt1"/>
                </a:solidFill>
              </a:rPr>
              <a:t>R Markdown files can be exported to HTML to create a website, PDFs, or Word documents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396"/>
            <a:ext cx="9144000" cy="483871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/>
          <p:nvPr/>
        </p:nvSpPr>
        <p:spPr>
          <a:xfrm>
            <a:off x="2533825" y="1599825"/>
            <a:ext cx="291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your R Script - this </a:t>
            </a:r>
            <a:r>
              <a:rPr lang="en-US">
                <a:solidFill>
                  <a:schemeClr val="lt1"/>
                </a:solidFill>
              </a:rPr>
              <a:t>window</a:t>
            </a:r>
            <a:r>
              <a:rPr lang="en-US">
                <a:solidFill>
                  <a:schemeClr val="lt1"/>
                </a:solidFill>
              </a:rPr>
              <a:t> opens when you open previously written code or start a new file of code (like the blank document you just opened).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2727300" y="3616225"/>
            <a:ext cx="291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your Console - you can interact with R live here. You can also run code from here, but it won’t be saved.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6278700" y="1029300"/>
            <a:ext cx="276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your Environment/History - shows what you’ve done, what objects you’ve created, and you can view your current dataset from here.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6467700" y="2787150"/>
            <a:ext cx="2574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your Files/Plots/Packages/Help window. Files show stored files on your computer. Plots show graphs you just made. Packages are collections of functions/data to use. Help shows you how to use the functions.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Analyze! :)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Loading in Library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1390" t="0"/>
          <a:stretch/>
        </p:blipFill>
        <p:spPr>
          <a:xfrm>
            <a:off x="63600" y="1193625"/>
            <a:ext cx="9016801" cy="3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 :)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628650" y="3212697"/>
            <a:ext cx="7886700" cy="141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“Dream_island” is the new data set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“&lt;-” sets the object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“Filter” takes only certain variables 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0" y="1268049"/>
            <a:ext cx="9143999" cy="180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2845000" y="2155975"/>
            <a:ext cx="42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set the new penguins data set as “Dream_island”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3169425" y="2494675"/>
            <a:ext cx="44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filter the islands to </a:t>
            </a:r>
            <a:r>
              <a:rPr lang="en-US" sz="1000">
                <a:solidFill>
                  <a:schemeClr val="lt1"/>
                </a:solidFill>
              </a:rPr>
              <a:t>only include data from Dream 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1517675" y="2662900"/>
            <a:ext cx="41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view the new data set 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the mean</a:t>
            </a:r>
            <a:r>
              <a:rPr lang="en-US"/>
              <a:t> :)</a:t>
            </a: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2845000" y="2155975"/>
            <a:ext cx="42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set the new penguins data set as “Dream_island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3169425" y="2494675"/>
            <a:ext cx="44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filter the islands to only include data from Dream 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517675" y="2662900"/>
            <a:ext cx="41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view the new data set 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9010"/>
            <a:ext cx="9143998" cy="23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688425" y="1574700"/>
            <a:ext cx="720300" cy="2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94" name="Google Shape;194;p35"/>
          <p:cNvSpPr txBox="1"/>
          <p:nvPr/>
        </p:nvSpPr>
        <p:spPr>
          <a:xfrm>
            <a:off x="4572000" y="2571750"/>
            <a:ext cx="720300" cy="2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95" name="Google Shape;195;p35"/>
          <p:cNvSpPr txBox="1"/>
          <p:nvPr/>
        </p:nvSpPr>
        <p:spPr>
          <a:xfrm>
            <a:off x="1725050" y="3861575"/>
            <a:ext cx="535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466069"/>
                </a:solidFill>
              </a:rPr>
              <a:t>What did you get as the mean for both bill length and depth?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Finding the mean :)</a:t>
            </a:r>
            <a:endParaRPr/>
          </a:p>
        </p:txBody>
      </p:sp>
      <p:sp>
        <p:nvSpPr>
          <p:cNvPr id="201" name="Google Shape;201;p36"/>
          <p:cNvSpPr txBox="1"/>
          <p:nvPr/>
        </p:nvSpPr>
        <p:spPr>
          <a:xfrm>
            <a:off x="2845000" y="2155975"/>
            <a:ext cx="42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set the new penguins data set as “Dream_island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3169425" y="2494675"/>
            <a:ext cx="44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filter the islands to only include data from Dream 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1517675" y="2662900"/>
            <a:ext cx="41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view the new data set 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9010"/>
            <a:ext cx="9143998" cy="23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4572000" y="2571750"/>
            <a:ext cx="720300" cy="2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06" name="Google Shape;206;p36"/>
          <p:cNvSpPr txBox="1"/>
          <p:nvPr/>
        </p:nvSpPr>
        <p:spPr>
          <a:xfrm>
            <a:off x="1147400" y="164592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Finding the mean :)</a:t>
            </a:r>
            <a:endParaRPr/>
          </a:p>
        </p:txBody>
      </p:sp>
      <p:sp>
        <p:nvSpPr>
          <p:cNvPr id="212" name="Google Shape;212;p37"/>
          <p:cNvSpPr txBox="1"/>
          <p:nvPr/>
        </p:nvSpPr>
        <p:spPr>
          <a:xfrm>
            <a:off x="2845000" y="2155975"/>
            <a:ext cx="42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set the new penguins data set as “Dream_island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3169425" y="2494675"/>
            <a:ext cx="44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filter the islands to only include data from Dream 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1517675" y="2662900"/>
            <a:ext cx="41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view the new data set 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9010"/>
            <a:ext cx="9143998" cy="23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47400" y="164592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628650" y="3592521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What does your plot look like?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5930"/>
            <a:ext cx="9144002" cy="17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1527225" y="2387100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calling ggplot using the clean data set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1869550" y="2658200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altering the aesthetics (x and y </a:t>
            </a:r>
            <a:r>
              <a:rPr lang="en-US" sz="1200">
                <a:solidFill>
                  <a:schemeClr val="lt1"/>
                </a:solidFill>
              </a:rPr>
              <a:t>axis</a:t>
            </a:r>
            <a:r>
              <a:rPr lang="en-US" sz="1200">
                <a:solidFill>
                  <a:schemeClr val="lt1"/>
                </a:solidFill>
              </a:rPr>
              <a:t>)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1016950" y="2905550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saying to use a scatter plot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79125" y="2181096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This is okay,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but we can do better!</a:t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428" y="874750"/>
            <a:ext cx="3799001" cy="38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R?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628650" y="3592521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Looking any better?</a:t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63" y="1460002"/>
            <a:ext cx="5948668" cy="201966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3312750" y="2925575"/>
            <a:ext cx="400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saying to add a trend line, “method = lm” is making it straight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79125" y="2181096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This is </a:t>
            </a:r>
            <a:r>
              <a:rPr lang="en-US"/>
              <a:t>definitely</a:t>
            </a:r>
            <a:r>
              <a:rPr lang="en-US"/>
              <a:t> better,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but let’s keep going!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425" y="667300"/>
            <a:ext cx="3851601" cy="38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628650" y="3806571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What about now</a:t>
            </a:r>
            <a:r>
              <a:rPr lang="en-US"/>
              <a:t>?</a:t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400" y="1230549"/>
            <a:ext cx="4935724" cy="25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3113925" y="3437275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saying to add your theme!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79125" y="2181096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Looking pretty good…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just need some labels!</a:t>
            </a:r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25" y="635706"/>
            <a:ext cx="4025700" cy="40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628650" y="3806571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I think we may have got it this time, let’s see!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975" y="1268050"/>
            <a:ext cx="5694627" cy="25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4348375" y="3166675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saying how to label your title and axis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231050" y="1588400"/>
            <a:ext cx="5345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Finally!!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Conclusions to be drawn: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Dream island only has Adelie and Chinstrap penguins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Chinstrap penguins have much bigger bills, as they have a larger bill length and depth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075" y="1197750"/>
            <a:ext cx="3375099" cy="33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Conclusions!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0" y="1531650"/>
            <a:ext cx="41703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1. Dream island only has Adelie and Chinstrap penguins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2. Chinstrap penguins have much bigger bills, as they have a larger bill length and depth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300" y="811825"/>
            <a:ext cx="3962400" cy="39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28650" y="575352"/>
            <a:ext cx="7886700" cy="692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</a:pPr>
            <a:r>
              <a:rPr lang="en-US"/>
              <a:t>R is a free, open-source software for statistical computing and graphics from CRAN, the Comprehensive R Archive Network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Uses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Statistics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analysis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visualization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Machine learning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 and website development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8650" y="488177"/>
            <a:ext cx="788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</a:pPr>
            <a:r>
              <a:rPr lang="en-US" sz="2800"/>
              <a:t>Why do people use </a:t>
            </a:r>
            <a:r>
              <a:rPr lang="en-US" sz="2800"/>
              <a:t>R vs. SAS or SPSS?</a:t>
            </a:r>
            <a:endParaRPr sz="2800"/>
          </a:p>
        </p:txBody>
      </p:sp>
      <p:graphicFrame>
        <p:nvGraphicFramePr>
          <p:cNvPr id="117" name="Google Shape;117;p24"/>
          <p:cNvGraphicFramePr/>
          <p:nvPr/>
        </p:nvGraphicFramePr>
        <p:xfrm>
          <a:off x="247100" y="11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{B557A11C-10D5-451C-8F80-44F5BC202183}</a:tableStyleId>
              </a:tblPr>
              <a:tblGrid>
                <a:gridCol w="607275"/>
                <a:gridCol w="2680825"/>
                <a:gridCol w="2680825"/>
                <a:gridCol w="2680825"/>
              </a:tblGrid>
              <a:tr h="3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6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Free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Most commonly used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Large collection of packages for various fields/industries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Easy, customizable data visualization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Strong community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SAS is secure, </a:t>
                      </a:r>
                      <a:r>
                        <a:rPr lang="en-US"/>
                        <a:t>preferred</a:t>
                      </a:r>
                      <a:r>
                        <a:rPr lang="en-US"/>
                        <a:t> when using sensitive or confidential data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Scalable and stable software, allowing very large datasets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Easy to use; minimal coding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Quick and easy analysis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 is not secure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Steep learning curve; requires coding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Not ideal for very large datasets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Required to purchase expensive license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Less data visualization and graphing capabilities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Required to purchase expensive license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Limited data storage; not ideal for very large datasets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Limited functions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451175" y="740575"/>
            <a:ext cx="8064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</a:pPr>
            <a:r>
              <a:rPr lang="en-US"/>
              <a:t>The Value of Learning R 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5724072" y="9339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We are in a “data heavy” world, putting data science skills in high demand.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Developing statistical analysis and visualization skills increases chances of graduate school acceptance, employment, and higher salaries.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From Dr. Paul Atchley: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“</a:t>
            </a:r>
            <a:r>
              <a:rPr lang="en-US" sz="1400"/>
              <a:t>Even basic knowledge of statistical analysis and skills using tools like SPSS, SAS or the highly sought after skill of the ability to use R to perform statistical analysis can put your name at the top of a list for many jobs.”</a:t>
            </a:r>
            <a:endParaRPr sz="1400"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00" y="1667750"/>
            <a:ext cx="5143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74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Getting Started With 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Downloading R and RStudio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4144709" y="456719"/>
            <a:ext cx="4371900" cy="36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Install R 4.1.3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https://cran.r-project.org/bin/windows/base/</a:t>
            </a:r>
            <a:r>
              <a:rPr lang="en-US"/>
              <a:t>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Make sure you are using the most updated version!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This is the software that performs the functions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“interpreter”</a:t>
            </a:r>
            <a:br>
              <a:rPr lang="en-US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Install RStudio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https://rstudio.com</a:t>
            </a:r>
            <a:r>
              <a:rPr lang="en-US"/>
              <a:t>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This is the software that serves as an interface that you will use to write code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GitHub 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4144700" y="209700"/>
            <a:ext cx="4614000" cy="423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100"/>
              <a:t>GitHub is an online </a:t>
            </a:r>
            <a:r>
              <a:rPr lang="en-US" sz="2100"/>
              <a:t>platform</a:t>
            </a:r>
            <a:r>
              <a:rPr lang="en-US" sz="2100"/>
              <a:t> for your code</a:t>
            </a:r>
            <a:endParaRPr sz="2100"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Allows for version control and collaboration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It is used in the way that we use Box, except GitHub is code-specific and code is saved in a single document with version history</a:t>
            </a:r>
            <a:endParaRPr sz="21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100"/>
              <a:t>Since we use Box in our lab, we will not be installing GitHub. However, if you want to learn R on your own, I strongly recommend using GitHub to store your codes!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use R and RStudio?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