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91" r:id="rId3"/>
    <p:sldId id="292" r:id="rId4"/>
    <p:sldId id="294" r:id="rId5"/>
    <p:sldId id="296" r:id="rId6"/>
    <p:sldId id="295" r:id="rId7"/>
    <p:sldId id="299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6470"/>
    <a:srgbClr val="00AAA7"/>
    <a:srgbClr val="009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2" autoAdjust="0"/>
    <p:restoredTop sz="57459" autoAdjust="0"/>
  </p:normalViewPr>
  <p:slideViewPr>
    <p:cSldViewPr snapToGrid="0">
      <p:cViewPr varScale="1">
        <p:scale>
          <a:sx n="93" d="100"/>
          <a:sy n="93" d="100"/>
        </p:scale>
        <p:origin x="255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B5-E06A-44D8-95AE-B90958F409FC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1DCA0-EA5B-40AF-B6FE-AD6C6DAB1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As Gabriela already explained,</a:t>
            </a:r>
            <a:r>
              <a:rPr lang="en-US" baseline="0" noProof="0" dirty="0"/>
              <a:t> our team is responsible for the introduction of Software Product Line Engineering (SPLE) into Marquardt’s SW development.</a:t>
            </a:r>
          </a:p>
          <a:p>
            <a:endParaRPr lang="en-US" baseline="0" noProof="0" dirty="0"/>
          </a:p>
          <a:p>
            <a:r>
              <a:rPr lang="en-US" baseline="0" noProof="0" dirty="0"/>
              <a:t>So, we try to drive the transition away from project development towards product development.</a:t>
            </a:r>
          </a:p>
          <a:p>
            <a:endParaRPr lang="en-US" baseline="0" noProof="0" dirty="0"/>
          </a:p>
          <a:p>
            <a:r>
              <a:rPr lang="en-US" baseline="0" noProof="0" dirty="0"/>
              <a:t>But as we are working in the automotive industry, we must fulfill the process requirements as defined in Automotive SPICE.</a:t>
            </a:r>
          </a:p>
          <a:p>
            <a:endParaRPr lang="en-US" baseline="0" noProof="0" dirty="0"/>
          </a:p>
          <a:p>
            <a:r>
              <a:rPr lang="en-US" baseline="0" noProof="0" dirty="0"/>
              <a:t>This is essential to stay competitive.</a:t>
            </a:r>
          </a:p>
          <a:p>
            <a:endParaRPr lang="en-US" baseline="0" noProof="0" dirty="0"/>
          </a:p>
          <a:p>
            <a:r>
              <a:rPr lang="en-US" noProof="0" dirty="0"/>
              <a:t>So, we must consider the variability of our products in all work products defined</a:t>
            </a:r>
            <a:r>
              <a:rPr lang="en-US" baseline="0" noProof="0" dirty="0"/>
              <a:t> in A.SPICE.</a:t>
            </a:r>
          </a:p>
          <a:p>
            <a:endParaRPr lang="en-US" baseline="0" noProof="0" dirty="0"/>
          </a:p>
          <a:p>
            <a:r>
              <a:rPr lang="en-US" baseline="0" noProof="0" dirty="0"/>
              <a:t>Click</a:t>
            </a:r>
          </a:p>
          <a:p>
            <a:endParaRPr lang="en-US" baseline="0" noProof="0" dirty="0"/>
          </a:p>
          <a:p>
            <a:r>
              <a:rPr lang="en-US" baseline="0" noProof="0" dirty="0"/>
              <a:t>As you can see here in the V-Model figure of A.SPICE there are a lot of work products from System requirements and System qualification test results down to software units.</a:t>
            </a:r>
          </a:p>
          <a:p>
            <a:endParaRPr lang="en-US" baseline="0" noProof="0" dirty="0"/>
          </a:p>
          <a:p>
            <a:r>
              <a:rPr lang="en-US" baseline="0" noProof="0" dirty="0"/>
              <a:t>If you think about variant or feature configuration for the source code of software units one possible answer is Kconfig.</a:t>
            </a:r>
          </a:p>
          <a:p>
            <a:endParaRPr lang="en-US" baseline="0" noProof="0" dirty="0"/>
          </a:p>
          <a:p>
            <a:r>
              <a:rPr lang="en-US" baseline="0" noProof="0" dirty="0"/>
              <a:t>We easily managed to introduce Kconfig to configure not only the source code but also the build system, the unit test specification and even the software detailed design.</a:t>
            </a:r>
          </a:p>
          <a:p>
            <a:endParaRPr lang="en-US" baseline="0" noProof="0" dirty="0"/>
          </a:p>
          <a:p>
            <a:r>
              <a:rPr lang="en-US" baseline="0" noProof="0" dirty="0"/>
              <a:t>But what about requirements and architecture usually managed in automotive tools like Doors, IBM Rhapsody and others?</a:t>
            </a:r>
          </a:p>
          <a:p>
            <a:endParaRPr lang="en-US" baseline="0" noProof="0" dirty="0"/>
          </a:p>
          <a:p>
            <a:r>
              <a:rPr lang="en-US" baseline="0" noProof="0" dirty="0"/>
              <a:t>There are a few solutions available, but we are missing the overall picture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/>
              <a:t>Another challenge we face is</a:t>
            </a:r>
            <a:r>
              <a:rPr lang="en-US" baseline="0" dirty="0"/>
              <a:t> Kconfig itself.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As far as we know, Kconfig does not know anything about variants nor components, so the usability in an SPL is rather limited.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We are missing a GUI or similar that supports the overview of features and their configuration over all or even several variants of an SPL.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We would like to be able to change the configuration of several variants at once in a GUI.</a:t>
            </a:r>
            <a:endParaRPr lang="en-US" dirty="0"/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We are even asking ourselves if</a:t>
            </a:r>
            <a:r>
              <a:rPr lang="en-US" baseline="0" dirty="0"/>
              <a:t> Kconfig is the best tool for the job of variant configuration and management in an SPL and for the programming language C?</a:t>
            </a:r>
          </a:p>
          <a:p>
            <a:pPr lvl="1" fontAlgn="base"/>
            <a:endParaRPr lang="en-US" baseline="0" dirty="0"/>
          </a:p>
          <a:p>
            <a:pPr lvl="1" fontAlgn="base"/>
            <a:r>
              <a:rPr lang="en-US" baseline="0" dirty="0"/>
              <a:t>And furthermore, we would like to know what tools other companies use for their SPLs and have a comparison of those tools with pros and cons.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noProof="0" dirty="0"/>
              <a:t>Development of an SPL with many variants and a high variability requires a high degree of automation.</a:t>
            </a:r>
          </a:p>
          <a:p>
            <a:endParaRPr lang="en-GB" baseline="0" noProof="0" dirty="0"/>
          </a:p>
          <a:p>
            <a:r>
              <a:rPr lang="en-GB" baseline="0" noProof="0" dirty="0"/>
              <a:t>Therefore, our team established common CI/CD methods like protected branches, automated builds and regression tests for every SW change.</a:t>
            </a:r>
          </a:p>
          <a:p>
            <a:endParaRPr lang="en-GB" baseline="0" noProof="0" dirty="0"/>
          </a:p>
          <a:p>
            <a:r>
              <a:rPr lang="en-GB" baseline="0" noProof="0" dirty="0"/>
              <a:t>For the main development branch and all release branches all delivery artifacts are archived and published.</a:t>
            </a:r>
          </a:p>
          <a:p>
            <a:endParaRPr lang="en-GB" baseline="0" noProof="0" dirty="0"/>
          </a:p>
          <a:p>
            <a:r>
              <a:rPr lang="en-GB" baseline="0" noProof="0" dirty="0"/>
              <a:t>Sound like CI/CD, right? So where is the challenge?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Well: the main acceptance criteria for CI/CD is fast feedback.</a:t>
            </a:r>
          </a:p>
          <a:p>
            <a:endParaRPr lang="en-GB" baseline="0" noProof="0" dirty="0"/>
          </a:p>
          <a:p>
            <a:r>
              <a:rPr lang="en-GB" baseline="0" noProof="0" dirty="0"/>
              <a:t>When a developer wants to verify her or his change, a feedback is required in a couple of minutes. NOT HOURS!</a:t>
            </a:r>
          </a:p>
          <a:p>
            <a:endParaRPr lang="en-GB" baseline="0" noProof="0" dirty="0"/>
          </a:p>
          <a:p>
            <a:r>
              <a:rPr lang="en-GB" baseline="0" noProof="0" dirty="0"/>
              <a:t>But how to run every test for each SW change when you have an SPL with a huge number of variants and features?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We believe a well-defined test strategy is needed here … 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… that defines certain quality gates that matches the development stages defined by A.SPICE.</a:t>
            </a:r>
          </a:p>
          <a:p>
            <a:endParaRPr lang="en-GB" baseline="0" noProof="0" dirty="0"/>
          </a:p>
          <a:p>
            <a:r>
              <a:rPr lang="en-GB" baseline="0" noProof="0" dirty="0"/>
              <a:t>Such a test strategy for CI/CD must guarantee a feedback for each development stage matching the timing and verification requirements for that stage.</a:t>
            </a:r>
          </a:p>
          <a:p>
            <a:endParaRPr lang="en-GB" baseline="0" noProof="0" dirty="0"/>
          </a:p>
          <a:p>
            <a:r>
              <a:rPr lang="en-GB" baseline="0" noProof="0" dirty="0"/>
              <a:t>Click</a:t>
            </a:r>
          </a:p>
          <a:p>
            <a:endParaRPr lang="en-GB" baseline="0" noProof="0" dirty="0"/>
          </a:p>
          <a:p>
            <a:r>
              <a:rPr lang="en-GB" baseline="0" noProof="0" dirty="0"/>
              <a:t>It must establish a high degree of acceptance of each developer, customer and project.</a:t>
            </a:r>
          </a:p>
          <a:p>
            <a:endParaRPr lang="en-GB" baseline="0" noProof="0" dirty="0"/>
          </a:p>
          <a:p>
            <a:r>
              <a:rPr lang="en-GB" baseline="0" noProof="0" dirty="0"/>
              <a:t>We are certain that we are not the only company looking for such a strategy and trying to develop one by ourselves.</a:t>
            </a:r>
          </a:p>
          <a:p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But the biggest challenge we face is to drive changes within our organization.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change the way of developing software?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train developers in state-of-the-art methods with a high degree of acceptance?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avoid the unnecessary usage of expensive tools just because they are expensive and certified?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raise the acceptance of Open-Source</a:t>
            </a:r>
            <a:r>
              <a:rPr lang="en-US" baseline="0" dirty="0"/>
              <a:t> SW as something good, not evil?</a:t>
            </a:r>
          </a:p>
          <a:p>
            <a:pPr lvl="1"/>
            <a:endParaRPr lang="en-US" baseline="0" dirty="0"/>
          </a:p>
          <a:p>
            <a:pPr lvl="1"/>
            <a:r>
              <a:rPr lang="en-US" baseline="0" dirty="0"/>
              <a:t>And finally regarding SPLE how to foster the transition from project development towards product development?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Thank you very much for your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1DCA0-EA5B-40AF-B6FE-AD6C6DAB16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4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446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1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54250" y="4767049"/>
            <a:ext cx="7683500" cy="1290636"/>
          </a:xfrm>
        </p:spPr>
        <p:txBody>
          <a:bodyPr>
            <a:normAutofit/>
          </a:bodyPr>
          <a:lstStyle>
            <a:lvl1pPr algn="ctr">
              <a:defRPr sz="3200" kern="0" cap="all" spc="150" baseline="0">
                <a:solidFill>
                  <a:srgbClr val="0064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254250" y="6417213"/>
            <a:ext cx="7683500" cy="228600"/>
          </a:xfrm>
        </p:spPr>
        <p:txBody>
          <a:bodyPr/>
          <a:lstStyle>
            <a:lvl1pPr marL="0" indent="0" algn="ctr"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spc="90" baseline="0"/>
            </a:lvl2pPr>
            <a:lvl3pPr marL="931863" indent="0">
              <a:buNone/>
              <a:defRPr sz="950" cap="all" spc="90" baseline="0"/>
            </a:lvl3pPr>
            <a:lvl4pPr marL="1382713" indent="0">
              <a:buNone/>
              <a:defRPr sz="950" cap="all" spc="90" baseline="0"/>
            </a:lvl4pPr>
            <a:lvl5pPr marL="1824038" indent="0">
              <a:buNone/>
              <a:defRPr sz="950" cap="all" spc="9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00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1678516" y="1412883"/>
            <a:ext cx="8275109" cy="3401051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93000"/>
              </a:lnSpc>
              <a:defRPr sz="4500" spc="9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sz="1000" cap="all" spc="70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Marquardt</a:t>
            </a:r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041D07-D634-42E1-A207-F238794E15C1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869679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051025"/>
            <a:ext cx="11610975" cy="4875641"/>
          </a:xfrm>
        </p:spPr>
        <p:txBody>
          <a:bodyPr/>
          <a:lstStyle>
            <a:lvl1pPr marL="540000" indent="-540000">
              <a:lnSpc>
                <a:spcPct val="80000"/>
              </a:lnSpc>
              <a:spcBef>
                <a:spcPts val="0"/>
              </a:spcBef>
              <a:spcAft>
                <a:spcPts val="3400"/>
              </a:spcAft>
              <a:buSzPct val="100000"/>
              <a:buFont typeface="+mj-lt"/>
              <a:buAutoNum type="arabicPeriod"/>
              <a:defRPr b="0" cap="all" spc="200" baseline="0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6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None/>
              <a:tabLst>
                <a:tab pos="542925" algn="l"/>
              </a:tabLst>
              <a:defRPr spc="30" baseline="0">
                <a:solidFill>
                  <a:srgbClr val="7030A0"/>
                </a:solidFill>
              </a:defRPr>
            </a:lvl2pPr>
            <a:lvl3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3pPr>
            <a:lvl4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4pPr>
            <a:lvl5pPr marL="540000" indent="-54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  <a:defRPr spc="300">
                <a:solidFill>
                  <a:srgbClr val="7030A0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535"/>
            <a:ext cx="11611505" cy="80549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0" y="126418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Inhaltsplatzhalter 7"/>
          <p:cNvSpPr>
            <a:spLocks noGrp="1"/>
          </p:cNvSpPr>
          <p:nvPr>
            <p:ph sz="quarter" idx="13"/>
          </p:nvPr>
        </p:nvSpPr>
        <p:spPr>
          <a:xfrm>
            <a:off x="-1" y="2005972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Inhaltsplatzhalter 7"/>
          <p:cNvSpPr>
            <a:spLocks noGrp="1"/>
          </p:cNvSpPr>
          <p:nvPr>
            <p:ph sz="quarter" idx="14"/>
          </p:nvPr>
        </p:nvSpPr>
        <p:spPr>
          <a:xfrm>
            <a:off x="-2" y="2728173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7"/>
          <p:cNvSpPr>
            <a:spLocks noGrp="1"/>
          </p:cNvSpPr>
          <p:nvPr>
            <p:ph sz="quarter" idx="15"/>
          </p:nvPr>
        </p:nvSpPr>
        <p:spPr>
          <a:xfrm>
            <a:off x="-3" y="4910490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nhaltsplatzhalter 7"/>
          <p:cNvSpPr>
            <a:spLocks noGrp="1"/>
          </p:cNvSpPr>
          <p:nvPr>
            <p:ph sz="quarter" idx="16"/>
          </p:nvPr>
        </p:nvSpPr>
        <p:spPr>
          <a:xfrm>
            <a:off x="0" y="4183051"/>
            <a:ext cx="1185703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7"/>
          </p:nvPr>
        </p:nvSpPr>
        <p:spPr>
          <a:xfrm>
            <a:off x="0" y="3455612"/>
            <a:ext cx="11834178" cy="461962"/>
          </a:xfrm>
        </p:spPr>
        <p:txBody>
          <a:bodyPr lIns="874800"/>
          <a:lstStyle>
            <a:lvl1pPr marL="0" indent="0">
              <a:buNone/>
              <a:defRPr spc="3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73D75-DA8D-43FF-B525-D907D1F7F66A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28193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295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1pPr>
            <a:lvl2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2pPr>
            <a:lvl3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3pPr>
            <a:lvl4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4pPr>
            <a:lvl5pPr>
              <a:lnSpc>
                <a:spcPct val="118000"/>
              </a:lnSpc>
              <a:spcBef>
                <a:spcPts val="0"/>
              </a:spcBef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7535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998583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5DA68-7E84-4C0E-854E-B0F2B8DCA9D2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96597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 with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2034270"/>
            <a:ext cx="11610966" cy="3879168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3" y="245008"/>
            <a:ext cx="11611508" cy="11895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434558"/>
            <a:ext cx="11611507" cy="59971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2559-3B61-4F5F-A7EF-5560E7D1A675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20321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958102"/>
            <a:ext cx="11610975" cy="4950783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5008"/>
            <a:ext cx="11611517" cy="71394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B5E2-7FE3-4C1C-A546-197204CCDA16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89801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doub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2" y="1402580"/>
            <a:ext cx="11610963" cy="4500380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3814"/>
            <a:ext cx="11611505" cy="11587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CD47A-0074-44BC-8734-BF6EAC998E36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9718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dirty="0">
                <a:solidFill>
                  <a:srgbClr val="009A9B"/>
                </a:solidFill>
                <a:latin typeface="Franklin Gothic Demi" panose="020B07030201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1pPr>
            <a:lvl2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2pPr>
            <a:lvl3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3pPr>
            <a:lvl4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4pPr>
            <a:lvl5pPr>
              <a:defRPr>
                <a:solidFill>
                  <a:srgbClr val="595959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1169" y="6492875"/>
            <a:ext cx="38722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200" smtClean="0">
                <a:solidFill>
                  <a:srgbClr val="009A9B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5" name="Bild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24" y="74352"/>
            <a:ext cx="688231" cy="28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SPLC 202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348" y="403653"/>
            <a:ext cx="754413" cy="3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52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252000" y="1607348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/>
          </p:nvPr>
        </p:nvSpPr>
        <p:spPr>
          <a:xfrm>
            <a:off x="6084000" y="1616624"/>
            <a:ext cx="5508000" cy="4248000"/>
          </a:xfrm>
        </p:spPr>
        <p:txBody>
          <a:bodyPr/>
          <a:lstStyle>
            <a:lvl1pPr>
              <a:lnSpc>
                <a:spcPct val="118000"/>
              </a:lnSpc>
              <a:spcBef>
                <a:spcPts val="0"/>
              </a:spcBef>
              <a:defRPr/>
            </a:lvl1pPr>
            <a:lvl2pPr>
              <a:lnSpc>
                <a:spcPct val="118000"/>
              </a:lnSpc>
              <a:spcBef>
                <a:spcPts val="0"/>
              </a:spcBef>
              <a:defRPr/>
            </a:lvl2pPr>
            <a:lvl3pPr>
              <a:lnSpc>
                <a:spcPct val="118000"/>
              </a:lnSpc>
              <a:spcBef>
                <a:spcPts val="0"/>
              </a:spcBef>
              <a:defRPr/>
            </a:lvl3pPr>
            <a:lvl4pPr>
              <a:lnSpc>
                <a:spcPct val="118000"/>
              </a:lnSpc>
              <a:spcBef>
                <a:spcPts val="0"/>
              </a:spcBef>
              <a:defRPr/>
            </a:lvl4pPr>
            <a:lvl5pPr>
              <a:lnSpc>
                <a:spcPct val="118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6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52000" y="1006651"/>
            <a:ext cx="5508000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84000" y="1007204"/>
            <a:ext cx="5508625" cy="591644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4D11F-C905-4175-8B64-CB517D2FB7C3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491268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598154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07149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FE8E-984B-4302-B359-2ECB5119A227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44413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20536"/>
            <a:ext cx="5494337" cy="4813844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5119"/>
            <a:ext cx="11611505" cy="7620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6177775" y="1074738"/>
            <a:ext cx="5679263" cy="324000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584F4-F398-4738-AD99-6398DC9DD831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27170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 of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34188" y="1074737"/>
            <a:ext cx="5673804" cy="3546128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>
          <a:xfrm>
            <a:off x="334188" y="5009810"/>
            <a:ext cx="540543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32845-90F0-42CE-90DD-E35022D3F8C6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582000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74737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679631"/>
            <a:ext cx="5494337" cy="4236225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2" y="1088626"/>
            <a:ext cx="5494336" cy="591005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C5BAB-03BE-45F4-B994-C5CD24A5BCC0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99907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 withou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1"/>
          <p:cNvSpPr>
            <a:spLocks noGrp="1"/>
          </p:cNvSpPr>
          <p:nvPr>
            <p:ph type="title"/>
          </p:nvPr>
        </p:nvSpPr>
        <p:spPr>
          <a:xfrm>
            <a:off x="245532" y="244004"/>
            <a:ext cx="11612279" cy="8307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Inhaltsplatzhalter 13"/>
          <p:cNvSpPr>
            <a:spLocks noGrp="1"/>
          </p:cNvSpPr>
          <p:nvPr>
            <p:ph sz="quarter" idx="17"/>
          </p:nvPr>
        </p:nvSpPr>
        <p:spPr>
          <a:xfrm>
            <a:off x="6244444" y="5009810"/>
            <a:ext cx="5371148" cy="62547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Bef>
                <a:spcPts val="10"/>
              </a:spcBef>
              <a:buNone/>
              <a:defRPr sz="1800" spc="5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244445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1"/>
          </p:nvPr>
        </p:nvSpPr>
        <p:spPr>
          <a:xfrm>
            <a:off x="6244445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2"/>
          </p:nvPr>
        </p:nvSpPr>
        <p:spPr>
          <a:xfrm>
            <a:off x="9151854" y="1082901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9151854" y="2953990"/>
            <a:ext cx="2670956" cy="1666875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246063" y="1094014"/>
            <a:ext cx="5494337" cy="4821842"/>
          </a:xfrm>
        </p:spPr>
        <p:txBody>
          <a:bodyPr/>
          <a:lstStyle>
            <a:lvl1pPr>
              <a:lnSpc>
                <a:spcPct val="118000"/>
              </a:lnSpc>
              <a:spcBef>
                <a:spcPts val="10"/>
              </a:spcBef>
              <a:defRPr/>
            </a:lvl1pPr>
            <a:lvl2pPr>
              <a:lnSpc>
                <a:spcPct val="118000"/>
              </a:lnSpc>
              <a:spcBef>
                <a:spcPts val="10"/>
              </a:spcBef>
              <a:defRPr/>
            </a:lvl2pPr>
            <a:lvl3pPr>
              <a:lnSpc>
                <a:spcPct val="118000"/>
              </a:lnSpc>
              <a:spcBef>
                <a:spcPts val="10"/>
              </a:spcBef>
              <a:defRPr/>
            </a:lvl3pPr>
            <a:lvl4pPr>
              <a:lnSpc>
                <a:spcPct val="118000"/>
              </a:lnSpc>
              <a:spcBef>
                <a:spcPts val="10"/>
              </a:spcBef>
              <a:defRPr/>
            </a:lvl4pPr>
            <a:lvl5pPr>
              <a:lnSpc>
                <a:spcPct val="118000"/>
              </a:lnSpc>
              <a:spcBef>
                <a:spcPts val="1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0BDB-93C2-444F-A0BA-FEEB5088E33B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681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171449" y="157342"/>
            <a:ext cx="11849100" cy="5765711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844"/>
            <a:ext cx="11611505" cy="829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61170-952C-4BD8-AFEA-42DFE43A999C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42503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6"/>
          </p:nvPr>
        </p:nvSpPr>
        <p:spPr>
          <a:xfrm>
            <a:off x="334963" y="1632442"/>
            <a:ext cx="5650338" cy="418276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245532" y="241750"/>
            <a:ext cx="11611505" cy="75640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0"/>
          </p:nvPr>
        </p:nvSpPr>
        <p:spPr>
          <a:xfrm>
            <a:off x="245531" y="1006651"/>
            <a:ext cx="5494337" cy="617293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095999" y="998152"/>
            <a:ext cx="5508625" cy="625792"/>
          </a:xfrm>
        </p:spPr>
        <p:txBody>
          <a:bodyPr/>
          <a:lstStyle>
            <a:lvl1pPr marL="0" indent="0">
              <a:buNone/>
              <a:defRPr cap="all" spc="22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quarter" idx="17"/>
          </p:nvPr>
        </p:nvSpPr>
        <p:spPr>
          <a:xfrm>
            <a:off x="6206701" y="1632442"/>
            <a:ext cx="5650338" cy="4182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BF5BD-B635-4C99-9CCA-A9340BB4110B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048658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s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1"/>
          <p:cNvSpPr>
            <a:spLocks noGrp="1"/>
          </p:cNvSpPr>
          <p:nvPr>
            <p:ph type="title"/>
          </p:nvPr>
        </p:nvSpPr>
        <p:spPr>
          <a:xfrm>
            <a:off x="245532" y="244239"/>
            <a:ext cx="11611505" cy="764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quarter" idx="15"/>
          </p:nvPr>
        </p:nvSpPr>
        <p:spPr>
          <a:xfrm>
            <a:off x="334963" y="1008636"/>
            <a:ext cx="11522074" cy="48333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D40B3-2315-470F-9E4B-3DD2B716DE09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234992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VIELEN DANK FÜR IHRE AUFMERKSAMKEIT</a:t>
            </a: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3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51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7938"/>
            <a:ext cx="1219835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211513" y="4903788"/>
            <a:ext cx="5762625" cy="3857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Thank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for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your</a:t>
            </a:r>
            <a:r>
              <a:rPr lang="de-DE" sz="1900" cap="all" spc="18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de-DE" sz="1900" cap="all" spc="180" dirty="0" err="1">
                <a:solidFill>
                  <a:schemeClr val="accent3"/>
                </a:solidFill>
                <a:latin typeface="+mj-lt"/>
              </a:rPr>
              <a:t>attention</a:t>
            </a:r>
            <a:endParaRPr lang="de-DE" sz="1900" cap="all" spc="18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6" name="Bild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04950"/>
            <a:ext cx="541337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806450" y="6357600"/>
            <a:ext cx="10573200" cy="237600"/>
          </a:xfrm>
        </p:spPr>
        <p:txBody>
          <a:bodyPr lIns="0" anchor="ctr"/>
          <a:lstStyle>
            <a:lvl1pPr marL="0" indent="0" algn="ctr">
              <a:buFont typeface="Arial" panose="020B0604020202020204" pitchFamily="34" charset="0"/>
              <a:buNone/>
              <a:defRPr sz="950" cap="all" spc="90" baseline="0">
                <a:solidFill>
                  <a:schemeClr val="accent3"/>
                </a:solidFill>
              </a:defRPr>
            </a:lvl1pPr>
            <a:lvl2pPr marL="479425" indent="0">
              <a:buNone/>
              <a:defRPr sz="950" cap="all" baseline="0">
                <a:solidFill>
                  <a:schemeClr val="accent3"/>
                </a:solidFill>
              </a:defRPr>
            </a:lvl2pPr>
            <a:lvl3pPr marL="931863" indent="0">
              <a:buNone/>
              <a:defRPr sz="950" cap="all" baseline="0">
                <a:solidFill>
                  <a:schemeClr val="accent3"/>
                </a:solidFill>
              </a:defRPr>
            </a:lvl3pPr>
            <a:lvl4pPr marL="1382713" indent="0">
              <a:buNone/>
              <a:defRPr sz="950" cap="all" baseline="0">
                <a:solidFill>
                  <a:schemeClr val="accent3"/>
                </a:solidFill>
              </a:defRPr>
            </a:lvl4pPr>
            <a:lvl5pPr marL="1824038" indent="0">
              <a:buNone/>
              <a:defRPr sz="950" cap="all" baseline="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2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05B9-9213-4B4F-BCFF-C5D951B24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8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bgerundetes Rechteck 10"/>
          <p:cNvSpPr/>
          <p:nvPr/>
        </p:nvSpPr>
        <p:spPr>
          <a:xfrm>
            <a:off x="166688" y="6022975"/>
            <a:ext cx="11855450" cy="671513"/>
          </a:xfrm>
          <a:prstGeom prst="roundRect">
            <a:avLst>
              <a:gd name="adj" fmla="val 687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6063" y="246063"/>
            <a:ext cx="11618912" cy="1190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AUS PELESTOR MAXI MINICIPS</a:t>
            </a:r>
            <a:br>
              <a:rPr lang="de-DE" dirty="0"/>
            </a:br>
            <a:r>
              <a:rPr lang="de-DE" dirty="0"/>
              <a:t>ORES NOBIT QUI UTEM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46063" y="1443038"/>
            <a:ext cx="11618912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" name="Datumsplatzhalter 3"/>
          <p:cNvSpPr txBox="1">
            <a:spLocks/>
          </p:cNvSpPr>
          <p:nvPr/>
        </p:nvSpPr>
        <p:spPr>
          <a:xfrm>
            <a:off x="333375" y="6726238"/>
            <a:ext cx="7227888" cy="100012"/>
          </a:xfrm>
          <a:prstGeom prst="rect">
            <a:avLst/>
          </a:prstGeom>
        </p:spPr>
        <p:txBody>
          <a:bodyPr lIns="0" tIns="108000" rIns="0" bIns="0" anchor="b"/>
          <a:lstStyle>
            <a:defPPr>
              <a:defRPr lang="de-DE"/>
            </a:defPPr>
            <a:lvl1pPr marL="0" algn="l" defTabSz="914400" rtl="0" eaLnBrk="1" latinLnBrk="0" hangingPunct="1">
              <a:defRPr sz="900" kern="0" spc="120">
                <a:solidFill>
                  <a:schemeClr val="bg1"/>
                </a:solidFill>
                <a:latin typeface="Franklin Gothic Book"/>
                <a:ea typeface="+mn-ea"/>
                <a:cs typeface="Franklin Gothic Boo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00" kern="1500" spc="40" dirty="0">
                <a:solidFill>
                  <a:srgbClr val="404040"/>
                </a:solidFill>
                <a:latin typeface="+mj-lt"/>
              </a:rPr>
              <a:t>CONFIDENTIAL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	© This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document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exclusive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property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of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Marquardt.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Without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our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consent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,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it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may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not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be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reproduced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or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given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to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third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 </a:t>
            </a:r>
            <a:r>
              <a:rPr lang="de-DE" sz="700" kern="1500" spc="40" dirty="0" err="1">
                <a:solidFill>
                  <a:srgbClr val="404040"/>
                </a:solidFill>
                <a:latin typeface="+mn-lt"/>
              </a:rPr>
              <a:t>parties</a:t>
            </a:r>
            <a:r>
              <a:rPr lang="de-DE" sz="700" kern="1500" spc="40" dirty="0">
                <a:solidFill>
                  <a:srgbClr val="404040"/>
                </a:solidFill>
                <a:latin typeface="+mn-lt"/>
              </a:rPr>
              <a:t>.</a:t>
            </a:r>
          </a:p>
        </p:txBody>
      </p:sp>
      <p:sp>
        <p:nvSpPr>
          <p:cNvPr id="19" name="Abgerundetes Rechteck 10"/>
          <p:cNvSpPr/>
          <p:nvPr/>
        </p:nvSpPr>
        <p:spPr>
          <a:xfrm>
            <a:off x="166688" y="6023041"/>
            <a:ext cx="11855980" cy="671695"/>
          </a:xfrm>
          <a:prstGeom prst="roundRect">
            <a:avLst>
              <a:gd name="adj" fmla="val 6876"/>
            </a:avLst>
          </a:prstGeom>
          <a:gradFill>
            <a:gsLst>
              <a:gs pos="0">
                <a:srgbClr val="009A9B"/>
              </a:gs>
              <a:gs pos="50000">
                <a:srgbClr val="009A9B">
                  <a:alpha val="50000"/>
                </a:srgbClr>
              </a:gs>
              <a:gs pos="100000">
                <a:srgbClr val="009A9B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pic>
        <p:nvPicPr>
          <p:cNvPr id="1033" name="Bild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438" y="6149975"/>
            <a:ext cx="9985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feld 24"/>
          <p:cNvSpPr txBox="1"/>
          <p:nvPr/>
        </p:nvSpPr>
        <p:spPr>
          <a:xfrm>
            <a:off x="225425" y="6384925"/>
            <a:ext cx="485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F8BBE15-A56A-4681-B2E7-89D29C55EBB4}" type="slidenum">
              <a:rPr lang="de-DE" sz="1000" spc="50">
                <a:solidFill>
                  <a:schemeClr val="bg1"/>
                </a:solidFill>
                <a:latin typeface="+mj-lt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de-DE" sz="1000" spc="5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1000" spc="50" dirty="0">
                <a:solidFill>
                  <a:schemeClr val="bg1"/>
                </a:solidFill>
                <a:latin typeface="+mn-lt"/>
              </a:rPr>
              <a:t>|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533525" y="6324600"/>
            <a:ext cx="8550275" cy="365125"/>
          </a:xfrm>
          <a:prstGeom prst="rect">
            <a:avLst/>
          </a:prstGeom>
        </p:spPr>
        <p:txBody>
          <a:bodyPr vert="horz" lIns="3600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cap="all" spc="70" baseline="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Marquardt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561975" y="6324600"/>
            <a:ext cx="97155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cap="all" spc="7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230993-0427-44C9-AB1D-56E4037C0994}" type="datetime1">
              <a:rPr lang="de-DE" smtClean="0"/>
              <a:t>26.08.2023</a:t>
            </a:fld>
            <a:r>
              <a:rPr lang="de-DE"/>
              <a:t> </a:t>
            </a:r>
            <a:r>
              <a:rPr lang="de-DE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66474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 spc="6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Franklin Gothic Demi" panose="020B0703020102020204" pitchFamily="34" charset="0"/>
        </a:defRPr>
      </a:lvl9pPr>
    </p:titleStyle>
    <p:bodyStyle>
      <a:lvl1pPr marL="412750" indent="-412750" algn="l" rtl="0" eaLnBrk="1" fontAlgn="base" hangingPunct="1">
        <a:lnSpc>
          <a:spcPct val="103000"/>
        </a:lnSpc>
        <a:spcBef>
          <a:spcPts val="10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892175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34461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95463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236788" indent="-412750" algn="l" rtl="0" eaLnBrk="1" fontAlgn="base" hangingPunct="1">
        <a:lnSpc>
          <a:spcPct val="103000"/>
        </a:lnSpc>
        <a:spcBef>
          <a:spcPts val="500"/>
        </a:spcBef>
        <a:spcAft>
          <a:spcPct val="0"/>
        </a:spcAft>
        <a:buClr>
          <a:srgbClr val="006470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250" y="3985652"/>
            <a:ext cx="7683500" cy="827496"/>
          </a:xfrm>
        </p:spPr>
        <p:txBody>
          <a:bodyPr>
            <a:normAutofit/>
          </a:bodyPr>
          <a:lstStyle/>
          <a:p>
            <a:r>
              <a:rPr lang="en-US" b="1" dirty="0"/>
              <a:t>INDUSTRY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6470"/>
                </a:solidFill>
              </a:rPr>
              <a:t>HYBRID INDUSTRY CHALLENGES WORKSHOP</a:t>
            </a:r>
          </a:p>
        </p:txBody>
      </p:sp>
      <p:pic>
        <p:nvPicPr>
          <p:cNvPr id="1026" name="Picture 2" descr="SPLC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28" y="239577"/>
            <a:ext cx="2511639" cy="10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media.licdn.com/dms/image/C4E03AQGb3AmvGrWleg/profile-displayphoto-shrink_800_800/0/1624690838505?e=1697673600&amp;v=beta&amp;t=E66W3YEPXzKuDnoJ-9T4goYNt0zoAAPCp7xmWRpLg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257" y="11271528"/>
            <a:ext cx="133295" cy="1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01222" y="4813148"/>
            <a:ext cx="2389556" cy="1440863"/>
            <a:chOff x="2568804" y="4814145"/>
            <a:chExt cx="2389556" cy="1440863"/>
          </a:xfrm>
        </p:grpSpPr>
        <p:sp>
          <p:nvSpPr>
            <p:cNvPr id="11" name="Title 1"/>
            <p:cNvSpPr txBox="1">
              <a:spLocks/>
            </p:cNvSpPr>
            <p:nvPr/>
          </p:nvSpPr>
          <p:spPr>
            <a:xfrm>
              <a:off x="2568804" y="5813272"/>
              <a:ext cx="1182718" cy="40545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 kern="0" cap="all" spc="150" baseline="0">
                  <a:solidFill>
                    <a:srgbClr val="006470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9pPr>
            </a:lstStyle>
            <a:p>
              <a:r>
                <a:rPr lang="en-US" sz="1000" b="1" cap="none" dirty="0">
                  <a:latin typeface="+mn-lt"/>
                </a:rPr>
                <a:t>Gabriela K. Michelon</a:t>
              </a:r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3816702" y="5827829"/>
              <a:ext cx="1141658" cy="42717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 kern="0" cap="all" spc="150" baseline="0">
                  <a:solidFill>
                    <a:srgbClr val="006470"/>
                  </a:solidFill>
                  <a:latin typeface="+mj-lt"/>
                  <a:ea typeface="+mj-ea"/>
                  <a:cs typeface="+mj-cs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accent1"/>
                  </a:solidFill>
                  <a:latin typeface="Franklin Gothic Demi" panose="020B0703020102020204" pitchFamily="34" charset="0"/>
                </a:defRPr>
              </a:lvl9pPr>
            </a:lstStyle>
            <a:p>
              <a:r>
                <a:rPr lang="en-US" sz="1000" b="1" cap="none" dirty="0">
                  <a:latin typeface="+mn-lt"/>
                </a:rPr>
                <a:t>Karsten</a:t>
              </a:r>
              <a:r>
                <a:rPr lang="de-DE" sz="1000" b="1" cap="none" dirty="0">
                  <a:latin typeface="+mn-lt"/>
                </a:rPr>
                <a:t> A. M. Guenther</a:t>
              </a:r>
              <a:endParaRPr lang="en-US" sz="1000" b="1" cap="none" dirty="0">
                <a:latin typeface="+mn-lt"/>
              </a:endParaRPr>
            </a:p>
          </p:txBody>
        </p:sp>
        <p:pic>
          <p:nvPicPr>
            <p:cNvPr id="4" name="Picture 2" descr="https://avatars.githubusercontent.com/u/2987157?s=80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6665" y="4821039"/>
              <a:ext cx="1011878" cy="1011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media.licdn.com/dms/image/C5603AQGSe1V__FP4_A/profile-displayphoto-shrink_800_800/0/1639480194827?e=1697673600&amp;v=beta&amp;t=xI4_y9zBwGE9RqkQdZi3MI1TLq5kxTsv-GWXI7yLZdw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5187" y="4814145"/>
              <a:ext cx="1010881" cy="1010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71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Marquardt?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69" y="956350"/>
            <a:ext cx="10941830" cy="5534326"/>
          </a:xfrm>
        </p:spPr>
        <p:txBody>
          <a:bodyPr>
            <a:normAutofit/>
          </a:bodyPr>
          <a:lstStyle/>
          <a:p>
            <a:r>
              <a:rPr lang="en-US" sz="3300" dirty="0"/>
              <a:t>Creative mechatronics expert, founded in 1925</a:t>
            </a:r>
            <a:br>
              <a:rPr lang="en-US" sz="3300" dirty="0"/>
            </a:br>
            <a:r>
              <a:rPr lang="en-US" sz="3300" dirty="0"/>
              <a:t>22 locations and 11,000 employees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33484" y="2266491"/>
            <a:ext cx="9417336" cy="4226384"/>
            <a:chOff x="680821" y="1260016"/>
            <a:chExt cx="10564294" cy="504116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80821" y="3099292"/>
              <a:ext cx="2923459" cy="3196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rgbClr val="595959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400" dirty="0">
                  <a:solidFill>
                    <a:schemeClr val="tx2"/>
                  </a:solidFill>
                </a:rPr>
                <a:t>Operating Components (HMI)</a:t>
              </a:r>
            </a:p>
          </p:txBody>
        </p:sp>
        <p:pic>
          <p:nvPicPr>
            <p:cNvPr id="9" name="Picture 2" descr="https://www.marquardt.com/fileadmin/breakpoints/6245/t-img-l-Bedienelemente-1080x684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21" y="1262930"/>
              <a:ext cx="2767172" cy="1752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www.marquardt.com/fileadmin/breakpoints/6247/t-img-l-Fahrberechtigungssysteme-1080x684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984" y="1261893"/>
              <a:ext cx="2768131" cy="175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https://www.marquardt.com/fileadmin/breakpoints/6248/t-img-l-Beleuchtung-1080x684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21" y="4142964"/>
              <a:ext cx="2768131" cy="1753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https://www.marquardt.com/fileadmin/breakpoints/6249/t-img-l-Batterien-1075x681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87" y="1260016"/>
              <a:ext cx="2768131" cy="1753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https://www.marquardt.com/fileadmin/breakpoints/6250/t-img-l-Sensoren-1101x69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984" y="4133963"/>
              <a:ext cx="2768131" cy="175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s://www.marquardt.com/fileadmin/breakpoints/6251/t-img-l-Pumpen-1091x691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87" y="4133123"/>
              <a:ext cx="2768131" cy="1753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694860" y="5981520"/>
              <a:ext cx="2270919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Switches and Sensors</a:t>
              </a: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 bwMode="auto">
            <a:xfrm>
              <a:off x="8415526" y="3099292"/>
              <a:ext cx="2829589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Drive Authorization Systems</a:t>
              </a: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>
              <a:off x="1592250" y="5979933"/>
              <a:ext cx="944312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Lighting</a:t>
              </a:r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4913777" y="3104949"/>
              <a:ext cx="2252748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Battery Management</a:t>
              </a: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 bwMode="auto">
            <a:xfrm>
              <a:off x="5573454" y="5978897"/>
              <a:ext cx="944312" cy="319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>
              <a:lvl1pPr marL="412750" indent="-412750" algn="l" rtl="0" eaLnBrk="1" fontAlgn="base" hangingPunct="1">
                <a:lnSpc>
                  <a:spcPct val="103000"/>
                </a:lnSpc>
                <a:spcBef>
                  <a:spcPts val="10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892175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4461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795463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36788" indent="-412750" algn="l" rtl="0" eaLnBrk="1" fontAlgn="base" hangingPunct="1">
                <a:lnSpc>
                  <a:spcPct val="10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6470"/>
                </a:buClr>
                <a:buSzPct val="10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latin typeface="Franklin Gothic Book" panose="020B0503020102020204" pitchFamily="34" charset="0"/>
                </a:rPr>
                <a:t>Pumps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0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585"/>
            <a:ext cx="10515600" cy="4662701"/>
          </a:xfrm>
        </p:spPr>
        <p:txBody>
          <a:bodyPr/>
          <a:lstStyle/>
          <a:p>
            <a:pPr fontAlgn="base"/>
            <a:r>
              <a:rPr lang="en-US" dirty="0"/>
              <a:t>Rhine-Main Team (RMT)</a:t>
            </a:r>
          </a:p>
          <a:p>
            <a:pPr fontAlgn="base"/>
            <a:r>
              <a:rPr lang="en-US" dirty="0"/>
              <a:t>Located in Sulzbach, Germany (Rhine-Main area)</a:t>
            </a:r>
            <a:endParaRPr lang="de-DE" dirty="0"/>
          </a:p>
          <a:p>
            <a:pPr fontAlgn="base"/>
            <a:r>
              <a:rPr lang="en-US" dirty="0"/>
              <a:t>Working on</a:t>
            </a:r>
            <a:endParaRPr lang="de-DE" dirty="0"/>
          </a:p>
          <a:p>
            <a:pPr lvl="1" fontAlgn="base"/>
            <a:r>
              <a:rPr lang="en-US" dirty="0"/>
              <a:t>System/Software Engineering</a:t>
            </a:r>
            <a:endParaRPr lang="de-DE" dirty="0"/>
          </a:p>
          <a:p>
            <a:pPr lvl="1" fontAlgn="base"/>
            <a:r>
              <a:rPr lang="en-US" dirty="0"/>
              <a:t>Software Product Line Engineering</a:t>
            </a:r>
            <a:endParaRPr lang="de-DE" dirty="0"/>
          </a:p>
          <a:p>
            <a:pPr lvl="1" fontAlgn="base"/>
            <a:r>
              <a:rPr lang="en-US" dirty="0"/>
              <a:t>Open Source Contributions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14" y="4223050"/>
            <a:ext cx="4704629" cy="2178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 flipV="1">
            <a:off x="5661307" y="4383074"/>
            <a:ext cx="434693" cy="10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38188"/>
          <a:stretch/>
        </p:blipFill>
        <p:spPr>
          <a:xfrm>
            <a:off x="7661049" y="2280406"/>
            <a:ext cx="3692751" cy="29799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2" descr="SPLC'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31" y="5687017"/>
            <a:ext cx="1232014" cy="53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0070" y="5542890"/>
            <a:ext cx="768901" cy="76400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9507424" y="5388327"/>
            <a:ext cx="282355" cy="35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307" y="4102561"/>
            <a:ext cx="769871" cy="7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Challenge: Variant Handling in Automotive SPICE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  <p:pic>
        <p:nvPicPr>
          <p:cNvPr id="5" name="Picture 2" descr="https://docs.marquardt.de/download/attachments/97530829/image2022-2-2_7-45-4.png?version=1&amp;modificationDate=1643784304000&amp;api=v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/>
          <a:stretch/>
        </p:blipFill>
        <p:spPr bwMode="auto">
          <a:xfrm>
            <a:off x="1807710" y="902636"/>
            <a:ext cx="9037499" cy="568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Variant Configuration with Kconfig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5267" cy="68365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674" y="1244035"/>
            <a:ext cx="5015163" cy="45831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3056308"/>
            <a:ext cx="6155267" cy="65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Overview of features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8" y="4384140"/>
            <a:ext cx="6155267" cy="65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Configuration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16691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Continuous Integration and Delivery (CI/CD)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9037" y="2306195"/>
            <a:ext cx="10515600" cy="2747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9DB53B-DEFB-F693-EC9F-F0EB0A761576}"/>
              </a:ext>
            </a:extLst>
          </p:cNvPr>
          <p:cNvSpPr txBox="1">
            <a:spLocks/>
          </p:cNvSpPr>
          <p:nvPr/>
        </p:nvSpPr>
        <p:spPr>
          <a:xfrm>
            <a:off x="1218341" y="2443925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Test strategy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80126D-41AF-284A-6697-B0030968F63A}"/>
              </a:ext>
            </a:extLst>
          </p:cNvPr>
          <p:cNvSpPr txBox="1">
            <a:spLocks/>
          </p:cNvSpPr>
          <p:nvPr/>
        </p:nvSpPr>
        <p:spPr>
          <a:xfrm>
            <a:off x="1218341" y="1205463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feedback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013AA8-0315-1AAE-8246-6968F85A5B07}"/>
              </a:ext>
            </a:extLst>
          </p:cNvPr>
          <p:cNvSpPr txBox="1">
            <a:spLocks/>
          </p:cNvSpPr>
          <p:nvPr/>
        </p:nvSpPr>
        <p:spPr>
          <a:xfrm>
            <a:off x="1218341" y="3682387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Quality gates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66DF7E-BF86-2BAF-5A54-850C9D9E7FB2}"/>
              </a:ext>
            </a:extLst>
          </p:cNvPr>
          <p:cNvSpPr txBox="1">
            <a:spLocks/>
          </p:cNvSpPr>
          <p:nvPr/>
        </p:nvSpPr>
        <p:spPr>
          <a:xfrm>
            <a:off x="1218342" y="4920849"/>
            <a:ext cx="6155267" cy="6836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595959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Developer/customer/project acceptance</a:t>
            </a:r>
          </a:p>
        </p:txBody>
      </p:sp>
    </p:spTree>
    <p:extLst>
      <p:ext uri="{BB962C8B-B14F-4D97-AF65-F5344CB8AC3E}">
        <p14:creationId xmlns:p14="http://schemas.microsoft.com/office/powerpoint/2010/main" val="3247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Challenge: Changing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84" y="1675690"/>
            <a:ext cx="8007948" cy="400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fld id="{D91705B9-9213-4B4F-BCFF-C5D951B245FF}" type="slidenum">
              <a:rPr lang="en-US" smtClean="0"/>
              <a:pPr algn="l">
                <a:lnSpc>
                  <a:spcPct val="90000"/>
                </a:lnSpc>
                <a:spcBef>
                  <a:spcPct val="0"/>
                </a:spcBef>
              </a:pPr>
              <a:t>8</a:t>
            </a:fld>
            <a:endParaRPr lang="en-US" dirty="0"/>
          </a:p>
        </p:txBody>
      </p:sp>
      <p:pic>
        <p:nvPicPr>
          <p:cNvPr id="1026" name="Picture 2" descr="_images/qr-avengineers.github.i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19" y="1473199"/>
            <a:ext cx="3197973" cy="43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1237" y="0"/>
            <a:ext cx="10515600" cy="721895"/>
          </a:xfrm>
        </p:spPr>
        <p:txBody>
          <a:bodyPr/>
          <a:lstStyle/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273331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Q Presentation 2019">
  <a:themeElements>
    <a:clrScheme name="Marquardt_Neu">
      <a:dk1>
        <a:srgbClr val="000000"/>
      </a:dk1>
      <a:lt1>
        <a:srgbClr val="FFFFFF"/>
      </a:lt1>
      <a:dk2>
        <a:srgbClr val="595959"/>
      </a:dk2>
      <a:lt2>
        <a:srgbClr val="EDEDED"/>
      </a:lt2>
      <a:accent1>
        <a:srgbClr val="009A9B"/>
      </a:accent1>
      <a:accent2>
        <a:srgbClr val="AB9759"/>
      </a:accent2>
      <a:accent3>
        <a:srgbClr val="006470"/>
      </a:accent3>
      <a:accent4>
        <a:srgbClr val="F2E61A"/>
      </a:accent4>
      <a:accent5>
        <a:srgbClr val="002844"/>
      </a:accent5>
      <a:accent6>
        <a:srgbClr val="EDEDED"/>
      </a:accent6>
      <a:hlink>
        <a:srgbClr val="F2E61A"/>
      </a:hlink>
      <a:folHlink>
        <a:srgbClr val="002844"/>
      </a:folHlink>
    </a:clrScheme>
    <a:fontScheme name="Marquardt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Q Presentation.potx" id="{E60E3CED-17F7-42E7-A22B-2D5B368E2DDA}" vid="{6DB2AB83-20A4-4149-8E0E-B3B8EAB73F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Widescreen</PresentationFormat>
  <Paragraphs>121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Franklin Gothic Demi</vt:lpstr>
      <vt:lpstr>Office Theme</vt:lpstr>
      <vt:lpstr>MQ Presentation 2019</vt:lpstr>
      <vt:lpstr>INDUSTRY CHALLENGES</vt:lpstr>
      <vt:lpstr>Who is Marquardt?</vt:lpstr>
      <vt:lpstr>Who are we?</vt:lpstr>
      <vt:lpstr> Challenge: Variant Handling in Automotive SPICE</vt:lpstr>
      <vt:lpstr>Challenge: Variant Configuration with Kconfig</vt:lpstr>
      <vt:lpstr>Challenge: Continuous Integration and Delivery (CI/CD)</vt:lpstr>
      <vt:lpstr>Challenge: Changing the Organization</vt:lpstr>
      <vt:lpstr>Contact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Three Steps to Software Product Lines: a Practical Example from the Automotive Industry</dc:title>
  <dc:creator>Guenther, Karsten (SD-RM)</dc:creator>
  <cp:lastModifiedBy>Karsten Günther</cp:lastModifiedBy>
  <cp:revision>201</cp:revision>
  <dcterms:created xsi:type="dcterms:W3CDTF">2022-08-29T12:20:34Z</dcterms:created>
  <dcterms:modified xsi:type="dcterms:W3CDTF">2023-08-26T16:39:14Z</dcterms:modified>
</cp:coreProperties>
</file>