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91" r:id="rId3"/>
    <p:sldId id="292" r:id="rId4"/>
    <p:sldId id="294" r:id="rId5"/>
    <p:sldId id="296" r:id="rId6"/>
    <p:sldId id="295" r:id="rId7"/>
    <p:sldId id="299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57459" autoAdjust="0"/>
  </p:normalViewPr>
  <p:slideViewPr>
    <p:cSldViewPr snapToGrid="0">
      <p:cViewPr varScale="1">
        <p:scale>
          <a:sx n="66" d="100"/>
          <a:sy n="66" d="100"/>
        </p:scale>
        <p:origin x="20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As Gabriela already explained,</a:t>
            </a:r>
            <a:r>
              <a:rPr lang="en-US" baseline="0" noProof="0" dirty="0"/>
              <a:t> our team is responsible for the introduction of Software Product Line Engineering (SPLE) into Marquardt’s SW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So, we try to drive the transition away from project development towards product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as we are working in the automotive industry, we must fulfill the process requirements as defined in Automotive SPICE.</a:t>
            </a:r>
          </a:p>
          <a:p>
            <a:endParaRPr lang="en-US" baseline="0" noProof="0" dirty="0"/>
          </a:p>
          <a:p>
            <a:r>
              <a:rPr lang="en-US" baseline="0" noProof="0" dirty="0"/>
              <a:t>This is essential to stay competitive.</a:t>
            </a:r>
          </a:p>
          <a:p>
            <a:endParaRPr lang="en-US" baseline="0" noProof="0" dirty="0"/>
          </a:p>
          <a:p>
            <a:r>
              <a:rPr lang="en-US" noProof="0" dirty="0"/>
              <a:t>So, we must consider the variability of our products in all work products defined</a:t>
            </a:r>
            <a:r>
              <a:rPr lang="en-US" baseline="0" noProof="0" dirty="0"/>
              <a:t> in A.SPICE.</a:t>
            </a:r>
          </a:p>
          <a:p>
            <a:endParaRPr lang="en-US" baseline="0" noProof="0" dirty="0"/>
          </a:p>
          <a:p>
            <a:r>
              <a:rPr lang="en-US" baseline="0" noProof="0" dirty="0"/>
              <a:t>Click</a:t>
            </a:r>
          </a:p>
          <a:p>
            <a:endParaRPr lang="en-US" baseline="0" noProof="0" dirty="0"/>
          </a:p>
          <a:p>
            <a:r>
              <a:rPr lang="en-US" baseline="0" noProof="0" dirty="0"/>
              <a:t>As you can see here in the V-Model figure of A.SPICE there are a lot of work products from System requirements and System qualification test results down to software units.</a:t>
            </a:r>
          </a:p>
          <a:p>
            <a:endParaRPr lang="en-US" baseline="0" noProof="0" dirty="0"/>
          </a:p>
          <a:p>
            <a:r>
              <a:rPr lang="en-US" baseline="0" noProof="0" dirty="0"/>
              <a:t>If you think about variant or feature configuration for the source code of software units one possible answer is Kconfig.</a:t>
            </a:r>
          </a:p>
          <a:p>
            <a:endParaRPr lang="en-US" baseline="0" noProof="0" dirty="0"/>
          </a:p>
          <a:p>
            <a:r>
              <a:rPr lang="en-US" baseline="0" noProof="0" dirty="0"/>
              <a:t>We easily managed to introduce Kconfig to configure not only the source code but also the build system, the unit test specification and even the software detailed design.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what about requirements and architecture usually managed in automotive tools like Doors, IBM Rhapsody and others?</a:t>
            </a:r>
          </a:p>
          <a:p>
            <a:endParaRPr lang="en-US" baseline="0" noProof="0" dirty="0"/>
          </a:p>
          <a:p>
            <a:r>
              <a:rPr lang="en-US" baseline="0" noProof="0" dirty="0"/>
              <a:t>There are a few solutions available, but we are missing the overall picture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/>
              <a:t>Another challenge we face is</a:t>
            </a:r>
            <a:r>
              <a:rPr lang="en-US" baseline="0" dirty="0"/>
              <a:t> Kconfig itself.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As far as we know, Kconfig does not know anything about variants nor components, so the usability in an SPL is rather limited.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are missing a GUI or similar that supports the overview of features and their configuration over all or even several variants of an SPL.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would like to be able to change the configuration of several variants at once in a GUI.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We are even asking ourselves if</a:t>
            </a:r>
            <a:r>
              <a:rPr lang="en-US" baseline="0" dirty="0"/>
              <a:t> Kconfig is the best tool for the job of variant configuration and management in an SPL and for the programming language C?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And furthermore, we would like to know what tools other companies use for their SPLs and have a comparison of those tools with pros and cons.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noProof="0" dirty="0"/>
              <a:t>Development of an SPL with many variants and a high variability requires a high degree of automation.</a:t>
            </a:r>
          </a:p>
          <a:p>
            <a:endParaRPr lang="en-GB" baseline="0" noProof="0" dirty="0"/>
          </a:p>
          <a:p>
            <a:r>
              <a:rPr lang="en-GB" baseline="0" noProof="0" dirty="0"/>
              <a:t>Therefore, our team established common CI/CD methods like protected branches, automated builds and regression tests for every SW change.</a:t>
            </a:r>
          </a:p>
          <a:p>
            <a:endParaRPr lang="en-GB" baseline="0" noProof="0" dirty="0"/>
          </a:p>
          <a:p>
            <a:r>
              <a:rPr lang="en-GB" baseline="0" noProof="0" dirty="0"/>
              <a:t>For the main development branch and all release branches all delivery artifacts are archived and published.</a:t>
            </a:r>
          </a:p>
          <a:p>
            <a:endParaRPr lang="en-GB" baseline="0" noProof="0" dirty="0"/>
          </a:p>
          <a:p>
            <a:r>
              <a:rPr lang="en-GB" baseline="0" noProof="0" dirty="0"/>
              <a:t>Sound like CI/CD, right? So where is the challenge?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Well: the main acceptance criteria for CI/CD is fast feedback.</a:t>
            </a:r>
          </a:p>
          <a:p>
            <a:endParaRPr lang="en-GB" baseline="0" noProof="0" dirty="0"/>
          </a:p>
          <a:p>
            <a:r>
              <a:rPr lang="en-GB" baseline="0" noProof="0" dirty="0"/>
              <a:t>When a developer wants to verify her or his change, a feedback is required in a couple of minutes. NOT HOURS!</a:t>
            </a:r>
          </a:p>
          <a:p>
            <a:endParaRPr lang="en-GB" baseline="0" noProof="0" dirty="0"/>
          </a:p>
          <a:p>
            <a:r>
              <a:rPr lang="en-GB" baseline="0" noProof="0" dirty="0"/>
              <a:t>But how to run every test for each SW change when you have an SPL with a huge number of variants and features?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 believe a well-defined test strategy is needed here … 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… that defines certain quality gates that matches the development stages defined by A.SPICE.</a:t>
            </a:r>
          </a:p>
          <a:p>
            <a:endParaRPr lang="en-GB" baseline="0" noProof="0" dirty="0"/>
          </a:p>
          <a:p>
            <a:r>
              <a:rPr lang="en-GB" baseline="0" noProof="0" dirty="0"/>
              <a:t>Such a test strategy for CI/CD must guarantee a feedback for each development stage matching the timing and verification requirements for that stage.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It must establish a high degree of acceptance of each developer, customer and project.</a:t>
            </a:r>
          </a:p>
          <a:p>
            <a:endParaRPr lang="en-GB" baseline="0" noProof="0" dirty="0"/>
          </a:p>
          <a:p>
            <a:r>
              <a:rPr lang="en-GB" baseline="0" noProof="0" dirty="0"/>
              <a:t>We are certain that we are not the only company looking for such a strategy and trying to develop one by ourselves.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But the biggest challenge we face is to drive changes within our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change the way of developing software?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train developers in state-of-the-art methods with a high degree of acceptance?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avoid the unnecessary usage of expensive tools just because they are expensive and certified?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raise the acceptance of Open-Source</a:t>
            </a:r>
            <a:r>
              <a:rPr lang="en-US" baseline="0" dirty="0"/>
              <a:t> SW as something good, not evil?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And finally regarding SPLE how to foster the transition from project development towards product development?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Thank you very much for your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/>
              <a:t>INDUSTRY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01222" y="4813148"/>
            <a:ext cx="2389556" cy="1440863"/>
            <a:chOff x="2568804" y="4814145"/>
            <a:chExt cx="2389556" cy="1440863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2568804" y="5813272"/>
              <a:ext cx="1182718" cy="405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Gabriela K. Michelon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3816702" y="5827829"/>
              <a:ext cx="1141658" cy="4271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Karsten</a:t>
              </a:r>
              <a:r>
                <a:rPr lang="de-DE" sz="1000" b="1" cap="none" dirty="0">
                  <a:latin typeface="+mn-lt"/>
                </a:rPr>
                <a:t> A. M. Guenther</a:t>
              </a:r>
              <a:endParaRPr lang="en-US" sz="1000" b="1" cap="none" dirty="0">
                <a:latin typeface="+mn-lt"/>
              </a:endParaRPr>
            </a:p>
          </p:txBody>
        </p:sp>
        <p:pic>
          <p:nvPicPr>
            <p:cNvPr id="4" name="Picture 2" descr="https://avatars.githubusercontent.com/u/2987157?s=8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665" y="4821039"/>
              <a:ext cx="1011878" cy="1011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media.licdn.com/dms/image/C5603AQGSe1V__FP4_A/profile-displayphoto-shrink_800_800/0/1639480194827?e=1697673600&amp;v=beta&amp;t=xI4_y9zBwGE9RqkQdZi3MI1TLq5kxTsv-GWXI7yLZd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187" y="4814145"/>
              <a:ext cx="1010881" cy="101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Marquardt?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69" y="956350"/>
            <a:ext cx="10941830" cy="5534326"/>
          </a:xfrm>
        </p:spPr>
        <p:txBody>
          <a:bodyPr>
            <a:normAutofit/>
          </a:bodyPr>
          <a:lstStyle/>
          <a:p>
            <a:r>
              <a:rPr lang="en-US" sz="3300" dirty="0"/>
              <a:t>Creative mechatronics expert, founded in 1925</a:t>
            </a:r>
            <a:br>
              <a:rPr lang="en-US" sz="3300" dirty="0"/>
            </a:br>
            <a:r>
              <a:rPr lang="en-US" sz="3300" dirty="0"/>
              <a:t>22 locations and 11,000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41584" y="2266491"/>
            <a:ext cx="9509236" cy="4226384"/>
            <a:chOff x="577729" y="1260016"/>
            <a:chExt cx="10667386" cy="504116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77729" y="3099292"/>
              <a:ext cx="3069738" cy="319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Operating Components (HMI)</a:t>
              </a:r>
            </a:p>
          </p:txBody>
        </p:sp>
        <p:pic>
          <p:nvPicPr>
            <p:cNvPr id="9" name="Picture 2" descr="https://www.marquardt.com/fileadmin/breakpoints/6245/t-img-l-Bedienelemente-1080x68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1262930"/>
              <a:ext cx="2767172" cy="1752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marquardt.com/fileadmin/breakpoints/6247/t-img-l-Fahrberechtigungssysteme-1080x68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1261893"/>
              <a:ext cx="2768131" cy="175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marquardt.com/fileadmin/breakpoints/6248/t-img-l-Beleuchtung-1080x68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4142964"/>
              <a:ext cx="2768131" cy="17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marquardt.com/fileadmin/breakpoints/6249/t-img-l-Batterien-1075x68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1260016"/>
              <a:ext cx="2768131" cy="175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marquardt.com/fileadmin/breakpoints/6250/t-img-l-Sensoren-1101x69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4133963"/>
              <a:ext cx="2768131" cy="175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s://www.marquardt.com/fileadmin/breakpoints/6251/t-img-l-Pumpen-1091x69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4133123"/>
              <a:ext cx="2768131" cy="175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694860" y="5981520"/>
              <a:ext cx="227091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Switches and Sensors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8415526" y="3099292"/>
              <a:ext cx="282958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Drive Authorization Systems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592250" y="5979933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Lighting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4913777" y="3104949"/>
              <a:ext cx="2252748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Battery Management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5573454" y="5978897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Pumps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585"/>
            <a:ext cx="10515600" cy="4662701"/>
          </a:xfrm>
        </p:spPr>
        <p:txBody>
          <a:bodyPr/>
          <a:lstStyle/>
          <a:p>
            <a:pPr fontAlgn="base"/>
            <a:r>
              <a:rPr lang="en-US" dirty="0"/>
              <a:t>Rhine-Main Team (RMT)</a:t>
            </a:r>
          </a:p>
          <a:p>
            <a:pPr fontAlgn="base"/>
            <a:r>
              <a:rPr lang="en-US" dirty="0"/>
              <a:t>Located in Sulzbach, Germany (Rhine-Main area)</a:t>
            </a:r>
            <a:endParaRPr lang="de-DE" dirty="0"/>
          </a:p>
          <a:p>
            <a:pPr fontAlgn="base"/>
            <a:r>
              <a:rPr lang="en-US" dirty="0"/>
              <a:t>Working 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Challenge: Variant Handling in Automotive SPICE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1807710" y="902636"/>
            <a:ext cx="9037499" cy="56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Variant Configuration with Kconfig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68365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74" y="1244035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056308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Overview of features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4384140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Configuration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Continuous Integration and Delivery (CI/CD)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037" y="2306195"/>
            <a:ext cx="10515600" cy="2747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9DB53B-DEFB-F693-EC9F-F0EB0A761576}"/>
              </a:ext>
            </a:extLst>
          </p:cNvPr>
          <p:cNvSpPr txBox="1">
            <a:spLocks/>
          </p:cNvSpPr>
          <p:nvPr/>
        </p:nvSpPr>
        <p:spPr>
          <a:xfrm>
            <a:off x="1218341" y="2443925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 strategy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0126D-41AF-284A-6697-B0030968F63A}"/>
              </a:ext>
            </a:extLst>
          </p:cNvPr>
          <p:cNvSpPr txBox="1">
            <a:spLocks/>
          </p:cNvSpPr>
          <p:nvPr/>
        </p:nvSpPr>
        <p:spPr>
          <a:xfrm>
            <a:off x="1218341" y="1205463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feedback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013AA8-0315-1AAE-8246-6968F85A5B07}"/>
              </a:ext>
            </a:extLst>
          </p:cNvPr>
          <p:cNvSpPr txBox="1">
            <a:spLocks/>
          </p:cNvSpPr>
          <p:nvPr/>
        </p:nvSpPr>
        <p:spPr>
          <a:xfrm>
            <a:off x="1218341" y="3682387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gates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66DF7E-BF86-2BAF-5A54-850C9D9E7FB2}"/>
              </a:ext>
            </a:extLst>
          </p:cNvPr>
          <p:cNvSpPr txBox="1">
            <a:spLocks/>
          </p:cNvSpPr>
          <p:nvPr/>
        </p:nvSpPr>
        <p:spPr>
          <a:xfrm>
            <a:off x="1218342" y="4920849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Developer/customer/project acceptance</a:t>
            </a:r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Changing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4" y="1675690"/>
            <a:ext cx="8007948" cy="40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Widescreen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Who is Marquardt?</vt:lpstr>
      <vt:lpstr>Who are we?</vt:lpstr>
      <vt:lpstr> Challenge: Variant Handling in Automotive SPICE</vt:lpstr>
      <vt:lpstr>Challenge: Variant Configuration with Kconfig</vt:lpstr>
      <vt:lpstr>Challenge: Continuous Integration and Delivery (CI/CD)</vt:lpstr>
      <vt:lpstr>Challenge: Changing the Organization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Michelon, Dr. Gabriela (RDS-RM)</cp:lastModifiedBy>
  <cp:revision>203</cp:revision>
  <dcterms:created xsi:type="dcterms:W3CDTF">2022-08-29T12:20:34Z</dcterms:created>
  <dcterms:modified xsi:type="dcterms:W3CDTF">2023-08-29T05:58:36Z</dcterms:modified>
</cp:coreProperties>
</file>