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91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6470"/>
    <a:srgbClr val="00AAA7"/>
    <a:srgbClr val="009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2" autoAdjust="0"/>
    <p:restoredTop sz="79651" autoAdjust="0"/>
  </p:normalViewPr>
  <p:slideViewPr>
    <p:cSldViewPr snapToGrid="0">
      <p:cViewPr>
        <p:scale>
          <a:sx n="75" d="100"/>
          <a:sy n="75" d="100"/>
        </p:scale>
        <p:origin x="1692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CDB5-E06A-44D8-95AE-B90958F409F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1DCA0-EA5B-40AF-B6FE-AD6C6DAB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dirty="0" smtClean="0"/>
              <a:t>Is</a:t>
            </a:r>
            <a:r>
              <a:rPr lang="en-US" baseline="0" dirty="0" smtClean="0"/>
              <a:t> it the best tool for C project?</a:t>
            </a:r>
          </a:p>
          <a:p>
            <a:pPr lvl="1" fontAlgn="base"/>
            <a:r>
              <a:rPr lang="en-US" dirty="0" smtClean="0"/>
              <a:t>Tabular view</a:t>
            </a:r>
            <a:r>
              <a:rPr lang="en-US" baseline="0" dirty="0" smtClean="0"/>
              <a:t> to see the features and change the values for the variants </a:t>
            </a:r>
            <a:r>
              <a:rPr lang="en-US" dirty="0" smtClean="0"/>
              <a:t>(configuration for more than one variant)</a:t>
            </a:r>
          </a:p>
          <a:p>
            <a:pPr lvl="1" fontAlgn="base"/>
            <a:r>
              <a:rPr lang="en-US" dirty="0" smtClean="0"/>
              <a:t>Which parameters, switches, </a:t>
            </a:r>
            <a:r>
              <a:rPr lang="en-US" dirty="0" err="1" smtClean="0"/>
              <a:t>etc</a:t>
            </a:r>
            <a:r>
              <a:rPr lang="en-US" dirty="0" smtClean="0"/>
              <a:t> other companies configure and how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4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variants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manipulate</a:t>
            </a:r>
            <a:r>
              <a:rPr lang="de-DE" baseline="0" dirty="0" smtClean="0"/>
              <a:t> an SPL on all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ASPICE </a:t>
            </a:r>
            <a:r>
              <a:rPr lang="de-DE" baseline="0" dirty="0" err="1" smtClean="0"/>
              <a:t>processes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3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change old and archaic style of work</a:t>
            </a:r>
          </a:p>
          <a:p>
            <a:pPr lvl="1"/>
            <a:r>
              <a:rPr lang="en-US" dirty="0" smtClean="0"/>
              <a:t>hard to convince</a:t>
            </a:r>
          </a:p>
          <a:p>
            <a:pPr lvl="1"/>
            <a:r>
              <a:rPr lang="en-US" dirty="0" smtClean="0"/>
              <a:t>requires time and patience from people to adapt and learn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fast </a:t>
            </a:r>
            <a:r>
              <a:rPr lang="de-DE" dirty="0" err="1" smtClean="0"/>
              <a:t>feedback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an SPL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8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2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0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1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4250" y="4767049"/>
            <a:ext cx="7683500" cy="1290636"/>
          </a:xfrm>
        </p:spPr>
        <p:txBody>
          <a:bodyPr>
            <a:normAutofit/>
          </a:bodyPr>
          <a:lstStyle>
            <a:lvl1pPr algn="ctr">
              <a:defRPr sz="3200" kern="0" cap="all" spc="150" baseline="0">
                <a:solidFill>
                  <a:srgbClr val="0064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254250" y="6417213"/>
            <a:ext cx="7683500" cy="228600"/>
          </a:xfrm>
        </p:spPr>
        <p:txBody>
          <a:bodyPr/>
          <a:lstStyle>
            <a:lvl1pPr marL="0" indent="0" algn="ctr"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spc="90" baseline="0"/>
            </a:lvl2pPr>
            <a:lvl3pPr marL="931863" indent="0">
              <a:buNone/>
              <a:defRPr sz="950" cap="all" spc="90" baseline="0"/>
            </a:lvl3pPr>
            <a:lvl4pPr marL="1382713" indent="0">
              <a:buNone/>
              <a:defRPr sz="950" cap="all" spc="90" baseline="0"/>
            </a:lvl4pPr>
            <a:lvl5pPr marL="1824038" indent="0">
              <a:buNone/>
              <a:defRPr sz="950" cap="all" spc="90" baseline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465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1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4250" y="4767049"/>
            <a:ext cx="7683500" cy="1290636"/>
          </a:xfrm>
        </p:spPr>
        <p:txBody>
          <a:bodyPr>
            <a:normAutofit/>
          </a:bodyPr>
          <a:lstStyle>
            <a:lvl1pPr algn="ctr">
              <a:defRPr sz="3200" kern="0" cap="all" spc="150" baseline="0">
                <a:solidFill>
                  <a:srgbClr val="0064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254250" y="6417213"/>
            <a:ext cx="7683500" cy="228600"/>
          </a:xfrm>
        </p:spPr>
        <p:txBody>
          <a:bodyPr/>
          <a:lstStyle>
            <a:lvl1pPr marL="0" indent="0" algn="ctr"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spc="90" baseline="0"/>
            </a:lvl2pPr>
            <a:lvl3pPr marL="931863" indent="0">
              <a:buNone/>
              <a:defRPr sz="950" cap="all" spc="90" baseline="0"/>
            </a:lvl3pPr>
            <a:lvl4pPr marL="1382713" indent="0">
              <a:buNone/>
              <a:defRPr sz="950" cap="all" spc="90" baseline="0"/>
            </a:lvl4pPr>
            <a:lvl5pPr marL="1824038" indent="0">
              <a:buNone/>
              <a:defRPr sz="950" cap="all" spc="90" baseline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006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596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1678516" y="1412883"/>
            <a:ext cx="8275109" cy="3401051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93000"/>
              </a:lnSpc>
              <a:defRPr sz="4500" spc="9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1000" cap="all" spc="70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Marquardt</a:t>
            </a:r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1000" kern="1200" cap="all" spc="7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A041D07-D634-42E1-A207-F238794E15C1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6967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2" y="1051025"/>
            <a:ext cx="11610975" cy="4875641"/>
          </a:xfrm>
        </p:spPr>
        <p:txBody>
          <a:bodyPr/>
          <a:lstStyle>
            <a:lvl1pPr marL="540000" indent="-540000">
              <a:lnSpc>
                <a:spcPct val="80000"/>
              </a:lnSpc>
              <a:spcBef>
                <a:spcPts val="0"/>
              </a:spcBef>
              <a:spcAft>
                <a:spcPts val="3400"/>
              </a:spcAft>
              <a:buSzPct val="100000"/>
              <a:buFont typeface="+mj-lt"/>
              <a:buAutoNum type="arabicPeriod"/>
              <a:defRPr b="0" cap="all" spc="200" baseline="0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6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None/>
              <a:tabLst>
                <a:tab pos="542925" algn="l"/>
              </a:tabLst>
              <a:defRPr spc="30" baseline="0">
                <a:solidFill>
                  <a:srgbClr val="7030A0"/>
                </a:solidFill>
              </a:defRPr>
            </a:lvl2pPr>
            <a:lvl3pPr marL="540000" indent="-54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pc="300">
                <a:solidFill>
                  <a:srgbClr val="7030A0"/>
                </a:solidFill>
                <a:latin typeface="+mn-lt"/>
              </a:defRPr>
            </a:lvl3pPr>
            <a:lvl4pPr marL="540000" indent="-54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pc="300">
                <a:solidFill>
                  <a:srgbClr val="7030A0"/>
                </a:solidFill>
                <a:latin typeface="+mn-lt"/>
              </a:defRPr>
            </a:lvl4pPr>
            <a:lvl5pPr marL="540000" indent="-54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pc="300">
                <a:solidFill>
                  <a:srgbClr val="7030A0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5535"/>
            <a:ext cx="11611505" cy="8054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0" y="1264180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7"/>
          <p:cNvSpPr>
            <a:spLocks noGrp="1"/>
          </p:cNvSpPr>
          <p:nvPr>
            <p:ph sz="quarter" idx="13"/>
          </p:nvPr>
        </p:nvSpPr>
        <p:spPr>
          <a:xfrm>
            <a:off x="-1" y="2005972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Inhaltsplatzhalter 7"/>
          <p:cNvSpPr>
            <a:spLocks noGrp="1"/>
          </p:cNvSpPr>
          <p:nvPr>
            <p:ph sz="quarter" idx="14"/>
          </p:nvPr>
        </p:nvSpPr>
        <p:spPr>
          <a:xfrm>
            <a:off x="-2" y="2728173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Inhaltsplatzhalter 7"/>
          <p:cNvSpPr>
            <a:spLocks noGrp="1"/>
          </p:cNvSpPr>
          <p:nvPr>
            <p:ph sz="quarter" idx="15"/>
          </p:nvPr>
        </p:nvSpPr>
        <p:spPr>
          <a:xfrm>
            <a:off x="-3" y="4910490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Inhaltsplatzhalter 7"/>
          <p:cNvSpPr>
            <a:spLocks noGrp="1"/>
          </p:cNvSpPr>
          <p:nvPr>
            <p:ph sz="quarter" idx="16"/>
          </p:nvPr>
        </p:nvSpPr>
        <p:spPr>
          <a:xfrm>
            <a:off x="0" y="4183051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7"/>
          <p:cNvSpPr>
            <a:spLocks noGrp="1"/>
          </p:cNvSpPr>
          <p:nvPr>
            <p:ph sz="quarter" idx="17"/>
          </p:nvPr>
        </p:nvSpPr>
        <p:spPr>
          <a:xfrm>
            <a:off x="0" y="3455612"/>
            <a:ext cx="1183417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73D75-DA8D-43FF-B525-D907D1F7F66A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2819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single Headline with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598295"/>
            <a:ext cx="11610966" cy="3879168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3" y="245008"/>
            <a:ext cx="11611508" cy="7535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1" y="998583"/>
            <a:ext cx="11611507" cy="599712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5DA68-7E84-4C0E-854E-B0F2B8DCA9D2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96597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double Headline with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2034270"/>
            <a:ext cx="11610966" cy="3879168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/>
            </a:lvl1pPr>
            <a:lvl2pPr>
              <a:lnSpc>
                <a:spcPct val="118000"/>
              </a:lnSpc>
              <a:spcBef>
                <a:spcPts val="0"/>
              </a:spcBef>
              <a:defRPr/>
            </a:lvl2pPr>
            <a:lvl3pPr>
              <a:lnSpc>
                <a:spcPct val="118000"/>
              </a:lnSpc>
              <a:spcBef>
                <a:spcPts val="0"/>
              </a:spcBef>
              <a:defRPr/>
            </a:lvl3pPr>
            <a:lvl4pPr>
              <a:lnSpc>
                <a:spcPct val="118000"/>
              </a:lnSpc>
              <a:spcBef>
                <a:spcPts val="0"/>
              </a:spcBef>
              <a:defRPr/>
            </a:lvl4pPr>
            <a:lvl5pPr>
              <a:lnSpc>
                <a:spcPct val="118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3" y="245008"/>
            <a:ext cx="11611508" cy="118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1" y="1434558"/>
            <a:ext cx="11611507" cy="599712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A2559-3B61-4F5F-A7EF-5560E7D1A675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62032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singl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2" y="958102"/>
            <a:ext cx="11610975" cy="4950783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5008"/>
            <a:ext cx="11611517" cy="7139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FB5E2-7FE3-4C1C-A546-197204CCDA16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89801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doubl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2" y="1402580"/>
            <a:ext cx="11610963" cy="4500380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3814"/>
            <a:ext cx="11611505" cy="11587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CD47A-0074-44BC-8734-BF6EAC998E36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09718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37" y="0"/>
            <a:ext cx="10515600" cy="72189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dirty="0">
                <a:solidFill>
                  <a:srgbClr val="009A9B"/>
                </a:solidFill>
                <a:latin typeface="Franklin Gothic Demi" panose="020B07030201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11169" y="6492875"/>
            <a:ext cx="387220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200" smtClean="0">
                <a:solidFill>
                  <a:srgbClr val="009A9B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pic>
        <p:nvPicPr>
          <p:cNvPr id="5" name="Bild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24" y="74352"/>
            <a:ext cx="688231" cy="28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SPLC 202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348" y="403653"/>
            <a:ext cx="754413" cy="30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652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252000" y="1607348"/>
            <a:ext cx="5508000" cy="4248000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/>
            </a:lvl1pPr>
            <a:lvl2pPr>
              <a:lnSpc>
                <a:spcPct val="118000"/>
              </a:lnSpc>
              <a:spcBef>
                <a:spcPts val="0"/>
              </a:spcBef>
              <a:defRPr/>
            </a:lvl2pPr>
            <a:lvl3pPr>
              <a:lnSpc>
                <a:spcPct val="118000"/>
              </a:lnSpc>
              <a:spcBef>
                <a:spcPts val="0"/>
              </a:spcBef>
              <a:defRPr/>
            </a:lvl3pPr>
            <a:lvl4pPr>
              <a:lnSpc>
                <a:spcPct val="118000"/>
              </a:lnSpc>
              <a:spcBef>
                <a:spcPts val="0"/>
              </a:spcBef>
              <a:defRPr/>
            </a:lvl4pPr>
            <a:lvl5pPr>
              <a:lnSpc>
                <a:spcPct val="118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6084000" y="1616624"/>
            <a:ext cx="5508000" cy="4248000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/>
            </a:lvl1pPr>
            <a:lvl2pPr>
              <a:lnSpc>
                <a:spcPct val="118000"/>
              </a:lnSpc>
              <a:spcBef>
                <a:spcPts val="0"/>
              </a:spcBef>
              <a:defRPr/>
            </a:lvl2pPr>
            <a:lvl3pPr>
              <a:lnSpc>
                <a:spcPct val="118000"/>
              </a:lnSpc>
              <a:spcBef>
                <a:spcPts val="0"/>
              </a:spcBef>
              <a:defRPr/>
            </a:lvl3pPr>
            <a:lvl4pPr>
              <a:lnSpc>
                <a:spcPct val="118000"/>
              </a:lnSpc>
              <a:spcBef>
                <a:spcPts val="0"/>
              </a:spcBef>
              <a:defRPr/>
            </a:lvl4pPr>
            <a:lvl5pPr>
              <a:lnSpc>
                <a:spcPct val="118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1750"/>
            <a:ext cx="11611506" cy="7564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52000" y="1006651"/>
            <a:ext cx="5508000" cy="591644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084000" y="1007204"/>
            <a:ext cx="5508625" cy="591644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4D11F-C905-4175-8B64-CB517D2FB7C3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491268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598154"/>
            <a:ext cx="5494337" cy="4236225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5119"/>
            <a:ext cx="11611505" cy="7620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2" y="1007149"/>
            <a:ext cx="5494336" cy="591005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6177775" y="1074738"/>
            <a:ext cx="5679263" cy="324000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FE8E-984B-4302-B359-2ECB5119A227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44413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withou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020536"/>
            <a:ext cx="5494337" cy="4813844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5119"/>
            <a:ext cx="11611505" cy="7620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6177775" y="1074738"/>
            <a:ext cx="5679263" cy="324000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584F4-F398-4738-AD99-6398DC9DD831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27170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age of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334188" y="1074737"/>
            <a:ext cx="5673804" cy="3546128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4004"/>
            <a:ext cx="11612279" cy="8307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34188" y="5009810"/>
            <a:ext cx="540543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17"/>
          </p:nvPr>
        </p:nvSpPr>
        <p:spPr>
          <a:xfrm>
            <a:off x="6244444" y="5009810"/>
            <a:ext cx="537114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244445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244445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2"/>
          </p:nvPr>
        </p:nvSpPr>
        <p:spPr>
          <a:xfrm>
            <a:off x="9151854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9151854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32845-90F0-42CE-90DD-E35022D3F8C6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82000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4004"/>
            <a:ext cx="11612279" cy="8307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Inhaltsplatzhalter 13"/>
          <p:cNvSpPr>
            <a:spLocks noGrp="1"/>
          </p:cNvSpPr>
          <p:nvPr>
            <p:ph sz="quarter" idx="17"/>
          </p:nvPr>
        </p:nvSpPr>
        <p:spPr>
          <a:xfrm>
            <a:off x="6244444" y="5009810"/>
            <a:ext cx="537114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244445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244445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2"/>
          </p:nvPr>
        </p:nvSpPr>
        <p:spPr>
          <a:xfrm>
            <a:off x="9151854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9151854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679631"/>
            <a:ext cx="5494337" cy="4236225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2" y="1088626"/>
            <a:ext cx="5494336" cy="591005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C5BAB-03BE-45F4-B994-C5CD24A5BCC0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399907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 withou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4004"/>
            <a:ext cx="11612279" cy="8307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Inhaltsplatzhalter 13"/>
          <p:cNvSpPr>
            <a:spLocks noGrp="1"/>
          </p:cNvSpPr>
          <p:nvPr>
            <p:ph sz="quarter" idx="17"/>
          </p:nvPr>
        </p:nvSpPr>
        <p:spPr>
          <a:xfrm>
            <a:off x="6244444" y="5009810"/>
            <a:ext cx="537114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244445" y="1082901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244445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2"/>
          </p:nvPr>
        </p:nvSpPr>
        <p:spPr>
          <a:xfrm>
            <a:off x="9151854" y="1082901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9151854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094014"/>
            <a:ext cx="5494337" cy="4821842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A0BDB-93C2-444F-A0BA-FEEB5088E33B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468139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-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171449" y="157342"/>
            <a:ext cx="11849100" cy="5765711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245532" y="244844"/>
            <a:ext cx="11611505" cy="8298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1170-952C-4BD8-AFEA-42DFE43A999C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542503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Diagrams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6"/>
          </p:nvPr>
        </p:nvSpPr>
        <p:spPr>
          <a:xfrm>
            <a:off x="334963" y="1632442"/>
            <a:ext cx="5650338" cy="418276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1750"/>
            <a:ext cx="11611505" cy="7564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1" y="1006651"/>
            <a:ext cx="5494337" cy="617293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095999" y="998152"/>
            <a:ext cx="5508625" cy="625792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quarter" idx="17"/>
          </p:nvPr>
        </p:nvSpPr>
        <p:spPr>
          <a:xfrm>
            <a:off x="6206701" y="1632442"/>
            <a:ext cx="5650338" cy="4182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BF5BD-B635-4C99-9CCA-A9340BB4110B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048658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s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245532" y="244239"/>
            <a:ext cx="11611505" cy="7643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quarter" idx="15"/>
          </p:nvPr>
        </p:nvSpPr>
        <p:spPr>
          <a:xfrm>
            <a:off x="334963" y="1008636"/>
            <a:ext cx="11522074" cy="48333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D40B3-2315-470F-9E4B-3DD2B716DE09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349920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11513" y="4903788"/>
            <a:ext cx="5762625" cy="385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VIELEN DANK FÜR IHRE AUFMERKSAMKEIT</a:t>
            </a:r>
          </a:p>
        </p:txBody>
      </p:sp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06450" y="6357600"/>
            <a:ext cx="10573200" cy="237600"/>
          </a:xfrm>
        </p:spPr>
        <p:txBody>
          <a:bodyPr lIns="0" anchor="ctr"/>
          <a:lstStyle>
            <a:lvl1pPr marL="0" indent="0" algn="ctr">
              <a:buFont typeface="Arial" panose="020B0604020202020204" pitchFamily="34" charset="0"/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baseline="0">
                <a:solidFill>
                  <a:schemeClr val="accent3"/>
                </a:solidFill>
              </a:defRPr>
            </a:lvl2pPr>
            <a:lvl3pPr marL="931863" indent="0">
              <a:buNone/>
              <a:defRPr sz="950" cap="all" baseline="0">
                <a:solidFill>
                  <a:schemeClr val="accent3"/>
                </a:solidFill>
              </a:defRPr>
            </a:lvl3pPr>
            <a:lvl4pPr marL="1382713" indent="0">
              <a:buNone/>
              <a:defRPr sz="950" cap="all" baseline="0">
                <a:solidFill>
                  <a:schemeClr val="accent3"/>
                </a:solidFill>
              </a:defRPr>
            </a:lvl4pPr>
            <a:lvl5pPr marL="1824038" indent="0">
              <a:buNone/>
              <a:defRPr sz="950" cap="all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936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5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11513" y="4903788"/>
            <a:ext cx="5762625" cy="385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Thank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you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for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your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attention</a:t>
            </a:r>
            <a:endParaRPr lang="de-DE" sz="1900" cap="all" spc="18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06450" y="6357600"/>
            <a:ext cx="10573200" cy="237600"/>
          </a:xfrm>
        </p:spPr>
        <p:txBody>
          <a:bodyPr lIns="0" anchor="ctr"/>
          <a:lstStyle>
            <a:lvl1pPr marL="0" indent="0" algn="ctr">
              <a:buFont typeface="Arial" panose="020B0604020202020204" pitchFamily="34" charset="0"/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baseline="0">
                <a:solidFill>
                  <a:schemeClr val="accent3"/>
                </a:solidFill>
              </a:defRPr>
            </a:lvl2pPr>
            <a:lvl3pPr marL="931863" indent="0">
              <a:buNone/>
              <a:defRPr sz="950" cap="all" baseline="0">
                <a:solidFill>
                  <a:schemeClr val="accent3"/>
                </a:solidFill>
              </a:defRPr>
            </a:lvl3pPr>
            <a:lvl4pPr marL="1382713" indent="0">
              <a:buNone/>
              <a:defRPr sz="950" cap="all" baseline="0">
                <a:solidFill>
                  <a:schemeClr val="accent3"/>
                </a:solidFill>
              </a:defRPr>
            </a:lvl4pPr>
            <a:lvl5pPr marL="1824038" indent="0">
              <a:buNone/>
              <a:defRPr sz="950" cap="all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84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0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4.e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bgerundetes Rechteck 10"/>
          <p:cNvSpPr/>
          <p:nvPr/>
        </p:nvSpPr>
        <p:spPr>
          <a:xfrm>
            <a:off x="166688" y="6022975"/>
            <a:ext cx="11855450" cy="671513"/>
          </a:xfrm>
          <a:prstGeom prst="roundRect">
            <a:avLst>
              <a:gd name="adj" fmla="val 687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6063" y="246063"/>
            <a:ext cx="11618912" cy="1190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AUS PELESTOR MAXI MINICIPS</a:t>
            </a:r>
            <a:br>
              <a:rPr lang="de-DE" dirty="0"/>
            </a:br>
            <a:r>
              <a:rPr lang="de-DE" dirty="0"/>
              <a:t>ORES NOBIT QUI UTEM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46063" y="1443038"/>
            <a:ext cx="11618912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" name="Datumsplatzhalter 3"/>
          <p:cNvSpPr txBox="1">
            <a:spLocks/>
          </p:cNvSpPr>
          <p:nvPr/>
        </p:nvSpPr>
        <p:spPr>
          <a:xfrm>
            <a:off x="333375" y="6726238"/>
            <a:ext cx="7227888" cy="100012"/>
          </a:xfrm>
          <a:prstGeom prst="rect">
            <a:avLst/>
          </a:prstGeom>
        </p:spPr>
        <p:txBody>
          <a:bodyPr lIns="0" tIns="108000" rIns="0" bIns="0" anchor="b"/>
          <a:lstStyle>
            <a:defPPr>
              <a:defRPr lang="de-DE"/>
            </a:defPPr>
            <a:lvl1pPr marL="0" algn="l" defTabSz="914400" rtl="0" eaLnBrk="1" latinLnBrk="0" hangingPunct="1">
              <a:defRPr sz="900" kern="0" spc="120">
                <a:solidFill>
                  <a:schemeClr val="bg1"/>
                </a:solidFill>
                <a:latin typeface="Franklin Gothic Book"/>
                <a:ea typeface="+mn-ea"/>
                <a:cs typeface="Franklin Gothic Book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kern="1500" spc="40" dirty="0">
                <a:solidFill>
                  <a:srgbClr val="404040"/>
                </a:solidFill>
                <a:latin typeface="+mj-lt"/>
              </a:rPr>
              <a:t>CONFIDENTIAL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	© This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document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is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the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exclusive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property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of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Marquardt.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Without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our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consent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,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it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may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not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be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reproduced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or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given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to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third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parties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.</a:t>
            </a:r>
          </a:p>
        </p:txBody>
      </p:sp>
      <p:sp>
        <p:nvSpPr>
          <p:cNvPr id="19" name="Abgerundetes Rechteck 10"/>
          <p:cNvSpPr/>
          <p:nvPr/>
        </p:nvSpPr>
        <p:spPr>
          <a:xfrm>
            <a:off x="166688" y="6023041"/>
            <a:ext cx="11855980" cy="671695"/>
          </a:xfrm>
          <a:prstGeom prst="roundRect">
            <a:avLst>
              <a:gd name="adj" fmla="val 6876"/>
            </a:avLst>
          </a:prstGeom>
          <a:gradFill>
            <a:gsLst>
              <a:gs pos="0">
                <a:srgbClr val="009A9B"/>
              </a:gs>
              <a:gs pos="50000">
                <a:srgbClr val="009A9B">
                  <a:alpha val="50000"/>
                </a:srgbClr>
              </a:gs>
              <a:gs pos="100000">
                <a:srgbClr val="009A9B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1033" name="Bild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438" y="6149975"/>
            <a:ext cx="9985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25425" y="6384925"/>
            <a:ext cx="4857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F8BBE15-A56A-4681-B2E7-89D29C55EBB4}" type="slidenum">
              <a:rPr lang="de-DE" sz="1000" spc="50">
                <a:solidFill>
                  <a:schemeClr val="bg1"/>
                </a:solidFill>
                <a:latin typeface="+mj-lt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de-DE" sz="1000" spc="5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1000" spc="50" dirty="0">
                <a:solidFill>
                  <a:schemeClr val="bg1"/>
                </a:solidFill>
                <a:latin typeface="+mn-lt"/>
              </a:rPr>
              <a:t>|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533525" y="6324600"/>
            <a:ext cx="8550275" cy="365125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cap="all" spc="70" baseline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61975" y="6324600"/>
            <a:ext cx="97155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cap="all" spc="7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C230993-0427-44C9-AB1D-56E4037C0994}" type="datetime1">
              <a:rPr lang="de-DE" smtClean="0"/>
              <a:t>18.08.2023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66474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 cap="all" spc="6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9pPr>
    </p:titleStyle>
    <p:bodyStyle>
      <a:lvl1pPr marL="412750" indent="-412750" algn="l" rtl="0" eaLnBrk="1" fontAlgn="base" hangingPunct="1">
        <a:lnSpc>
          <a:spcPct val="103000"/>
        </a:lnSpc>
        <a:spcBef>
          <a:spcPts val="10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892175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344613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95463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236788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250" y="3985652"/>
            <a:ext cx="7683500" cy="827496"/>
          </a:xfrm>
        </p:spPr>
        <p:txBody>
          <a:bodyPr>
            <a:normAutofit/>
          </a:bodyPr>
          <a:lstStyle/>
          <a:p>
            <a:r>
              <a:rPr lang="en-US" b="1" dirty="0" smtClean="0"/>
              <a:t>INDUSTRY CHALLENGES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6470"/>
                </a:solidFill>
              </a:rPr>
              <a:t>HYBRID INDUSTRY CHALLENGES WORKSHOP</a:t>
            </a:r>
          </a:p>
        </p:txBody>
      </p:sp>
      <p:pic>
        <p:nvPicPr>
          <p:cNvPr id="1026" name="Picture 2" descr="SPLC 2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828" y="239577"/>
            <a:ext cx="2511639" cy="10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vatars.githubusercontent.com/u/2987157?v=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9" r="9654"/>
          <a:stretch/>
        </p:blipFill>
        <p:spPr bwMode="auto">
          <a:xfrm>
            <a:off x="3993746" y="4965083"/>
            <a:ext cx="685368" cy="85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avatars.githubusercontent.com/u/104486478?v=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0" t="12326" r="1"/>
          <a:stretch/>
        </p:blipFill>
        <p:spPr bwMode="auto">
          <a:xfrm>
            <a:off x="6471046" y="4969863"/>
            <a:ext cx="656705" cy="84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1" r="5235" b="17188"/>
          <a:stretch/>
        </p:blipFill>
        <p:spPr>
          <a:xfrm>
            <a:off x="2811028" y="4969863"/>
            <a:ext cx="698270" cy="85516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568804" y="5813272"/>
            <a:ext cx="1182718" cy="4054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0" cap="all" spc="150" baseline="0">
                <a:solidFill>
                  <a:srgbClr val="00647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9pPr>
          </a:lstStyle>
          <a:p>
            <a:r>
              <a:rPr lang="en-US" sz="1000" b="1" cap="none" dirty="0" smtClean="0">
                <a:latin typeface="+mn-lt"/>
              </a:rPr>
              <a:t>Gabriela K. Michelon</a:t>
            </a:r>
            <a:endParaRPr lang="en-US" sz="1000" b="1" cap="none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816702" y="5827829"/>
            <a:ext cx="1141658" cy="427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0" cap="all" spc="150" baseline="0">
                <a:solidFill>
                  <a:srgbClr val="00647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9pPr>
          </a:lstStyle>
          <a:p>
            <a:r>
              <a:rPr lang="en-US" sz="1000" b="1" cap="none" dirty="0" smtClean="0">
                <a:latin typeface="+mn-lt"/>
              </a:rPr>
              <a:t>Karsten </a:t>
            </a:r>
            <a:r>
              <a:rPr lang="de-DE" sz="1000" b="1" cap="none" dirty="0" smtClean="0">
                <a:latin typeface="+mn-lt"/>
              </a:rPr>
              <a:t> A. M. Guenther</a:t>
            </a:r>
            <a:endParaRPr lang="en-US" sz="1000" b="1" cap="none" dirty="0">
              <a:latin typeface="+mn-lt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051766" y="5833320"/>
            <a:ext cx="1066337" cy="427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0" cap="all" spc="150" baseline="0">
                <a:solidFill>
                  <a:srgbClr val="00647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9pPr>
          </a:lstStyle>
          <a:p>
            <a:r>
              <a:rPr lang="en-US" sz="1000" cap="none" dirty="0">
                <a:latin typeface="+mn-lt"/>
              </a:rPr>
              <a:t>Alexandru Maxiniuc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266229" y="5825026"/>
            <a:ext cx="1066337" cy="427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0" cap="all" spc="150" baseline="0">
                <a:solidFill>
                  <a:srgbClr val="00647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9pPr>
          </a:lstStyle>
          <a:p>
            <a:r>
              <a:rPr lang="en-US" sz="1000" cap="none" dirty="0" smtClean="0">
                <a:latin typeface="+mn-lt"/>
              </a:rPr>
              <a:t>Akshit Kobagapu </a:t>
            </a:r>
            <a:endParaRPr lang="en-US" sz="1000" cap="none" dirty="0">
              <a:latin typeface="+mn-lt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431338" y="5827829"/>
            <a:ext cx="1066337" cy="427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0" cap="all" spc="150" baseline="0">
                <a:solidFill>
                  <a:srgbClr val="00647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9pPr>
          </a:lstStyle>
          <a:p>
            <a:r>
              <a:rPr lang="en-US" sz="1000" cap="none" dirty="0">
                <a:latin typeface="+mn-lt"/>
              </a:rPr>
              <a:t> Frank</a:t>
            </a:r>
          </a:p>
          <a:p>
            <a:r>
              <a:rPr lang="en-US" sz="1000" cap="none" dirty="0" smtClean="0">
                <a:latin typeface="+mn-lt"/>
              </a:rPr>
              <a:t>Peschke</a:t>
            </a:r>
            <a:endParaRPr lang="en-US" sz="1000" cap="none" dirty="0">
              <a:latin typeface="+mn-l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617148" y="5833319"/>
            <a:ext cx="1066337" cy="427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0" cap="all" spc="150" baseline="0">
                <a:solidFill>
                  <a:srgbClr val="00647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Franklin Gothic Demi" panose="020B0703020102020204" pitchFamily="34" charset="0"/>
              </a:defRPr>
            </a:lvl9pPr>
          </a:lstStyle>
          <a:p>
            <a:r>
              <a:rPr lang="en-US" sz="1000" cap="none" dirty="0">
                <a:latin typeface="+mn-lt"/>
              </a:rPr>
              <a:t>Jochen Maletschek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4" y="4958887"/>
            <a:ext cx="698107" cy="8822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7" t="8373" r="22106"/>
          <a:stretch/>
        </p:blipFill>
        <p:spPr>
          <a:xfrm>
            <a:off x="8801264" y="4958887"/>
            <a:ext cx="698107" cy="8854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6428" b="6739"/>
          <a:stretch/>
        </p:blipFill>
        <p:spPr>
          <a:xfrm>
            <a:off x="5238578" y="4964374"/>
            <a:ext cx="685368" cy="8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10</a:t>
            </a:fld>
            <a:endParaRPr lang="en-US" dirty="0"/>
          </a:p>
        </p:txBody>
      </p:sp>
      <p:pic>
        <p:nvPicPr>
          <p:cNvPr id="1026" name="Picture 2" descr="_images/qr-avengineers.github.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19" y="1473199"/>
            <a:ext cx="3197973" cy="43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1237" y="0"/>
            <a:ext cx="10515600" cy="721895"/>
          </a:xfrm>
        </p:spPr>
        <p:txBody>
          <a:bodyPr/>
          <a:lstStyle/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3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91705B9-9213-4B4F-BCFF-C5D951B245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1237" y="1459971"/>
            <a:ext cx="10992630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>
            <a:lvl1pPr marL="412750" indent="-412750" algn="l" rtl="0" eaLnBrk="1" fontAlgn="base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2175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461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9546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36788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2750" marR="0" lvl="0" indent="-412750" algn="l" defTabSz="914400" rtl="0" eaLnBrk="1" fontAlgn="base" latinLnBrk="0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Introduction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892175" marR="0" lvl="1" indent="-412750" algn="l" defTabSz="914400" rtl="0" eaLnBrk="1" fontAlgn="base" latinLnBrk="0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Marquardt</a:t>
            </a:r>
          </a:p>
          <a:p>
            <a:pPr marL="892175" marR="0" lvl="1" indent="-412750" algn="l" defTabSz="914400" rtl="0" eaLnBrk="1" fontAlgn="base" latinLnBrk="0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Who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are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(</a:t>
            </a:r>
            <a:r>
              <a:rPr kumimoji="0" lang="de-DE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Rhine-Main Team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)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we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?</a:t>
            </a:r>
          </a:p>
          <a:p>
            <a:pPr marL="412750" marR="0" lvl="0" indent="-412750" algn="l" defTabSz="914400" rtl="0" eaLnBrk="1" fontAlgn="base" latinLnBrk="0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Topics </a:t>
            </a:r>
            <a:r>
              <a:rPr kumimoji="0" lang="de-DE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for</a:t>
            </a: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de-DE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discussion</a:t>
            </a:r>
            <a:endParaRPr kumimoji="0" lang="de-DE" sz="2800" b="1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892175" marR="0" lvl="1" indent="-412750" algn="l" defTabSz="914400" rtl="0" eaLnBrk="1" fontAlgn="base" latinLnBrk="0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Kconfig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892175" marR="0" lvl="1" indent="-412750" algn="l" defTabSz="914400" rtl="0" eaLnBrk="1" fontAlgn="base" latinLnBrk="0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Documentation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,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requirements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,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report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,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traceability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892175" marR="0" lvl="1" indent="-412750" algn="l" defTabSz="914400" rtl="0" eaLnBrk="1" fontAlgn="base" latinLnBrk="0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Organizational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challenges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8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237" y="1443037"/>
            <a:ext cx="10941830" cy="52324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de-DE" sz="3000" dirty="0"/>
              <a:t>Marquardt </a:t>
            </a:r>
            <a:r>
              <a:rPr lang="de-DE" sz="3000" dirty="0" err="1"/>
              <a:t>is</a:t>
            </a:r>
            <a:r>
              <a:rPr lang="de-DE" sz="3000" dirty="0"/>
              <a:t> </a:t>
            </a:r>
            <a:r>
              <a:rPr lang="de-DE" sz="3000" dirty="0" smtClean="0"/>
              <a:t>a </a:t>
            </a:r>
            <a:r>
              <a:rPr lang="de-DE" sz="3000" dirty="0" err="1" smtClean="0"/>
              <a:t>creative</a:t>
            </a:r>
            <a:r>
              <a:rPr lang="de-DE" sz="3000" dirty="0" smtClean="0"/>
              <a:t> </a:t>
            </a:r>
            <a:r>
              <a:rPr lang="de-DE" sz="3000" dirty="0" err="1" smtClean="0"/>
              <a:t>mechatronics</a:t>
            </a:r>
            <a:r>
              <a:rPr lang="de-DE" sz="3000" dirty="0" smtClean="0"/>
              <a:t> expert, </a:t>
            </a:r>
            <a:r>
              <a:rPr lang="de-DE" sz="3000" dirty="0" err="1"/>
              <a:t>founded</a:t>
            </a:r>
            <a:r>
              <a:rPr lang="de-DE" sz="3000" dirty="0"/>
              <a:t> in </a:t>
            </a:r>
            <a:r>
              <a:rPr lang="de-DE" sz="3000" b="1" dirty="0" smtClean="0"/>
              <a:t>1925</a:t>
            </a:r>
            <a:endParaRPr lang="de-DE" sz="3000" dirty="0"/>
          </a:p>
          <a:p>
            <a:pPr fontAlgn="base"/>
            <a:r>
              <a:rPr lang="de-DE" sz="3000" dirty="0"/>
              <a:t>W</a:t>
            </a:r>
            <a:r>
              <a:rPr lang="de-DE" sz="3000" dirty="0" smtClean="0"/>
              <a:t>orldwide </a:t>
            </a:r>
            <a:r>
              <a:rPr lang="de-DE" sz="3000" dirty="0"/>
              <a:t>on </a:t>
            </a:r>
            <a:r>
              <a:rPr lang="de-DE" sz="3000" dirty="0" err="1"/>
              <a:t>site</a:t>
            </a:r>
            <a:r>
              <a:rPr lang="de-DE" sz="3000" dirty="0"/>
              <a:t> </a:t>
            </a:r>
            <a:r>
              <a:rPr lang="de-DE" sz="3000" dirty="0" err="1"/>
              <a:t>with</a:t>
            </a:r>
            <a:r>
              <a:rPr lang="de-DE" sz="3000" dirty="0"/>
              <a:t> </a:t>
            </a:r>
            <a:r>
              <a:rPr lang="de-DE" sz="3000" b="1" dirty="0"/>
              <a:t>22</a:t>
            </a:r>
            <a:r>
              <a:rPr lang="de-DE" sz="3000" dirty="0"/>
              <a:t> </a:t>
            </a:r>
            <a:r>
              <a:rPr lang="de-DE" sz="3000" dirty="0" err="1"/>
              <a:t>locations</a:t>
            </a:r>
            <a:r>
              <a:rPr lang="de-DE" sz="3000" dirty="0"/>
              <a:t> </a:t>
            </a:r>
            <a:r>
              <a:rPr lang="de-DE" sz="3000" dirty="0" err="1"/>
              <a:t>and</a:t>
            </a:r>
            <a:r>
              <a:rPr lang="de-DE" sz="3000" dirty="0"/>
              <a:t> </a:t>
            </a:r>
            <a:r>
              <a:rPr lang="en-US" sz="3000" b="1" dirty="0"/>
              <a:t>11,000</a:t>
            </a:r>
            <a:r>
              <a:rPr lang="en-US" sz="3000" dirty="0"/>
              <a:t> employees</a:t>
            </a:r>
            <a:endParaRPr lang="de-DE" sz="3000" dirty="0"/>
          </a:p>
          <a:p>
            <a:pPr lvl="1" fontAlgn="base"/>
            <a:r>
              <a:rPr lang="en-US" sz="2200" dirty="0"/>
              <a:t>Germany</a:t>
            </a:r>
            <a:endParaRPr lang="de-DE" sz="2200" dirty="0"/>
          </a:p>
          <a:p>
            <a:pPr lvl="1" fontAlgn="base"/>
            <a:r>
              <a:rPr lang="en-US" sz="2200" dirty="0"/>
              <a:t>France</a:t>
            </a:r>
            <a:endParaRPr lang="de-DE" sz="2200" dirty="0"/>
          </a:p>
          <a:p>
            <a:pPr lvl="1" fontAlgn="base"/>
            <a:r>
              <a:rPr lang="en-US" sz="2200" dirty="0"/>
              <a:t>Italy</a:t>
            </a:r>
            <a:endParaRPr lang="de-DE" sz="2200" dirty="0"/>
          </a:p>
          <a:p>
            <a:pPr lvl="1" fontAlgn="base"/>
            <a:r>
              <a:rPr lang="en-US" sz="2200" dirty="0"/>
              <a:t>Great Britain</a:t>
            </a:r>
            <a:endParaRPr lang="de-DE" sz="2200" dirty="0"/>
          </a:p>
          <a:p>
            <a:pPr lvl="1" fontAlgn="base"/>
            <a:r>
              <a:rPr lang="en-US" sz="2200" dirty="0"/>
              <a:t>North Macedonia</a:t>
            </a:r>
            <a:endParaRPr lang="de-DE" sz="2200" dirty="0"/>
          </a:p>
          <a:p>
            <a:pPr lvl="1" fontAlgn="base"/>
            <a:r>
              <a:rPr lang="en-US" sz="2200" dirty="0"/>
              <a:t>Romania</a:t>
            </a:r>
            <a:endParaRPr lang="de-DE" sz="2200" dirty="0"/>
          </a:p>
          <a:p>
            <a:pPr lvl="1" fontAlgn="base"/>
            <a:r>
              <a:rPr lang="en-US" sz="2200" dirty="0"/>
              <a:t>USA</a:t>
            </a:r>
            <a:endParaRPr lang="de-DE" sz="2200" dirty="0"/>
          </a:p>
          <a:p>
            <a:pPr lvl="1" fontAlgn="base"/>
            <a:r>
              <a:rPr lang="en-US" sz="2200" dirty="0"/>
              <a:t>Mexico</a:t>
            </a:r>
            <a:endParaRPr lang="de-DE" sz="2200" dirty="0"/>
          </a:p>
          <a:p>
            <a:pPr lvl="1" fontAlgn="base"/>
            <a:r>
              <a:rPr lang="en-US" sz="2200" dirty="0"/>
              <a:t>China</a:t>
            </a:r>
            <a:endParaRPr lang="de-DE" sz="2200" dirty="0"/>
          </a:p>
          <a:p>
            <a:pPr lvl="1" fontAlgn="base"/>
            <a:r>
              <a:rPr lang="en-US" sz="2200" dirty="0"/>
              <a:t>India</a:t>
            </a:r>
            <a:endParaRPr lang="de-DE" sz="2200" dirty="0"/>
          </a:p>
          <a:p>
            <a:pPr lvl="1" fontAlgn="base"/>
            <a:r>
              <a:rPr lang="en-US" sz="2200" dirty="0"/>
              <a:t>South Korea</a:t>
            </a:r>
            <a:endParaRPr lang="de-DE" sz="2200" dirty="0"/>
          </a:p>
          <a:p>
            <a:pPr lvl="1" fontAlgn="base"/>
            <a:r>
              <a:rPr lang="en-US" sz="2200" dirty="0"/>
              <a:t>Japan</a:t>
            </a:r>
            <a:endParaRPr lang="de-DE" sz="2200" dirty="0"/>
          </a:p>
          <a:p>
            <a:pPr lvl="1" fontAlgn="base"/>
            <a:r>
              <a:rPr lang="en-US" sz="2200" dirty="0"/>
              <a:t>Africa</a:t>
            </a:r>
            <a:endParaRPr lang="de-DE" sz="22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592" y="2777431"/>
            <a:ext cx="6359237" cy="37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1139" y="3518152"/>
            <a:ext cx="2923459" cy="319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/>
              <a:t>Operating </a:t>
            </a:r>
            <a:r>
              <a:rPr lang="de-DE" sz="1800" dirty="0" err="1" smtClean="0"/>
              <a:t>components</a:t>
            </a:r>
            <a:r>
              <a:rPr lang="de-DE" sz="1800" dirty="0" smtClean="0"/>
              <a:t> (HMI)</a:t>
            </a:r>
            <a:endParaRPr lang="de-DE" sz="1800" dirty="0"/>
          </a:p>
        </p:txBody>
      </p:sp>
      <p:pic>
        <p:nvPicPr>
          <p:cNvPr id="7" name="Picture 2" descr="https://www.marquardt.com/fileadmin/breakpoints/6245/t-img-l-Bedienelemente-1080x6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83" y="1640429"/>
            <a:ext cx="2767172" cy="175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www.marquardt.com/fileadmin/breakpoints/6246/t-img-l-Elektrowerkzeug_Schalter_Bild_Teaser_L_neu-1063x67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208" y="1640429"/>
            <a:ext cx="2768131" cy="175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www.marquardt.com/fileadmin/breakpoints/6247/t-img-l-Fahrberechtigungssysteme-1080x68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48" y="1640429"/>
            <a:ext cx="2768131" cy="17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www.marquardt.com/fileadmin/breakpoints/6248/t-img-l-Beleuchtung-1080x68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83" y="3968742"/>
            <a:ext cx="2768131" cy="175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www.marquardt.com/fileadmin/breakpoints/6249/t-img-l-Batterien-1075x68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208" y="3960778"/>
            <a:ext cx="2768131" cy="175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https://www.marquardt.com/fileadmin/breakpoints/6250/t-img-l-Sensoren-1101x69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48" y="3960778"/>
            <a:ext cx="2768131" cy="175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ttps://www.marquardt.com/fileadmin/breakpoints/6251/t-img-l-Pumpen-1091x69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31" y="2601342"/>
            <a:ext cx="2768131" cy="175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228205" y="3513006"/>
            <a:ext cx="1104135" cy="3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>
            <a:lvl1pPr marL="412750" indent="-412750" algn="l" rtl="0" eaLnBrk="1" fontAlgn="base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2175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461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9546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36788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>
                <a:latin typeface="Franklin Gothic Book" panose="020B0503020102020204" pitchFamily="34" charset="0"/>
              </a:rPr>
              <a:t>Switches</a:t>
            </a:r>
            <a:endParaRPr lang="de-DE" sz="1800" dirty="0">
              <a:latin typeface="Franklin Gothic Book" panose="020B05030201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325190" y="3517346"/>
            <a:ext cx="2752616" cy="3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>
            <a:lvl1pPr marL="412750" indent="-412750" algn="l" rtl="0" eaLnBrk="1" fontAlgn="base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2175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461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9546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36788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latin typeface="Franklin Gothic Book" panose="020B0503020102020204" pitchFamily="34" charset="0"/>
              </a:rPr>
              <a:t>Drive </a:t>
            </a:r>
            <a:r>
              <a:rPr lang="de-DE" sz="1800" dirty="0" err="1">
                <a:latin typeface="Franklin Gothic Book" panose="020B0503020102020204" pitchFamily="34" charset="0"/>
              </a:rPr>
              <a:t>authorization</a:t>
            </a:r>
            <a:r>
              <a:rPr lang="de-DE" sz="1800" dirty="0">
                <a:latin typeface="Franklin Gothic Book" panose="020B0503020102020204" pitchFamily="34" charset="0"/>
              </a:rPr>
              <a:t> </a:t>
            </a:r>
            <a:r>
              <a:rPr lang="de-DE" sz="1800" dirty="0" err="1">
                <a:latin typeface="Franklin Gothic Book" panose="020B0503020102020204" pitchFamily="34" charset="0"/>
              </a:rPr>
              <a:t>systems</a:t>
            </a:r>
            <a:endParaRPr lang="de-DE" sz="1800" dirty="0">
              <a:latin typeface="Franklin Gothic Book" panose="020B05030201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330712" y="5805711"/>
            <a:ext cx="944312" cy="3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>
            <a:lvl1pPr marL="412750" indent="-412750" algn="l" rtl="0" eaLnBrk="1" fontAlgn="base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2175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461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9546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36788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err="1">
                <a:latin typeface="Franklin Gothic Book" panose="020B0503020102020204" pitchFamily="34" charset="0"/>
              </a:rPr>
              <a:t>Lighting</a:t>
            </a:r>
            <a:endParaRPr lang="de-DE" sz="1800" dirty="0">
              <a:latin typeface="Franklin Gothic Book" panose="020B05030201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653898" y="5805711"/>
            <a:ext cx="2252748" cy="3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>
            <a:lvl1pPr marL="412750" indent="-412750" algn="l" rtl="0" eaLnBrk="1" fontAlgn="base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2175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461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9546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36788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err="1">
                <a:latin typeface="Franklin Gothic Book" panose="020B0503020102020204" pitchFamily="34" charset="0"/>
              </a:rPr>
              <a:t>Battery</a:t>
            </a:r>
            <a:r>
              <a:rPr lang="de-DE" sz="1800" dirty="0">
                <a:latin typeface="Franklin Gothic Book" panose="020B0503020102020204" pitchFamily="34" charset="0"/>
              </a:rPr>
              <a:t> Management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285520" y="5805711"/>
            <a:ext cx="944312" cy="3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>
            <a:lvl1pPr marL="412750" indent="-412750" algn="l" rtl="0" eaLnBrk="1" fontAlgn="base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2175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461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9546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36788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smtClean="0">
                <a:latin typeface="Franklin Gothic Book" panose="020B0503020102020204" pitchFamily="34" charset="0"/>
              </a:rPr>
              <a:t>Sensors</a:t>
            </a:r>
            <a:endParaRPr lang="de-DE" sz="1800" dirty="0">
              <a:latin typeface="Franklin Gothic Book" panose="020B05030201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0142298" y="4447116"/>
            <a:ext cx="944312" cy="3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>
            <a:lvl1pPr marL="412750" indent="-412750" algn="l" rtl="0" eaLnBrk="1" fontAlgn="base" hangingPunct="1">
              <a:lnSpc>
                <a:spcPct val="103000"/>
              </a:lnSpc>
              <a:spcBef>
                <a:spcPts val="10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2175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461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95463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36788" indent="-4127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>
                <a:srgbClr val="006470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smtClean="0">
                <a:latin typeface="Franklin Gothic Book" panose="020B0503020102020204" pitchFamily="34" charset="0"/>
              </a:rPr>
              <a:t>Pumps</a:t>
            </a:r>
            <a:endParaRPr lang="de-DE" sz="18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Rhine-Main </a:t>
            </a:r>
            <a:r>
              <a:rPr lang="en-US" dirty="0" smtClean="0"/>
              <a:t>Team?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Located </a:t>
            </a:r>
            <a:r>
              <a:rPr lang="en-US" dirty="0" smtClean="0"/>
              <a:t>in </a:t>
            </a:r>
            <a:r>
              <a:rPr lang="en-US" dirty="0" err="1" smtClean="0"/>
              <a:t>Sulzbach</a:t>
            </a:r>
            <a:r>
              <a:rPr lang="en-US" dirty="0" smtClean="0"/>
              <a:t>, Germany (Rhine-Main area)</a:t>
            </a:r>
            <a:endParaRPr lang="de-DE" dirty="0"/>
          </a:p>
          <a:p>
            <a:pPr fontAlgn="base"/>
            <a:r>
              <a:rPr lang="en-US" dirty="0"/>
              <a:t>Working </a:t>
            </a:r>
            <a:r>
              <a:rPr lang="en-US" dirty="0" smtClean="0"/>
              <a:t>on</a:t>
            </a:r>
            <a:endParaRPr lang="de-DE" dirty="0"/>
          </a:p>
          <a:p>
            <a:pPr lvl="1" fontAlgn="base"/>
            <a:r>
              <a:rPr lang="en-US" dirty="0"/>
              <a:t>System/Software Engineering</a:t>
            </a:r>
            <a:endParaRPr lang="de-DE" dirty="0"/>
          </a:p>
          <a:p>
            <a:pPr lvl="1" fontAlgn="base"/>
            <a:r>
              <a:rPr lang="en-US" dirty="0"/>
              <a:t>Software Product Line Engineering</a:t>
            </a:r>
            <a:endParaRPr lang="de-DE" dirty="0"/>
          </a:p>
          <a:p>
            <a:pPr lvl="1" fontAlgn="base"/>
            <a:r>
              <a:rPr lang="en-US" dirty="0"/>
              <a:t>Open Source Contributions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61" y="4396862"/>
            <a:ext cx="4704629" cy="2178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V="1">
            <a:off x="5749204" y="4546542"/>
            <a:ext cx="583235" cy="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38188"/>
          <a:stretch/>
        </p:blipFill>
        <p:spPr>
          <a:xfrm>
            <a:off x="7661049" y="2505954"/>
            <a:ext cx="3692751" cy="2979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2" descr="SPLC'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731" y="5687017"/>
            <a:ext cx="1232014" cy="53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0070" y="5542890"/>
            <a:ext cx="768901" cy="76400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713515" y="5565366"/>
            <a:ext cx="235585" cy="23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54" y="4276373"/>
            <a:ext cx="769871" cy="7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Variants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onfiguration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Kconfig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5267" cy="4351338"/>
          </a:xfrm>
        </p:spPr>
        <p:txBody>
          <a:bodyPr/>
          <a:lstStyle/>
          <a:p>
            <a:pPr fontAlgn="base"/>
            <a:r>
              <a:rPr lang="en-US" dirty="0" smtClean="0"/>
              <a:t>Overview of features</a:t>
            </a:r>
          </a:p>
          <a:p>
            <a:pPr fontAlgn="base"/>
            <a:r>
              <a:rPr lang="en-US" dirty="0" smtClean="0"/>
              <a:t>Configuration of features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36" y="1722500"/>
            <a:ext cx="5015163" cy="4583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1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 Automotive SPICE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9000" cy="4351338"/>
          </a:xfrm>
        </p:spPr>
        <p:txBody>
          <a:bodyPr/>
          <a:lstStyle/>
          <a:p>
            <a:pPr fontAlgn="base"/>
            <a:r>
              <a:rPr lang="en-US" dirty="0" smtClean="0"/>
              <a:t>Documentation</a:t>
            </a:r>
            <a:endParaRPr lang="de-DE" dirty="0"/>
          </a:p>
          <a:p>
            <a:pPr fontAlgn="base"/>
            <a:r>
              <a:rPr lang="en-US" dirty="0" smtClean="0"/>
              <a:t>Requirements</a:t>
            </a:r>
            <a:endParaRPr lang="de-DE" dirty="0"/>
          </a:p>
          <a:p>
            <a:pPr fontAlgn="base"/>
            <a:r>
              <a:rPr lang="en-US" dirty="0" smtClean="0"/>
              <a:t>Test report</a:t>
            </a:r>
          </a:p>
          <a:p>
            <a:pPr fontAlgn="base"/>
            <a:r>
              <a:rPr lang="en-US" dirty="0" smtClean="0"/>
              <a:t>Traceability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7</a:t>
            </a:fld>
            <a:endParaRPr lang="en-US" dirty="0"/>
          </a:p>
        </p:txBody>
      </p:sp>
      <p:pic>
        <p:nvPicPr>
          <p:cNvPr id="5" name="Picture 2" descr="https://docs.marquardt.de/download/attachments/97530829/image2022-2-2_7-45-4.png?version=1&amp;modificationDate=1643784304000&amp;api=v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/>
          <a:stretch/>
        </p:blipFill>
        <p:spPr bwMode="auto">
          <a:xfrm>
            <a:off x="3924300" y="1330570"/>
            <a:ext cx="7912100" cy="498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3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Organizational</a:t>
            </a:r>
            <a:r>
              <a:rPr lang="de-DE" dirty="0" smtClean="0"/>
              <a:t> </a:t>
            </a:r>
            <a:r>
              <a:rPr lang="de-DE" dirty="0" err="1" smtClean="0"/>
              <a:t>Challenges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48637" cy="4351338"/>
          </a:xfrm>
        </p:spPr>
        <p:txBody>
          <a:bodyPr/>
          <a:lstStyle/>
          <a:p>
            <a:r>
              <a:rPr lang="en-US" dirty="0"/>
              <a:t>Introducing new tools and methodologies in the organization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06" y="2697163"/>
            <a:ext cx="7210423" cy="36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Continuous</a:t>
            </a:r>
            <a:r>
              <a:rPr lang="de-DE" dirty="0" smtClean="0"/>
              <a:t> Integration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Fast </a:t>
            </a:r>
            <a:r>
              <a:rPr lang="de-DE" dirty="0" err="1" smtClean="0"/>
              <a:t>feedback</a:t>
            </a:r>
            <a:endParaRPr lang="de-DE" dirty="0" smtClean="0"/>
          </a:p>
          <a:p>
            <a:r>
              <a:rPr lang="de-DE" dirty="0" smtClean="0"/>
              <a:t>Quality </a:t>
            </a:r>
            <a:r>
              <a:rPr lang="de-DE" dirty="0" err="1" smtClean="0"/>
              <a:t>gates</a:t>
            </a:r>
            <a:endParaRPr lang="de-DE" dirty="0" smtClean="0"/>
          </a:p>
          <a:p>
            <a:r>
              <a:rPr lang="de-DE" dirty="0" smtClean="0"/>
              <a:t>User </a:t>
            </a:r>
            <a:r>
              <a:rPr lang="de-DE" dirty="0" err="1" smtClean="0"/>
              <a:t>acceptance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Q Presentation 2019">
  <a:themeElements>
    <a:clrScheme name="Marquardt_Neu">
      <a:dk1>
        <a:srgbClr val="000000"/>
      </a:dk1>
      <a:lt1>
        <a:srgbClr val="FFFFFF"/>
      </a:lt1>
      <a:dk2>
        <a:srgbClr val="595959"/>
      </a:dk2>
      <a:lt2>
        <a:srgbClr val="EDEDED"/>
      </a:lt2>
      <a:accent1>
        <a:srgbClr val="009A9B"/>
      </a:accent1>
      <a:accent2>
        <a:srgbClr val="AB9759"/>
      </a:accent2>
      <a:accent3>
        <a:srgbClr val="006470"/>
      </a:accent3>
      <a:accent4>
        <a:srgbClr val="F2E61A"/>
      </a:accent4>
      <a:accent5>
        <a:srgbClr val="002844"/>
      </a:accent5>
      <a:accent6>
        <a:srgbClr val="EDEDED"/>
      </a:accent6>
      <a:hlink>
        <a:srgbClr val="F2E61A"/>
      </a:hlink>
      <a:folHlink>
        <a:srgbClr val="002844"/>
      </a:folHlink>
    </a:clrScheme>
    <a:fontScheme name="Marquardt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Q Presentation.potx" id="{E60E3CED-17F7-42E7-A22B-2D5B368E2DDA}" vid="{6DB2AB83-20A4-4149-8E0E-B3B8EAB73F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Widescreen</PresentationFormat>
  <Paragraphs>86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Office Theme</vt:lpstr>
      <vt:lpstr>MQ Presentation 2019</vt:lpstr>
      <vt:lpstr>INDUSTRY CHALLENGES</vt:lpstr>
      <vt:lpstr>Agenda</vt:lpstr>
      <vt:lpstr>Introduction</vt:lpstr>
      <vt:lpstr>Solutions</vt:lpstr>
      <vt:lpstr>Who is the Rhine-Main Team?</vt:lpstr>
      <vt:lpstr>Variants Configuration with Kconfig</vt:lpstr>
      <vt:lpstr> Automotive SPICE</vt:lpstr>
      <vt:lpstr>Organizational Challenges</vt:lpstr>
      <vt:lpstr>Continuous Integration</vt:lpstr>
      <vt:lpstr>Contact</vt:lpstr>
    </vt:vector>
  </TitlesOfParts>
  <Company>Marquardt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Three Steps to Software Product Lines: a Practical Example from the Automotive Industry</dc:title>
  <dc:creator>Guenther, Karsten (SD-RM)</dc:creator>
  <cp:lastModifiedBy>Michelon, Dr. Gabriela (RDS-RM)</cp:lastModifiedBy>
  <cp:revision>171</cp:revision>
  <dcterms:created xsi:type="dcterms:W3CDTF">2022-08-29T12:20:34Z</dcterms:created>
  <dcterms:modified xsi:type="dcterms:W3CDTF">2023-08-18T09:48:24Z</dcterms:modified>
</cp:coreProperties>
</file>