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91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2" autoAdjust="0"/>
    <p:restoredTop sz="79651" autoAdjust="0"/>
  </p:normalViewPr>
  <p:slideViewPr>
    <p:cSldViewPr snapToGrid="0">
      <p:cViewPr varScale="1">
        <p:scale>
          <a:sx n="127" d="100"/>
          <a:sy n="127" d="100"/>
        </p:scale>
        <p:origin x="11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Is</a:t>
            </a:r>
            <a:r>
              <a:rPr lang="en-US" baseline="0" dirty="0" smtClean="0"/>
              <a:t> it the best tool for C project?</a:t>
            </a:r>
          </a:p>
          <a:p>
            <a:pPr lvl="1" fontAlgn="base"/>
            <a:r>
              <a:rPr lang="en-US" dirty="0" smtClean="0"/>
              <a:t>Tabular view</a:t>
            </a:r>
            <a:r>
              <a:rPr lang="en-US" baseline="0" dirty="0" smtClean="0"/>
              <a:t> to see the features and change the values for the variants </a:t>
            </a:r>
            <a:r>
              <a:rPr lang="en-US" dirty="0" smtClean="0"/>
              <a:t>(configuration for more than one variant)</a:t>
            </a:r>
          </a:p>
          <a:p>
            <a:pPr lvl="1" fontAlgn="base"/>
            <a:r>
              <a:rPr lang="en-US" dirty="0" smtClean="0"/>
              <a:t>Which parameters, switches, </a:t>
            </a:r>
            <a:r>
              <a:rPr lang="en-US" dirty="0" err="1" smtClean="0"/>
              <a:t>etc</a:t>
            </a:r>
            <a:r>
              <a:rPr lang="en-US" dirty="0" smtClean="0"/>
              <a:t> other companies configure and how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manipulate</a:t>
            </a:r>
            <a:r>
              <a:rPr lang="de-DE" baseline="0" dirty="0" smtClean="0"/>
              <a:t> an SPL on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ASPICE </a:t>
            </a:r>
            <a:r>
              <a:rPr lang="de-DE" baseline="0" dirty="0" err="1" smtClean="0"/>
              <a:t>processes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change old and archaic style of work</a:t>
            </a:r>
          </a:p>
          <a:p>
            <a:pPr lvl="1"/>
            <a:r>
              <a:rPr lang="en-US" dirty="0" smtClean="0"/>
              <a:t>hard to convince</a:t>
            </a:r>
          </a:p>
          <a:p>
            <a:pPr lvl="1"/>
            <a:r>
              <a:rPr lang="en-US" dirty="0" smtClean="0"/>
              <a:t>requires time and patience from people to adapt and learn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fast </a:t>
            </a:r>
            <a:r>
              <a:rPr lang="de-DE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SPL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 smtClean="0"/>
              <a:t>INDUSTRY CHALLENGES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68804" y="5813272"/>
            <a:ext cx="1182718" cy="405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Gabriela K. Michelon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16702" y="5827829"/>
            <a:ext cx="1141658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Karsten</a:t>
            </a:r>
            <a:r>
              <a:rPr lang="de-DE" sz="1000" b="1" cap="none" dirty="0" smtClean="0">
                <a:latin typeface="+mn-lt"/>
              </a:rPr>
              <a:t> A. M. Guenther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51766" y="5833320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Alexandru Maxiniuc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66229" y="5825026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 smtClean="0">
                <a:latin typeface="+mn-lt"/>
              </a:rPr>
              <a:t>Akshit Kobagapu </a:t>
            </a:r>
            <a:endParaRPr lang="en-US" sz="1000" cap="none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431338" y="582782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 smtClean="0">
                <a:latin typeface="+mn-lt"/>
              </a:rPr>
              <a:t>Frank</a:t>
            </a:r>
            <a:endParaRPr lang="en-US" sz="1000" cap="none" dirty="0">
              <a:latin typeface="+mn-lt"/>
            </a:endParaRPr>
          </a:p>
          <a:p>
            <a:r>
              <a:rPr lang="en-US" sz="1000" cap="none" dirty="0" smtClean="0">
                <a:latin typeface="+mn-lt"/>
              </a:rPr>
              <a:t>Peschke</a:t>
            </a:r>
            <a:endParaRPr lang="en-US" sz="1000" cap="none" dirty="0">
              <a:latin typeface="+mn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617148" y="583331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Jochen Maletschek</a:t>
            </a:r>
          </a:p>
        </p:txBody>
      </p:sp>
      <p:pic>
        <p:nvPicPr>
          <p:cNvPr id="4" name="Picture 2" descr="https://avatars.githubusercontent.com/u/2987157?s=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5" y="4821039"/>
            <a:ext cx="1011878" cy="10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githubusercontent.com/u/22344617?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40" y="4821038"/>
            <a:ext cx="1020119" cy="10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148" y="4821038"/>
            <a:ext cx="1011879" cy="1011879"/>
          </a:xfrm>
          <a:prstGeom prst="rect">
            <a:avLst/>
          </a:prstGeom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856" y="4821038"/>
            <a:ext cx="1003988" cy="1003988"/>
          </a:xfrm>
          <a:prstGeom prst="rect">
            <a:avLst/>
          </a:prstGeom>
        </p:spPr>
      </p:pic>
      <p:pic>
        <p:nvPicPr>
          <p:cNvPr id="9" name="Picture 10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41" y="4821037"/>
            <a:ext cx="992109" cy="99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edia.licdn.com/dms/image/C5603AQGSe1V__FP4_A/profile-displayphoto-shrink_800_800/0/1639480194827?e=1697673600&amp;v=beta&amp;t=xI4_y9zBwGE9RqkQdZi3MI1TLq5kxTsv-GWXI7yLZd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7" y="4814145"/>
            <a:ext cx="1010881" cy="101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91705B9-9213-4B4F-BCFF-C5D951B245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237" y="1459971"/>
            <a:ext cx="1099263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Introduction</a:t>
            </a:r>
            <a:endParaRPr kumimoji="0" lang="en-US" sz="2400" b="1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Marquardt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Who are we?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Challenges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Variant Configuration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with Kconfig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595959"/>
                </a:solidFill>
                <a:latin typeface="Franklin Gothic Book"/>
              </a:rPr>
              <a:t>Automotive</a:t>
            </a:r>
            <a:r>
              <a:rPr lang="en-US" dirty="0" smtClean="0">
                <a:solidFill>
                  <a:srgbClr val="595959"/>
                </a:solidFill>
                <a:latin typeface="Franklin Gothic Book"/>
              </a:rPr>
              <a:t> SPICE</a:t>
            </a: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Organizational Challenges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595959"/>
                </a:solidFill>
                <a:latin typeface="Franklin Gothic Book"/>
              </a:rPr>
              <a:t>Continuous Integration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37" y="1141111"/>
            <a:ext cx="10941830" cy="5534326"/>
          </a:xfrm>
        </p:spPr>
        <p:txBody>
          <a:bodyPr>
            <a:normAutofit fontScale="92500"/>
          </a:bodyPr>
          <a:lstStyle/>
          <a:p>
            <a:r>
              <a:rPr lang="en-US" sz="3300" dirty="0"/>
              <a:t>Marquardt is a creative mechatronics expert, founded in 1925</a:t>
            </a:r>
          </a:p>
          <a:p>
            <a:r>
              <a:rPr lang="en-US" sz="3300" dirty="0"/>
              <a:t>Worldwide on site with 22 locations and 11,000 employees</a:t>
            </a:r>
          </a:p>
          <a:p>
            <a:pPr lvl="1"/>
            <a:r>
              <a:rPr lang="en-US" sz="2200" dirty="0"/>
              <a:t>Germany</a:t>
            </a:r>
          </a:p>
          <a:p>
            <a:pPr lvl="1"/>
            <a:r>
              <a:rPr lang="en-US" sz="2200" dirty="0"/>
              <a:t>France</a:t>
            </a:r>
          </a:p>
          <a:p>
            <a:pPr lvl="1"/>
            <a:r>
              <a:rPr lang="en-US" sz="2200" dirty="0"/>
              <a:t>Italy</a:t>
            </a:r>
          </a:p>
          <a:p>
            <a:pPr lvl="1"/>
            <a:r>
              <a:rPr lang="en-US" sz="2200" dirty="0"/>
              <a:t>Great Britain</a:t>
            </a:r>
          </a:p>
          <a:p>
            <a:pPr lvl="1"/>
            <a:r>
              <a:rPr lang="en-US" sz="2200" dirty="0"/>
              <a:t>North Macedonia</a:t>
            </a:r>
          </a:p>
          <a:p>
            <a:pPr lvl="1"/>
            <a:r>
              <a:rPr lang="en-US" sz="2200" dirty="0"/>
              <a:t>Romania</a:t>
            </a:r>
          </a:p>
          <a:p>
            <a:pPr lvl="1"/>
            <a:r>
              <a:rPr lang="en-US" sz="2200" dirty="0"/>
              <a:t>USA</a:t>
            </a:r>
          </a:p>
          <a:p>
            <a:pPr lvl="1"/>
            <a:r>
              <a:rPr lang="en-US" sz="2200" dirty="0"/>
              <a:t>Mexico</a:t>
            </a:r>
          </a:p>
          <a:p>
            <a:pPr lvl="1"/>
            <a:r>
              <a:rPr lang="en-US" sz="2200" dirty="0"/>
              <a:t>China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South Korea</a:t>
            </a:r>
          </a:p>
          <a:p>
            <a:pPr lvl="1"/>
            <a:r>
              <a:rPr lang="en-US" sz="2200" dirty="0"/>
              <a:t>Japan</a:t>
            </a:r>
          </a:p>
          <a:p>
            <a:pPr lvl="1"/>
            <a:r>
              <a:rPr lang="en-US" sz="2200" dirty="0"/>
              <a:t>Africa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2" y="2777431"/>
            <a:ext cx="6359237" cy="3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113" y="3291442"/>
            <a:ext cx="2923459" cy="319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Operating </a:t>
            </a:r>
            <a:r>
              <a:rPr lang="en-US" sz="1800" dirty="0" smtClean="0"/>
              <a:t>C</a:t>
            </a:r>
            <a:r>
              <a:rPr lang="en-US" sz="1800" dirty="0" smtClean="0"/>
              <a:t>omponents (HMI)</a:t>
            </a:r>
            <a:endParaRPr lang="en-US" sz="1800" dirty="0"/>
          </a:p>
        </p:txBody>
      </p:sp>
      <p:pic>
        <p:nvPicPr>
          <p:cNvPr id="7" name="Picture 2" descr="https://www.marquardt.com/fileadmin/breakpoints/6245/t-img-l-Bedienelemente-1080x6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" y="1292748"/>
            <a:ext cx="2767172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marquardt.com/fileadmin/breakpoints/6246/t-img-l-Elektrowerkzeug_Schalter_Bild_Teaser_L_neu-1063x6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1" y="1292748"/>
            <a:ext cx="2768131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marquardt.com/fileadmin/breakpoints/6247/t-img-l-Fahrberechtigungssysteme-1080x6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21" y="1292748"/>
            <a:ext cx="2768131" cy="17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www.marquardt.com/fileadmin/breakpoints/6248/t-img-l-Beleuchtung-1080x68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" y="4172782"/>
            <a:ext cx="2768131" cy="17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www.marquardt.com/fileadmin/breakpoints/6249/t-img-l-Batterien-1075x6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1" y="4164818"/>
            <a:ext cx="2768131" cy="17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www.marquardt.com/fileadmin/breakpoints/6250/t-img-l-Sensoren-1101x69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21" y="4164818"/>
            <a:ext cx="2768131" cy="17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www.marquardt.com/fileadmin/breakpoints/6251/t-img-l-Pumpen-1091x69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1" y="2601342"/>
            <a:ext cx="2768131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092179" y="3286296"/>
            <a:ext cx="1104135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Switches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189163" y="3290636"/>
            <a:ext cx="2829589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Drive </a:t>
            </a:r>
            <a:r>
              <a:rPr lang="en-US" sz="1800" dirty="0" smtClean="0">
                <a:latin typeface="Franklin Gothic Book" panose="020B0503020102020204" pitchFamily="34" charset="0"/>
              </a:rPr>
              <a:t>A</a:t>
            </a:r>
            <a:r>
              <a:rPr lang="en-US" sz="1800" dirty="0" smtClean="0">
                <a:latin typeface="Franklin Gothic Book" panose="020B0503020102020204" pitchFamily="34" charset="0"/>
              </a:rPr>
              <a:t>uthorization </a:t>
            </a:r>
            <a:r>
              <a:rPr lang="en-US" sz="1800" dirty="0" smtClean="0">
                <a:latin typeface="Franklin Gothic Book" panose="020B0503020102020204" pitchFamily="34" charset="0"/>
              </a:rPr>
              <a:t>S</a:t>
            </a:r>
            <a:r>
              <a:rPr lang="en-US" sz="1800" dirty="0" smtClean="0">
                <a:latin typeface="Franklin Gothic Book" panose="020B0503020102020204" pitchFamily="34" charset="0"/>
              </a:rPr>
              <a:t>ystems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94685" y="600975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Lighting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517871" y="6009751"/>
            <a:ext cx="2252748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Battery Management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149493" y="600975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Sensors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142298" y="4447116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Pumps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Rhine-Main Team (RMT)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948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Located </a:t>
            </a:r>
            <a:r>
              <a:rPr lang="en-US" dirty="0" smtClean="0"/>
              <a:t>in Sulzbach, Germany (Rhine-Main area)</a:t>
            </a:r>
            <a:endParaRPr lang="de-DE" dirty="0"/>
          </a:p>
          <a:p>
            <a:pPr fontAlgn="base"/>
            <a:r>
              <a:rPr lang="en-US" dirty="0"/>
              <a:t>Working </a:t>
            </a:r>
            <a:r>
              <a:rPr lang="en-US" dirty="0" smtClean="0"/>
              <a:t>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Configuration with Kconfig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4351338"/>
          </a:xfrm>
        </p:spPr>
        <p:txBody>
          <a:bodyPr/>
          <a:lstStyle/>
          <a:p>
            <a:pPr fontAlgn="base"/>
            <a:r>
              <a:rPr lang="en-US" dirty="0" smtClean="0"/>
              <a:t>Usability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Overview </a:t>
            </a:r>
            <a:r>
              <a:rPr lang="en-US" dirty="0" smtClean="0"/>
              <a:t>of </a:t>
            </a:r>
            <a:r>
              <a:rPr lang="en-US" dirty="0" smtClean="0"/>
              <a:t>features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Configuration of features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36" y="1722500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Automotive 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pPr fontAlgn="base"/>
            <a:r>
              <a:rPr lang="en-US" dirty="0" smtClean="0"/>
              <a:t>Documentation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Requirements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Reporting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Traceability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3924300" y="1330570"/>
            <a:ext cx="7912100" cy="49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405"/>
            <a:ext cx="10148637" cy="4351338"/>
          </a:xfrm>
        </p:spPr>
        <p:txBody>
          <a:bodyPr/>
          <a:lstStyle/>
          <a:p>
            <a:r>
              <a:rPr lang="en-US" dirty="0"/>
              <a:t>Introducing new tools and methodologies in the organization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06" y="2394882"/>
            <a:ext cx="7210423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861"/>
            <a:ext cx="10515600" cy="4605102"/>
          </a:xfrm>
        </p:spPr>
        <p:txBody>
          <a:bodyPr/>
          <a:lstStyle/>
          <a:p>
            <a:r>
              <a:rPr lang="en-US" dirty="0" smtClean="0"/>
              <a:t>Test strategy</a:t>
            </a:r>
          </a:p>
          <a:p>
            <a:endParaRPr lang="en-US" dirty="0" smtClean="0"/>
          </a:p>
          <a:p>
            <a:r>
              <a:rPr lang="en-US" dirty="0" smtClean="0"/>
              <a:t>Fast feedback</a:t>
            </a:r>
          </a:p>
          <a:p>
            <a:endParaRPr lang="en-US" dirty="0" smtClean="0"/>
          </a:p>
          <a:p>
            <a:r>
              <a:rPr lang="en-US" dirty="0" smtClean="0"/>
              <a:t>Quality gates</a:t>
            </a:r>
          </a:p>
          <a:p>
            <a:endParaRPr lang="en-US" dirty="0" smtClean="0"/>
          </a:p>
          <a:p>
            <a:r>
              <a:rPr lang="en-US" dirty="0" smtClean="0"/>
              <a:t>User/customer/project acceptance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Agenda</vt:lpstr>
      <vt:lpstr>Introduction</vt:lpstr>
      <vt:lpstr>Solutions</vt:lpstr>
      <vt:lpstr>Rhine-Main Team (RMT)</vt:lpstr>
      <vt:lpstr>Variants Configuration with Kconfig</vt:lpstr>
      <vt:lpstr> Automotive SPICE</vt:lpstr>
      <vt:lpstr>Organizational Challenges</vt:lpstr>
      <vt:lpstr>Continuous Integration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Guenther, Karsten (RDS-RM)</cp:lastModifiedBy>
  <cp:revision>177</cp:revision>
  <dcterms:created xsi:type="dcterms:W3CDTF">2022-08-29T12:20:34Z</dcterms:created>
  <dcterms:modified xsi:type="dcterms:W3CDTF">2023-08-18T13:29:26Z</dcterms:modified>
</cp:coreProperties>
</file>