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91" r:id="rId3"/>
    <p:sldId id="292" r:id="rId4"/>
    <p:sldId id="294" r:id="rId5"/>
    <p:sldId id="295" r:id="rId6"/>
    <p:sldId id="296" r:id="rId7"/>
    <p:sldId id="299" r:id="rId8"/>
    <p:sldId id="297" r:id="rId9"/>
    <p:sldId id="2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6470"/>
    <a:srgbClr val="00AAA7"/>
    <a:srgbClr val="009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2" autoAdjust="0"/>
    <p:restoredTop sz="79651" autoAdjust="0"/>
  </p:normalViewPr>
  <p:slideViewPr>
    <p:cSldViewPr snapToGrid="0">
      <p:cViewPr varScale="1">
        <p:scale>
          <a:sx n="77" d="100"/>
          <a:sy n="77" d="100"/>
        </p:scale>
        <p:origin x="475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3CDB5-E06A-44D8-95AE-B90958F409F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1DCA0-EA5B-40AF-B6FE-AD6C6DAB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1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base"/>
            <a:r>
              <a:rPr lang="en-US" dirty="0" smtClean="0"/>
              <a:t>Is</a:t>
            </a:r>
            <a:r>
              <a:rPr lang="en-US" baseline="0" dirty="0" smtClean="0"/>
              <a:t> it the best tool for C project?</a:t>
            </a:r>
          </a:p>
          <a:p>
            <a:pPr lvl="1" fontAlgn="base"/>
            <a:r>
              <a:rPr lang="en-US" dirty="0" smtClean="0"/>
              <a:t>Tabular view</a:t>
            </a:r>
            <a:r>
              <a:rPr lang="en-US" baseline="0" dirty="0" smtClean="0"/>
              <a:t> to see the features and change the values for the variants </a:t>
            </a:r>
            <a:r>
              <a:rPr lang="en-US" dirty="0" smtClean="0"/>
              <a:t>(configuration for more than one variant)</a:t>
            </a:r>
          </a:p>
          <a:p>
            <a:pPr lvl="1" fontAlgn="base"/>
            <a:r>
              <a:rPr lang="en-US" dirty="0" smtClean="0"/>
              <a:t>Which parameters, switches, </a:t>
            </a:r>
            <a:r>
              <a:rPr lang="en-US" dirty="0" err="1" smtClean="0"/>
              <a:t>etc</a:t>
            </a:r>
            <a:r>
              <a:rPr lang="en-US" dirty="0" smtClean="0"/>
              <a:t> other companies configure and how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44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variants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manipulate</a:t>
            </a:r>
            <a:r>
              <a:rPr lang="de-DE" baseline="0" dirty="0" smtClean="0"/>
              <a:t> an SPL on all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ASPICE </a:t>
            </a:r>
            <a:r>
              <a:rPr lang="de-DE" baseline="0" dirty="0" err="1" smtClean="0"/>
              <a:t>processes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Variability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Kconfig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. Easy</a:t>
            </a:r>
          </a:p>
          <a:p>
            <a:r>
              <a:rPr lang="de-DE" baseline="0" dirty="0" err="1" smtClean="0"/>
              <a:t>Variability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documentation</a:t>
            </a:r>
            <a:r>
              <a:rPr lang="de-DE" baseline="0" dirty="0" smtClean="0"/>
              <a:t> -&gt; Sphinx, Python, </a:t>
            </a:r>
            <a:r>
              <a:rPr lang="de-DE" baseline="0" dirty="0" err="1" smtClean="0"/>
              <a:t>rst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Jinja</a:t>
            </a:r>
            <a:endParaRPr lang="de-DE" baseline="0" dirty="0" smtClean="0"/>
          </a:p>
          <a:p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Architecture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requirements</a:t>
            </a:r>
            <a:r>
              <a:rPr lang="de-DE" baseline="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3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fast </a:t>
            </a:r>
            <a:r>
              <a:rPr lang="de-DE" dirty="0" err="1" smtClean="0"/>
              <a:t>feedback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an SPL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huge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variants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SW </a:t>
            </a:r>
            <a:r>
              <a:rPr lang="de-DE" baseline="0" dirty="0" err="1" smtClean="0"/>
              <a:t>erosion</a:t>
            </a:r>
            <a:endParaRPr lang="de-DE" baseline="0" dirty="0" smtClean="0"/>
          </a:p>
          <a:p>
            <a:r>
              <a:rPr lang="de-DE" baseline="0" dirty="0" smtClean="0"/>
              <a:t>Feature </a:t>
            </a:r>
            <a:r>
              <a:rPr lang="de-DE" baseline="0" dirty="0" err="1" smtClean="0"/>
              <a:t>creep</a:t>
            </a:r>
            <a:endParaRPr lang="de-DE" baseline="0" dirty="0" smtClean="0"/>
          </a:p>
          <a:p>
            <a:r>
              <a:rPr lang="de-DE" baseline="0" dirty="0" smtClean="0"/>
              <a:t>Variant </a:t>
            </a:r>
            <a:r>
              <a:rPr lang="de-DE" baseline="0" dirty="0" err="1" smtClean="0"/>
              <a:t>creep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1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change old and archaic style of work</a:t>
            </a:r>
          </a:p>
          <a:p>
            <a:pPr lvl="1"/>
            <a:r>
              <a:rPr lang="en-US" dirty="0" smtClean="0"/>
              <a:t>hard to convince</a:t>
            </a:r>
          </a:p>
          <a:p>
            <a:pPr lvl="1"/>
            <a:r>
              <a:rPr lang="en-US" dirty="0" smtClean="0"/>
              <a:t>requires time and patience from people to adapt and </a:t>
            </a:r>
            <a:r>
              <a:rPr lang="en-US" dirty="0" smtClean="0"/>
              <a:t>learn</a:t>
            </a:r>
          </a:p>
          <a:p>
            <a:pPr lvl="1"/>
            <a:r>
              <a:rPr lang="en-US" dirty="0" smtClean="0"/>
              <a:t>Usage of expensive tools</a:t>
            </a:r>
          </a:p>
          <a:p>
            <a:pPr lvl="1"/>
            <a:r>
              <a:rPr lang="en-US" dirty="0" smtClean="0"/>
              <a:t>Open Source</a:t>
            </a:r>
            <a:r>
              <a:rPr lang="en-US" baseline="0" dirty="0" smtClean="0"/>
              <a:t> is bad</a:t>
            </a:r>
          </a:p>
          <a:p>
            <a:pPr lvl="1"/>
            <a:r>
              <a:rPr lang="en-US" baseline="0" dirty="0" smtClean="0"/>
              <a:t>From projects to products</a:t>
            </a:r>
            <a:endParaRPr lang="en-US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42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8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2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60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2198350" cy="671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504950"/>
            <a:ext cx="54133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54250" y="4767049"/>
            <a:ext cx="7683500" cy="1290636"/>
          </a:xfrm>
        </p:spPr>
        <p:txBody>
          <a:bodyPr>
            <a:normAutofit/>
          </a:bodyPr>
          <a:lstStyle>
            <a:lvl1pPr algn="ctr">
              <a:defRPr sz="3200" kern="0" cap="all" spc="150" baseline="0">
                <a:solidFill>
                  <a:srgbClr val="0064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254250" y="6417213"/>
            <a:ext cx="7683500" cy="228600"/>
          </a:xfrm>
        </p:spPr>
        <p:txBody>
          <a:bodyPr/>
          <a:lstStyle>
            <a:lvl1pPr marL="0" indent="0" algn="ctr">
              <a:buNone/>
              <a:defRPr sz="950" cap="all" spc="90" baseline="0">
                <a:solidFill>
                  <a:schemeClr val="accent3"/>
                </a:solidFill>
              </a:defRPr>
            </a:lvl1pPr>
            <a:lvl2pPr marL="479425" indent="0">
              <a:buNone/>
              <a:defRPr sz="950" cap="all" spc="90" baseline="0"/>
            </a:lvl2pPr>
            <a:lvl3pPr marL="931863" indent="0">
              <a:buNone/>
              <a:defRPr sz="950" cap="all" spc="90" baseline="0"/>
            </a:lvl3pPr>
            <a:lvl4pPr marL="1382713" indent="0">
              <a:buNone/>
              <a:defRPr sz="950" cap="all" spc="90" baseline="0"/>
            </a:lvl4pPr>
            <a:lvl5pPr marL="1824038" indent="0">
              <a:buNone/>
              <a:defRPr sz="950" cap="all" spc="90" baseline="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4465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2198350" cy="671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504950"/>
            <a:ext cx="54133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54250" y="4767049"/>
            <a:ext cx="7683500" cy="1290636"/>
          </a:xfrm>
        </p:spPr>
        <p:txBody>
          <a:bodyPr>
            <a:normAutofit/>
          </a:bodyPr>
          <a:lstStyle>
            <a:lvl1pPr algn="ctr">
              <a:defRPr sz="3200" kern="0" cap="all" spc="150" baseline="0">
                <a:solidFill>
                  <a:srgbClr val="0064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254250" y="6417213"/>
            <a:ext cx="7683500" cy="228600"/>
          </a:xfrm>
        </p:spPr>
        <p:txBody>
          <a:bodyPr/>
          <a:lstStyle>
            <a:lvl1pPr marL="0" indent="0" algn="ctr">
              <a:buNone/>
              <a:defRPr sz="950" cap="all" spc="90" baseline="0">
                <a:solidFill>
                  <a:schemeClr val="accent3"/>
                </a:solidFill>
              </a:defRPr>
            </a:lvl1pPr>
            <a:lvl2pPr marL="479425" indent="0">
              <a:buNone/>
              <a:defRPr sz="950" cap="all" spc="90" baseline="0"/>
            </a:lvl2pPr>
            <a:lvl3pPr marL="931863" indent="0">
              <a:buNone/>
              <a:defRPr sz="950" cap="all" spc="90" baseline="0"/>
            </a:lvl3pPr>
            <a:lvl4pPr marL="1382713" indent="0">
              <a:buNone/>
              <a:defRPr sz="950" cap="all" spc="90" baseline="0"/>
            </a:lvl4pPr>
            <a:lvl5pPr marL="1824038" indent="0">
              <a:buNone/>
              <a:defRPr sz="950" cap="all" spc="90" baseline="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006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596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1678516" y="1412883"/>
            <a:ext cx="8275109" cy="3401051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93000"/>
              </a:lnSpc>
              <a:defRPr sz="4500" spc="9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1000" cap="all" spc="70"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Marquardt</a:t>
            </a:r>
            <a:endParaRPr lang="de-DE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1000" kern="1200" cap="all" spc="7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A041D07-D634-42E1-A207-F238794E15C1}" type="datetime1">
              <a:rPr lang="de-DE" smtClean="0"/>
              <a:t>23.08.2023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86967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2" y="1051025"/>
            <a:ext cx="11610975" cy="4875641"/>
          </a:xfrm>
        </p:spPr>
        <p:txBody>
          <a:bodyPr/>
          <a:lstStyle>
            <a:lvl1pPr marL="540000" indent="-540000">
              <a:lnSpc>
                <a:spcPct val="80000"/>
              </a:lnSpc>
              <a:spcBef>
                <a:spcPts val="0"/>
              </a:spcBef>
              <a:spcAft>
                <a:spcPts val="3400"/>
              </a:spcAft>
              <a:buSzPct val="100000"/>
              <a:buFont typeface="+mj-lt"/>
              <a:buAutoNum type="arabicPeriod"/>
              <a:defRPr b="0" cap="all" spc="200" baseline="0">
                <a:solidFill>
                  <a:schemeClr val="accent3"/>
                </a:solidFill>
                <a:latin typeface="+mj-lt"/>
              </a:defRPr>
            </a:lvl1pPr>
            <a:lvl2pPr marL="0" indent="0">
              <a:lnSpc>
                <a:spcPct val="6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None/>
              <a:tabLst>
                <a:tab pos="542925" algn="l"/>
              </a:tabLst>
              <a:defRPr spc="30" baseline="0">
                <a:solidFill>
                  <a:srgbClr val="7030A0"/>
                </a:solidFill>
              </a:defRPr>
            </a:lvl2pPr>
            <a:lvl3pPr marL="540000" indent="-54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 spc="300">
                <a:solidFill>
                  <a:srgbClr val="7030A0"/>
                </a:solidFill>
                <a:latin typeface="+mn-lt"/>
              </a:defRPr>
            </a:lvl3pPr>
            <a:lvl4pPr marL="540000" indent="-54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 spc="300">
                <a:solidFill>
                  <a:srgbClr val="7030A0"/>
                </a:solidFill>
                <a:latin typeface="+mn-lt"/>
              </a:defRPr>
            </a:lvl4pPr>
            <a:lvl5pPr marL="540000" indent="-54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 spc="300">
                <a:solidFill>
                  <a:srgbClr val="7030A0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5535"/>
            <a:ext cx="11611505" cy="80549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0" y="1264180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nhaltsplatzhalter 7"/>
          <p:cNvSpPr>
            <a:spLocks noGrp="1"/>
          </p:cNvSpPr>
          <p:nvPr>
            <p:ph sz="quarter" idx="13"/>
          </p:nvPr>
        </p:nvSpPr>
        <p:spPr>
          <a:xfrm>
            <a:off x="-1" y="2005972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Inhaltsplatzhalter 7"/>
          <p:cNvSpPr>
            <a:spLocks noGrp="1"/>
          </p:cNvSpPr>
          <p:nvPr>
            <p:ph sz="quarter" idx="14"/>
          </p:nvPr>
        </p:nvSpPr>
        <p:spPr>
          <a:xfrm>
            <a:off x="-2" y="2728173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Inhaltsplatzhalter 7"/>
          <p:cNvSpPr>
            <a:spLocks noGrp="1"/>
          </p:cNvSpPr>
          <p:nvPr>
            <p:ph sz="quarter" idx="15"/>
          </p:nvPr>
        </p:nvSpPr>
        <p:spPr>
          <a:xfrm>
            <a:off x="-3" y="4910490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Inhaltsplatzhalter 7"/>
          <p:cNvSpPr>
            <a:spLocks noGrp="1"/>
          </p:cNvSpPr>
          <p:nvPr>
            <p:ph sz="quarter" idx="16"/>
          </p:nvPr>
        </p:nvSpPr>
        <p:spPr>
          <a:xfrm>
            <a:off x="0" y="4183051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7"/>
          <p:cNvSpPr>
            <a:spLocks noGrp="1"/>
          </p:cNvSpPr>
          <p:nvPr>
            <p:ph sz="quarter" idx="17"/>
          </p:nvPr>
        </p:nvSpPr>
        <p:spPr>
          <a:xfrm>
            <a:off x="0" y="3455612"/>
            <a:ext cx="1183417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73D75-DA8D-43FF-B525-D907D1F7F66A}" type="datetime1">
              <a:rPr lang="de-DE" smtClean="0"/>
              <a:t>23.08.2023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2819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single Headline with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598295"/>
            <a:ext cx="11610966" cy="3879168"/>
          </a:xfrm>
        </p:spPr>
        <p:txBody>
          <a:bodyPr/>
          <a:lstStyle>
            <a:lvl1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3" y="245008"/>
            <a:ext cx="11611508" cy="7535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1" y="998583"/>
            <a:ext cx="11611507" cy="599712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5DA68-7E84-4C0E-854E-B0F2B8DCA9D2}" type="datetime1">
              <a:rPr lang="de-DE" smtClean="0"/>
              <a:t>23.08.2023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96597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double Headline with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2034270"/>
            <a:ext cx="11610966" cy="3879168"/>
          </a:xfrm>
        </p:spPr>
        <p:txBody>
          <a:bodyPr/>
          <a:lstStyle>
            <a:lvl1pPr>
              <a:lnSpc>
                <a:spcPct val="118000"/>
              </a:lnSpc>
              <a:spcBef>
                <a:spcPts val="0"/>
              </a:spcBef>
              <a:defRPr/>
            </a:lvl1pPr>
            <a:lvl2pPr>
              <a:lnSpc>
                <a:spcPct val="118000"/>
              </a:lnSpc>
              <a:spcBef>
                <a:spcPts val="0"/>
              </a:spcBef>
              <a:defRPr/>
            </a:lvl2pPr>
            <a:lvl3pPr>
              <a:lnSpc>
                <a:spcPct val="118000"/>
              </a:lnSpc>
              <a:spcBef>
                <a:spcPts val="0"/>
              </a:spcBef>
              <a:defRPr/>
            </a:lvl3pPr>
            <a:lvl4pPr>
              <a:lnSpc>
                <a:spcPct val="118000"/>
              </a:lnSpc>
              <a:spcBef>
                <a:spcPts val="0"/>
              </a:spcBef>
              <a:defRPr/>
            </a:lvl4pPr>
            <a:lvl5pPr>
              <a:lnSpc>
                <a:spcPct val="118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3" y="245008"/>
            <a:ext cx="11611508" cy="118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1" y="1434558"/>
            <a:ext cx="11611507" cy="599712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A2559-3B61-4F5F-A7EF-5560E7D1A675}" type="datetime1">
              <a:rPr lang="de-DE" smtClean="0"/>
              <a:t>23.08.2023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620321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singl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2" y="958102"/>
            <a:ext cx="11610975" cy="4950783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5008"/>
            <a:ext cx="11611517" cy="71394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FB5E2-7FE3-4C1C-A546-197204CCDA16}" type="datetime1">
              <a:rPr lang="de-DE" smtClean="0"/>
              <a:t>23.08.2023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89801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doubl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2" y="1402580"/>
            <a:ext cx="11610963" cy="4500380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3814"/>
            <a:ext cx="11611505" cy="11587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CD47A-0074-44BC-8734-BF6EAC998E36}" type="datetime1">
              <a:rPr lang="de-DE" smtClean="0"/>
              <a:t>23.08.2023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09718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237" y="0"/>
            <a:ext cx="10515600" cy="72189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dirty="0">
                <a:solidFill>
                  <a:srgbClr val="009A9B"/>
                </a:solidFill>
                <a:latin typeface="Franklin Gothic Demi" panose="020B07030201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2pPr>
            <a:lvl3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3pPr>
            <a:lvl4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4pPr>
            <a:lvl5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11169" y="6492875"/>
            <a:ext cx="387220" cy="3651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200" smtClean="0">
                <a:solidFill>
                  <a:srgbClr val="009A9B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pic>
        <p:nvPicPr>
          <p:cNvPr id="5" name="Bild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24" y="74352"/>
            <a:ext cx="688231" cy="28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SPLC 202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348" y="403653"/>
            <a:ext cx="754413" cy="30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652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252000" y="1607348"/>
            <a:ext cx="5508000" cy="4248000"/>
          </a:xfrm>
        </p:spPr>
        <p:txBody>
          <a:bodyPr/>
          <a:lstStyle>
            <a:lvl1pPr>
              <a:lnSpc>
                <a:spcPct val="118000"/>
              </a:lnSpc>
              <a:spcBef>
                <a:spcPts val="0"/>
              </a:spcBef>
              <a:defRPr/>
            </a:lvl1pPr>
            <a:lvl2pPr>
              <a:lnSpc>
                <a:spcPct val="118000"/>
              </a:lnSpc>
              <a:spcBef>
                <a:spcPts val="0"/>
              </a:spcBef>
              <a:defRPr/>
            </a:lvl2pPr>
            <a:lvl3pPr>
              <a:lnSpc>
                <a:spcPct val="118000"/>
              </a:lnSpc>
              <a:spcBef>
                <a:spcPts val="0"/>
              </a:spcBef>
              <a:defRPr/>
            </a:lvl3pPr>
            <a:lvl4pPr>
              <a:lnSpc>
                <a:spcPct val="118000"/>
              </a:lnSpc>
              <a:spcBef>
                <a:spcPts val="0"/>
              </a:spcBef>
              <a:defRPr/>
            </a:lvl4pPr>
            <a:lvl5pPr>
              <a:lnSpc>
                <a:spcPct val="118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7"/>
          </p:nvPr>
        </p:nvSpPr>
        <p:spPr>
          <a:xfrm>
            <a:off x="6084000" y="1616624"/>
            <a:ext cx="5508000" cy="4248000"/>
          </a:xfrm>
        </p:spPr>
        <p:txBody>
          <a:bodyPr/>
          <a:lstStyle>
            <a:lvl1pPr>
              <a:lnSpc>
                <a:spcPct val="118000"/>
              </a:lnSpc>
              <a:spcBef>
                <a:spcPts val="0"/>
              </a:spcBef>
              <a:defRPr/>
            </a:lvl1pPr>
            <a:lvl2pPr>
              <a:lnSpc>
                <a:spcPct val="118000"/>
              </a:lnSpc>
              <a:spcBef>
                <a:spcPts val="0"/>
              </a:spcBef>
              <a:defRPr/>
            </a:lvl2pPr>
            <a:lvl3pPr>
              <a:lnSpc>
                <a:spcPct val="118000"/>
              </a:lnSpc>
              <a:spcBef>
                <a:spcPts val="0"/>
              </a:spcBef>
              <a:defRPr/>
            </a:lvl3pPr>
            <a:lvl4pPr>
              <a:lnSpc>
                <a:spcPct val="118000"/>
              </a:lnSpc>
              <a:spcBef>
                <a:spcPts val="0"/>
              </a:spcBef>
              <a:defRPr/>
            </a:lvl4pPr>
            <a:lvl5pPr>
              <a:lnSpc>
                <a:spcPct val="118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2" y="241750"/>
            <a:ext cx="11611506" cy="75640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52000" y="1006651"/>
            <a:ext cx="5508000" cy="591644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6084000" y="1007204"/>
            <a:ext cx="5508625" cy="591644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4D11F-C905-4175-8B64-CB517D2FB7C3}" type="datetime1">
              <a:rPr lang="de-DE" smtClean="0"/>
              <a:t>23.08.2023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491268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598154"/>
            <a:ext cx="5494337" cy="4236225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2" y="245119"/>
            <a:ext cx="11611505" cy="7620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2" y="1007149"/>
            <a:ext cx="5494336" cy="591005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6177775" y="1074738"/>
            <a:ext cx="5679263" cy="324000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CFE8E-984B-4302-B359-2ECB5119A227}" type="datetime1">
              <a:rPr lang="de-DE" smtClean="0"/>
              <a:t>23.08.2023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244413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without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020536"/>
            <a:ext cx="5494337" cy="4813844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2" y="245119"/>
            <a:ext cx="11611505" cy="7620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6177775" y="1074738"/>
            <a:ext cx="5679263" cy="324000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584F4-F398-4738-AD99-6398DC9DD831}" type="datetime1">
              <a:rPr lang="de-DE" smtClean="0"/>
              <a:t>23.08.2023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027170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lage of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334188" y="1074737"/>
            <a:ext cx="5673804" cy="3546128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4004"/>
            <a:ext cx="11612279" cy="8307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334188" y="5009810"/>
            <a:ext cx="5405438" cy="62547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0"/>
              </a:spcBef>
              <a:buNone/>
              <a:defRPr sz="18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17"/>
          </p:nvPr>
        </p:nvSpPr>
        <p:spPr>
          <a:xfrm>
            <a:off x="6244444" y="5009810"/>
            <a:ext cx="5371148" cy="62547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0"/>
              </a:spcBef>
              <a:buNone/>
              <a:defRPr sz="18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244445" y="1074737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244445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2"/>
          </p:nvPr>
        </p:nvSpPr>
        <p:spPr>
          <a:xfrm>
            <a:off x="9151854" y="1074737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3"/>
          </p:nvPr>
        </p:nvSpPr>
        <p:spPr>
          <a:xfrm>
            <a:off x="9151854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32845-90F0-42CE-90DD-E35022D3F8C6}" type="datetime1">
              <a:rPr lang="de-DE" smtClean="0"/>
              <a:t>23.08.2023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82000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4004"/>
            <a:ext cx="11612279" cy="8307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Inhaltsplatzhalter 13"/>
          <p:cNvSpPr>
            <a:spLocks noGrp="1"/>
          </p:cNvSpPr>
          <p:nvPr>
            <p:ph sz="quarter" idx="17"/>
          </p:nvPr>
        </p:nvSpPr>
        <p:spPr>
          <a:xfrm>
            <a:off x="6244444" y="5009810"/>
            <a:ext cx="5371148" cy="62547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0"/>
              </a:spcBef>
              <a:buNone/>
              <a:defRPr sz="18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244445" y="1074737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244445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2"/>
          </p:nvPr>
        </p:nvSpPr>
        <p:spPr>
          <a:xfrm>
            <a:off x="9151854" y="1074737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3"/>
          </p:nvPr>
        </p:nvSpPr>
        <p:spPr>
          <a:xfrm>
            <a:off x="9151854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679631"/>
            <a:ext cx="5494337" cy="4236225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2" y="1088626"/>
            <a:ext cx="5494336" cy="591005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C5BAB-03BE-45F4-B994-C5CD24A5BCC0}" type="datetime1">
              <a:rPr lang="de-DE" smtClean="0"/>
              <a:t>23.08.2023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3999079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 without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4004"/>
            <a:ext cx="11612279" cy="8307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Inhaltsplatzhalter 13"/>
          <p:cNvSpPr>
            <a:spLocks noGrp="1"/>
          </p:cNvSpPr>
          <p:nvPr>
            <p:ph sz="quarter" idx="17"/>
          </p:nvPr>
        </p:nvSpPr>
        <p:spPr>
          <a:xfrm>
            <a:off x="6244444" y="5009810"/>
            <a:ext cx="5371148" cy="62547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0"/>
              </a:spcBef>
              <a:buNone/>
              <a:defRPr sz="18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244445" y="1082901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244445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2"/>
          </p:nvPr>
        </p:nvSpPr>
        <p:spPr>
          <a:xfrm>
            <a:off x="9151854" y="1082901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3"/>
          </p:nvPr>
        </p:nvSpPr>
        <p:spPr>
          <a:xfrm>
            <a:off x="9151854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094014"/>
            <a:ext cx="5494337" cy="4821842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A0BDB-93C2-444F-A0BA-FEEB5088E33B}" type="datetime1">
              <a:rPr lang="de-DE" smtClean="0"/>
              <a:t>23.08.2023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0468139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-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171449" y="157342"/>
            <a:ext cx="11849100" cy="5765711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245532" y="244844"/>
            <a:ext cx="11611505" cy="8298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61170-952C-4BD8-AFEA-42DFE43A999C}" type="datetime1">
              <a:rPr lang="de-DE" smtClean="0"/>
              <a:t>23.08.2023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5425038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Diagrams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6"/>
          </p:nvPr>
        </p:nvSpPr>
        <p:spPr>
          <a:xfrm>
            <a:off x="334963" y="1632442"/>
            <a:ext cx="5650338" cy="418276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2" y="241750"/>
            <a:ext cx="11611505" cy="75640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1" y="1006651"/>
            <a:ext cx="5494337" cy="617293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6095999" y="998152"/>
            <a:ext cx="5508625" cy="625792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quarter" idx="17"/>
          </p:nvPr>
        </p:nvSpPr>
        <p:spPr>
          <a:xfrm>
            <a:off x="6206701" y="1632442"/>
            <a:ext cx="5650338" cy="4182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BF5BD-B635-4C99-9CCA-A9340BB4110B}" type="datetime1">
              <a:rPr lang="de-DE" smtClean="0"/>
              <a:t>23.08.2023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0486580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s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245532" y="244239"/>
            <a:ext cx="11611505" cy="7643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quarter" idx="15"/>
          </p:nvPr>
        </p:nvSpPr>
        <p:spPr>
          <a:xfrm>
            <a:off x="334963" y="1008636"/>
            <a:ext cx="11522074" cy="48333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D40B3-2315-470F-9E4B-3DD2B716DE09}" type="datetime1">
              <a:rPr lang="de-DE" smtClean="0"/>
              <a:t>23.08.2023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2349920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219835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211513" y="4903788"/>
            <a:ext cx="5762625" cy="385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VIELEN DANK FÜR IHRE AUFMERKSAMKEIT</a:t>
            </a:r>
          </a:p>
        </p:txBody>
      </p:sp>
      <p:pic>
        <p:nvPicPr>
          <p:cNvPr id="6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504950"/>
            <a:ext cx="54133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06450" y="6357600"/>
            <a:ext cx="10573200" cy="237600"/>
          </a:xfrm>
        </p:spPr>
        <p:txBody>
          <a:bodyPr lIns="0" anchor="ctr"/>
          <a:lstStyle>
            <a:lvl1pPr marL="0" indent="0" algn="ctr">
              <a:buFont typeface="Arial" panose="020B0604020202020204" pitchFamily="34" charset="0"/>
              <a:buNone/>
              <a:defRPr sz="950" cap="all" spc="90" baseline="0">
                <a:solidFill>
                  <a:schemeClr val="accent3"/>
                </a:solidFill>
              </a:defRPr>
            </a:lvl1pPr>
            <a:lvl2pPr marL="479425" indent="0">
              <a:buNone/>
              <a:defRPr sz="950" cap="all" baseline="0">
                <a:solidFill>
                  <a:schemeClr val="accent3"/>
                </a:solidFill>
              </a:defRPr>
            </a:lvl2pPr>
            <a:lvl3pPr marL="931863" indent="0">
              <a:buNone/>
              <a:defRPr sz="950" cap="all" baseline="0">
                <a:solidFill>
                  <a:schemeClr val="accent3"/>
                </a:solidFill>
              </a:defRPr>
            </a:lvl3pPr>
            <a:lvl4pPr marL="1382713" indent="0">
              <a:buNone/>
              <a:defRPr sz="950" cap="all" baseline="0">
                <a:solidFill>
                  <a:schemeClr val="accent3"/>
                </a:solidFill>
              </a:defRPr>
            </a:lvl4pPr>
            <a:lvl5pPr marL="1824038" indent="0">
              <a:buNone/>
              <a:defRPr sz="950" cap="all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936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5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219835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211513" y="4903788"/>
            <a:ext cx="5762625" cy="385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Thank</a:t>
            </a: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you</a:t>
            </a: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for</a:t>
            </a: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your</a:t>
            </a: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attention</a:t>
            </a:r>
            <a:endParaRPr lang="de-DE" sz="1900" cap="all" spc="180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6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504950"/>
            <a:ext cx="54133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06450" y="6357600"/>
            <a:ext cx="10573200" cy="237600"/>
          </a:xfrm>
        </p:spPr>
        <p:txBody>
          <a:bodyPr lIns="0" anchor="ctr"/>
          <a:lstStyle>
            <a:lvl1pPr marL="0" indent="0" algn="ctr">
              <a:buFont typeface="Arial" panose="020B0604020202020204" pitchFamily="34" charset="0"/>
              <a:buNone/>
              <a:defRPr sz="950" cap="all" spc="90" baseline="0">
                <a:solidFill>
                  <a:schemeClr val="accent3"/>
                </a:solidFill>
              </a:defRPr>
            </a:lvl1pPr>
            <a:lvl2pPr marL="479425" indent="0">
              <a:buNone/>
              <a:defRPr sz="950" cap="all" baseline="0">
                <a:solidFill>
                  <a:schemeClr val="accent3"/>
                </a:solidFill>
              </a:defRPr>
            </a:lvl2pPr>
            <a:lvl3pPr marL="931863" indent="0">
              <a:buNone/>
              <a:defRPr sz="950" cap="all" baseline="0">
                <a:solidFill>
                  <a:schemeClr val="accent3"/>
                </a:solidFill>
              </a:defRPr>
            </a:lvl3pPr>
            <a:lvl4pPr marL="1382713" indent="0">
              <a:buNone/>
              <a:defRPr sz="950" cap="all" baseline="0">
                <a:solidFill>
                  <a:schemeClr val="accent3"/>
                </a:solidFill>
              </a:defRPr>
            </a:lvl4pPr>
            <a:lvl5pPr marL="1824038" indent="0">
              <a:buNone/>
              <a:defRPr sz="950" cap="all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584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2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2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0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4.e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8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bgerundetes Rechteck 10"/>
          <p:cNvSpPr/>
          <p:nvPr/>
        </p:nvSpPr>
        <p:spPr>
          <a:xfrm>
            <a:off x="166688" y="6022975"/>
            <a:ext cx="11855450" cy="671513"/>
          </a:xfrm>
          <a:prstGeom prst="roundRect">
            <a:avLst>
              <a:gd name="adj" fmla="val 687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6063" y="246063"/>
            <a:ext cx="11618912" cy="1190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AUS PELESTOR MAXI MINICIPS</a:t>
            </a:r>
            <a:br>
              <a:rPr lang="de-DE" dirty="0"/>
            </a:br>
            <a:r>
              <a:rPr lang="de-DE" dirty="0"/>
              <a:t>ORES NOBIT QUI UTEM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46063" y="1443038"/>
            <a:ext cx="11618912" cy="447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" name="Datumsplatzhalter 3"/>
          <p:cNvSpPr txBox="1">
            <a:spLocks/>
          </p:cNvSpPr>
          <p:nvPr/>
        </p:nvSpPr>
        <p:spPr>
          <a:xfrm>
            <a:off x="333375" y="6726238"/>
            <a:ext cx="7227888" cy="100012"/>
          </a:xfrm>
          <a:prstGeom prst="rect">
            <a:avLst/>
          </a:prstGeom>
        </p:spPr>
        <p:txBody>
          <a:bodyPr lIns="0" tIns="108000" rIns="0" bIns="0" anchor="b"/>
          <a:lstStyle>
            <a:defPPr>
              <a:defRPr lang="de-DE"/>
            </a:defPPr>
            <a:lvl1pPr marL="0" algn="l" defTabSz="914400" rtl="0" eaLnBrk="1" latinLnBrk="0" hangingPunct="1">
              <a:defRPr sz="900" kern="0" spc="120">
                <a:solidFill>
                  <a:schemeClr val="bg1"/>
                </a:solidFill>
                <a:latin typeface="Franklin Gothic Book"/>
                <a:ea typeface="+mn-ea"/>
                <a:cs typeface="Franklin Gothic Book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700" kern="1500" spc="40" dirty="0">
                <a:solidFill>
                  <a:srgbClr val="404040"/>
                </a:solidFill>
                <a:latin typeface="+mj-lt"/>
              </a:rPr>
              <a:t>CONFIDENTIAL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	© This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document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is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the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exclusive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property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of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Marquardt.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Without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our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consent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,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it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may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not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be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reproduced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or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given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to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third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parties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.</a:t>
            </a:r>
          </a:p>
        </p:txBody>
      </p:sp>
      <p:sp>
        <p:nvSpPr>
          <p:cNvPr id="19" name="Abgerundetes Rechteck 10"/>
          <p:cNvSpPr/>
          <p:nvPr/>
        </p:nvSpPr>
        <p:spPr>
          <a:xfrm>
            <a:off x="166688" y="6023041"/>
            <a:ext cx="11855980" cy="671695"/>
          </a:xfrm>
          <a:prstGeom prst="roundRect">
            <a:avLst>
              <a:gd name="adj" fmla="val 6876"/>
            </a:avLst>
          </a:prstGeom>
          <a:gradFill>
            <a:gsLst>
              <a:gs pos="0">
                <a:srgbClr val="009A9B"/>
              </a:gs>
              <a:gs pos="50000">
                <a:srgbClr val="009A9B">
                  <a:alpha val="50000"/>
                </a:srgbClr>
              </a:gs>
              <a:gs pos="100000">
                <a:srgbClr val="009A9B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1033" name="Bild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438" y="6149975"/>
            <a:ext cx="9985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225425" y="6384925"/>
            <a:ext cx="4857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F8BBE15-A56A-4681-B2E7-89D29C55EBB4}" type="slidenum">
              <a:rPr lang="de-DE" sz="1000" spc="50">
                <a:solidFill>
                  <a:schemeClr val="bg1"/>
                </a:solidFill>
                <a:latin typeface="+mj-lt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de-DE" sz="1000" spc="5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1000" spc="50" dirty="0">
                <a:solidFill>
                  <a:schemeClr val="bg1"/>
                </a:solidFill>
                <a:latin typeface="+mn-lt"/>
              </a:rPr>
              <a:t>|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1533525" y="6324600"/>
            <a:ext cx="8550275" cy="365125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cap="all" spc="70" baseline="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61975" y="6324600"/>
            <a:ext cx="97155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000" kern="1200" cap="all" spc="7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C230993-0427-44C9-AB1D-56E4037C0994}" type="datetime1">
              <a:rPr lang="de-DE" smtClean="0"/>
              <a:t>23.08.2023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66474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hf sldNum="0"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 cap="all" spc="6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9pPr>
    </p:titleStyle>
    <p:bodyStyle>
      <a:lvl1pPr marL="412750" indent="-412750" algn="l" rtl="0" eaLnBrk="1" fontAlgn="base" hangingPunct="1">
        <a:lnSpc>
          <a:spcPct val="103000"/>
        </a:lnSpc>
        <a:spcBef>
          <a:spcPts val="10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892175" indent="-412750" algn="l" rtl="0" eaLnBrk="1" fontAlgn="base" hangingPunct="1">
        <a:lnSpc>
          <a:spcPct val="103000"/>
        </a:lnSpc>
        <a:spcBef>
          <a:spcPts val="5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344613" indent="-412750" algn="l" rtl="0" eaLnBrk="1" fontAlgn="base" hangingPunct="1">
        <a:lnSpc>
          <a:spcPct val="103000"/>
        </a:lnSpc>
        <a:spcBef>
          <a:spcPts val="5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95463" indent="-412750" algn="l" rtl="0" eaLnBrk="1" fontAlgn="base" hangingPunct="1">
        <a:lnSpc>
          <a:spcPct val="103000"/>
        </a:lnSpc>
        <a:spcBef>
          <a:spcPts val="5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236788" indent="-412750" algn="l" rtl="0" eaLnBrk="1" fontAlgn="base" hangingPunct="1">
        <a:lnSpc>
          <a:spcPct val="103000"/>
        </a:lnSpc>
        <a:spcBef>
          <a:spcPts val="5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250" y="3985652"/>
            <a:ext cx="7683500" cy="827496"/>
          </a:xfrm>
        </p:spPr>
        <p:txBody>
          <a:bodyPr>
            <a:normAutofit/>
          </a:bodyPr>
          <a:lstStyle/>
          <a:p>
            <a:r>
              <a:rPr lang="en-US" b="1" dirty="0" smtClean="0"/>
              <a:t>INDUSTRY CHALLENGES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6470"/>
                </a:solidFill>
              </a:rPr>
              <a:t>HYBRID INDUSTRY CHALLENGES WORKSHOP</a:t>
            </a:r>
          </a:p>
        </p:txBody>
      </p:sp>
      <p:pic>
        <p:nvPicPr>
          <p:cNvPr id="1026" name="Picture 2" descr="SPLC 20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828" y="239577"/>
            <a:ext cx="2511639" cy="10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media.licdn.com/dms/image/C4E03AQGb3AmvGrWleg/profile-displayphoto-shrink_800_800/0/1624690838505?e=1697673600&amp;v=beta&amp;t=E66W3YEPXzKuDnoJ-9T4goYNt0zoAAPCp7xmWRpLg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7257" y="11271528"/>
            <a:ext cx="133295" cy="13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901222" y="4813148"/>
            <a:ext cx="2389556" cy="1440863"/>
            <a:chOff x="2568804" y="4814145"/>
            <a:chExt cx="2389556" cy="1440863"/>
          </a:xfrm>
        </p:grpSpPr>
        <p:sp>
          <p:nvSpPr>
            <p:cNvPr id="11" name="Title 1"/>
            <p:cNvSpPr txBox="1">
              <a:spLocks/>
            </p:cNvSpPr>
            <p:nvPr/>
          </p:nvSpPr>
          <p:spPr>
            <a:xfrm>
              <a:off x="2568804" y="5813272"/>
              <a:ext cx="1182718" cy="40545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 kern="0" cap="all" spc="150" baseline="0">
                  <a:solidFill>
                    <a:srgbClr val="006470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5pPr>
              <a:lvl6pPr marL="4572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6pPr>
              <a:lvl7pPr marL="9144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7pPr>
              <a:lvl8pPr marL="13716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8pPr>
              <a:lvl9pPr marL="18288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9pPr>
            </a:lstStyle>
            <a:p>
              <a:r>
                <a:rPr lang="en-US" sz="1000" b="1" cap="none" dirty="0" smtClean="0">
                  <a:latin typeface="+mn-lt"/>
                </a:rPr>
                <a:t>Gabriela K. Michelon</a:t>
              </a:r>
              <a:endParaRPr lang="en-US" sz="1000" b="1" cap="none" dirty="0">
                <a:latin typeface="+mn-lt"/>
              </a:endParaRPr>
            </a:p>
          </p:txBody>
        </p:sp>
        <p:sp>
          <p:nvSpPr>
            <p:cNvPr id="12" name="Title 1"/>
            <p:cNvSpPr txBox="1">
              <a:spLocks/>
            </p:cNvSpPr>
            <p:nvPr/>
          </p:nvSpPr>
          <p:spPr>
            <a:xfrm>
              <a:off x="3816702" y="5827829"/>
              <a:ext cx="1141658" cy="42717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 kern="0" cap="all" spc="150" baseline="0">
                  <a:solidFill>
                    <a:srgbClr val="006470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5pPr>
              <a:lvl6pPr marL="4572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6pPr>
              <a:lvl7pPr marL="9144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7pPr>
              <a:lvl8pPr marL="13716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8pPr>
              <a:lvl9pPr marL="18288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9pPr>
            </a:lstStyle>
            <a:p>
              <a:r>
                <a:rPr lang="en-US" sz="1000" b="1" cap="none" dirty="0" smtClean="0">
                  <a:latin typeface="+mn-lt"/>
                </a:rPr>
                <a:t>Karsten</a:t>
              </a:r>
              <a:r>
                <a:rPr lang="de-DE" sz="1000" b="1" cap="none" dirty="0" smtClean="0">
                  <a:latin typeface="+mn-lt"/>
                </a:rPr>
                <a:t> A. M. Guenther</a:t>
              </a:r>
              <a:endParaRPr lang="en-US" sz="1000" b="1" cap="none" dirty="0">
                <a:latin typeface="+mn-lt"/>
              </a:endParaRPr>
            </a:p>
          </p:txBody>
        </p:sp>
        <p:pic>
          <p:nvPicPr>
            <p:cNvPr id="4" name="Picture 2" descr="https://avatars.githubusercontent.com/u/2987157?s=80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6665" y="4821039"/>
              <a:ext cx="1011878" cy="1011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media.licdn.com/dms/image/C5603AQGSe1V__FP4_A/profile-displayphoto-shrink_800_800/0/1639480194827?e=1697673600&amp;v=beta&amp;t=xI4_y9zBwGE9RqkQdZi3MI1TLq5kxTsv-GWXI7yLZdw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5187" y="4814145"/>
              <a:ext cx="1010881" cy="1010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719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Marquardt?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237" y="1141111"/>
            <a:ext cx="10941830" cy="5534326"/>
          </a:xfrm>
        </p:spPr>
        <p:txBody>
          <a:bodyPr>
            <a:normAutofit/>
          </a:bodyPr>
          <a:lstStyle/>
          <a:p>
            <a:r>
              <a:rPr lang="en-US" sz="3300" dirty="0" smtClean="0"/>
              <a:t>Creative </a:t>
            </a:r>
            <a:r>
              <a:rPr lang="en-US" sz="3300" dirty="0"/>
              <a:t>mechatronics expert, founded in </a:t>
            </a:r>
            <a:r>
              <a:rPr lang="en-US" sz="3300" dirty="0" smtClean="0"/>
              <a:t>1925, </a:t>
            </a:r>
            <a:r>
              <a:rPr lang="en-US" sz="3300" dirty="0"/>
              <a:t>22 locations and 11,000 employees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33484" y="2266491"/>
            <a:ext cx="9417336" cy="4226384"/>
            <a:chOff x="680821" y="1260016"/>
            <a:chExt cx="10564294" cy="5041169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680821" y="3099292"/>
              <a:ext cx="2923459" cy="3196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rgbClr val="595959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rgbClr val="595959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595959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595959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595959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400" dirty="0" smtClean="0">
                  <a:solidFill>
                    <a:schemeClr val="tx2"/>
                  </a:solidFill>
                </a:rPr>
                <a:t>Operating Components (HMI)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pic>
          <p:nvPicPr>
            <p:cNvPr id="9" name="Picture 2" descr="https://www.marquardt.com/fileadmin/breakpoints/6245/t-img-l-Bedienelemente-1080x684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821" y="1262930"/>
              <a:ext cx="2767172" cy="1752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https://www.marquardt.com/fileadmin/breakpoints/6247/t-img-l-Fahrberechtigungssysteme-1080x684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6984" y="1261893"/>
              <a:ext cx="2768131" cy="1753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https://www.marquardt.com/fileadmin/breakpoints/6248/t-img-l-Beleuchtung-1080x684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821" y="4142964"/>
              <a:ext cx="2768131" cy="1753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https://www.marquardt.com/fileadmin/breakpoints/6249/t-img-l-Batterien-1075x681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087" y="1260016"/>
              <a:ext cx="2768131" cy="1753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https://www.marquardt.com/fileadmin/breakpoints/6250/t-img-l-Sensoren-1101x697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6984" y="4133963"/>
              <a:ext cx="2768131" cy="1752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4" descr="https://www.marquardt.com/fileadmin/breakpoints/6251/t-img-l-Pumpen-1091x691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087" y="4133123"/>
              <a:ext cx="2768131" cy="1753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8694860" y="5981520"/>
              <a:ext cx="2270919" cy="319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>
              <a:lvl1pPr marL="412750" indent="-412750" algn="l" rtl="0" eaLnBrk="1" fontAlgn="base" hangingPunct="1">
                <a:lnSpc>
                  <a:spcPct val="103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892175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4461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79546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36788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>
                  <a:latin typeface="Franklin Gothic Book" panose="020B0503020102020204" pitchFamily="34" charset="0"/>
                </a:rPr>
                <a:t>Switches and Sensors</a:t>
              </a:r>
              <a:endParaRPr lang="en-US" sz="1600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 bwMode="auto">
            <a:xfrm>
              <a:off x="8415526" y="3099292"/>
              <a:ext cx="2829589" cy="319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>
              <a:lvl1pPr marL="412750" indent="-412750" algn="l" rtl="0" eaLnBrk="1" fontAlgn="base" hangingPunct="1">
                <a:lnSpc>
                  <a:spcPct val="103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892175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4461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79546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36788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latin typeface="Franklin Gothic Book" panose="020B0503020102020204" pitchFamily="34" charset="0"/>
                </a:rPr>
                <a:t>Drive Authorization Systems</a:t>
              </a:r>
              <a:endParaRPr lang="en-US" sz="1600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 bwMode="auto">
            <a:xfrm>
              <a:off x="1592250" y="5979933"/>
              <a:ext cx="944312" cy="319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>
              <a:lvl1pPr marL="412750" indent="-412750" algn="l" rtl="0" eaLnBrk="1" fontAlgn="base" hangingPunct="1">
                <a:lnSpc>
                  <a:spcPct val="103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892175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4461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79546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36788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latin typeface="Franklin Gothic Book" panose="020B0503020102020204" pitchFamily="34" charset="0"/>
                </a:rPr>
                <a:t>Lighting</a:t>
              </a:r>
              <a:endParaRPr lang="en-US" sz="1600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 bwMode="auto">
            <a:xfrm>
              <a:off x="4913777" y="3104949"/>
              <a:ext cx="2252748" cy="319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>
              <a:lvl1pPr marL="412750" indent="-412750" algn="l" rtl="0" eaLnBrk="1" fontAlgn="base" hangingPunct="1">
                <a:lnSpc>
                  <a:spcPct val="103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892175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4461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79546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36788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latin typeface="Franklin Gothic Book" panose="020B0503020102020204" pitchFamily="34" charset="0"/>
                </a:rPr>
                <a:t>Battery Management</a:t>
              </a:r>
              <a:endParaRPr lang="en-US" sz="1600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 bwMode="auto">
            <a:xfrm>
              <a:off x="5573454" y="5978897"/>
              <a:ext cx="944312" cy="319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>
              <a:lvl1pPr marL="412750" indent="-412750" algn="l" rtl="0" eaLnBrk="1" fontAlgn="base" hangingPunct="1">
                <a:lnSpc>
                  <a:spcPct val="103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892175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4461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79546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36788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latin typeface="Franklin Gothic Book" panose="020B0503020102020204" pitchFamily="34" charset="0"/>
                </a:rPr>
                <a:t>Pumps</a:t>
              </a:r>
              <a:endParaRPr lang="en-US" sz="1600" dirty="0">
                <a:latin typeface="Franklin Gothic Book" panose="020B05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0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0585"/>
            <a:ext cx="10515600" cy="4662701"/>
          </a:xfrm>
        </p:spPr>
        <p:txBody>
          <a:bodyPr/>
          <a:lstStyle/>
          <a:p>
            <a:pPr fontAlgn="base"/>
            <a:r>
              <a:rPr lang="en-US" dirty="0"/>
              <a:t>Rhine-Main Team (RMT</a:t>
            </a:r>
            <a:r>
              <a:rPr lang="en-US" dirty="0" smtClean="0"/>
              <a:t>)</a:t>
            </a:r>
            <a:endParaRPr lang="en-US" dirty="0"/>
          </a:p>
          <a:p>
            <a:pPr fontAlgn="base"/>
            <a:r>
              <a:rPr lang="en-US" dirty="0" smtClean="0"/>
              <a:t>Located </a:t>
            </a:r>
            <a:r>
              <a:rPr lang="en-US" dirty="0" smtClean="0"/>
              <a:t>in Sulzbach, Germany (Rhine-Main area)</a:t>
            </a:r>
            <a:endParaRPr lang="de-DE" dirty="0"/>
          </a:p>
          <a:p>
            <a:pPr fontAlgn="base"/>
            <a:r>
              <a:rPr lang="en-US" dirty="0"/>
              <a:t>Working </a:t>
            </a:r>
            <a:r>
              <a:rPr lang="en-US" dirty="0" smtClean="0"/>
              <a:t>on</a:t>
            </a:r>
            <a:endParaRPr lang="de-DE" dirty="0"/>
          </a:p>
          <a:p>
            <a:pPr lvl="1" fontAlgn="base"/>
            <a:r>
              <a:rPr lang="en-US" dirty="0"/>
              <a:t>System/Software Engineering</a:t>
            </a:r>
            <a:endParaRPr lang="de-DE" dirty="0"/>
          </a:p>
          <a:p>
            <a:pPr lvl="1" fontAlgn="base"/>
            <a:r>
              <a:rPr lang="en-US" dirty="0"/>
              <a:t>Software Product Line Engineering</a:t>
            </a:r>
            <a:endParaRPr lang="de-DE" dirty="0"/>
          </a:p>
          <a:p>
            <a:pPr lvl="1" fontAlgn="base"/>
            <a:r>
              <a:rPr lang="en-US" dirty="0"/>
              <a:t>Open Source Contributions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14" y="4223050"/>
            <a:ext cx="4704629" cy="2178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 flipV="1">
            <a:off x="5661307" y="4383074"/>
            <a:ext cx="434693" cy="10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38188"/>
          <a:stretch/>
        </p:blipFill>
        <p:spPr>
          <a:xfrm>
            <a:off x="7661049" y="2280406"/>
            <a:ext cx="3692751" cy="29799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2" descr="SPLC'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731" y="5687017"/>
            <a:ext cx="1232014" cy="53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0070" y="5542890"/>
            <a:ext cx="768901" cy="76400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507424" y="5388327"/>
            <a:ext cx="282355" cy="35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0307" y="4102561"/>
            <a:ext cx="769871" cy="7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3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Configuration with Kconfig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55267" cy="4351338"/>
          </a:xfrm>
        </p:spPr>
        <p:txBody>
          <a:bodyPr/>
          <a:lstStyle/>
          <a:p>
            <a:pPr fontAlgn="base"/>
            <a:r>
              <a:rPr lang="en-US" dirty="0" smtClean="0"/>
              <a:t>Usability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Overview of features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Configuration of features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036" y="1722500"/>
            <a:ext cx="5015163" cy="45831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91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 Automotive 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69000" cy="4351338"/>
          </a:xfrm>
        </p:spPr>
        <p:txBody>
          <a:bodyPr/>
          <a:lstStyle/>
          <a:p>
            <a:pPr fontAlgn="base"/>
            <a:r>
              <a:rPr lang="en-US" dirty="0" smtClean="0"/>
              <a:t>Documentation</a:t>
            </a:r>
          </a:p>
          <a:p>
            <a:pPr fontAlgn="base"/>
            <a:endParaRPr lang="de-DE" dirty="0"/>
          </a:p>
          <a:p>
            <a:pPr fontAlgn="base"/>
            <a:r>
              <a:rPr lang="en-US" dirty="0" smtClean="0"/>
              <a:t>Requirements</a:t>
            </a:r>
          </a:p>
          <a:p>
            <a:pPr fontAlgn="base"/>
            <a:endParaRPr lang="de-DE" dirty="0"/>
          </a:p>
          <a:p>
            <a:pPr fontAlgn="base"/>
            <a:r>
              <a:rPr lang="en-US" dirty="0" smtClean="0"/>
              <a:t>Reporting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Traceability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5</a:t>
            </a:fld>
            <a:endParaRPr lang="en-US" dirty="0"/>
          </a:p>
        </p:txBody>
      </p:sp>
      <p:pic>
        <p:nvPicPr>
          <p:cNvPr id="5" name="Picture 2" descr="https://docs.marquardt.de/download/attachments/97530829/image2022-2-2_7-45-4.png?version=1&amp;modificationDate=1643784304000&amp;api=v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"/>
          <a:stretch/>
        </p:blipFill>
        <p:spPr bwMode="auto">
          <a:xfrm>
            <a:off x="3924300" y="1330570"/>
            <a:ext cx="7912100" cy="498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3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861"/>
            <a:ext cx="10515600" cy="4605102"/>
          </a:xfrm>
        </p:spPr>
        <p:txBody>
          <a:bodyPr/>
          <a:lstStyle/>
          <a:p>
            <a:r>
              <a:rPr lang="en-US" dirty="0" smtClean="0"/>
              <a:t>Test strategy</a:t>
            </a:r>
          </a:p>
          <a:p>
            <a:endParaRPr lang="en-US" dirty="0" smtClean="0"/>
          </a:p>
          <a:p>
            <a:r>
              <a:rPr lang="en-US" dirty="0" smtClean="0"/>
              <a:t>Fast feedback</a:t>
            </a:r>
          </a:p>
          <a:p>
            <a:endParaRPr lang="en-US" dirty="0" smtClean="0"/>
          </a:p>
          <a:p>
            <a:r>
              <a:rPr lang="en-US" dirty="0" smtClean="0"/>
              <a:t>Quality gates</a:t>
            </a:r>
          </a:p>
          <a:p>
            <a:endParaRPr lang="en-US" dirty="0" smtClean="0"/>
          </a:p>
          <a:p>
            <a:r>
              <a:rPr lang="en-US" dirty="0" smtClean="0"/>
              <a:t>User/customer/project acceptance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Organizational</a:t>
            </a:r>
            <a:r>
              <a:rPr lang="de-DE" dirty="0" smtClean="0"/>
              <a:t> </a:t>
            </a:r>
            <a:r>
              <a:rPr lang="de-DE" dirty="0" err="1" smtClean="0"/>
              <a:t>Challenges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405"/>
            <a:ext cx="10148637" cy="4351338"/>
          </a:xfrm>
        </p:spPr>
        <p:txBody>
          <a:bodyPr/>
          <a:lstStyle/>
          <a:p>
            <a:r>
              <a:rPr lang="en-US" dirty="0"/>
              <a:t>Introducing new tools and methodologies in the organization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306" y="2394882"/>
            <a:ext cx="7210423" cy="36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5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8</a:t>
            </a:fld>
            <a:endParaRPr lang="en-US" dirty="0"/>
          </a:p>
        </p:txBody>
      </p:sp>
      <p:pic>
        <p:nvPicPr>
          <p:cNvPr id="1026" name="Picture 2" descr="_images/qr-avengineers.github.i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019" y="1473199"/>
            <a:ext cx="3197973" cy="43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1237" y="0"/>
            <a:ext cx="10515600" cy="721895"/>
          </a:xfrm>
        </p:spPr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1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Q Presentation 2019">
  <a:themeElements>
    <a:clrScheme name="Marquardt_Neu">
      <a:dk1>
        <a:srgbClr val="000000"/>
      </a:dk1>
      <a:lt1>
        <a:srgbClr val="FFFFFF"/>
      </a:lt1>
      <a:dk2>
        <a:srgbClr val="595959"/>
      </a:dk2>
      <a:lt2>
        <a:srgbClr val="EDEDED"/>
      </a:lt2>
      <a:accent1>
        <a:srgbClr val="009A9B"/>
      </a:accent1>
      <a:accent2>
        <a:srgbClr val="AB9759"/>
      </a:accent2>
      <a:accent3>
        <a:srgbClr val="006470"/>
      </a:accent3>
      <a:accent4>
        <a:srgbClr val="F2E61A"/>
      </a:accent4>
      <a:accent5>
        <a:srgbClr val="002844"/>
      </a:accent5>
      <a:accent6>
        <a:srgbClr val="EDEDED"/>
      </a:accent6>
      <a:hlink>
        <a:srgbClr val="F2E61A"/>
      </a:hlink>
      <a:folHlink>
        <a:srgbClr val="002844"/>
      </a:folHlink>
    </a:clrScheme>
    <a:fontScheme name="Marquardt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Q Presentation.potx" id="{E60E3CED-17F7-42E7-A22B-2D5B368E2DDA}" vid="{6DB2AB83-20A4-4149-8E0E-B3B8EAB73F7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Widescreen</PresentationFormat>
  <Paragraphs>76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Franklin Gothic Book</vt:lpstr>
      <vt:lpstr>Franklin Gothic Demi</vt:lpstr>
      <vt:lpstr>Office Theme</vt:lpstr>
      <vt:lpstr>MQ Presentation 2019</vt:lpstr>
      <vt:lpstr>INDUSTRY CHALLENGES</vt:lpstr>
      <vt:lpstr>Who is Marquardt?</vt:lpstr>
      <vt:lpstr>Who are we?</vt:lpstr>
      <vt:lpstr>Variants Configuration with Kconfig</vt:lpstr>
      <vt:lpstr> Automotive SPICE</vt:lpstr>
      <vt:lpstr>Continuous Integration</vt:lpstr>
      <vt:lpstr>Organizational Challenges</vt:lpstr>
      <vt:lpstr>Contact</vt:lpstr>
    </vt:vector>
  </TitlesOfParts>
  <Company>Marquardt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Three Steps to Software Product Lines: a Practical Example from the Automotive Industry</dc:title>
  <dc:creator>Guenther, Karsten (SD-RM)</dc:creator>
  <cp:lastModifiedBy>Guenther, Karsten (RDS-RM)</cp:lastModifiedBy>
  <cp:revision>185</cp:revision>
  <dcterms:created xsi:type="dcterms:W3CDTF">2022-08-29T12:20:34Z</dcterms:created>
  <dcterms:modified xsi:type="dcterms:W3CDTF">2023-08-23T08:58:26Z</dcterms:modified>
</cp:coreProperties>
</file>